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8" r:id="rId2"/>
    <p:sldId id="402" r:id="rId3"/>
    <p:sldId id="403" r:id="rId4"/>
    <p:sldId id="404" r:id="rId5"/>
    <p:sldId id="405" r:id="rId6"/>
    <p:sldId id="406" r:id="rId7"/>
    <p:sldId id="427" r:id="rId8"/>
    <p:sldId id="412" r:id="rId9"/>
    <p:sldId id="413" r:id="rId10"/>
    <p:sldId id="418" r:id="rId11"/>
    <p:sldId id="372" r:id="rId12"/>
    <p:sldId id="373" r:id="rId13"/>
    <p:sldId id="388" r:id="rId14"/>
    <p:sldId id="389" r:id="rId15"/>
    <p:sldId id="390" r:id="rId16"/>
    <p:sldId id="387" r:id="rId17"/>
    <p:sldId id="416" r:id="rId18"/>
    <p:sldId id="419" r:id="rId19"/>
    <p:sldId id="420" r:id="rId20"/>
    <p:sldId id="421" r:id="rId21"/>
    <p:sldId id="391" r:id="rId22"/>
    <p:sldId id="424" r:id="rId23"/>
    <p:sldId id="425" r:id="rId24"/>
    <p:sldId id="426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>
      <p:cViewPr varScale="1">
        <p:scale>
          <a:sx n="104" d="100"/>
          <a:sy n="104" d="100"/>
        </p:scale>
        <p:origin x="126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184EB32-4C43-48C0-A5DF-33B71EAA39A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222C54-A074-4A3B-8302-2755E7DF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D228-1D92-41D5-AC0B-E5F7093BC1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9B3230D-7CC4-4102-922B-7FEEBCA8B4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amazonwebservices.com/AWS_Amazon_VPC_Connectivity_Options.pdf" TargetMode="External"/><Relationship Id="rId2" Type="http://schemas.openxmlformats.org/officeDocument/2006/relationships/hyperlink" Target="https://docs.aws.amazon.com/vpc/latest/userguide/what-is-amazon-vp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of Software Systems</a:t>
            </a:r>
            <a:br>
              <a:rPr lang="en-US" dirty="0"/>
            </a:br>
            <a:r>
              <a:rPr lang="en-US" dirty="0"/>
              <a:t>CS 509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Fall 2022</a:t>
            </a:r>
          </a:p>
          <a:p>
            <a:r>
              <a:rPr lang="en-US" dirty="0"/>
              <a:t>Prof. George Heineman</a:t>
            </a:r>
          </a:p>
          <a:p>
            <a:r>
              <a:rPr lang="en-US" dirty="0"/>
              <a:t>WPI</a:t>
            </a:r>
          </a:p>
          <a:p>
            <a:r>
              <a:rPr lang="en-US" dirty="0"/>
              <a:t>heineman@cs.wpi.edu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F9E9-4119-4788-9363-2AF2E4D7EE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</p:spTree>
    <p:extLst>
      <p:ext uri="{BB962C8B-B14F-4D97-AF65-F5344CB8AC3E}">
        <p14:creationId xmlns:p14="http://schemas.microsoft.com/office/powerpoint/2010/main" val="232061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UML Presentation For Sliding Puzzle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240F772-B021-323B-608B-64C9FD1C0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" r="1541"/>
          <a:stretch/>
        </p:blipFill>
        <p:spPr>
          <a:xfrm>
            <a:off x="114300" y="1600200"/>
            <a:ext cx="8915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0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F9E9-4119-4788-9363-2AF2E4D7EE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</a:p>
          <a:p>
            <a:pPr lvl="1"/>
            <a:r>
              <a:rPr lang="en-US" dirty="0"/>
              <a:t>An area of functionality the system must </a:t>
            </a:r>
            <a:r>
              <a:rPr lang="en-US" b="1" dirty="0"/>
              <a:t>support</a:t>
            </a:r>
          </a:p>
          <a:p>
            <a:pPr lvl="1"/>
            <a:r>
              <a:rPr lang="en-US" dirty="0"/>
              <a:t>Independent of the realization of the system</a:t>
            </a:r>
          </a:p>
          <a:p>
            <a:r>
              <a:rPr lang="en-US" dirty="0"/>
              <a:t>Non-Functional Requirement</a:t>
            </a:r>
          </a:p>
          <a:p>
            <a:pPr lvl="1"/>
            <a:r>
              <a:rPr lang="en-US" dirty="0"/>
              <a:t>A user-visible </a:t>
            </a:r>
            <a:r>
              <a:rPr lang="en-US" b="1" dirty="0"/>
              <a:t>constraint</a:t>
            </a:r>
            <a:r>
              <a:rPr lang="en-US" dirty="0"/>
              <a:t> on the system</a:t>
            </a:r>
          </a:p>
          <a:p>
            <a:pPr lvl="1"/>
            <a:r>
              <a:rPr lang="en-US" dirty="0"/>
              <a:t>Evaluation criteria for final system</a:t>
            </a:r>
          </a:p>
          <a:p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656173" y="4114800"/>
            <a:ext cx="1752600" cy="1752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27573" y="3886200"/>
            <a:ext cx="2209800" cy="2209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60973" y="44196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09308" y="466793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FR</a:t>
            </a:r>
            <a:endParaRPr lang="en-US" sz="3600" dirty="0"/>
          </a:p>
        </p:txBody>
      </p:sp>
      <p:cxnSp>
        <p:nvCxnSpPr>
          <p:cNvPr id="22" name="Straight Arrow Connector 21"/>
          <p:cNvCxnSpPr>
            <a:stCxn id="18" idx="0"/>
            <a:endCxn id="8" idx="0"/>
          </p:cNvCxnSpPr>
          <p:nvPr/>
        </p:nvCxnSpPr>
        <p:spPr>
          <a:xfrm rot="16200000" flipV="1">
            <a:off x="7408307" y="4543767"/>
            <a:ext cx="24833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1"/>
            <a:endCxn id="8" idx="2"/>
          </p:cNvCxnSpPr>
          <p:nvPr/>
        </p:nvCxnSpPr>
        <p:spPr>
          <a:xfrm rot="10800000">
            <a:off x="6960974" y="4991101"/>
            <a:ext cx="24833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8" idx="4"/>
          </p:cNvCxnSpPr>
          <p:nvPr/>
        </p:nvCxnSpPr>
        <p:spPr>
          <a:xfrm rot="5400000">
            <a:off x="7408307" y="5438433"/>
            <a:ext cx="24833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8" idx="6"/>
          </p:cNvCxnSpPr>
          <p:nvPr/>
        </p:nvCxnSpPr>
        <p:spPr>
          <a:xfrm flipV="1">
            <a:off x="7855639" y="4991100"/>
            <a:ext cx="24833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0"/>
            <a:endCxn id="30" idx="0"/>
          </p:cNvCxnSpPr>
          <p:nvPr/>
        </p:nvCxnSpPr>
        <p:spPr>
          <a:xfrm rot="16200000" flipH="1">
            <a:off x="7418173" y="40005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6"/>
            <a:endCxn id="30" idx="6"/>
          </p:cNvCxnSpPr>
          <p:nvPr/>
        </p:nvCxnSpPr>
        <p:spPr>
          <a:xfrm flipH="1">
            <a:off x="8408773" y="49911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4"/>
            <a:endCxn id="30" idx="4"/>
          </p:cNvCxnSpPr>
          <p:nvPr/>
        </p:nvCxnSpPr>
        <p:spPr>
          <a:xfrm rot="5400000" flipH="1">
            <a:off x="7418173" y="59817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0" idx="2"/>
          </p:cNvCxnSpPr>
          <p:nvPr/>
        </p:nvCxnSpPr>
        <p:spPr>
          <a:xfrm rot="10800000" flipH="1">
            <a:off x="6427573" y="49911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901388" y="3276600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nFR</a:t>
            </a:r>
            <a:endParaRPr lang="en-US" sz="2800" dirty="0"/>
          </a:p>
        </p:txBody>
      </p:sp>
      <p:cxnSp>
        <p:nvCxnSpPr>
          <p:cNvPr id="47" name="Straight Connector 46"/>
          <p:cNvCxnSpPr>
            <a:stCxn id="45" idx="2"/>
            <a:endCxn id="7" idx="7"/>
          </p:cNvCxnSpPr>
          <p:nvPr/>
        </p:nvCxnSpPr>
        <p:spPr>
          <a:xfrm flipH="1">
            <a:off x="8313755" y="3799820"/>
            <a:ext cx="19803" cy="40999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7200" y="4515103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377950" algn="l"/>
              </a:tabLst>
            </a:pPr>
            <a:r>
              <a:rPr lang="en-US" dirty="0"/>
              <a:t>Usability		Performance</a:t>
            </a:r>
          </a:p>
          <a:p>
            <a:r>
              <a:rPr lang="en-US" dirty="0"/>
              <a:t>Reliability	Supportability</a:t>
            </a:r>
          </a:p>
          <a:p>
            <a:endParaRPr lang="en-US" dirty="0"/>
          </a:p>
        </p:txBody>
      </p:sp>
      <p:cxnSp>
        <p:nvCxnSpPr>
          <p:cNvPr id="52" name="Straight Connector 51"/>
          <p:cNvCxnSpPr>
            <a:stCxn id="50" idx="3"/>
            <a:endCxn id="30" idx="3"/>
          </p:cNvCxnSpPr>
          <p:nvPr/>
        </p:nvCxnSpPr>
        <p:spPr>
          <a:xfrm>
            <a:off x="6033924" y="5610738"/>
            <a:ext cx="878911" cy="0"/>
          </a:xfrm>
          <a:prstGeom prst="line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648200" y="5256795"/>
            <a:ext cx="1385724" cy="70788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42217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(Inventory)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How many simultaneous customers/managers to support?</a:t>
            </a:r>
          </a:p>
          <a:p>
            <a:pPr lvl="1"/>
            <a:r>
              <a:rPr lang="en-US" dirty="0"/>
              <a:t>How many customers can search at the same time</a:t>
            </a:r>
          </a:p>
          <a:p>
            <a:r>
              <a:rPr lang="en-US" dirty="0"/>
              <a:t>Access &amp; Security</a:t>
            </a:r>
          </a:p>
          <a:p>
            <a:pPr lvl="1"/>
            <a:r>
              <a:rPr lang="en-US" dirty="0"/>
              <a:t>Manages and Corporate need to be authenticated</a:t>
            </a:r>
          </a:p>
          <a:p>
            <a:r>
              <a:rPr lang="en-US" dirty="0"/>
              <a:t>Mobility</a:t>
            </a:r>
          </a:p>
          <a:p>
            <a:pPr lvl="1"/>
            <a:r>
              <a:rPr lang="en-US" dirty="0"/>
              <a:t>Mobile application front-end or desktop application?</a:t>
            </a:r>
          </a:p>
          <a:p>
            <a:r>
              <a:rPr lang="en-US" dirty="0"/>
              <a:t>Asynchronous Behaviors</a:t>
            </a:r>
          </a:p>
          <a:p>
            <a:pPr lvl="1"/>
            <a:r>
              <a:rPr lang="en-US" dirty="0"/>
              <a:t>Is a customer notified if the item they are looking at has sold out (push) or must they check each time (pull)</a:t>
            </a:r>
          </a:p>
          <a:p>
            <a:r>
              <a:rPr lang="en-US" dirty="0"/>
              <a:t>Persistence</a:t>
            </a:r>
          </a:p>
          <a:p>
            <a:pPr lvl="1"/>
            <a:r>
              <a:rPr lang="en-US" dirty="0"/>
              <a:t>Is there a record of every transaction in the system?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3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Alternatives (Inventory)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Dedicated Server </a:t>
            </a:r>
          </a:p>
          <a:p>
            <a:pPr lvl="1"/>
            <a:r>
              <a:rPr lang="en-US" dirty="0"/>
              <a:t>Run process on cs.wpi.edu:8500 for example</a:t>
            </a:r>
          </a:p>
          <a:p>
            <a:pPr lvl="1"/>
            <a:r>
              <a:rPr lang="en-US" dirty="0"/>
              <a:t>Specialized “Fat” Client Applications connect via TCP/IP</a:t>
            </a:r>
          </a:p>
          <a:p>
            <a:pPr lvl="1"/>
            <a:r>
              <a:rPr lang="en-US" dirty="0"/>
              <a:t>Maintain connection for entire session</a:t>
            </a:r>
          </a:p>
          <a:p>
            <a:pPr lvl="1"/>
            <a:r>
              <a:rPr lang="en-US" dirty="0"/>
              <a:t>Hardware / Operating System determines capacity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File system is limiting and ultimately will upgrade to database</a:t>
            </a:r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Too many simultaneous connections block clients from connecting</a:t>
            </a:r>
          </a:p>
          <a:p>
            <a:pPr lvl="1"/>
            <a:r>
              <a:rPr lang="en-US" dirty="0"/>
              <a:t>Fallback to backup servers (and tertiary backup servers…)</a:t>
            </a:r>
          </a:p>
          <a:p>
            <a:pPr lvl="1"/>
            <a:r>
              <a:rPr lang="en-US" dirty="0"/>
              <a:t>Use transactional ability (i.e., databases) to ensure consistency of calendar in face of simultaneous access</a:t>
            </a:r>
          </a:p>
          <a:p>
            <a:r>
              <a:rPr lang="en-US" dirty="0"/>
              <a:t>Deployment based on worst-case scenario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0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5" y="2845713"/>
            <a:ext cx="2826774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Alternatives (Inventory)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/>
              <a:t>Web-based System</a:t>
            </a:r>
          </a:p>
          <a:p>
            <a:pPr lvl="1"/>
            <a:r>
              <a:rPr lang="en-US" dirty="0"/>
              <a:t>“Medium” Clients connect via HTTP/2 with no long-running sessions</a:t>
            </a:r>
          </a:p>
          <a:p>
            <a:pPr lvl="1"/>
            <a:r>
              <a:rPr lang="en-US" dirty="0"/>
              <a:t>RESTful communication (Representational State Transfer) with stateless protocol and standard operations </a:t>
            </a:r>
          </a:p>
          <a:p>
            <a:pPr lvl="2"/>
            <a:r>
              <a:rPr lang="en-US" dirty="0"/>
              <a:t>GET/PUT/POST</a:t>
            </a:r>
          </a:p>
          <a:p>
            <a:pPr lvl="2"/>
            <a:r>
              <a:rPr lang="en-US" dirty="0"/>
              <a:t>DELETE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Backend file system or database</a:t>
            </a:r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Load-balance</a:t>
            </a:r>
          </a:p>
          <a:p>
            <a:pPr lvl="2"/>
            <a:r>
              <a:rPr lang="en-US" dirty="0"/>
              <a:t>Web Server</a:t>
            </a:r>
          </a:p>
          <a:p>
            <a:r>
              <a:rPr lang="en-US" dirty="0"/>
              <a:t>Deployment can grow</a:t>
            </a:r>
          </a:p>
          <a:p>
            <a:pPr lvl="1"/>
            <a:r>
              <a:rPr lang="en-US" dirty="0"/>
              <a:t>Add more App Server hardware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6350913"/>
            <a:ext cx="3429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https://help.blackboard.com/Learn/Administrator/Hosting/Performance_Optimization/Load_Balancing</a:t>
            </a:r>
          </a:p>
        </p:txBody>
      </p:sp>
      <p:sp>
        <p:nvSpPr>
          <p:cNvPr id="11" name="Explosion 2 10"/>
          <p:cNvSpPr/>
          <p:nvPr/>
        </p:nvSpPr>
        <p:spPr>
          <a:xfrm>
            <a:off x="2971800" y="2972485"/>
            <a:ext cx="2743200" cy="109174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00"/>
                </a:solidFill>
              </a:rPr>
              <a:t>        Client-side uses standard API</a:t>
            </a:r>
          </a:p>
        </p:txBody>
      </p:sp>
    </p:spTree>
    <p:extLst>
      <p:ext uri="{BB962C8B-B14F-4D97-AF65-F5344CB8AC3E}">
        <p14:creationId xmlns:p14="http://schemas.microsoft.com/office/powerpoint/2010/main" val="140415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069673"/>
            <a:ext cx="4572959" cy="32549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Alternatives (Inventory)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Cloud-based System</a:t>
            </a:r>
          </a:p>
          <a:p>
            <a:pPr lvl="1"/>
            <a:r>
              <a:rPr lang="en-US" dirty="0"/>
              <a:t>“Thin” Clients connect via HTTP/2 with no long-running sessions</a:t>
            </a:r>
          </a:p>
          <a:p>
            <a:pPr lvl="1"/>
            <a:r>
              <a:rPr lang="en-US" dirty="0"/>
              <a:t>Standard client-side interfaces</a:t>
            </a:r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Now configured with server-side APIs</a:t>
            </a:r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Backend database naturally fits</a:t>
            </a:r>
          </a:p>
          <a:p>
            <a:r>
              <a:rPr lang="en-US" dirty="0"/>
              <a:t>Context</a:t>
            </a:r>
          </a:p>
          <a:p>
            <a:pPr lvl="1"/>
            <a:r>
              <a:rPr lang="en-US" dirty="0"/>
              <a:t>Automatic load-balance</a:t>
            </a:r>
          </a:p>
          <a:p>
            <a:pPr lvl="2"/>
            <a:r>
              <a:rPr lang="en-US" dirty="0"/>
              <a:t>Web Server</a:t>
            </a:r>
          </a:p>
          <a:p>
            <a:pPr lvl="2"/>
            <a:r>
              <a:rPr lang="en-US" dirty="0"/>
              <a:t>Database Server</a:t>
            </a:r>
          </a:p>
          <a:p>
            <a:r>
              <a:rPr lang="en-US" dirty="0"/>
              <a:t>Deployment Can Grow</a:t>
            </a:r>
            <a:br>
              <a:rPr lang="en-US" dirty="0"/>
            </a:br>
            <a:r>
              <a:rPr lang="en-US" dirty="0"/>
              <a:t>based on demand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6371916"/>
            <a:ext cx="43443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https://stackoverflow.com/questions/19200109/nginx-behind-load-balancers</a:t>
            </a:r>
          </a:p>
        </p:txBody>
      </p:sp>
    </p:spTree>
    <p:extLst>
      <p:ext uri="{BB962C8B-B14F-4D97-AF65-F5344CB8AC3E}">
        <p14:creationId xmlns:p14="http://schemas.microsoft.com/office/powerpoint/2010/main" val="104181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difference is refactored responsibilities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Cognito</a:t>
            </a:r>
            <a:r>
              <a:rPr lang="en-US" dirty="0"/>
              <a:t> handles all authentication </a:t>
            </a:r>
          </a:p>
          <a:p>
            <a:pPr lvl="1"/>
            <a:r>
              <a:rPr lang="en-US" dirty="0"/>
              <a:t>Client-side presentation mix of HTML/CSS/JavaScript (thin)</a:t>
            </a:r>
          </a:p>
          <a:p>
            <a:r>
              <a:rPr lang="en-US" dirty="0"/>
              <a:t>Back-end storage</a:t>
            </a:r>
          </a:p>
          <a:p>
            <a:pPr lvl="1"/>
            <a:r>
              <a:rPr lang="en-US" dirty="0"/>
              <a:t>AWS S3 stores data and Jar files</a:t>
            </a:r>
          </a:p>
          <a:p>
            <a:pPr lvl="1"/>
            <a:r>
              <a:rPr lang="en-US" dirty="0"/>
              <a:t>Flexible data access</a:t>
            </a:r>
          </a:p>
          <a:p>
            <a:r>
              <a:rPr lang="en-US" dirty="0"/>
              <a:t>Computational storage</a:t>
            </a:r>
          </a:p>
          <a:p>
            <a:pPr lvl="1"/>
            <a:r>
              <a:rPr lang="en-US" dirty="0"/>
              <a:t>Virtual Private Cloud (</a:t>
            </a:r>
            <a:r>
              <a:rPr lang="en-US" dirty="0">
                <a:hlinkClick r:id="rId2"/>
              </a:rPr>
              <a:t>VPC</a:t>
            </a:r>
            <a:r>
              <a:rPr lang="en-US" dirty="0"/>
              <a:t>) (</a:t>
            </a:r>
            <a:r>
              <a:rPr lang="en-US" dirty="0">
                <a:hlinkClick r:id="rId3"/>
              </a:rPr>
              <a:t>white </a:t>
            </a:r>
            <a:r>
              <a:rPr lang="en-US">
                <a:hlinkClick r:id="rId3"/>
              </a:rPr>
              <a:t>paper</a:t>
            </a:r>
            <a:r>
              <a:rPr lang="en-US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113314"/>
            <a:ext cx="3384406" cy="32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System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Concerns</a:t>
            </a:r>
          </a:p>
          <a:p>
            <a:pPr lvl="1"/>
            <a:r>
              <a:rPr lang="en-US" dirty="0"/>
              <a:t>How is information to persist across application execution?</a:t>
            </a:r>
          </a:p>
          <a:p>
            <a:pPr lvl="1"/>
            <a:r>
              <a:rPr lang="en-US" dirty="0"/>
              <a:t>What is frequency of storage updates?</a:t>
            </a:r>
          </a:p>
          <a:p>
            <a:r>
              <a:rPr lang="en-US" dirty="0"/>
              <a:t>Consistency Concerns</a:t>
            </a:r>
          </a:p>
          <a:p>
            <a:pPr lvl="1"/>
            <a:r>
              <a:rPr lang="en-US" dirty="0"/>
              <a:t>How to ensure GUI reflects “consistent information”?</a:t>
            </a:r>
          </a:p>
          <a:p>
            <a:pPr lvl="1"/>
            <a:r>
              <a:rPr lang="en-US" dirty="0"/>
              <a:t>How to update GUI to show what is possible?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8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Paradigm shows the macro structure of code</a:t>
            </a:r>
          </a:p>
          <a:p>
            <a:pPr lvl="1"/>
            <a:r>
              <a:rPr lang="en-US" dirty="0"/>
              <a:t>Demonstrates EBC structure </a:t>
            </a:r>
          </a:p>
          <a:p>
            <a:pPr lvl="1"/>
            <a:r>
              <a:rPr lang="en-US" dirty="0"/>
              <a:t>Review boundary classes for ‘actionable elements’</a:t>
            </a:r>
          </a:p>
          <a:p>
            <a:pPr lvl="1"/>
            <a:r>
              <a:rPr lang="en-US" dirty="0"/>
              <a:t>Review structure of entity classes (well, just </a:t>
            </a:r>
            <a:r>
              <a:rPr lang="en-US" dirty="0">
                <a:latin typeface="Consolas" panose="020B0609020204030204" pitchFamily="49" charset="0"/>
              </a:rPr>
              <a:t>Model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Boundary Controller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029200"/>
            <a:ext cx="5210175" cy="1752600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ED3472DF-E525-9F76-4F81-EECDA9FF6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t="6469" r="7396" b="5970"/>
          <a:stretch/>
        </p:blipFill>
        <p:spPr bwMode="auto">
          <a:xfrm>
            <a:off x="152400" y="3276600"/>
            <a:ext cx="5105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8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(derived from use case)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Boundary over which it coordinates activities</a:t>
            </a:r>
          </a:p>
          <a:p>
            <a:pPr lvl="1"/>
            <a:r>
              <a:rPr lang="en-US" dirty="0"/>
              <a:t>Entities needed for its processing (might just be top-level Model)</a:t>
            </a:r>
          </a:p>
          <a:p>
            <a:r>
              <a:rPr lang="en-US" dirty="0"/>
              <a:t>Entry point</a:t>
            </a:r>
          </a:p>
          <a:p>
            <a:pPr lvl="1"/>
            <a:r>
              <a:rPr lang="en-US" dirty="0"/>
              <a:t>Compute method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Structure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029200"/>
            <a:ext cx="5210175" cy="1752600"/>
          </a:xfrm>
          <a:prstGeom prst="rect">
            <a:avLst/>
          </a:prstGeom>
        </p:spPr>
      </p:pic>
      <p:grpSp>
        <p:nvGrpSpPr>
          <p:cNvPr id="7" name="Group 4">
            <a:extLst>
              <a:ext uri="{FF2B5EF4-FFF2-40B4-BE49-F238E27FC236}">
                <a16:creationId xmlns:a16="http://schemas.microsoft.com/office/drawing/2014/main" id="{57FAD994-7407-D637-FEB7-9EDEEDE1D7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0200" y="525463"/>
            <a:ext cx="3422650" cy="1709737"/>
            <a:chOff x="3408" y="331"/>
            <a:chExt cx="2156" cy="1077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9256DAE7-E9BB-58C3-2B92-ED4F795EDA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08" y="331"/>
              <a:ext cx="2156" cy="1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ACC4A682-B8FC-1948-2D40-28EB87122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492"/>
              <a:ext cx="1828" cy="624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DFEDB6A-5403-4DCF-2269-A4A8BF26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524"/>
              <a:ext cx="89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ComputeController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557B0231-0D5D-ECE0-69CF-F8AFBA5FE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701"/>
              <a:ext cx="457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~app: App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EDA8F6C-81F0-A260-E81B-EF5CA580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805"/>
              <a:ext cx="63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~model: Model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04E2679C-A740-6E18-92E1-38EA135C0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" y="669"/>
              <a:ext cx="1836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E1D96041-9932-31C8-4C29-DA88F8886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974"/>
              <a:ext cx="72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+compute(): void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243FC109-57EA-06C8-0EF6-62E25F2EF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" y="926"/>
              <a:ext cx="1828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36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collection relationship is 1 .. *</a:t>
            </a:r>
          </a:p>
          <a:p>
            <a:pPr lvl="1"/>
            <a:r>
              <a:rPr lang="en-US" dirty="0"/>
              <a:t>Signifies Peer relationship – neither one is more significant</a:t>
            </a:r>
          </a:p>
          <a:p>
            <a:pPr lvl="1"/>
            <a:r>
              <a:rPr lang="en-US" dirty="0"/>
              <a:t>But leads to gaps of understanding</a:t>
            </a:r>
          </a:p>
          <a:p>
            <a:r>
              <a:rPr lang="en-US" dirty="0"/>
              <a:t>Qualified Association</a:t>
            </a:r>
          </a:p>
          <a:p>
            <a:pPr lvl="1"/>
            <a:r>
              <a:rPr lang="en-US" dirty="0"/>
              <a:t>Reduces multiplicity using “keys”</a:t>
            </a:r>
          </a:p>
          <a:p>
            <a:pPr lvl="1"/>
            <a:r>
              <a:rPr lang="en-US" dirty="0"/>
              <a:t>Ensures that “same student doesn’t appear twice in course”</a:t>
            </a:r>
          </a:p>
          <a:p>
            <a:pPr lvl="1"/>
            <a:r>
              <a:rPr lang="en-US" dirty="0"/>
              <a:t>Shorthand for ensuring uniqueness within collection based upon</a:t>
            </a:r>
            <a:br>
              <a:rPr lang="en-US" dirty="0"/>
            </a:br>
            <a:r>
              <a:rPr lang="en-US" dirty="0"/>
              <a:t>marked attribute (id in this case)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Captures key-based semantics</a:t>
            </a:r>
          </a:p>
          <a:p>
            <a:pPr lvl="1"/>
            <a:r>
              <a:rPr lang="en-US" dirty="0"/>
              <a:t>Common in &lt;Name, Value&gt; lookups</a:t>
            </a:r>
            <a:br>
              <a:rPr lang="en-US" dirty="0"/>
            </a:br>
            <a:r>
              <a:rPr lang="en-US" dirty="0"/>
              <a:t>or databases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OOA: Aggregation Relationship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00" y="2286000"/>
            <a:ext cx="3729600" cy="98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00" y="4681800"/>
            <a:ext cx="3729600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CS509 : L3</a:t>
            </a:r>
          </a:p>
        </p:txBody>
      </p:sp>
    </p:spTree>
    <p:extLst>
      <p:ext uri="{BB962C8B-B14F-4D97-AF65-F5344CB8AC3E}">
        <p14:creationId xmlns:p14="http://schemas.microsoft.com/office/powerpoint/2010/main" val="3760549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/>
              <a:t>React examples</a:t>
            </a:r>
          </a:p>
          <a:p>
            <a:pPr lvl="1"/>
            <a:r>
              <a:rPr lang="en-US" dirty="0"/>
              <a:t>Local function within </a:t>
            </a:r>
            <a:r>
              <a:rPr lang="en-US" dirty="0">
                <a:latin typeface="Consolas" panose="020B0609020204030204" pitchFamily="49" charset="0"/>
              </a:rPr>
              <a:t>&lt;App /&gt;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Delegate out to stand-alone function in Controller.js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Objects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D3CA4-F0D6-2FDA-E8C1-DB3503A3D714}"/>
              </a:ext>
            </a:extLst>
          </p:cNvPr>
          <p:cNvSpPr txBox="1"/>
          <p:nvPr/>
        </p:nvSpPr>
        <p:spPr>
          <a:xfrm>
            <a:off x="152400" y="5680198"/>
            <a:ext cx="77724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&lt;canvas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="1"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className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="App-canvas“ ref={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canvasRef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width={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layout.canvas.width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} height={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layout.canvas.height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onClick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={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 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A6404-55AF-E6B6-062B-788536493BDC}"/>
              </a:ext>
            </a:extLst>
          </p:cNvPr>
          <p:cNvSpPr txBox="1"/>
          <p:nvPr/>
        </p:nvSpPr>
        <p:spPr>
          <a:xfrm>
            <a:off x="152400" y="4460998"/>
            <a:ext cx="77724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(e) =&gt; {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newModel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selectPiece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(model,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canvasRef.current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e);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setModel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newModel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);   // react to changes, if model has changed.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09499-47BC-E964-66CB-08092261466A}"/>
              </a:ext>
            </a:extLst>
          </p:cNvPr>
          <p:cNvSpPr txBox="1"/>
          <p:nvPr/>
        </p:nvSpPr>
        <p:spPr>
          <a:xfrm>
            <a:off x="152400" y="3013501"/>
            <a:ext cx="67056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</a:rPr>
              <a:t>export function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selectPiece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(model, canvas, event)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…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18AC17-5272-5465-CD1B-6009B1C8339D}"/>
              </a:ext>
            </a:extLst>
          </p:cNvPr>
          <p:cNvSpPr txBox="1"/>
          <p:nvPr/>
        </p:nvSpPr>
        <p:spPr>
          <a:xfrm>
            <a:off x="5410200" y="3475166"/>
            <a:ext cx="14478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</a:rPr>
              <a:t>Controller.js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7A03B-6365-18F3-B171-D88B975707C7}"/>
              </a:ext>
            </a:extLst>
          </p:cNvPr>
          <p:cNvSpPr txBox="1"/>
          <p:nvPr/>
        </p:nvSpPr>
        <p:spPr>
          <a:xfrm>
            <a:off x="7010400" y="5319194"/>
            <a:ext cx="9144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bg1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809855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Behavior Of Controllers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Controllers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movePieceHandler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handleClick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Observe micro-behaviors</a:t>
            </a:r>
          </a:p>
          <a:p>
            <a:pPr lvl="1"/>
            <a:r>
              <a:rPr lang="en-US" dirty="0"/>
              <a:t>GUI entry point and invocation of controllers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5105400"/>
          </a:xfrm>
        </p:spPr>
        <p:txBody>
          <a:bodyPr>
            <a:normAutofit/>
          </a:bodyPr>
          <a:lstStyle/>
          <a:p>
            <a:r>
              <a:rPr lang="en-US" dirty="0"/>
              <a:t>Standard GUI controllers are called “Listeners” or “Handlers”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MouseListener</a:t>
            </a:r>
            <a:r>
              <a:rPr lang="en-US" dirty="0"/>
              <a:t> (press, release, click, enter, exit)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MouseMotionListener</a:t>
            </a:r>
            <a:r>
              <a:rPr lang="en-US" dirty="0"/>
              <a:t> (move, drag)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dirty="0"/>
              <a:t> (for buttons, menu items)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AdjustmentListener</a:t>
            </a:r>
            <a:r>
              <a:rPr lang="en-US" dirty="0"/>
              <a:t> (for scrollbars)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KeyListener</a:t>
            </a:r>
            <a:r>
              <a:rPr lang="en-US" dirty="0"/>
              <a:t> (for key events)</a:t>
            </a:r>
          </a:p>
          <a:p>
            <a:r>
              <a:rPr lang="en-US" dirty="0"/>
              <a:t>Multiple examples have all of these for you to review</a:t>
            </a:r>
          </a:p>
          <a:p>
            <a:pPr lvl="1"/>
            <a:r>
              <a:rPr lang="en-US" dirty="0"/>
              <a:t>Identify the existence of a controller class to handle a particular use case as initiated by an actor</a:t>
            </a:r>
          </a:p>
          <a:p>
            <a:pPr lvl="1"/>
            <a:r>
              <a:rPr lang="en-US" dirty="0"/>
              <a:t>Determine what entities it manipulates and make sure controller object can access entity objects</a:t>
            </a:r>
          </a:p>
          <a:p>
            <a:pPr lvl="1"/>
            <a:r>
              <a:rPr lang="en-US" dirty="0"/>
              <a:t>Determine what boundary it refreshes and make sure controller object can access boundary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Controllers Exist</a:t>
            </a:r>
          </a:p>
        </p:txBody>
      </p:sp>
    </p:spTree>
    <p:extLst>
      <p:ext uri="{BB962C8B-B14F-4D97-AF65-F5344CB8AC3E}">
        <p14:creationId xmlns:p14="http://schemas.microsoft.com/office/powerpoint/2010/main" val="342507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/>
              <a:t>Every actionable element in a GUI needs to be available in the interface</a:t>
            </a:r>
          </a:p>
          <a:p>
            <a:pPr lvl="1"/>
            <a:r>
              <a:rPr lang="en-US" dirty="0"/>
              <a:t>For every attribute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in a class it is assumed there is a </a:t>
            </a:r>
            <a:r>
              <a:rPr lang="en-US" dirty="0" err="1">
                <a:latin typeface="Consolas" panose="020B0609020204030204" pitchFamily="49" charset="0"/>
              </a:rPr>
              <a:t>getX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Do not include </a:t>
            </a:r>
            <a:r>
              <a:rPr lang="en-US" dirty="0" err="1">
                <a:latin typeface="Consolas" panose="020B0609020204030204" pitchFamily="49" charset="0"/>
              </a:rPr>
              <a:t>getX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setX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methods in design diagram since it just clutters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Design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86313"/>
            <a:ext cx="453827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75EBC2-3A76-A77B-341B-C6ACDA966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886200"/>
            <a:ext cx="23050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9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/>
              <a:t>Every controller needs an entry method</a:t>
            </a:r>
          </a:p>
          <a:p>
            <a:r>
              <a:rPr lang="en-US" dirty="0"/>
              <a:t>Pay attention to the parameter types</a:t>
            </a:r>
          </a:p>
          <a:p>
            <a:pPr lvl="1"/>
            <a:r>
              <a:rPr lang="en-US" dirty="0"/>
              <a:t>Don’t settle for GUI events, like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mousePress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You are writing the code after all…</a:t>
            </a:r>
          </a:p>
          <a:p>
            <a:r>
              <a:rPr lang="en-US" dirty="0"/>
              <a:t>Consider </a:t>
            </a:r>
            <a:r>
              <a:rPr lang="en-US" dirty="0" err="1"/>
              <a:t>PuzzleController</a:t>
            </a:r>
            <a:r>
              <a:rPr lang="en-US" dirty="0"/>
              <a:t> in GUI project</a:t>
            </a:r>
          </a:p>
          <a:p>
            <a:pPr lvl="1"/>
            <a:r>
              <a:rPr lang="en-US" dirty="0"/>
              <a:t>User clicks mouse on solved puzzle to randomize</a:t>
            </a:r>
          </a:p>
          <a:p>
            <a:pPr lvl="1"/>
            <a:r>
              <a:rPr lang="en-US" dirty="0"/>
              <a:t>User moves mouse to move piece</a:t>
            </a:r>
          </a:p>
          <a:p>
            <a:pPr lvl="1"/>
            <a:r>
              <a:rPr lang="en-US" dirty="0"/>
              <a:t>Doing multiple things, but at least related…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Methods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02F4D234-02E4-74C0-DEBC-1A21F3F1D6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90800" y="4876800"/>
            <a:ext cx="3417888" cy="1878013"/>
            <a:chOff x="1632" y="3072"/>
            <a:chExt cx="2153" cy="1183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42F74F5F-5CE8-71D5-7F4D-847AC10079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32" y="3072"/>
              <a:ext cx="2153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A6E68552-D8C0-6310-66E6-1BE6B53B8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3233"/>
              <a:ext cx="1823" cy="742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2DD46F24-833E-F490-C4DC-FBB664B5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3265"/>
              <a:ext cx="85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PuzzleController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1E29A13D-C905-15AE-B025-50E04577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442"/>
              <a:ext cx="76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~app: PuzzleApp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24A0E237-49A3-467F-BF21-51CCEEFD3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547"/>
              <a:ext cx="69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~model: Model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6952495C-9A24-06B0-FDAE-3B820C99A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3410"/>
              <a:ext cx="1831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AF250A67-E0BF-9AF3-D15C-ABE3D9E44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726"/>
              <a:ext cx="139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mouseClicked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(e: </a:t>
              </a:r>
              <a:r>
                <a:rPr kumimoji="0" lang="en-US" altLang="en-US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MouseEvent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3EE57A9F-0A2E-C04E-EF7A-BF5397A78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3830"/>
              <a:ext cx="138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+mouseMoved(e: MouseEvent)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77400F3E-56E4-FD07-1BA6-E8E773589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3689"/>
              <a:ext cx="182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473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520600" cy="4876800"/>
          </a:xfrm>
        </p:spPr>
        <p:txBody>
          <a:bodyPr/>
          <a:lstStyle/>
          <a:p>
            <a:r>
              <a:rPr lang="en-US" dirty="0"/>
              <a:t>Aggregation</a:t>
            </a:r>
          </a:p>
          <a:p>
            <a:pPr lvl="1"/>
            <a:r>
              <a:rPr lang="en-US" dirty="0"/>
              <a:t>Denotes hierarchical relationship</a:t>
            </a:r>
          </a:p>
          <a:p>
            <a:pPr lvl="1"/>
            <a:r>
              <a:rPr lang="en-US" dirty="0"/>
              <a:t>Implied “1” over the white-diamond</a:t>
            </a:r>
          </a:p>
          <a:p>
            <a:pPr lvl="1"/>
            <a:r>
              <a:rPr lang="en-US" dirty="0"/>
              <a:t>Ask yourself: “Is there an operation that I would like to perform over all elements in the collection?”</a:t>
            </a:r>
          </a:p>
          <a:p>
            <a:pPr lvl="1"/>
            <a:r>
              <a:rPr lang="en-US" dirty="0"/>
              <a:t>Here: Compute “size” of directory by summing member File sizes</a:t>
            </a:r>
          </a:p>
          <a:p>
            <a:r>
              <a:rPr lang="en-US" dirty="0"/>
              <a:t>Composition</a:t>
            </a:r>
          </a:p>
          <a:p>
            <a:pPr lvl="1"/>
            <a:r>
              <a:rPr lang="en-US" dirty="0"/>
              <a:t>When an object cannot exist without a container object</a:t>
            </a:r>
          </a:p>
          <a:p>
            <a:pPr lvl="1"/>
            <a:r>
              <a:rPr lang="en-US" dirty="0"/>
              <a:t>Consider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Polygon/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PolygonLine</a:t>
            </a:r>
            <a:r>
              <a:rPr lang="en-US" dirty="0"/>
              <a:t> example</a:t>
            </a:r>
          </a:p>
          <a:p>
            <a:pPr lvl="1"/>
            <a:r>
              <a:rPr lang="en-US" dirty="0"/>
              <a:t>No purpose in having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PolygonLine</a:t>
            </a:r>
            <a:r>
              <a:rPr lang="en-US" dirty="0"/>
              <a:t> object without enclosing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Polygon</a:t>
            </a:r>
          </a:p>
          <a:p>
            <a:pPr lvl="2"/>
            <a:r>
              <a:rPr lang="en-US" dirty="0"/>
              <a:t>Optional (though useful)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PolygonLine</a:t>
            </a:r>
            <a:r>
              <a:rPr lang="en-US" dirty="0"/>
              <a:t> to reference its “parent”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OOA: Aggregation Relationship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3339000" cy="98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15000"/>
            <a:ext cx="5292000" cy="12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CS509 : L3</a:t>
            </a:r>
          </a:p>
        </p:txBody>
      </p:sp>
    </p:spTree>
    <p:extLst>
      <p:ext uri="{BB962C8B-B14F-4D97-AF65-F5344CB8AC3E}">
        <p14:creationId xmlns:p14="http://schemas.microsoft.com/office/powerpoint/2010/main" val="350975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Analysis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responsibilities of a class</a:t>
            </a:r>
          </a:p>
          <a:p>
            <a:pPr lvl="1"/>
            <a:r>
              <a:rPr lang="en-US" dirty="0"/>
              <a:t>Store information? Define attributes</a:t>
            </a:r>
          </a:p>
          <a:p>
            <a:pPr lvl="1"/>
            <a:r>
              <a:rPr lang="en-US" dirty="0"/>
              <a:t>Provide functionality? Define methods</a:t>
            </a:r>
          </a:p>
          <a:p>
            <a:r>
              <a:rPr lang="en-US" dirty="0"/>
              <a:t>Sanity check each method</a:t>
            </a:r>
          </a:p>
          <a:p>
            <a:pPr lvl="1"/>
            <a:r>
              <a:rPr lang="en-US" i="1" dirty="0"/>
              <a:t>Does the class have </a:t>
            </a:r>
            <a:r>
              <a:rPr lang="en-US" i="1" u="sng" dirty="0"/>
              <a:t>enough information </a:t>
            </a:r>
            <a:r>
              <a:rPr lang="en-US" i="1" dirty="0"/>
              <a:t>to meet its functional obligations?</a:t>
            </a:r>
          </a:p>
          <a:p>
            <a:pPr lvl="1"/>
            <a:r>
              <a:rPr lang="en-US" i="1" dirty="0"/>
              <a:t>If not, then you are missing attributes and relationships</a:t>
            </a:r>
          </a:p>
          <a:p>
            <a:endParaRPr lang="en-US" dirty="0"/>
          </a:p>
          <a:p>
            <a:r>
              <a:rPr lang="en-US" dirty="0"/>
              <a:t>During implementation you will ultimately discover various helper methods</a:t>
            </a:r>
          </a:p>
          <a:p>
            <a:pPr lvl="1"/>
            <a:r>
              <a:rPr lang="en-US" dirty="0"/>
              <a:t>Not necessary to spend time *now* to determine them 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1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define methods for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How to construct the objects</a:t>
            </a:r>
          </a:p>
          <a:p>
            <a:pPr lvl="1"/>
            <a:r>
              <a:rPr lang="en-US" dirty="0"/>
              <a:t>Pay attention to class relationships</a:t>
            </a:r>
          </a:p>
          <a:p>
            <a:r>
              <a:rPr lang="en-US" dirty="0"/>
              <a:t>How are players added to and removed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Game</a:t>
            </a:r>
            <a:r>
              <a:rPr lang="en-US" dirty="0"/>
              <a:t> objects?</a:t>
            </a:r>
          </a:p>
          <a:p>
            <a:pPr lvl="1"/>
            <a:r>
              <a:rPr lang="en-US" dirty="0"/>
              <a:t>Is this needed functionality?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8600" y="4732358"/>
            <a:ext cx="2114550" cy="1878647"/>
            <a:chOff x="304800" y="4104885"/>
            <a:chExt cx="2114550" cy="1878647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4343400"/>
              <a:ext cx="2114550" cy="1640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923493" y="4104885"/>
              <a:ext cx="1056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Option 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70583" y="4732358"/>
            <a:ext cx="1998445" cy="1878647"/>
            <a:chOff x="3546783" y="4104885"/>
            <a:chExt cx="1998445" cy="1878647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783" y="4474217"/>
              <a:ext cx="1998445" cy="1509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4017656" y="4104885"/>
              <a:ext cx="1056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Option 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30403" y="4732358"/>
            <a:ext cx="2975895" cy="1973242"/>
            <a:chOff x="5930403" y="4732358"/>
            <a:chExt cx="2975895" cy="1973242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403" y="5007094"/>
              <a:ext cx="2975895" cy="1698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6890000" y="4732358"/>
              <a:ext cx="1056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Option 3</a:t>
              </a:r>
            </a:p>
          </p:txBody>
        </p:sp>
      </p:grp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55" y="1211892"/>
            <a:ext cx="2964445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4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Describe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Idioms</a:t>
            </a:r>
          </a:p>
          <a:p>
            <a:pPr lvl="1"/>
            <a:r>
              <a:rPr lang="en-US" dirty="0"/>
              <a:t>Collections / Sets / Bags that support dynamic </a:t>
            </a:r>
            <a:r>
              <a:rPr lang="en-US" b="1" dirty="0"/>
              <a:t>add</a:t>
            </a:r>
            <a:r>
              <a:rPr lang="en-US" dirty="0"/>
              <a:t> and </a:t>
            </a:r>
            <a:r>
              <a:rPr lang="en-US" b="1" dirty="0"/>
              <a:t>remove</a:t>
            </a:r>
            <a:endParaRPr lang="en-US" dirty="0"/>
          </a:p>
          <a:p>
            <a:r>
              <a:rPr lang="en-US" dirty="0"/>
              <a:t>Set/Get methods</a:t>
            </a:r>
          </a:p>
          <a:p>
            <a:pPr lvl="1"/>
            <a:r>
              <a:rPr lang="en-US" dirty="0"/>
              <a:t>Do not include these ever on the OOAD</a:t>
            </a:r>
          </a:p>
          <a:p>
            <a:pPr lvl="1"/>
            <a:r>
              <a:rPr lang="en-US" dirty="0"/>
              <a:t>They will be assumed, and just clutter up space otherwise</a:t>
            </a:r>
          </a:p>
          <a:p>
            <a:r>
              <a:rPr lang="en-US" dirty="0"/>
              <a:t>Methods provide functionality</a:t>
            </a:r>
          </a:p>
          <a:p>
            <a:pPr lvl="1"/>
            <a:r>
              <a:rPr lang="en-US" dirty="0"/>
              <a:t>Look to use cases for inspiration</a:t>
            </a:r>
          </a:p>
          <a:p>
            <a:pPr lvl="1"/>
            <a:r>
              <a:rPr lang="en-US" dirty="0"/>
              <a:t>I will check for completeness by comparing use cases with classes</a:t>
            </a:r>
          </a:p>
          <a:p>
            <a:r>
              <a:rPr lang="en-US" dirty="0"/>
              <a:t>Constructors identify information known when constructing object initially</a:t>
            </a:r>
          </a:p>
          <a:p>
            <a:pPr lvl="1"/>
            <a:r>
              <a:rPr lang="en-US" dirty="0"/>
              <a:t>Not every attribute in the class belongs as a parameter to the constructor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2933-0C3B-61E6-5F09-583FE950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realize purpose of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E11A-097D-5094-37FC-658150B6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has certain responsibilities</a:t>
            </a:r>
          </a:p>
          <a:p>
            <a:r>
              <a:rPr lang="en-US" dirty="0"/>
              <a:t>Data/structural responsibilities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Model</a:t>
            </a:r>
            <a:r>
              <a:rPr lang="en-US" dirty="0"/>
              <a:t> stores the </a:t>
            </a:r>
            <a:r>
              <a:rPr lang="en-US" dirty="0">
                <a:latin typeface="Consolas" panose="020B0609020204030204" pitchFamily="49" charset="0"/>
              </a:rPr>
              <a:t>Puzzle</a:t>
            </a:r>
            <a:r>
              <a:rPr lang="en-US" dirty="0"/>
              <a:t> which stores </a:t>
            </a:r>
            <a:r>
              <a:rPr lang="en-US" dirty="0">
                <a:latin typeface="Consolas" panose="020B0609020204030204" pitchFamily="49" charset="0"/>
              </a:rPr>
              <a:t>Pieces</a:t>
            </a:r>
            <a:r>
              <a:rPr lang="en-US" dirty="0"/>
              <a:t> which have information</a:t>
            </a:r>
          </a:p>
          <a:p>
            <a:pPr lvl="1"/>
            <a:r>
              <a:rPr lang="en-US" dirty="0"/>
              <a:t>Navigation lets you locate the information you want</a:t>
            </a:r>
          </a:p>
          <a:p>
            <a:r>
              <a:rPr lang="en-US" dirty="0"/>
              <a:t>At this early stage you can still identify capabilities that must exist. Consider </a:t>
            </a:r>
            <a:r>
              <a:rPr lang="en-US" dirty="0">
                <a:latin typeface="Consolas" panose="020B0609020204030204" pitchFamily="49" charset="0"/>
              </a:rPr>
              <a:t>Puzzle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Need to know if a specific coordinate in puzzle is covered or not</a:t>
            </a:r>
          </a:p>
          <a:p>
            <a:pPr lvl="2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isCovered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coord:Coordinate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boolean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Since it knows the selected piece, it can return a collection of potential moves (up, down, left or right)</a:t>
            </a:r>
          </a:p>
          <a:p>
            <a:pPr lvl="2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availableMoves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():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MoveType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[*]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6F7BF-D795-DFB2-421A-ED9EC4B9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(c) 2022, George Heineman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FC96-D13C-8066-6394-D6F39527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CS509 : L3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9AB5-A746-9C71-EFE5-165554C2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3230D-7CC4-4102-922B-7FEEBCA8B4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Boundary objects</a:t>
            </a:r>
          </a:p>
          <a:p>
            <a:pPr lvl="1"/>
            <a:r>
              <a:rPr lang="en-US" sz="2400" dirty="0"/>
              <a:t>Forms identified during Use Case Analysis</a:t>
            </a:r>
          </a:p>
          <a:p>
            <a:r>
              <a:rPr lang="en-US" sz="2800" dirty="0"/>
              <a:t>Controller objects</a:t>
            </a:r>
          </a:p>
          <a:p>
            <a:pPr lvl="1"/>
            <a:r>
              <a:rPr lang="en-US" sz="2400" dirty="0"/>
              <a:t>Manage uses cases</a:t>
            </a:r>
          </a:p>
          <a:p>
            <a:pPr lvl="1"/>
            <a:r>
              <a:rPr lang="en-US" sz="2400" dirty="0"/>
              <a:t>Initiated by actions on the boundary objects</a:t>
            </a:r>
          </a:p>
          <a:p>
            <a:r>
              <a:rPr lang="en-US" sz="2800" dirty="0"/>
              <a:t>Entity objects</a:t>
            </a:r>
          </a:p>
          <a:p>
            <a:pPr lvl="1"/>
            <a:r>
              <a:rPr lang="en-US" sz="2400" dirty="0"/>
              <a:t>Track persistent information</a:t>
            </a:r>
          </a:p>
          <a:p>
            <a:pPr lvl="1"/>
            <a:r>
              <a:rPr lang="en-US" sz="2400" dirty="0"/>
              <a:t>Note: NOT persistent objects</a:t>
            </a:r>
          </a:p>
          <a:p>
            <a:pPr lvl="1"/>
            <a:endParaRPr lang="en-US" sz="2400" dirty="0"/>
          </a:p>
          <a:p>
            <a:r>
              <a:rPr lang="en-US" sz="2800" dirty="0"/>
              <a:t>Key subsystems will likely have manager objects</a:t>
            </a:r>
          </a:p>
          <a:p>
            <a:pPr lvl="1"/>
            <a:r>
              <a:rPr lang="en-US" dirty="0"/>
              <a:t>Defines interface for system to use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F9E9-4119-4788-9363-2AF2E4D7EE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7600" y="2438400"/>
            <a:ext cx="1219200" cy="2514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0" y="259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53400" y="2819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3800" y="3505200"/>
            <a:ext cx="152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24800" y="3352800"/>
            <a:ext cx="152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05800" y="3657600"/>
            <a:ext cx="152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 rot="5400000">
            <a:off x="7391400" y="3124200"/>
            <a:ext cx="609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2" idx="0"/>
          </p:cNvCxnSpPr>
          <p:nvPr/>
        </p:nvCxnSpPr>
        <p:spPr>
          <a:xfrm rot="16200000" flipH="1">
            <a:off x="8077200" y="3352800"/>
            <a:ext cx="533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1" idx="0"/>
          </p:cNvCxnSpPr>
          <p:nvPr/>
        </p:nvCxnSpPr>
        <p:spPr>
          <a:xfrm rot="5400000">
            <a:off x="8039100" y="3086100"/>
            <a:ext cx="228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000" y="4343400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53400" y="4343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82000" y="46482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1676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86200" y="2590800"/>
            <a:ext cx="152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76600" y="3841066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10" idx="2"/>
            <a:endCxn id="19" idx="0"/>
          </p:cNvCxnSpPr>
          <p:nvPr/>
        </p:nvCxnSpPr>
        <p:spPr>
          <a:xfrm rot="16200000" flipH="1">
            <a:off x="7505700" y="4076700"/>
            <a:ext cx="3810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20" idx="0"/>
          </p:cNvCxnSpPr>
          <p:nvPr/>
        </p:nvCxnSpPr>
        <p:spPr>
          <a:xfrm rot="16200000" flipH="1">
            <a:off x="7734300" y="3848100"/>
            <a:ext cx="3810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9" idx="0"/>
          </p:cNvCxnSpPr>
          <p:nvPr/>
        </p:nvCxnSpPr>
        <p:spPr>
          <a:xfrm rot="5400000">
            <a:off x="7620000" y="3962400"/>
            <a:ext cx="5334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21" idx="0"/>
          </p:cNvCxnSpPr>
          <p:nvPr/>
        </p:nvCxnSpPr>
        <p:spPr>
          <a:xfrm rot="16200000" flipH="1">
            <a:off x="8153400" y="4343400"/>
            <a:ext cx="533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20" idx="0"/>
          </p:cNvCxnSpPr>
          <p:nvPr/>
        </p:nvCxnSpPr>
        <p:spPr>
          <a:xfrm rot="5400000">
            <a:off x="8191500" y="4152900"/>
            <a:ext cx="228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2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Qualities that will be present</a:t>
            </a:r>
          </a:p>
          <a:p>
            <a:pPr lvl="1"/>
            <a:r>
              <a:rPr lang="en-US" sz="2000" dirty="0"/>
              <a:t>“Entity objects are not responsible for their own persistent storage”</a:t>
            </a:r>
          </a:p>
          <a:p>
            <a:r>
              <a:rPr lang="en-US" sz="2400" dirty="0"/>
              <a:t>Then must explain HOW info will persist</a:t>
            </a:r>
          </a:p>
          <a:p>
            <a:pPr lvl="1"/>
            <a:r>
              <a:rPr lang="en-US" sz="2000" dirty="0"/>
              <a:t>“Controllers responsible for requesting persistent</a:t>
            </a:r>
            <a:br>
              <a:rPr lang="en-US" sz="2000" dirty="0"/>
            </a:br>
            <a:r>
              <a:rPr lang="en-US" sz="2000" dirty="0"/>
              <a:t>changes”</a:t>
            </a:r>
          </a:p>
          <a:p>
            <a:r>
              <a:rPr lang="en-US" sz="2400" dirty="0"/>
              <a:t>Note the shift away from WHAT to HOW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(c) 2022, George Heineman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CS509 : 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F9E9-4119-4788-9363-2AF2E4D7EE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467600" y="2438400"/>
            <a:ext cx="1219200" cy="2514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20000" y="2590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53400" y="2819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543800" y="3505200"/>
            <a:ext cx="152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924800" y="3352800"/>
            <a:ext cx="152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305800" y="3657600"/>
            <a:ext cx="1524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3" idx="2"/>
            <a:endCxn id="55" idx="0"/>
          </p:cNvCxnSpPr>
          <p:nvPr/>
        </p:nvCxnSpPr>
        <p:spPr>
          <a:xfrm rot="5400000">
            <a:off x="7391400" y="3124200"/>
            <a:ext cx="609600" cy="15240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2"/>
            <a:endCxn id="57" idx="0"/>
          </p:cNvCxnSpPr>
          <p:nvPr/>
        </p:nvCxnSpPr>
        <p:spPr>
          <a:xfrm rot="16200000" flipH="1">
            <a:off x="8077200" y="3352800"/>
            <a:ext cx="533400" cy="7620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2"/>
            <a:endCxn id="56" idx="0"/>
          </p:cNvCxnSpPr>
          <p:nvPr/>
        </p:nvCxnSpPr>
        <p:spPr>
          <a:xfrm rot="5400000">
            <a:off x="8039100" y="3086100"/>
            <a:ext cx="228600" cy="30480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620000" y="4343400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153400" y="43434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382000" y="4648200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 rot="16200000" flipH="1">
            <a:off x="7505700" y="4076700"/>
            <a:ext cx="381000" cy="15240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5" idx="2"/>
            <a:endCxn id="62" idx="0"/>
          </p:cNvCxnSpPr>
          <p:nvPr/>
        </p:nvCxnSpPr>
        <p:spPr>
          <a:xfrm rot="16200000" flipH="1">
            <a:off x="7734300" y="3848100"/>
            <a:ext cx="381000" cy="60960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2"/>
            <a:endCxn id="61" idx="0"/>
          </p:cNvCxnSpPr>
          <p:nvPr/>
        </p:nvCxnSpPr>
        <p:spPr>
          <a:xfrm rot="5400000">
            <a:off x="7620000" y="3962400"/>
            <a:ext cx="533400" cy="22860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2"/>
            <a:endCxn id="63" idx="0"/>
          </p:cNvCxnSpPr>
          <p:nvPr/>
        </p:nvCxnSpPr>
        <p:spPr>
          <a:xfrm rot="16200000" flipH="1">
            <a:off x="8153400" y="4343400"/>
            <a:ext cx="533400" cy="7620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2"/>
            <a:endCxn id="62" idx="0"/>
          </p:cNvCxnSpPr>
          <p:nvPr/>
        </p:nvCxnSpPr>
        <p:spPr>
          <a:xfrm rot="5400000">
            <a:off x="8191500" y="4152900"/>
            <a:ext cx="228600" cy="15240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67600" y="5562600"/>
            <a:ext cx="12192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Persistent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70" name="Elbow Connector 69"/>
          <p:cNvCxnSpPr>
            <a:stCxn id="57" idx="3"/>
            <a:endCxn id="69" idx="3"/>
          </p:cNvCxnSpPr>
          <p:nvPr/>
        </p:nvCxnSpPr>
        <p:spPr>
          <a:xfrm>
            <a:off x="8458200" y="3886200"/>
            <a:ext cx="228600" cy="1943100"/>
          </a:xfrm>
          <a:prstGeom prst="bentConnector3">
            <a:avLst>
              <a:gd name="adj1" fmla="val 2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5" idx="1"/>
            <a:endCxn id="69" idx="1"/>
          </p:cNvCxnSpPr>
          <p:nvPr/>
        </p:nvCxnSpPr>
        <p:spPr>
          <a:xfrm rot="10800000" flipV="1">
            <a:off x="7467600" y="3733800"/>
            <a:ext cx="76200" cy="2095500"/>
          </a:xfrm>
          <a:prstGeom prst="bent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29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2120</TotalTime>
  <Words>1738</Words>
  <Application>Microsoft Office PowerPoint</Application>
  <PresentationFormat>On-screen Show (4:3)</PresentationFormat>
  <Paragraphs>314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Tahoma</vt:lpstr>
      <vt:lpstr>Clarity</vt:lpstr>
      <vt:lpstr>Design of Software Systems CS 509</vt:lpstr>
      <vt:lpstr>OOA: Aggregation Relationship</vt:lpstr>
      <vt:lpstr>OOA: Aggregation Relationship</vt:lpstr>
      <vt:lpstr>Most Important Analysis Technique</vt:lpstr>
      <vt:lpstr>Time to define methods for classes</vt:lpstr>
      <vt:lpstr>Methods Describe Behaviors</vt:lpstr>
      <vt:lpstr>Methods realize purpose of class</vt:lpstr>
      <vt:lpstr>Subsystem structure</vt:lpstr>
      <vt:lpstr>Design Goals</vt:lpstr>
      <vt:lpstr>Full UML Presentation For Sliding Puzzle</vt:lpstr>
      <vt:lpstr>Requirements</vt:lpstr>
      <vt:lpstr>System Design (Inventory)</vt:lpstr>
      <vt:lpstr>Design Alternatives (Inventory)</vt:lpstr>
      <vt:lpstr>Design Alternatives (Inventory)</vt:lpstr>
      <vt:lpstr>Design Alternatives (Inventory)</vt:lpstr>
      <vt:lpstr>Cloud-based Architecture</vt:lpstr>
      <vt:lpstr>High Level System Concerns</vt:lpstr>
      <vt:lpstr>Entity Boundary Controller</vt:lpstr>
      <vt:lpstr>Controller Structure</vt:lpstr>
      <vt:lpstr>Controller Objects  Functions</vt:lpstr>
      <vt:lpstr>Low-Level Behavior Of Controllers</vt:lpstr>
      <vt:lpstr>Different Kinds Of Controllers Exist</vt:lpstr>
      <vt:lpstr>Boundary Design</vt:lpstr>
      <vt:lpstr>Controller Methods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Software Systems CS 509</dc:title>
  <dc:creator>George</dc:creator>
  <cp:lastModifiedBy>Heineman, George</cp:lastModifiedBy>
  <cp:revision>227</cp:revision>
  <cp:lastPrinted>2019-09-10T21:10:36Z</cp:lastPrinted>
  <dcterms:created xsi:type="dcterms:W3CDTF">2011-01-15T14:51:43Z</dcterms:created>
  <dcterms:modified xsi:type="dcterms:W3CDTF">2022-09-13T16:15:34Z</dcterms:modified>
</cp:coreProperties>
</file>