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408" r:id="rId3"/>
    <p:sldId id="409" r:id="rId4"/>
    <p:sldId id="382" r:id="rId5"/>
    <p:sldId id="410" r:id="rId6"/>
    <p:sldId id="411" r:id="rId7"/>
    <p:sldId id="412" r:id="rId8"/>
    <p:sldId id="413" r:id="rId9"/>
    <p:sldId id="415" r:id="rId10"/>
    <p:sldId id="417" r:id="rId11"/>
    <p:sldId id="416" r:id="rId12"/>
    <p:sldId id="414" r:id="rId13"/>
    <p:sldId id="418" r:id="rId14"/>
    <p:sldId id="419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 varScale="1">
        <p:scale>
          <a:sx n="77" d="100"/>
          <a:sy n="77" d="100"/>
        </p:scale>
        <p:origin x="672" y="90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184EB32-4C43-48C0-A5DF-33B71EAA39A4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222C54-A074-4A3B-8302-2755E7DF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docs/getting-start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of Software Systems</a:t>
            </a:r>
            <a:br>
              <a:rPr lang="en-US" dirty="0"/>
            </a:br>
            <a:r>
              <a:rPr lang="en-US" dirty="0"/>
              <a:t>CS 509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Fall 2022</a:t>
            </a:r>
          </a:p>
          <a:p>
            <a:r>
              <a:rPr lang="en-US" dirty="0"/>
              <a:t>Prof. George Heineman</a:t>
            </a:r>
          </a:p>
          <a:p>
            <a:r>
              <a:rPr lang="en-US" dirty="0"/>
              <a:t>WPI</a:t>
            </a:r>
          </a:p>
          <a:p>
            <a:r>
              <a:rPr lang="en-US" dirty="0"/>
              <a:t>heineman@cs.wpi.edu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F9E9-4119-4788-9363-2AF2E4D7EE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</p:spTree>
    <p:extLst>
      <p:ext uri="{BB962C8B-B14F-4D97-AF65-F5344CB8AC3E}">
        <p14:creationId xmlns:p14="http://schemas.microsoft.com/office/powerpoint/2010/main" val="232061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F85A-68BF-94E7-501F-9200FF94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3734-27A5-90BB-4CFA-5D7769BF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actually write test cases to validate any changes to the externally visible HTML</a:t>
            </a:r>
          </a:p>
          <a:p>
            <a:pPr lvl="1"/>
            <a:r>
              <a:rPr lang="en-US" dirty="0"/>
              <a:t>Note: You won’t have access to internals, since that is “under the hood” and not visible </a:t>
            </a:r>
          </a:p>
          <a:p>
            <a:pPr lvl="1"/>
            <a:r>
              <a:rPr lang="en-US" dirty="0"/>
              <a:t>But for the group project I encourage you to be more ambitious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A57D-2129-E7A5-6AA6-A6BAE672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2022,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06EA3-83EA-7812-B59F-5F109F44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3239-DAFB-7354-CC31-F9912F3C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8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AF6A-38EF-1DA9-527D-81C41948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E95B-0F1B-D8B5-9C76-6B7BC31A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</a:t>
            </a:r>
            <a:r>
              <a:rPr lang="en-US" dirty="0" err="1"/>
              <a:t>npm</a:t>
            </a:r>
            <a:r>
              <a:rPr lang="en-US" dirty="0"/>
              <a:t> test</a:t>
            </a:r>
          </a:p>
          <a:p>
            <a:pPr lvl="1"/>
            <a:r>
              <a:rPr lang="en-US" dirty="0"/>
              <a:t>You may have to type ‘a’ to run all tests</a:t>
            </a:r>
          </a:p>
          <a:p>
            <a:pPr lvl="1"/>
            <a:r>
              <a:rPr lang="en-US" dirty="0"/>
              <a:t>May take up to minute</a:t>
            </a:r>
          </a:p>
          <a:p>
            <a:pPr lvl="1"/>
            <a:r>
              <a:rPr lang="en-US" dirty="0"/>
              <a:t>Shows each test case, by descriptions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describe()</a:t>
            </a:r>
            <a:r>
              <a:rPr lang="en-US" dirty="0"/>
              <a:t> can create separate suites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CB8EE-A8C9-C46E-4E09-2F9CC796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2022,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5113-B596-2DB6-2DC2-F2A688B8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806A-43E4-3BBE-E74E-2A77C2EF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1D79B8-BD4B-45C6-E7DF-464FCD2CD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96" y="992372"/>
            <a:ext cx="3115340" cy="2360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4355BA-07AA-FE9B-509B-777693CB1370}"/>
              </a:ext>
            </a:extLst>
          </p:cNvPr>
          <p:cNvSpPr txBox="1"/>
          <p:nvPr/>
        </p:nvSpPr>
        <p:spPr>
          <a:xfrm>
            <a:off x="304800" y="3577675"/>
            <a:ext cx="853440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C21325"/>
                </a:solidFill>
                <a:effectLst/>
                <a:latin typeface="Consolas" panose="020B0609020204030204" pitchFamily="49" charset="0"/>
              </a:rPr>
              <a:t>'matching cities to foods'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// Applies only to tests in this describe block</a:t>
            </a:r>
            <a:b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i="0" dirty="0" err="1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beforeEach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i="0" dirty="0">
                <a:solidFill>
                  <a:srgbClr val="297A2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initializeFoodDatabase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 });</a:t>
            </a:r>
            <a:b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i="0" dirty="0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C21325"/>
                </a:solidFill>
                <a:effectLst/>
                <a:latin typeface="Consolas" panose="020B0609020204030204" pitchFamily="49" charset="0"/>
              </a:rPr>
              <a:t>'Vienna &lt;3 veal'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i="0" dirty="0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err="1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isValidCityFoodPair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C21325"/>
                </a:solidFill>
                <a:effectLst/>
                <a:latin typeface="Consolas" panose="020B0609020204030204" pitchFamily="49" charset="0"/>
              </a:rPr>
              <a:t>'Vienna'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i="0" dirty="0">
                <a:solidFill>
                  <a:srgbClr val="C21325"/>
                </a:solidFill>
                <a:effectLst/>
                <a:latin typeface="Consolas" panose="020B0609020204030204" pitchFamily="49" charset="0"/>
              </a:rPr>
              <a:t>'Wiener Schnitzel'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sz="1400" b="0" i="0" dirty="0" err="1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36ACAA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 });</a:t>
            </a:r>
            <a:b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i="0" dirty="0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C21325"/>
                </a:solidFill>
                <a:effectLst/>
                <a:latin typeface="Consolas" panose="020B0609020204030204" pitchFamily="49" charset="0"/>
              </a:rPr>
              <a:t>'San Juan &lt;3 plantains'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i="0" dirty="0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err="1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isValidCityFoodPair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C21325"/>
                </a:solidFill>
                <a:effectLst/>
                <a:latin typeface="Consolas" panose="020B0609020204030204" pitchFamily="49" charset="0"/>
              </a:rPr>
              <a:t>'San Juan'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i="0" dirty="0">
                <a:solidFill>
                  <a:srgbClr val="C21325"/>
                </a:solidFill>
                <a:effectLst/>
                <a:latin typeface="Consolas" panose="020B0609020204030204" pitchFamily="49" charset="0"/>
              </a:rPr>
              <a:t>'Mofongo'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sz="1400" b="0" i="0" dirty="0" err="1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36ACAA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 });</a:t>
            </a:r>
            <a:b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});  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8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5924-D83C-4A01-B8F3-2E7BB50D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DB505-8932-49AB-BA39-D6DB35A0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ensure 80% code coverage of 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This can be achieved!</a:t>
            </a:r>
          </a:p>
          <a:p>
            <a:pPr lvl="1"/>
            <a:r>
              <a:rPr lang="en-US" dirty="0"/>
              <a:t>Incrementally, a bit at a time, and you can hit this target</a:t>
            </a:r>
          </a:p>
          <a:p>
            <a:r>
              <a:rPr lang="en-US" dirty="0"/>
              <a:t>Do not attempt 100% code coverage</a:t>
            </a:r>
          </a:p>
          <a:p>
            <a:pPr lvl="1"/>
            <a:r>
              <a:rPr lang="en-US" dirty="0"/>
              <a:t>Waste of your time and resources</a:t>
            </a:r>
          </a:p>
          <a:p>
            <a:pPr lvl="1"/>
            <a:r>
              <a:rPr lang="en-US" dirty="0"/>
              <a:t>Some class code only executes with user in front of computer</a:t>
            </a:r>
          </a:p>
          <a:p>
            <a:r>
              <a:rPr lang="en-US" dirty="0"/>
              <a:t>Launch as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test -- --coverage</a:t>
            </a:r>
            <a:r>
              <a:rPr lang="en-US" dirty="0"/>
              <a:t> for this capability</a:t>
            </a:r>
          </a:p>
          <a:p>
            <a:pPr lvl="1"/>
            <a:r>
              <a:rPr lang="en-US" dirty="0"/>
              <a:t>BUT FIRST! You need to set environment variable </a:t>
            </a:r>
            <a:r>
              <a:rPr lang="en-US" dirty="0">
                <a:latin typeface="Consolas" panose="020B0609020204030204" pitchFamily="49" charset="0"/>
              </a:rPr>
              <a:t>CI=true</a:t>
            </a:r>
          </a:p>
          <a:p>
            <a:pPr lvl="1"/>
            <a:r>
              <a:rPr lang="en-US" dirty="0"/>
              <a:t>Gosh that is annoying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41512-E9C3-45A3-B1CD-9A30B3FC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658C3-A38B-4CF9-8CA7-EC37BC6D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F216-404D-4167-B436-50D8DF24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8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BE26-3996-940D-919C-C97F49E3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512D1-8EBE-3AE0-315B-1533D25B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2022,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2336-4C14-8E02-47FF-C059FC0B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7F71-2EDE-AAFE-5548-49F84E71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B1B34E-4B0D-68DA-E4A0-EF11970D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66" y="1371600"/>
            <a:ext cx="7492068" cy="53461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96C6A0-9C8D-D3C6-4A6A-6B331EE8545A}"/>
              </a:ext>
            </a:extLst>
          </p:cNvPr>
          <p:cNvSpPr txBox="1"/>
          <p:nvPr/>
        </p:nvSpPr>
        <p:spPr>
          <a:xfrm>
            <a:off x="3200400" y="6593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Goal is to get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/ to show 80.0%</a:t>
            </a:r>
          </a:p>
        </p:txBody>
      </p:sp>
    </p:spTree>
    <p:extLst>
      <p:ext uri="{BB962C8B-B14F-4D97-AF65-F5344CB8AC3E}">
        <p14:creationId xmlns:p14="http://schemas.microsoft.com/office/powerpoint/2010/main" val="48342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AD04-E77E-6125-DF38-27C4E7E0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To Write GUI test cases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D0A1-3117-93C1-59E1-1B6F9CCB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2022,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35974-86E7-B885-CEF2-C2095B80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A8FA8-BFE8-56C8-C01E-FD1356EB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E9233-C2DF-B7EC-8825-990486866CC8}"/>
              </a:ext>
            </a:extLst>
          </p:cNvPr>
          <p:cNvSpPr txBox="1"/>
          <p:nvPr/>
        </p:nvSpPr>
        <p:spPr>
          <a:xfrm>
            <a:off x="533400" y="1744375"/>
            <a:ext cx="8229600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test('Access GUI', () =&gt;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const wrapper = render(&lt;App /&gt;);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const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leftButton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screen.getByTestId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leftbutton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const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rightButton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screen.getByTestId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rightbutton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const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canvasElement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screen.getByTestId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('canvas');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 // initially, this button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expect(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leftButton.disabled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toBeTruthy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expect(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rightButton.disabled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toBeTruthy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 // this chooses bottom piece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fireEvent.click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canvasElement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screenX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436,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screenY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573,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clientX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184,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clientY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440});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 // now this button is NOT disabled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expect(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leftButton.disabled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toBeFalsy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expect(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rightButton.disabled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toBeFalsy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9917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attempt to find faults in a planned way in the implemented software</a:t>
            </a:r>
          </a:p>
          <a:p>
            <a:pPr lvl="1"/>
            <a:r>
              <a:rPr lang="en-US" dirty="0"/>
              <a:t>You can’t use testing to prove no defects</a:t>
            </a:r>
          </a:p>
          <a:p>
            <a:pPr lvl="1"/>
            <a:r>
              <a:rPr lang="en-US" dirty="0"/>
              <a:t>Find as many as you can to reduce embarrassment</a:t>
            </a:r>
          </a:p>
          <a:p>
            <a:r>
              <a:rPr lang="en-US" dirty="0"/>
              <a:t>Fault Detection</a:t>
            </a:r>
          </a:p>
          <a:p>
            <a:pPr lvl="1"/>
            <a:r>
              <a:rPr lang="en-US" dirty="0"/>
              <a:t>Code Reviews</a:t>
            </a:r>
          </a:p>
          <a:p>
            <a:pPr lvl="1"/>
            <a:r>
              <a:rPr lang="en-US" dirty="0"/>
              <a:t>Inspections/</a:t>
            </a:r>
            <a:r>
              <a:rPr lang="en-US" dirty="0" err="1"/>
              <a:t>WalkThroughs</a:t>
            </a:r>
            <a:endParaRPr lang="en-US" dirty="0"/>
          </a:p>
          <a:p>
            <a:pPr lvl="1"/>
            <a:r>
              <a:rPr lang="en-US" dirty="0"/>
              <a:t>Execution-based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7949-A0F4-4E5C-A704-992EFEB95F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7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Unit</a:t>
            </a:r>
          </a:p>
          <a:p>
            <a:pPr lvl="1"/>
            <a:r>
              <a:rPr lang="en-US" dirty="0"/>
              <a:t>Part of the system that can be isolated for testing</a:t>
            </a:r>
          </a:p>
          <a:p>
            <a:pPr lvl="1"/>
            <a:r>
              <a:rPr lang="en-US" dirty="0"/>
              <a:t>Java: class is smallest unit granularity</a:t>
            </a:r>
          </a:p>
          <a:p>
            <a:r>
              <a:rPr lang="en-US" dirty="0"/>
              <a:t>Fault [defect]</a:t>
            </a:r>
          </a:p>
          <a:p>
            <a:pPr lvl="1"/>
            <a:r>
              <a:rPr lang="en-US" dirty="0"/>
              <a:t>Design Flaw or implementation Flaw that may cause abnormal unit behavior</a:t>
            </a:r>
          </a:p>
          <a:p>
            <a:r>
              <a:rPr lang="en-US" dirty="0"/>
              <a:t>Error </a:t>
            </a:r>
          </a:p>
          <a:p>
            <a:pPr lvl="1"/>
            <a:r>
              <a:rPr lang="en-US" dirty="0"/>
              <a:t>Manifestation of a fault during execution. An error leads to failure</a:t>
            </a:r>
          </a:p>
          <a:p>
            <a:r>
              <a:rPr lang="en-US" dirty="0"/>
              <a:t>Failure</a:t>
            </a:r>
          </a:p>
          <a:p>
            <a:pPr lvl="1"/>
            <a:r>
              <a:rPr lang="en-US" dirty="0"/>
              <a:t>Deviation between specification and actual behavior</a:t>
            </a:r>
          </a:p>
          <a:p>
            <a:pPr lvl="1"/>
            <a:r>
              <a:rPr lang="en-US" dirty="0"/>
              <a:t>Not all errors lead to failures and some can mask each other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7949-A0F4-4E5C-A704-992EFEB95F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58000" y="3124200"/>
            <a:ext cx="838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077200" y="3159481"/>
            <a:ext cx="762000" cy="404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</a:t>
            </a:r>
          </a:p>
        </p:txBody>
      </p:sp>
      <p:cxnSp>
        <p:nvCxnSpPr>
          <p:cNvPr id="27" name="Straight Connector 26"/>
          <p:cNvCxnSpPr>
            <a:stCxn id="26" idx="1"/>
            <a:endCxn id="25" idx="3"/>
          </p:cNvCxnSpPr>
          <p:nvPr/>
        </p:nvCxnSpPr>
        <p:spPr>
          <a:xfrm flipH="1" flipV="1">
            <a:off x="7696200" y="3352800"/>
            <a:ext cx="381000" cy="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Concepts</a:t>
            </a:r>
          </a:p>
        </p:txBody>
      </p:sp>
    </p:spTree>
    <p:extLst>
      <p:ext uri="{BB962C8B-B14F-4D97-AF65-F5344CB8AC3E}">
        <p14:creationId xmlns:p14="http://schemas.microsoft.com/office/powerpoint/2010/main" val="274604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/>
              <a:t>Unit – part of system isolated for testing</a:t>
            </a:r>
          </a:p>
          <a:p>
            <a:r>
              <a:rPr lang="en-US" dirty="0"/>
              <a:t>Fault [defect]</a:t>
            </a:r>
          </a:p>
          <a:p>
            <a:pPr lvl="1"/>
            <a:r>
              <a:rPr lang="en-US" dirty="0"/>
              <a:t>Design Flaw or implementation Flaw that may </a:t>
            </a:r>
            <a:br>
              <a:rPr lang="en-US" dirty="0"/>
            </a:br>
            <a:r>
              <a:rPr lang="en-US" dirty="0"/>
              <a:t>cause abnormal unit behavior</a:t>
            </a:r>
          </a:p>
          <a:p>
            <a:r>
              <a:rPr lang="en-US" dirty="0"/>
              <a:t>Error </a:t>
            </a:r>
          </a:p>
          <a:p>
            <a:pPr lvl="1"/>
            <a:r>
              <a:rPr lang="en-US" dirty="0"/>
              <a:t>Manifestation of a fault during execution. An error leads to failure</a:t>
            </a:r>
          </a:p>
          <a:p>
            <a:r>
              <a:rPr lang="en-US" dirty="0"/>
              <a:t>Failure</a:t>
            </a:r>
          </a:p>
          <a:p>
            <a:pPr lvl="1"/>
            <a:r>
              <a:rPr lang="en-US" dirty="0"/>
              <a:t>Deviation between specification and actual behavior</a:t>
            </a:r>
          </a:p>
          <a:p>
            <a:pPr lvl="1"/>
            <a:r>
              <a:rPr lang="en-US" dirty="0"/>
              <a:t>Not all errors lead to failures and some can mask each other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7949-A0F4-4E5C-A704-992EFEB95F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05600" y="1981200"/>
            <a:ext cx="838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924800" y="2016481"/>
            <a:ext cx="762000" cy="404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</a:t>
            </a:r>
          </a:p>
        </p:txBody>
      </p:sp>
      <p:cxnSp>
        <p:nvCxnSpPr>
          <p:cNvPr id="27" name="Straight Connector 26"/>
          <p:cNvCxnSpPr>
            <a:stCxn id="26" idx="1"/>
            <a:endCxn id="25" idx="3"/>
          </p:cNvCxnSpPr>
          <p:nvPr/>
        </p:nvCxnSpPr>
        <p:spPr>
          <a:xfrm flipH="1" flipV="1">
            <a:off x="7543800" y="2209800"/>
            <a:ext cx="381000" cy="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Concepts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5334000"/>
            <a:ext cx="1447800" cy="530721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Under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0" y="5355784"/>
            <a:ext cx="990600" cy="4953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19700" y="5355784"/>
            <a:ext cx="990600" cy="4953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</a:t>
            </a:r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4038600" y="5603434"/>
            <a:ext cx="11811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91400" y="5355784"/>
            <a:ext cx="990600" cy="495300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6210300" y="5603434"/>
            <a:ext cx="11811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40073" y="5638855"/>
            <a:ext cx="978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May lead to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11773" y="5638855"/>
            <a:ext cx="97815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May lead to</a:t>
            </a:r>
            <a:br>
              <a:rPr lang="en-US" sz="1200" i="1" dirty="0"/>
            </a:br>
            <a:r>
              <a:rPr lang="en-US" sz="1200" i="1" dirty="0"/>
              <a:t>visible</a:t>
            </a:r>
          </a:p>
        </p:txBody>
      </p:sp>
      <p:cxnSp>
        <p:nvCxnSpPr>
          <p:cNvPr id="21" name="Elbow Connector 20"/>
          <p:cNvCxnSpPr>
            <a:stCxn id="17" idx="2"/>
            <a:endCxn id="9" idx="3"/>
          </p:cNvCxnSpPr>
          <p:nvPr/>
        </p:nvCxnSpPr>
        <p:spPr>
          <a:xfrm rot="5400000">
            <a:off x="6648979" y="5145705"/>
            <a:ext cx="532343" cy="1943100"/>
          </a:xfrm>
          <a:prstGeom prst="bentConnector2">
            <a:avLst/>
          </a:prstGeom>
          <a:ln>
            <a:solidFill>
              <a:srgbClr val="C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4" idx="1"/>
          </p:cNvCxnSpPr>
          <p:nvPr/>
        </p:nvCxnSpPr>
        <p:spPr>
          <a:xfrm>
            <a:off x="2057400" y="5599361"/>
            <a:ext cx="990600" cy="4073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58200" y="5643865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Contains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6205979"/>
            <a:ext cx="2438400" cy="3548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Specification</a:t>
            </a:r>
          </a:p>
        </p:txBody>
      </p:sp>
      <p:cxnSp>
        <p:nvCxnSpPr>
          <p:cNvPr id="29" name="Elbow Connector 28"/>
          <p:cNvCxnSpPr>
            <a:stCxn id="9" idx="1"/>
            <a:endCxn id="11" idx="2"/>
          </p:cNvCxnSpPr>
          <p:nvPr/>
        </p:nvCxnSpPr>
        <p:spPr>
          <a:xfrm rot="10800000">
            <a:off x="1333500" y="5864721"/>
            <a:ext cx="2171700" cy="51870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US" dirty="0"/>
              <a:t>Test Case</a:t>
            </a:r>
          </a:p>
          <a:p>
            <a:pPr lvl="1"/>
            <a:r>
              <a:rPr lang="en-US" dirty="0"/>
              <a:t>Set of input and expected results that exercises a unit</a:t>
            </a:r>
          </a:p>
          <a:p>
            <a:pPr lvl="1"/>
            <a:r>
              <a:rPr lang="en-US" dirty="0"/>
              <a:t>Purpose is to cause failure and detect fault</a:t>
            </a:r>
          </a:p>
          <a:p>
            <a:r>
              <a:rPr lang="en-US" dirty="0"/>
              <a:t>Test Stub</a:t>
            </a:r>
          </a:p>
          <a:p>
            <a:pPr lvl="1"/>
            <a:r>
              <a:rPr lang="en-US" dirty="0"/>
              <a:t>Partial implementation of units on which tested unit depends</a:t>
            </a:r>
          </a:p>
          <a:p>
            <a:r>
              <a:rPr lang="en-US" dirty="0"/>
              <a:t>Test Driver</a:t>
            </a:r>
          </a:p>
          <a:p>
            <a:pPr lvl="1"/>
            <a:r>
              <a:rPr lang="en-US" dirty="0"/>
              <a:t>Partial implementation of unit that depends on the tested unit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7949-A0F4-4E5C-A704-992EFEB95F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3124200"/>
            <a:ext cx="838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77200" y="3177123"/>
            <a:ext cx="7620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</a:t>
            </a:r>
          </a:p>
        </p:txBody>
      </p:sp>
      <p:cxnSp>
        <p:nvCxnSpPr>
          <p:cNvPr id="9" name="Straight Connector 8"/>
          <p:cNvCxnSpPr>
            <a:stCxn id="8" idx="1"/>
            <a:endCxn id="7" idx="3"/>
          </p:cNvCxnSpPr>
          <p:nvPr/>
        </p:nvCxnSpPr>
        <p:spPr>
          <a:xfrm flipH="1" flipV="1">
            <a:off x="7696200" y="3352800"/>
            <a:ext cx="381000" cy="14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867400" y="3200400"/>
            <a:ext cx="762000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13" name="Straight Connector 12"/>
          <p:cNvCxnSpPr>
            <a:stCxn id="11" idx="3"/>
            <a:endCxn id="7" idx="1"/>
          </p:cNvCxnSpPr>
          <p:nvPr/>
        </p:nvCxnSpPr>
        <p:spPr>
          <a:xfrm>
            <a:off x="6629400" y="3352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858000" y="3886200"/>
            <a:ext cx="838200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20" name="Straight Connector 19"/>
          <p:cNvCxnSpPr>
            <a:stCxn id="7" idx="2"/>
            <a:endCxn id="18" idx="0"/>
          </p:cNvCxnSpPr>
          <p:nvPr/>
        </p:nvCxnSpPr>
        <p:spPr>
          <a:xfrm rot="5400000">
            <a:off x="7124700" y="3733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6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approach optimized for JavaScript and React</a:t>
            </a:r>
          </a:p>
          <a:p>
            <a:pPr lvl="1"/>
            <a:r>
              <a:rPr lang="en-US" dirty="0"/>
              <a:t>Uses Jest [https://jestjs.io/] built into React</a:t>
            </a:r>
          </a:p>
          <a:p>
            <a:pPr lvl="1"/>
            <a:r>
              <a:rPr lang="en-US" dirty="0"/>
              <a:t>Find info about JavaScript unit testing </a:t>
            </a:r>
          </a:p>
          <a:p>
            <a:pPr lvl="2"/>
            <a:r>
              <a:rPr lang="en-US" dirty="0">
                <a:hlinkClick r:id="rId2"/>
              </a:rPr>
              <a:t>https://jestjs.io/docs/getting-started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test cases in </a:t>
            </a:r>
            <a:r>
              <a:rPr lang="en-US" dirty="0">
                <a:latin typeface="Consolas" panose="020B0609020204030204" pitchFamily="49" charset="0"/>
              </a:rPr>
              <a:t>App.test.js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0F61C-237B-8AD6-6F90-AFF9386D77C0}"/>
              </a:ext>
            </a:extLst>
          </p:cNvPr>
          <p:cNvSpPr txBox="1"/>
          <p:nvPr/>
        </p:nvSpPr>
        <p:spPr>
          <a:xfrm>
            <a:off x="990600" y="4053840"/>
            <a:ext cx="5943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test('No moves when model created', () =&gt;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effectLst/>
                <a:latin typeface="Consolas" panose="020B0609020204030204" pitchFamily="49" charset="0"/>
              </a:rPr>
              <a:t> model = </a:t>
            </a:r>
            <a:r>
              <a:rPr lang="en-US" b="1" dirty="0"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effectLst/>
                <a:latin typeface="Consolas" panose="020B0609020204030204" pitchFamily="49" charset="0"/>
              </a:rPr>
              <a:t> Model(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actualPuzzle</a:t>
            </a:r>
            <a:r>
              <a:rPr lang="en-US" b="0" dirty="0"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 expect(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model.numMoves</a:t>
            </a:r>
            <a:r>
              <a:rPr lang="en-US" b="0" dirty="0"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effectLst/>
                <a:latin typeface="Consolas" panose="020B0609020204030204" pitchFamily="49" charset="0"/>
              </a:rPr>
              <a:t>(0)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6902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B965-7EBF-44B5-8247-89053CB7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0CF1-13CE-41BA-B515-0F26282B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have setup code to execute prior to individual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CD84C-94ED-4D26-BB2F-6019A07B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7AA6-A834-436D-AF16-CE4500E5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26CB-59F1-41E5-8B77-7ED06B82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93ED4-9F9F-0350-C278-52B16A09243B}"/>
              </a:ext>
            </a:extLst>
          </p:cNvPr>
          <p:cNvSpPr txBox="1"/>
          <p:nvPr/>
        </p:nvSpPr>
        <p:spPr>
          <a:xfrm>
            <a:off x="1295400" y="2305883"/>
            <a:ext cx="6553200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beforeEach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initializeCityDatabase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afterEach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clearCityDatabase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C21325"/>
                </a:solidFill>
                <a:effectLst/>
                <a:latin typeface="Consolas" panose="020B0609020204030204" pitchFamily="49" charset="0"/>
              </a:rPr>
              <a:t>'city database has Vienna'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isCity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C21325"/>
                </a:solidFill>
                <a:effectLst/>
                <a:latin typeface="Consolas" panose="020B0609020204030204" pitchFamily="49" charset="0"/>
              </a:rPr>
              <a:t>'Vienna'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b="0" i="0" dirty="0" err="1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toBeTruthy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C21325"/>
                </a:solidFill>
                <a:effectLst/>
                <a:latin typeface="Consolas" panose="020B0609020204030204" pitchFamily="49" charset="0"/>
              </a:rPr>
              <a:t>'city database has San Juan'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isCity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C21325"/>
                </a:solidFill>
                <a:effectLst/>
                <a:latin typeface="Consolas" panose="020B0609020204030204" pitchFamily="49" charset="0"/>
              </a:rPr>
              <a:t>'San Juan'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b="0" i="0" dirty="0" err="1">
                <a:solidFill>
                  <a:srgbClr val="6B2E85"/>
                </a:solidFill>
                <a:effectLst/>
                <a:latin typeface="Consolas" panose="020B0609020204030204" pitchFamily="49" charset="0"/>
              </a:rPr>
              <a:t>toBeTruthy</a:t>
            </a: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8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D25-768D-4867-A74E-19216FA7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6269-A582-4E8C-ABA2-81B9FC959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class testing</a:t>
            </a:r>
          </a:p>
          <a:p>
            <a:pPr lvl="1"/>
            <a:r>
              <a:rPr lang="en-US" dirty="0"/>
              <a:t>Most traditional</a:t>
            </a:r>
          </a:p>
          <a:p>
            <a:pPr lvl="1"/>
            <a:r>
              <a:rPr lang="en-US" dirty="0"/>
              <a:t>Devise tests to evaluate basic capabilities</a:t>
            </a:r>
          </a:p>
          <a:p>
            <a:r>
              <a:rPr lang="en-US" dirty="0"/>
              <a:t>Boundary class testing</a:t>
            </a:r>
          </a:p>
          <a:p>
            <a:pPr lvl="1"/>
            <a:r>
              <a:rPr lang="en-US" dirty="0"/>
              <a:t>Not needed – no business logic appears in the GUIs</a:t>
            </a:r>
          </a:p>
          <a:p>
            <a:pPr lvl="1"/>
            <a:r>
              <a:rPr lang="en-US" dirty="0"/>
              <a:t>But you can validate content of the rendered HTML (pretty cool!)</a:t>
            </a:r>
          </a:p>
          <a:p>
            <a:pPr lvl="1"/>
            <a:r>
              <a:rPr lang="en-US" dirty="0"/>
              <a:t>The following ensures that in initial state, the browser renders with “number moves: 0” somewhere in the HTML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0322-018A-4E1B-8BBD-757EF4E1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ED23-C947-4D6E-A9F6-BBB9EFD7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D751-40E1-41DF-ADFB-39B559F0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50320-026E-9951-FC42-CA38B73676A4}"/>
              </a:ext>
            </a:extLst>
          </p:cNvPr>
          <p:cNvSpPr txBox="1"/>
          <p:nvPr/>
        </p:nvSpPr>
        <p:spPr>
          <a:xfrm>
            <a:off x="533400" y="4999672"/>
            <a:ext cx="7620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test('Properly renders 0 moves', () =&gt;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const {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getByText</a:t>
            </a:r>
            <a:r>
              <a:rPr lang="en-US" b="0" dirty="0">
                <a:effectLst/>
                <a:latin typeface="Consolas" panose="020B0609020204030204" pitchFamily="49" charset="0"/>
              </a:rPr>
              <a:t> } = render(&lt;App /&gt;);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const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movesElement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getByText</a:t>
            </a:r>
            <a:r>
              <a:rPr lang="en-US" b="0" dirty="0">
                <a:effectLst/>
                <a:latin typeface="Consolas" panose="020B0609020204030204" pitchFamily="49" charset="0"/>
              </a:rPr>
              <a:t>(/number moves: 0/i);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expect(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movesElement</a:t>
            </a:r>
            <a:r>
              <a:rPr lang="en-US" b="0" dirty="0"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toBeInTheDocument</a:t>
            </a:r>
            <a:r>
              <a:rPr lang="en-US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8162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F755-35BA-6984-A74D-8B40AC96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E2AB-8AF9-7CA1-B6B3-8E167330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model and validate controllers</a:t>
            </a:r>
          </a:p>
          <a:p>
            <a:r>
              <a:rPr lang="en-US" dirty="0"/>
              <a:t>Anonymous controller functions in </a:t>
            </a:r>
            <a:r>
              <a:rPr lang="en-US" dirty="0">
                <a:latin typeface="Consolas" panose="020B0609020204030204" pitchFamily="49" charset="0"/>
              </a:rPr>
              <a:t>App</a:t>
            </a:r>
            <a:r>
              <a:rPr lang="en-US" dirty="0"/>
              <a:t> not testable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C98E7-AF25-AC2F-9E05-277AEEC4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2022,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771A6-C86C-5E7B-AADD-4BB8E472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9F9C-F903-7563-1E9B-CA904669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D7EAB-3105-C471-DFDE-BDFB05DEFAA5}"/>
              </a:ext>
            </a:extLst>
          </p:cNvPr>
          <p:cNvSpPr txBox="1"/>
          <p:nvPr/>
        </p:nvSpPr>
        <p:spPr>
          <a:xfrm>
            <a:off x="266700" y="2875121"/>
            <a:ext cx="86106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test('First valid moves', () =&gt;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effectLst/>
                <a:latin typeface="Consolas" panose="020B0609020204030204" pitchFamily="49" charset="0"/>
              </a:rPr>
              <a:t> model = new Model(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actualPuzzle</a:t>
            </a:r>
            <a:r>
              <a:rPr lang="en-US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pieceJ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model.puzzle.pieces.find</a:t>
            </a:r>
            <a:r>
              <a:rPr lang="en-US" b="0" dirty="0">
                <a:effectLst/>
                <a:latin typeface="Consolas" panose="020B0609020204030204" pitchFamily="49" charset="0"/>
              </a:rPr>
              <a:t>(p =&gt;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p.label</a:t>
            </a:r>
            <a:r>
              <a:rPr lang="en-US" b="0" dirty="0">
                <a:effectLst/>
                <a:latin typeface="Consolas" panose="020B0609020204030204" pitchFamily="49" charset="0"/>
              </a:rPr>
              <a:t> === 'J’)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model.puzzle.select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pieceJ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   // INVOKE CONSTRUCTOR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expect(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model.puzzle.selected</a:t>
            </a:r>
            <a:r>
              <a:rPr lang="en-US" b="0" dirty="0"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pieceJ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 // now what moves are available? only left and right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expect(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model.available</a:t>
            </a:r>
            <a:r>
              <a:rPr lang="en-US" b="0" dirty="0">
                <a:effectLst/>
                <a:latin typeface="Consolas" panose="020B0609020204030204" pitchFamily="49" charset="0"/>
              </a:rPr>
              <a:t>(Left)).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effectLst/>
                <a:latin typeface="Consolas" panose="020B0609020204030204" pitchFamily="49" charset="0"/>
              </a:rPr>
              <a:t>(true)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expect(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model.available</a:t>
            </a:r>
            <a:r>
              <a:rPr lang="en-US" b="0" dirty="0">
                <a:effectLst/>
                <a:latin typeface="Consolas" panose="020B0609020204030204" pitchFamily="49" charset="0"/>
              </a:rPr>
              <a:t>(Right)).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effectLst/>
                <a:latin typeface="Consolas" panose="020B0609020204030204" pitchFamily="49" charset="0"/>
              </a:rPr>
              <a:t>(true)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expect(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model.available</a:t>
            </a:r>
            <a:r>
              <a:rPr lang="en-US" b="0" dirty="0">
                <a:effectLst/>
                <a:latin typeface="Consolas" panose="020B0609020204030204" pitchFamily="49" charset="0"/>
              </a:rPr>
              <a:t>(Up)).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effectLst/>
                <a:latin typeface="Consolas" panose="020B0609020204030204" pitchFamily="49" charset="0"/>
              </a:rPr>
              <a:t>(false)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expect(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model.available</a:t>
            </a:r>
            <a:r>
              <a:rPr lang="en-US" b="0" dirty="0">
                <a:effectLst/>
                <a:latin typeface="Consolas" panose="020B0609020204030204" pitchFamily="49" charset="0"/>
              </a:rPr>
              <a:t>(Down)).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effectLst/>
                <a:latin typeface="Consolas" panose="020B0609020204030204" pitchFamily="49" charset="0"/>
              </a:rPr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2077052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2364</TotalTime>
  <Words>1233</Words>
  <Application>Microsoft Office PowerPoint</Application>
  <PresentationFormat>On-screen Show (4:3)</PresentationFormat>
  <Paragraphs>180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Clarity</vt:lpstr>
      <vt:lpstr>Design of Software Systems CS 509</vt:lpstr>
      <vt:lpstr>Testing</vt:lpstr>
      <vt:lpstr>Testing Concepts</vt:lpstr>
      <vt:lpstr>Testing Concepts</vt:lpstr>
      <vt:lpstr>Testing Process</vt:lpstr>
      <vt:lpstr>NPM tests</vt:lpstr>
      <vt:lpstr>Unit Testing Options</vt:lpstr>
      <vt:lpstr>Testing classes</vt:lpstr>
      <vt:lpstr>Testing controllers</vt:lpstr>
      <vt:lpstr>Testing Boundaries</vt:lpstr>
      <vt:lpstr>Executing Test Cases</vt:lpstr>
      <vt:lpstr>Code Coverage</vt:lpstr>
      <vt:lpstr>Report</vt:lpstr>
      <vt:lpstr>Possible To Write GUI test cases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Software Systems CS 509</dc:title>
  <dc:creator>George</dc:creator>
  <cp:lastModifiedBy>Heineman, George</cp:lastModifiedBy>
  <cp:revision>226</cp:revision>
  <cp:lastPrinted>2019-09-10T21:10:36Z</cp:lastPrinted>
  <dcterms:created xsi:type="dcterms:W3CDTF">2011-01-15T14:51:43Z</dcterms:created>
  <dcterms:modified xsi:type="dcterms:W3CDTF">2022-09-11T03:29:55Z</dcterms:modified>
</cp:coreProperties>
</file>