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3"/>
  </p:notesMasterIdLst>
  <p:sldIdLst>
    <p:sldId id="258" r:id="rId2"/>
    <p:sldId id="343" r:id="rId3"/>
    <p:sldId id="400" r:id="rId4"/>
    <p:sldId id="387" r:id="rId5"/>
    <p:sldId id="430" r:id="rId6"/>
    <p:sldId id="398" r:id="rId7"/>
    <p:sldId id="423" r:id="rId8"/>
    <p:sldId id="399" r:id="rId9"/>
    <p:sldId id="390" r:id="rId10"/>
    <p:sldId id="389" r:id="rId11"/>
    <p:sldId id="391" r:id="rId12"/>
    <p:sldId id="392" r:id="rId13"/>
    <p:sldId id="393" r:id="rId14"/>
    <p:sldId id="394" r:id="rId15"/>
    <p:sldId id="395" r:id="rId16"/>
    <p:sldId id="396" r:id="rId17"/>
    <p:sldId id="397" r:id="rId18"/>
    <p:sldId id="431" r:id="rId19"/>
    <p:sldId id="402" r:id="rId20"/>
    <p:sldId id="429" r:id="rId21"/>
    <p:sldId id="309" r:id="rId22"/>
    <p:sldId id="310" r:id="rId23"/>
    <p:sldId id="311" r:id="rId24"/>
    <p:sldId id="312" r:id="rId25"/>
    <p:sldId id="313" r:id="rId26"/>
    <p:sldId id="314" r:id="rId27"/>
    <p:sldId id="315" r:id="rId28"/>
    <p:sldId id="316" r:id="rId29"/>
    <p:sldId id="317" r:id="rId30"/>
    <p:sldId id="403" r:id="rId31"/>
    <p:sldId id="424" r:id="rId32"/>
    <p:sldId id="425" r:id="rId33"/>
    <p:sldId id="426" r:id="rId34"/>
    <p:sldId id="427" r:id="rId35"/>
    <p:sldId id="428" r:id="rId36"/>
    <p:sldId id="405" r:id="rId37"/>
    <p:sldId id="406" r:id="rId38"/>
    <p:sldId id="407" r:id="rId39"/>
    <p:sldId id="408" r:id="rId40"/>
    <p:sldId id="409" r:id="rId41"/>
    <p:sldId id="410" r:id="rId42"/>
    <p:sldId id="411" r:id="rId43"/>
    <p:sldId id="412" r:id="rId44"/>
    <p:sldId id="413" r:id="rId45"/>
    <p:sldId id="414" r:id="rId46"/>
    <p:sldId id="415" r:id="rId47"/>
    <p:sldId id="416" r:id="rId48"/>
    <p:sldId id="417" r:id="rId49"/>
    <p:sldId id="418" r:id="rId50"/>
    <p:sldId id="419" r:id="rId51"/>
    <p:sldId id="421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94660"/>
  </p:normalViewPr>
  <p:slideViewPr>
    <p:cSldViewPr>
      <p:cViewPr varScale="1">
        <p:scale>
          <a:sx n="89" d="100"/>
          <a:sy n="89" d="100"/>
        </p:scale>
        <p:origin x="1518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30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84EB32-4C43-48C0-A5DF-33B71EAA39A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22C54-A074-4A3B-8302-2755E7DF6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409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6B530C-326F-4F1C-887D-E0FDEBC408F6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8462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F78250-AB2A-4651-A685-6F05D44CE632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8969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D6B27D-4170-4428-9D08-13BDD84C358D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7710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752F40-8F8E-4AB8-BE30-51F284E7928D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3189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591B34F-1B5F-4CEB-87E6-354CEE8CCA89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7085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591B34F-1B5F-4CEB-87E6-354CEE8CCA89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3667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591B34F-1B5F-4CEB-87E6-354CEE8CCA89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4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C91B97-39B0-4DE5-A1E2-C1AF3C9CD631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9297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AB51B6-4D5D-40A0-9B3D-E04878F6BE26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3206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CD3E9D-F4FD-4EA7-A149-258397BEE4F6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6826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293301-DBF3-4707-B90B-F0ABAA616505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4520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C7EB39-18B0-4D22-A893-8DB442F24836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3773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79FE6A-B04D-41D1-A360-ACEA11869419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1285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024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D020F8-59F7-4C93-8791-91124F89BB16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5217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034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21332F-65D1-46AD-A5DD-1B23D10B7F03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799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(c) 2022 George Heineman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CS509 : L4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3230D-7CC4-4102-922B-7FEEBCA8B43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(c) 2022 George Heineman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CS509 : L4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3230D-7CC4-4102-922B-7FEEBCA8B4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(c) 2022 George Heineman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CS509 : L4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3230D-7CC4-4102-922B-7FEEBCA8B4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(c) 2022 George Heineman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CS509 : L4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3230D-7CC4-4102-922B-7FEEBCA8B4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(c) 2022 George Heineman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CS509 : L4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3230D-7CC4-4102-922B-7FEEBCA8B43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(c) 2022 George Heineman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CS509 : L4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3230D-7CC4-4102-922B-7FEEBCA8B4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(c) 2022 George Heineman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CS509 : L4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3230D-7CC4-4102-922B-7FEEBCA8B43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(c) 2022 George Heineman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CS509 : L4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3230D-7CC4-4102-922B-7FEEBCA8B4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(c) 2022 George Heineman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CS509 : L4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3230D-7CC4-4102-922B-7FEEBCA8B4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(c) 2022 George Heineman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CS509 : L4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3230D-7CC4-4102-922B-7FEEBCA8B43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(c) 2022 George Heineman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CS509 : L4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3230D-7CC4-4102-922B-7FEEBCA8B4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(c) 2022 George Heineman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CS509 : L4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F9B3230D-7CC4-4102-922B-7FEEBCA8B43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Octet_(computing)" TargetMode="External"/><Relationship Id="rId7" Type="http://schemas.openxmlformats.org/officeDocument/2006/relationships/image" Target="../media/image10.png"/><Relationship Id="rId2" Type="http://schemas.openxmlformats.org/officeDocument/2006/relationships/hyperlink" Target="http://en.wikipedia.org/wiki/Transmission_Control_Protoco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hyperlink" Target="http://en.wikipedia.org/wiki/Datagram" TargetMode="External"/><Relationship Id="rId4" Type="http://schemas.openxmlformats.org/officeDocument/2006/relationships/hyperlink" Target="http://en.wikipedia.org/wiki/Internet_Protocol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tags/ref_httpmethods.asp" TargetMode="External"/><Relationship Id="rId2" Type="http://schemas.openxmlformats.org/officeDocument/2006/relationships/hyperlink" Target="https://www.monticello.org/sites/default/files/uploaded-content-images/Declaration_Pg1of1_AC_atNARA_0.jpg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cs.uci.edu/~fielding/pubs/webarch_icse2000.pdf" TargetMode="External"/><Relationship Id="rId2" Type="http://schemas.openxmlformats.org/officeDocument/2006/relationships/hyperlink" Target="http://en.wikipedia.org/wiki/Representational_state_transfer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users.wpi.edu/~heineman/add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hyperlink" Target="https://github.com/amazon-archives/aws-apigateway-importe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goarchitects.com/Files/fallacies.pdf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ws-arch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3.org/TR/ws-arch/" TargetMode="Externa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innoq.com/soa/ws-standards/" TargetMode="Externa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Design of Software Systems</a:t>
            </a:r>
            <a:br>
              <a:rPr lang="en-US" dirty="0"/>
            </a:br>
            <a:r>
              <a:rPr lang="en-US" dirty="0"/>
              <a:t>CS 509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Fall 2022</a:t>
            </a:r>
          </a:p>
          <a:p>
            <a:r>
              <a:rPr lang="en-US" dirty="0"/>
              <a:t>Prof. George Heineman</a:t>
            </a:r>
          </a:p>
          <a:p>
            <a:r>
              <a:rPr lang="en-US" dirty="0"/>
              <a:t>WPI</a:t>
            </a:r>
          </a:p>
          <a:p>
            <a:r>
              <a:rPr lang="en-US" dirty="0"/>
              <a:t>heineman@cs.wpi.edu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5F9E9-4119-4788-9363-2AF2E4D7EE4A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(c) 2022 George Heineman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CS509 : L4</a:t>
            </a:r>
          </a:p>
        </p:txBody>
      </p:sp>
    </p:spTree>
    <p:extLst>
      <p:ext uri="{BB962C8B-B14F-4D97-AF65-F5344CB8AC3E}">
        <p14:creationId xmlns:p14="http://schemas.microsoft.com/office/powerpoint/2010/main" val="2320610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(c) 2022 George Heineman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CS509 : L4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F559F-D964-4FB7-9C06-C90F3675C360}" type="slidenum">
              <a:rPr lang="en-US"/>
              <a:pPr/>
              <a:t>10</a:t>
            </a:fld>
            <a:endParaRPr lang="en-US"/>
          </a:p>
        </p:txBody>
      </p:sp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 by Contract</a:t>
            </a:r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Interfaces must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Declare pre-condition for each method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Declare post-condition for each method</a:t>
            </a:r>
          </a:p>
          <a:p>
            <a:pPr>
              <a:lnSpc>
                <a:spcPct val="90000"/>
              </a:lnSpc>
            </a:pPr>
            <a:r>
              <a:rPr lang="en-US" dirty="0"/>
              <a:t>Defines required service expected by client</a:t>
            </a:r>
          </a:p>
          <a:p>
            <a:pPr>
              <a:lnSpc>
                <a:spcPct val="90000"/>
              </a:lnSpc>
            </a:pPr>
            <a:r>
              <a:rPr lang="en-US" dirty="0"/>
              <a:t>Defines provided service guaranteed by server</a:t>
            </a:r>
          </a:p>
        </p:txBody>
      </p:sp>
    </p:spTree>
    <p:extLst>
      <p:ext uri="{BB962C8B-B14F-4D97-AF65-F5344CB8AC3E}">
        <p14:creationId xmlns:p14="http://schemas.microsoft.com/office/powerpoint/2010/main" val="3639081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Substitutability</a:t>
            </a:r>
          </a:p>
          <a:p>
            <a:r>
              <a:rPr lang="en-US" dirty="0"/>
              <a:t>Interface pre/ post conditions</a:t>
            </a:r>
          </a:p>
          <a:p>
            <a:pPr lvl="1"/>
            <a:r>
              <a:rPr lang="en-US" dirty="0"/>
              <a:t> (pre) I (post)</a:t>
            </a:r>
          </a:p>
          <a:p>
            <a:r>
              <a:rPr lang="en-US" dirty="0"/>
              <a:t>Classes implement interfaces</a:t>
            </a:r>
          </a:p>
          <a:p>
            <a:pPr lvl="1"/>
            <a:r>
              <a:rPr lang="en-US" dirty="0"/>
              <a:t> may weaken pre condition (accept more)</a:t>
            </a:r>
          </a:p>
          <a:p>
            <a:pPr lvl="1"/>
            <a:r>
              <a:rPr lang="en-US" dirty="0"/>
              <a:t> may strengthen post condition (restrict)</a:t>
            </a:r>
          </a:p>
          <a:p>
            <a:r>
              <a:rPr lang="en-US" dirty="0"/>
              <a:t>Clients of interfaces</a:t>
            </a:r>
          </a:p>
          <a:p>
            <a:pPr lvl="1"/>
            <a:r>
              <a:rPr lang="en-US" dirty="0"/>
              <a:t> may strengthen pre condition (restrict)</a:t>
            </a:r>
          </a:p>
          <a:p>
            <a:pPr lvl="1"/>
            <a:r>
              <a:rPr lang="en-US" dirty="0"/>
              <a:t> may weaken post condition (accept more)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(c) 2022 George Heineman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CS509 : L4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3230D-7CC4-4102-922B-7FEEBCA8B43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093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Contravariance</a:t>
            </a:r>
            <a:endParaRPr lang="en-US" dirty="0"/>
          </a:p>
          <a:p>
            <a:pPr lvl="1"/>
            <a:r>
              <a:rPr lang="en-US" dirty="0"/>
              <a:t>Function has domain</a:t>
            </a:r>
            <a:br>
              <a:rPr lang="en-US" dirty="0"/>
            </a:br>
            <a:r>
              <a:rPr lang="en-US" dirty="0"/>
              <a:t>and range</a:t>
            </a:r>
          </a:p>
          <a:p>
            <a:r>
              <a:rPr lang="en-US" dirty="0"/>
              <a:t>Two implementations</a:t>
            </a:r>
            <a:br>
              <a:rPr lang="en-US" dirty="0"/>
            </a:br>
            <a:r>
              <a:rPr lang="en-US" dirty="0"/>
              <a:t>of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log(x)</a:t>
            </a:r>
            <a:r>
              <a:rPr lang="en-US" dirty="0"/>
              <a:t> in given </a:t>
            </a:r>
            <a:br>
              <a:rPr lang="en-US" dirty="0"/>
            </a:br>
            <a:r>
              <a:rPr lang="en-US" dirty="0"/>
              <a:t>domain of -1 &lt; x &lt; 1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(c) 2022 George Heineman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CS509 : L4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3230D-7CC4-4102-922B-7FEEBCA8B435}" type="slidenum">
              <a:rPr lang="en-US" smtClean="0"/>
              <a:t>12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343400" y="1600200"/>
            <a:ext cx="4267200" cy="3139321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txBody>
          <a:bodyPr wrap="square">
            <a:spAutoFit/>
          </a:bodyPr>
          <a:lstStyle/>
          <a:p>
            <a:endParaRPr lang="en-US" sz="1100" dirty="0">
              <a:latin typeface="Consolas" pitchFamily="49" charset="0"/>
              <a:cs typeface="Consolas" pitchFamily="49" charset="0"/>
            </a:endParaRPr>
          </a:p>
          <a:p>
            <a:r>
              <a:rPr lang="en-US" sz="1100" dirty="0">
                <a:latin typeface="Consolas" pitchFamily="49" charset="0"/>
                <a:cs typeface="Consolas" pitchFamily="49" charset="0"/>
              </a:rPr>
              <a:t>/**</a:t>
            </a:r>
          </a:p>
          <a:p>
            <a:r>
              <a:rPr lang="en-US" sz="1100" dirty="0">
                <a:latin typeface="Consolas" pitchFamily="49" charset="0"/>
                <a:cs typeface="Consolas" pitchFamily="49" charset="0"/>
              </a:rPr>
              <a:t> * Interface </a:t>
            </a:r>
            <a:r>
              <a:rPr lang="en-US" sz="1100" u="sng" dirty="0">
                <a:latin typeface="Consolas" pitchFamily="49" charset="0"/>
                <a:cs typeface="Consolas" pitchFamily="49" charset="0"/>
              </a:rPr>
              <a:t>defining core functionality.</a:t>
            </a:r>
          </a:p>
          <a:p>
            <a:r>
              <a:rPr lang="en-US" sz="1100" dirty="0">
                <a:latin typeface="Consolas" pitchFamily="49" charset="0"/>
                <a:cs typeface="Consolas" pitchFamily="49" charset="0"/>
              </a:rPr>
              <a:t> */</a:t>
            </a:r>
          </a:p>
          <a:p>
            <a:r>
              <a:rPr lang="en-US" sz="1100" b="1" dirty="0"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US" sz="1100" b="1" dirty="0" err="1">
                <a:latin typeface="Consolas" pitchFamily="49" charset="0"/>
                <a:cs typeface="Consolas" pitchFamily="49" charset="0"/>
              </a:rPr>
              <a:t>ICalculation</a:t>
            </a:r>
            <a:r>
              <a:rPr lang="en-US" sz="1100" b="1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endParaRPr lang="en-US" sz="1100" dirty="0">
              <a:latin typeface="Consolas" pitchFamily="49" charset="0"/>
              <a:cs typeface="Consolas" pitchFamily="49" charset="0"/>
            </a:endParaRPr>
          </a:p>
          <a:p>
            <a:r>
              <a:rPr lang="en-US" sz="1100" dirty="0">
                <a:latin typeface="Consolas" pitchFamily="49" charset="0"/>
                <a:cs typeface="Consolas" pitchFamily="49" charset="0"/>
              </a:rPr>
              <a:t>  /**</a:t>
            </a:r>
          </a:p>
          <a:p>
            <a:r>
              <a:rPr lang="en-US" sz="1100" dirty="0">
                <a:latin typeface="Consolas" pitchFamily="49" charset="0"/>
                <a:cs typeface="Consolas" pitchFamily="49" charset="0"/>
              </a:rPr>
              <a:t>   * Return natural log of (x+1).</a:t>
            </a:r>
          </a:p>
          <a:p>
            <a:r>
              <a:rPr lang="en-US" sz="1100" dirty="0">
                <a:latin typeface="Consolas" pitchFamily="49" charset="0"/>
                <a:cs typeface="Consolas" pitchFamily="49" charset="0"/>
              </a:rPr>
              <a:t>   * </a:t>
            </a:r>
          </a:p>
          <a:p>
            <a:r>
              <a:rPr lang="en-US" sz="1100" dirty="0">
                <a:latin typeface="Consolas" pitchFamily="49" charset="0"/>
                <a:cs typeface="Consolas" pitchFamily="49" charset="0"/>
              </a:rPr>
              <a:t>   *  Precondition: 1 &gt; x &gt; -1</a:t>
            </a:r>
          </a:p>
          <a:p>
            <a:r>
              <a:rPr lang="en-US" sz="1100" dirty="0">
                <a:latin typeface="Consolas" pitchFamily="49" charset="0"/>
                <a:cs typeface="Consolas" pitchFamily="49" charset="0"/>
              </a:rPr>
              <a:t>   *   </a:t>
            </a:r>
          </a:p>
          <a:p>
            <a:r>
              <a:rPr lang="en-US" sz="1100" dirty="0">
                <a:latin typeface="Consolas" pitchFamily="49" charset="0"/>
                <a:cs typeface="Consolas" pitchFamily="49" charset="0"/>
              </a:rPr>
              <a:t>   *  Contract: Produce at least 5 digits of   </a:t>
            </a:r>
          </a:p>
          <a:p>
            <a:r>
              <a:rPr lang="en-US" sz="1100" dirty="0">
                <a:latin typeface="Consolas" pitchFamily="49" charset="0"/>
                <a:cs typeface="Consolas" pitchFamily="49" charset="0"/>
              </a:rPr>
              <a:t>   *  precision.</a:t>
            </a:r>
          </a:p>
          <a:p>
            <a:r>
              <a:rPr lang="en-US" sz="1100" dirty="0">
                <a:latin typeface="Consolas" pitchFamily="49" charset="0"/>
                <a:cs typeface="Consolas" pitchFamily="49" charset="0"/>
              </a:rPr>
              <a:t>   * </a:t>
            </a:r>
          </a:p>
          <a:p>
            <a:r>
              <a:rPr lang="en-US" sz="1100" dirty="0">
                <a:latin typeface="Consolas" pitchFamily="49" charset="0"/>
                <a:cs typeface="Consolas" pitchFamily="49" charset="0"/>
              </a:rPr>
              <a:t>   * </a:t>
            </a:r>
            <a:r>
              <a:rPr lang="en-US" sz="1100" b="1" dirty="0">
                <a:latin typeface="Consolas" pitchFamily="49" charset="0"/>
                <a:cs typeface="Consolas" pitchFamily="49" charset="0"/>
              </a:rPr>
              <a:t>@</a:t>
            </a:r>
            <a:r>
              <a:rPr lang="en-US" sz="1100" b="1" dirty="0" err="1">
                <a:latin typeface="Consolas" pitchFamily="49" charset="0"/>
                <a:cs typeface="Consolas" pitchFamily="49" charset="0"/>
              </a:rPr>
              <a:t>param</a:t>
            </a:r>
            <a:r>
              <a:rPr lang="en-US" sz="1100" b="1" dirty="0">
                <a:latin typeface="Consolas" pitchFamily="49" charset="0"/>
                <a:cs typeface="Consolas" pitchFamily="49" charset="0"/>
              </a:rPr>
              <a:t> x    value as a float.  </a:t>
            </a:r>
          </a:p>
          <a:p>
            <a:r>
              <a:rPr lang="en-US" sz="1100" dirty="0">
                <a:latin typeface="Consolas" pitchFamily="49" charset="0"/>
                <a:cs typeface="Consolas" pitchFamily="49" charset="0"/>
              </a:rPr>
              <a:t>   */</a:t>
            </a:r>
          </a:p>
          <a:p>
            <a:r>
              <a:rPr lang="en-US" sz="1100" b="1" dirty="0">
                <a:latin typeface="Consolas" pitchFamily="49" charset="0"/>
                <a:cs typeface="Consolas" pitchFamily="49" charset="0"/>
              </a:rPr>
              <a:t>  public double compute (float x);  </a:t>
            </a:r>
          </a:p>
          <a:p>
            <a:r>
              <a:rPr lang="en-US" sz="11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24455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Implementations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implementation is suitable for use?</a:t>
            </a:r>
          </a:p>
          <a:p>
            <a:pPr lvl="1"/>
            <a:r>
              <a:rPr lang="en-US" dirty="0"/>
              <a:t>Depends on the nature of “satisfying the contract”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(c) 2022 George Heineman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CS509 : L4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3230D-7CC4-4102-922B-7FEEBCA8B435}" type="slidenum">
              <a:rPr lang="en-US" smtClean="0"/>
              <a:t>13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8600" y="2811482"/>
            <a:ext cx="3657600" cy="224676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/**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* Compute </a:t>
            </a:r>
            <a:r>
              <a:rPr lang="en-US" sz="1400" u="sng" dirty="0" err="1">
                <a:latin typeface="Consolas" pitchFamily="49" charset="0"/>
                <a:cs typeface="Consolas" pitchFamily="49" charset="0"/>
              </a:rPr>
              <a:t>ln</a:t>
            </a:r>
            <a:r>
              <a:rPr lang="en-US" sz="1400" u="sng" dirty="0">
                <a:latin typeface="Consolas" pitchFamily="49" charset="0"/>
                <a:cs typeface="Consolas" pitchFamily="49" charset="0"/>
              </a:rPr>
              <a:t> (1+x).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* 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*   Precondition: x &gt; -1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* 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* 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WEAKER precondition.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*/</a:t>
            </a:r>
          </a:p>
          <a:p>
            <a:r>
              <a:rPr lang="en-US" sz="1400" b="1" dirty="0">
                <a:latin typeface="Consolas" pitchFamily="49" charset="0"/>
                <a:cs typeface="Consolas" pitchFamily="49" charset="0"/>
              </a:rPr>
              <a:t>public double compute(float x) {</a:t>
            </a:r>
          </a:p>
          <a:p>
            <a:r>
              <a:rPr lang="en-US" sz="1400" b="1" dirty="0">
                <a:latin typeface="Consolas" pitchFamily="49" charset="0"/>
                <a:cs typeface="Consolas" pitchFamily="49" charset="0"/>
              </a:rPr>
              <a:t>  return Math.</a:t>
            </a:r>
            <a:r>
              <a:rPr lang="en-US" sz="1400" b="1" i="1" dirty="0">
                <a:latin typeface="Consolas" pitchFamily="49" charset="0"/>
                <a:cs typeface="Consolas" pitchFamily="49" charset="0"/>
              </a:rPr>
              <a:t>log(x+1);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4114800" y="2811482"/>
            <a:ext cx="4953000" cy="397031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/**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* Using </a:t>
            </a:r>
            <a:r>
              <a:rPr lang="en-US" sz="1400" u="sng" dirty="0" err="1">
                <a:latin typeface="Consolas" pitchFamily="49" charset="0"/>
                <a:cs typeface="Consolas" pitchFamily="49" charset="0"/>
              </a:rPr>
              <a:t>Maclaurin</a:t>
            </a:r>
            <a:r>
              <a:rPr lang="en-US" sz="1400" u="sng" dirty="0">
                <a:latin typeface="Consolas" pitchFamily="49" charset="0"/>
                <a:cs typeface="Consolas" pitchFamily="49" charset="0"/>
              </a:rPr>
              <a:t> Series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, we know that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* </a:t>
            </a:r>
          </a:p>
          <a:p>
            <a:r>
              <a:rPr lang="sv-SE" sz="1400" dirty="0">
                <a:latin typeface="Consolas" pitchFamily="49" charset="0"/>
                <a:cs typeface="Consolas" pitchFamily="49" charset="0"/>
              </a:rPr>
              <a:t> *  ln(1+x) = x - x^2/2 + x^3/3 - x^4/4 + ...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*  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*   Precondition: 1 &gt; x &gt; -1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*/</a:t>
            </a:r>
          </a:p>
          <a:p>
            <a:r>
              <a:rPr lang="en-US" sz="1400" b="1" dirty="0">
                <a:latin typeface="Consolas" pitchFamily="49" charset="0"/>
                <a:cs typeface="Consolas" pitchFamily="49" charset="0"/>
              </a:rPr>
              <a:t>public double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compute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(float x) {</a:t>
            </a:r>
          </a:p>
          <a:p>
            <a:r>
              <a:rPr lang="en-US" sz="1400" b="1" dirty="0">
                <a:latin typeface="Consolas" pitchFamily="49" charset="0"/>
                <a:cs typeface="Consolas" pitchFamily="49" charset="0"/>
              </a:rPr>
              <a:t>  double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result = x;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b="1" dirty="0">
                <a:latin typeface="Consolas" pitchFamily="49" charset="0"/>
                <a:cs typeface="Consolas" pitchFamily="49" charset="0"/>
              </a:rPr>
              <a:t>  double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numerator = x;</a:t>
            </a:r>
          </a:p>
          <a:p>
            <a:r>
              <a:rPr lang="en-US" sz="1400" b="1" dirty="0">
                <a:latin typeface="Consolas" pitchFamily="49" charset="0"/>
                <a:cs typeface="Consolas" pitchFamily="49" charset="0"/>
              </a:rPr>
              <a:t>  for (</a:t>
            </a:r>
            <a:r>
              <a:rPr lang="en-US" sz="14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term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 = 2;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term &lt; </a:t>
            </a:r>
            <a:r>
              <a:rPr lang="en-US" sz="1400" i="1" dirty="0" err="1">
                <a:latin typeface="Consolas" pitchFamily="49" charset="0"/>
                <a:cs typeface="Consolas" pitchFamily="49" charset="0"/>
              </a:rPr>
              <a:t>numTerms</a:t>
            </a:r>
            <a:r>
              <a:rPr lang="en-US" sz="1400" i="1" dirty="0">
                <a:latin typeface="Consolas" pitchFamily="49" charset="0"/>
                <a:cs typeface="Consolas" pitchFamily="49" charset="0"/>
              </a:rPr>
              <a:t>; term++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  numerator *= -x;              // alternates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  result += numerator/term;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}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b="1" dirty="0">
                <a:latin typeface="Consolas" pitchFamily="49" charset="0"/>
                <a:cs typeface="Consolas" pitchFamily="49" charset="0"/>
              </a:rPr>
              <a:t>  return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result;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92261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(c) 2022 George Heineman</a:t>
            </a:r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CS509 : L4</a:t>
            </a:r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7002F-6176-4098-9D43-489D3A8C8C75}" type="slidenum">
              <a:rPr lang="en-US"/>
              <a:pPr/>
              <a:t>14</a:t>
            </a:fld>
            <a:endParaRPr lang="en-US"/>
          </a:p>
        </p:txBody>
      </p:sp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Covariance &amp; Contravariance</a:t>
            </a:r>
          </a:p>
        </p:txBody>
      </p:sp>
      <p:sp>
        <p:nvSpPr>
          <p:cNvPr id="216067" name="Oval 3"/>
          <p:cNvSpPr>
            <a:spLocks noChangeArrowheads="1"/>
          </p:cNvSpPr>
          <p:nvPr/>
        </p:nvSpPr>
        <p:spPr bwMode="auto">
          <a:xfrm>
            <a:off x="1600200" y="2514600"/>
            <a:ext cx="1981200" cy="1981200"/>
          </a:xfrm>
          <a:prstGeom prst="ellipse">
            <a:avLst/>
          </a:prstGeom>
          <a:solidFill>
            <a:schemeClr val="accent2">
              <a:alpha val="71001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6068" name="Oval 4"/>
          <p:cNvSpPr>
            <a:spLocks noChangeArrowheads="1"/>
          </p:cNvSpPr>
          <p:nvPr/>
        </p:nvSpPr>
        <p:spPr bwMode="auto">
          <a:xfrm>
            <a:off x="5181600" y="2514600"/>
            <a:ext cx="1981200" cy="1981200"/>
          </a:xfrm>
          <a:prstGeom prst="ellipse">
            <a:avLst/>
          </a:prstGeom>
          <a:solidFill>
            <a:srgbClr val="CC99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6069" name="Oval 5"/>
          <p:cNvSpPr>
            <a:spLocks noChangeArrowheads="1"/>
          </p:cNvSpPr>
          <p:nvPr/>
        </p:nvSpPr>
        <p:spPr bwMode="auto">
          <a:xfrm>
            <a:off x="2057400" y="2971800"/>
            <a:ext cx="1066800" cy="1066800"/>
          </a:xfrm>
          <a:prstGeom prst="ellipse">
            <a:avLst/>
          </a:prstGeom>
          <a:solidFill>
            <a:srgbClr val="CC99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6070" name="Oval 6"/>
          <p:cNvSpPr>
            <a:spLocks noChangeArrowheads="1"/>
          </p:cNvSpPr>
          <p:nvPr/>
        </p:nvSpPr>
        <p:spPr bwMode="auto">
          <a:xfrm>
            <a:off x="5638800" y="2971800"/>
            <a:ext cx="1066800" cy="1066800"/>
          </a:xfrm>
          <a:prstGeom prst="ellipse">
            <a:avLst/>
          </a:prstGeom>
          <a:solidFill>
            <a:schemeClr val="accent2">
              <a:alpha val="72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6071" name="Text Box 7"/>
          <p:cNvSpPr txBox="1">
            <a:spLocks noChangeArrowheads="1"/>
          </p:cNvSpPr>
          <p:nvPr/>
        </p:nvSpPr>
        <p:spPr bwMode="auto">
          <a:xfrm>
            <a:off x="2146300" y="3306763"/>
            <a:ext cx="887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000" dirty="0" err="1">
                <a:latin typeface="Times New Roman" pitchFamily="18" charset="0"/>
                <a:cs typeface="Arial" charset="0"/>
              </a:rPr>
              <a:t>dom</a:t>
            </a:r>
            <a:r>
              <a:rPr lang="en-US" sz="2000" dirty="0">
                <a:latin typeface="Times New Roman" pitchFamily="18" charset="0"/>
                <a:cs typeface="Arial" charset="0"/>
              </a:rPr>
              <a:t>(f)</a:t>
            </a:r>
          </a:p>
        </p:txBody>
      </p:sp>
      <p:sp>
        <p:nvSpPr>
          <p:cNvPr id="216072" name="Text Box 8"/>
          <p:cNvSpPr txBox="1">
            <a:spLocks noChangeArrowheads="1"/>
          </p:cNvSpPr>
          <p:nvPr/>
        </p:nvSpPr>
        <p:spPr bwMode="auto">
          <a:xfrm>
            <a:off x="5619750" y="3306763"/>
            <a:ext cx="11064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000">
                <a:latin typeface="Times New Roman" pitchFamily="18" charset="0"/>
                <a:cs typeface="Arial" charset="0"/>
              </a:rPr>
              <a:t>range (g)</a:t>
            </a:r>
          </a:p>
        </p:txBody>
      </p:sp>
      <p:sp>
        <p:nvSpPr>
          <p:cNvPr id="216073" name="Text Box 9"/>
          <p:cNvSpPr txBox="1">
            <a:spLocks noChangeArrowheads="1"/>
          </p:cNvSpPr>
          <p:nvPr/>
        </p:nvSpPr>
        <p:spPr bwMode="auto">
          <a:xfrm>
            <a:off x="2112963" y="4038600"/>
            <a:ext cx="930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000">
                <a:latin typeface="Times New Roman" pitchFamily="18" charset="0"/>
                <a:cs typeface="Arial" charset="0"/>
              </a:rPr>
              <a:t>dom(g)</a:t>
            </a:r>
          </a:p>
        </p:txBody>
      </p:sp>
      <p:sp>
        <p:nvSpPr>
          <p:cNvPr id="216074" name="Text Box 10"/>
          <p:cNvSpPr txBox="1">
            <a:spLocks noChangeArrowheads="1"/>
          </p:cNvSpPr>
          <p:nvPr/>
        </p:nvSpPr>
        <p:spPr bwMode="auto">
          <a:xfrm>
            <a:off x="5640388" y="4038600"/>
            <a:ext cx="10636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000">
                <a:latin typeface="Times New Roman" pitchFamily="18" charset="0"/>
                <a:cs typeface="Arial" charset="0"/>
              </a:rPr>
              <a:t>range (f)</a:t>
            </a:r>
          </a:p>
        </p:txBody>
      </p:sp>
      <p:sp>
        <p:nvSpPr>
          <p:cNvPr id="216075" name="Line 11"/>
          <p:cNvSpPr>
            <a:spLocks noChangeShapeType="1"/>
          </p:cNvSpPr>
          <p:nvPr/>
        </p:nvSpPr>
        <p:spPr bwMode="auto">
          <a:xfrm flipV="1">
            <a:off x="2590800" y="4038600"/>
            <a:ext cx="3581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16076" name="Line 12"/>
          <p:cNvSpPr>
            <a:spLocks noChangeShapeType="1"/>
          </p:cNvSpPr>
          <p:nvPr/>
        </p:nvSpPr>
        <p:spPr bwMode="auto">
          <a:xfrm>
            <a:off x="2590800" y="2514600"/>
            <a:ext cx="3581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16077" name="Line 13"/>
          <p:cNvSpPr>
            <a:spLocks noChangeShapeType="1"/>
          </p:cNvSpPr>
          <p:nvPr/>
        </p:nvSpPr>
        <p:spPr bwMode="auto">
          <a:xfrm flipV="1">
            <a:off x="2514600" y="2514600"/>
            <a:ext cx="3581400" cy="4572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16078" name="Line 14"/>
          <p:cNvSpPr>
            <a:spLocks noChangeShapeType="1"/>
          </p:cNvSpPr>
          <p:nvPr/>
        </p:nvSpPr>
        <p:spPr bwMode="auto">
          <a:xfrm>
            <a:off x="2590800" y="4038600"/>
            <a:ext cx="3581400" cy="4572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16079" name="Text Box 15"/>
          <p:cNvSpPr txBox="1">
            <a:spLocks noChangeArrowheads="1"/>
          </p:cNvSpPr>
          <p:nvPr/>
        </p:nvSpPr>
        <p:spPr bwMode="auto">
          <a:xfrm>
            <a:off x="838200" y="5334000"/>
            <a:ext cx="774744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400" i="1" dirty="0">
                <a:latin typeface="Times New Roman" pitchFamily="18" charset="0"/>
                <a:cs typeface="Arial" charset="0"/>
              </a:rPr>
              <a:t>Function g can be used safely where function f had been used</a:t>
            </a:r>
            <a:br>
              <a:rPr lang="en-US" sz="2400" i="1" dirty="0">
                <a:latin typeface="Times New Roman" pitchFamily="18" charset="0"/>
                <a:cs typeface="Arial" charset="0"/>
              </a:rPr>
            </a:br>
            <a:r>
              <a:rPr lang="en-US" sz="2400" i="1" dirty="0">
                <a:latin typeface="Times New Roman" pitchFamily="18" charset="0"/>
                <a:cs typeface="Arial" charset="0"/>
              </a:rPr>
              <a:t>if the above relationships hold</a:t>
            </a:r>
          </a:p>
        </p:txBody>
      </p:sp>
      <p:sp>
        <p:nvSpPr>
          <p:cNvPr id="216080" name="Rectangle 16"/>
          <p:cNvSpPr>
            <a:spLocks noChangeArrowheads="1"/>
          </p:cNvSpPr>
          <p:nvPr/>
        </p:nvSpPr>
        <p:spPr bwMode="auto">
          <a:xfrm>
            <a:off x="1630363" y="4648200"/>
            <a:ext cx="2044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i="1">
                <a:latin typeface="Times New Roman" pitchFamily="18" charset="0"/>
                <a:cs typeface="Arial" charset="0"/>
              </a:rPr>
              <a:t>contravariance</a:t>
            </a:r>
          </a:p>
        </p:txBody>
      </p:sp>
      <p:sp>
        <p:nvSpPr>
          <p:cNvPr id="216081" name="Rectangle 17"/>
          <p:cNvSpPr>
            <a:spLocks noChangeArrowheads="1"/>
          </p:cNvSpPr>
          <p:nvPr/>
        </p:nvSpPr>
        <p:spPr bwMode="auto">
          <a:xfrm>
            <a:off x="5514975" y="4648200"/>
            <a:ext cx="1536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i="1">
                <a:latin typeface="Times New Roman" pitchFamily="18" charset="0"/>
                <a:cs typeface="Arial" charset="0"/>
              </a:rPr>
              <a:t>covariance</a:t>
            </a:r>
          </a:p>
        </p:txBody>
      </p:sp>
      <p:sp>
        <p:nvSpPr>
          <p:cNvPr id="216082" name="Rectangle 18"/>
          <p:cNvSpPr>
            <a:spLocks noChangeArrowheads="1"/>
          </p:cNvSpPr>
          <p:nvPr/>
        </p:nvSpPr>
        <p:spPr bwMode="auto">
          <a:xfrm>
            <a:off x="3657600" y="2209800"/>
            <a:ext cx="12015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f(x) vs. g(x)</a:t>
            </a:r>
          </a:p>
        </p:txBody>
      </p:sp>
    </p:spTree>
    <p:extLst>
      <p:ext uri="{BB962C8B-B14F-4D97-AF65-F5344CB8AC3E}">
        <p14:creationId xmlns:p14="http://schemas.microsoft.com/office/powerpoint/2010/main" val="41874890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(c) 2022 George Heineman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CS509 : L4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D0E0F-D803-4E8F-8158-5A21FE89F171}" type="slidenum">
              <a:rPr lang="en-US"/>
              <a:pPr/>
              <a:t>15</a:t>
            </a:fld>
            <a:endParaRPr lang="en-US"/>
          </a:p>
        </p:txBody>
      </p:sp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Contravariance</a:t>
            </a:r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Method pre conditions</a:t>
            </a:r>
          </a:p>
          <a:p>
            <a:pPr lvl="1"/>
            <a:r>
              <a:rPr lang="en-US" dirty="0"/>
              <a:t> Input parameters</a:t>
            </a:r>
          </a:p>
          <a:p>
            <a:r>
              <a:rPr lang="en-US" dirty="0"/>
              <a:t>Provider may expect </a:t>
            </a:r>
            <a:r>
              <a:rPr lang="en-US" u="sng" dirty="0"/>
              <a:t>less</a:t>
            </a:r>
            <a:r>
              <a:rPr lang="en-US" dirty="0"/>
              <a:t> than interface demands</a:t>
            </a:r>
          </a:p>
          <a:p>
            <a:pPr lvl="1"/>
            <a:r>
              <a:rPr lang="en-US" dirty="0"/>
              <a:t>i.e.,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equals(Object o)</a:t>
            </a:r>
            <a:r>
              <a:rPr lang="en-US" dirty="0">
                <a:solidFill>
                  <a:srgbClr val="FF0000"/>
                </a:solidFill>
                <a:cs typeface="Consolas" panose="020B0609020204030204" pitchFamily="49" charset="0"/>
              </a:rPr>
              <a:t> </a:t>
            </a:r>
            <a:r>
              <a:rPr lang="en-US" dirty="0"/>
              <a:t>in class </a:t>
            </a:r>
            <a:r>
              <a:rPr lang="en-US" dirty="0">
                <a:latin typeface="Consolas" panose="020B0609020204030204" pitchFamily="49" charset="0"/>
              </a:rPr>
              <a:t>Something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/>
              <a:t>Your implementation of </a:t>
            </a:r>
            <a:r>
              <a:rPr lang="en-US" dirty="0">
                <a:latin typeface="Consolas" panose="020B0609020204030204" pitchFamily="49" charset="0"/>
              </a:rPr>
              <a:t>Something</a:t>
            </a:r>
            <a:r>
              <a:rPr lang="en-US" dirty="0"/>
              <a:t> can accept different objects than just </a:t>
            </a:r>
            <a:r>
              <a:rPr lang="en-US" dirty="0">
                <a:latin typeface="Consolas" panose="020B0609020204030204" pitchFamily="49" charset="0"/>
              </a:rPr>
              <a:t>Something</a:t>
            </a:r>
            <a:endParaRPr lang="en-US" dirty="0"/>
          </a:p>
          <a:p>
            <a:r>
              <a:rPr lang="en-US" dirty="0"/>
              <a:t>Replace</a:t>
            </a:r>
          </a:p>
          <a:p>
            <a:pPr lvl="1"/>
            <a:r>
              <a:rPr lang="en-US" dirty="0"/>
              <a:t>input types with more general subtypes</a:t>
            </a:r>
          </a:p>
          <a:p>
            <a:pPr lvl="1"/>
            <a:endParaRPr lang="en-US" dirty="0"/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068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Covariance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Method post conditions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Output parameters and return values</a:t>
            </a:r>
          </a:p>
          <a:p>
            <a:pPr>
              <a:lnSpc>
                <a:spcPct val="90000"/>
              </a:lnSpc>
            </a:pPr>
            <a:r>
              <a:rPr lang="en-US" dirty="0"/>
              <a:t>Provider may establish </a:t>
            </a:r>
            <a:r>
              <a:rPr lang="en-US" u="sng" dirty="0"/>
              <a:t>more</a:t>
            </a:r>
            <a:r>
              <a:rPr lang="en-US" dirty="0"/>
              <a:t> than interface demands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Part p =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findPart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(99);     // returns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SpecialPart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object</a:t>
            </a:r>
          </a:p>
          <a:p>
            <a:pPr>
              <a:lnSpc>
                <a:spcPct val="90000"/>
              </a:lnSpc>
            </a:pPr>
            <a:r>
              <a:rPr lang="en-US" dirty="0"/>
              <a:t>Replace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output types with more specific subtypes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Supported by programming languages</a:t>
            </a:r>
          </a:p>
          <a:p>
            <a:endParaRPr lang="en-US" dirty="0"/>
          </a:p>
          <a:p>
            <a:r>
              <a:rPr lang="en-US" dirty="0"/>
              <a:t>See code example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DesignPatterns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/covariance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(c) 2022 George Heineman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CS509 : L4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3230D-7CC4-4102-922B-7FEEBCA8B43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937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(c) 2022 George Heineman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CS509 : L4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0C13-2392-4E32-8A9A-BF06463C06F4}" type="slidenum">
              <a:rPr lang="en-US"/>
              <a:pPr/>
              <a:t>17</a:t>
            </a:fld>
            <a:endParaRPr lang="en-US"/>
          </a:p>
        </p:txBody>
      </p:sp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Liskov Substitution Principle</a:t>
            </a:r>
          </a:p>
        </p:txBody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Contravariance &amp; Covariance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Apply to types</a:t>
            </a:r>
          </a:p>
          <a:p>
            <a:pPr>
              <a:lnSpc>
                <a:spcPct val="90000"/>
              </a:lnSpc>
            </a:pPr>
            <a:r>
              <a:rPr lang="en-US" dirty="0"/>
              <a:t>S is a subtype of T if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object of type S can be substituted in all places where T is expected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At heart this is about substitution</a:t>
            </a:r>
          </a:p>
          <a:p>
            <a:pPr>
              <a:lnSpc>
                <a:spcPct val="90000"/>
              </a:lnSpc>
            </a:pPr>
            <a:r>
              <a:rPr lang="en-US" dirty="0"/>
              <a:t>Typing is critical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Only way that compiler knows code is “correct”</a:t>
            </a:r>
          </a:p>
        </p:txBody>
      </p:sp>
    </p:spTree>
    <p:extLst>
      <p:ext uri="{BB962C8B-B14F-4D97-AF65-F5344CB8AC3E}">
        <p14:creationId xmlns:p14="http://schemas.microsoft.com/office/powerpoint/2010/main" val="28325185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D1679-2E24-475C-8F7E-42D3FE4D6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Law Of Demeter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435D4-C3D3-437C-9AAE-6F0C08ED2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Concept helps programmers reduce complexity </a:t>
            </a:r>
          </a:p>
          <a:p>
            <a:pPr lvl="1"/>
            <a:r>
              <a:rPr lang="en-US" b="1" dirty="0"/>
              <a:t>Principle of Least Knowledge</a:t>
            </a:r>
          </a:p>
          <a:p>
            <a:r>
              <a:rPr lang="en-US" dirty="0"/>
              <a:t>“Inside of a method M, with what other objects can M communicate?”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52C33-D6DF-49AD-992A-93AA1B48D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(c) 2022 George Heineman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85D2D-CB5C-4387-8BDF-7AA9834AE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CS509 : L4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EC125-6070-49E4-864F-D6A51C58D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3230D-7CC4-4102-922B-7FEEBCA8B435}" type="slidenum">
              <a:rPr lang="en-US" smtClean="0"/>
              <a:t>18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CA6358-8052-4ABF-B721-0108E1968919}"/>
              </a:ext>
            </a:extLst>
          </p:cNvPr>
          <p:cNvSpPr txBox="1"/>
          <p:nvPr/>
        </p:nvSpPr>
        <p:spPr>
          <a:xfrm>
            <a:off x="685800" y="3657600"/>
            <a:ext cx="5486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public class C {</a:t>
            </a:r>
          </a:p>
          <a:p>
            <a:r>
              <a:rPr lang="en-US" dirty="0">
                <a:latin typeface="Consolas" panose="020B0609020204030204" pitchFamily="49" charset="0"/>
              </a:rPr>
              <a:t>  Other </a:t>
            </a:r>
            <a:r>
              <a:rPr lang="en-US" dirty="0" err="1">
                <a:latin typeface="Consolas" panose="020B0609020204030204" pitchFamily="49" charset="0"/>
              </a:rPr>
              <a:t>other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  ...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public void M(Item i) {</a:t>
            </a:r>
          </a:p>
          <a:p>
            <a:r>
              <a:rPr lang="en-US" dirty="0">
                <a:latin typeface="Consolas" panose="020B0609020204030204" pitchFamily="49" charset="0"/>
              </a:rPr>
              <a:t>     Special s = new Special(...);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Exotic e = </a:t>
            </a:r>
            <a:r>
              <a:rPr lang="en-US" dirty="0" err="1">
                <a:latin typeface="Consolas" panose="020B0609020204030204" pitchFamily="49" charset="0"/>
              </a:rPr>
              <a:t>s.doSomething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latin typeface="Consolas" panose="020B0609020204030204" pitchFamily="49" charset="0"/>
              </a:rPr>
              <a:t>  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621068-175E-492D-818A-C8BCB7F6790E}"/>
              </a:ext>
            </a:extLst>
          </p:cNvPr>
          <p:cNvSpPr txBox="1"/>
          <p:nvPr/>
        </p:nvSpPr>
        <p:spPr>
          <a:xfrm>
            <a:off x="5216207" y="3115270"/>
            <a:ext cx="3775392" cy="923330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1" dirty="0"/>
              <a:t>Note</a:t>
            </a:r>
            <a:r>
              <a:rPr lang="en-US" dirty="0"/>
              <a:t>: M can always access any globally accessible object within the scope of M.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00CB91-29DE-4827-9A68-3D5F059A624D}"/>
              </a:ext>
            </a:extLst>
          </p:cNvPr>
          <p:cNvSpPr txBox="1"/>
          <p:nvPr/>
        </p:nvSpPr>
        <p:spPr>
          <a:xfrm>
            <a:off x="5216207" y="4296604"/>
            <a:ext cx="3775393" cy="2277547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Methods in C (“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this</a:t>
            </a:r>
            <a:r>
              <a:rPr lang="en-US" dirty="0"/>
              <a:t>”)</a:t>
            </a:r>
          </a:p>
          <a:p>
            <a:pPr marL="342900" indent="-342900">
              <a:buAutoNum type="arabicPeriod"/>
            </a:pPr>
            <a:r>
              <a:rPr lang="en-US" dirty="0"/>
              <a:t>Attributes in C (“</a:t>
            </a:r>
            <a:r>
              <a:rPr lang="en-US" dirty="0">
                <a:solidFill>
                  <a:srgbClr val="FF0000"/>
                </a:solidFill>
              </a:rPr>
              <a:t>other</a:t>
            </a:r>
            <a:r>
              <a:rPr lang="en-US" dirty="0"/>
              <a:t>”)</a:t>
            </a:r>
          </a:p>
          <a:p>
            <a:pPr marL="342900" indent="-342900">
              <a:buAutoNum type="arabicPeriod"/>
            </a:pPr>
            <a:r>
              <a:rPr lang="en-US" dirty="0"/>
              <a:t>M’s parameters (“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dirty="0"/>
              <a:t>”)</a:t>
            </a:r>
          </a:p>
          <a:p>
            <a:pPr marL="342900" indent="-342900">
              <a:buAutoNum type="arabicPeriod"/>
            </a:pPr>
            <a:r>
              <a:rPr lang="en-US" dirty="0"/>
              <a:t>Objects instantiated in M (“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s</a:t>
            </a:r>
            <a:r>
              <a:rPr lang="en-US" dirty="0"/>
              <a:t>”)</a:t>
            </a:r>
          </a:p>
          <a:p>
            <a:pPr marL="342900" indent="-342900">
              <a:buAutoNum type="arabicPeriod"/>
            </a:pPr>
            <a:endParaRPr lang="en-US" dirty="0"/>
          </a:p>
          <a:p>
            <a:r>
              <a:rPr lang="en-US" dirty="0"/>
              <a:t>Seek to avoid sequences of “.”</a:t>
            </a:r>
          </a:p>
          <a:p>
            <a:endParaRPr lang="en-US" dirty="0"/>
          </a:p>
          <a:p>
            <a:r>
              <a:rPr lang="en-US" sz="1600" dirty="0" err="1">
                <a:latin typeface="Consolas" panose="020B0609020204030204" pitchFamily="49" charset="0"/>
              </a:rPr>
              <a:t>s.doSomething</a:t>
            </a:r>
            <a:r>
              <a:rPr lang="en-US" sz="1600" dirty="0">
                <a:latin typeface="Consolas" panose="020B0609020204030204" pitchFamily="49" charset="0"/>
              </a:rPr>
              <a:t>().another().last()</a:t>
            </a:r>
          </a:p>
        </p:txBody>
      </p:sp>
    </p:spTree>
    <p:extLst>
      <p:ext uri="{BB962C8B-B14F-4D97-AF65-F5344CB8AC3E}">
        <p14:creationId xmlns:p14="http://schemas.microsoft.com/office/powerpoint/2010/main" val="42831423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Apply These Concepts To System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Interface </a:t>
            </a:r>
            <a:r>
              <a:rPr lang="en-US" dirty="0">
                <a:sym typeface="Wingdings" panose="05000000000000000000" pitchFamily="2" charset="2"/>
              </a:rPr>
              <a:t> Application Programming Interface (API)</a:t>
            </a:r>
          </a:p>
          <a:p>
            <a:r>
              <a:rPr lang="en-US" dirty="0">
                <a:sym typeface="Wingdings" panose="05000000000000000000" pitchFamily="2" charset="2"/>
              </a:rPr>
              <a:t>Locate API service provider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No longer compile time consideration but might involve dynamic lookup via proxy </a:t>
            </a:r>
          </a:p>
          <a:p>
            <a:r>
              <a:rPr lang="en-US" dirty="0">
                <a:sym typeface="Wingdings" panose="05000000000000000000" pitchFamily="2" charset="2"/>
              </a:rPr>
              <a:t>Invoke API method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Not method invocation, but now involves robust protocol, i.e., HTTP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Concepts such as </a:t>
            </a:r>
            <a:r>
              <a:rPr lang="en-US" i="1" dirty="0">
                <a:sym typeface="Wingdings" panose="05000000000000000000" pitchFamily="2" charset="2"/>
              </a:rPr>
              <a:t>Idempotent </a:t>
            </a:r>
            <a:r>
              <a:rPr lang="en-US" dirty="0">
                <a:sym typeface="Wingdings" panose="05000000000000000000" pitchFamily="2" charset="2"/>
              </a:rPr>
              <a:t>apply here, which means that calling the method multiple times is equivalent to calling just once</a:t>
            </a:r>
          </a:p>
          <a:p>
            <a:r>
              <a:rPr lang="en-US" dirty="0">
                <a:sym typeface="Wingdings" panose="05000000000000000000" pitchFamily="2" charset="2"/>
              </a:rPr>
              <a:t>Return values from an API method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Synchronous and caller must block (as with method call)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Asynchronous and caller must poll (similar to low-level OS)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Asynchronous and caller is notified (a </a:t>
            </a:r>
            <a:r>
              <a:rPr lang="en-US" b="1" dirty="0">
                <a:sym typeface="Wingdings" panose="05000000000000000000" pitchFamily="2" charset="2"/>
              </a:rPr>
              <a:t>push</a:t>
            </a:r>
            <a:r>
              <a:rPr lang="en-US" dirty="0">
                <a:sym typeface="Wingdings" panose="05000000000000000000" pitchFamily="2" charset="2"/>
              </a:rPr>
              <a:t> model)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(c) 2022 George Heineman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CS509 : L4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3230D-7CC4-4102-922B-7FEEBCA8B43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93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Lecture Recap And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Lecture Recap</a:t>
            </a:r>
          </a:p>
          <a:p>
            <a:pPr lvl="1"/>
            <a:r>
              <a:rPr lang="en-US" dirty="0"/>
              <a:t>Office Hours Monday in person now 1:00 – 2:00 pm</a:t>
            </a:r>
          </a:p>
          <a:p>
            <a:pPr lvl="1"/>
            <a:r>
              <a:rPr lang="en-US" dirty="0"/>
              <a:t>Office Hours Wednesday Nights 7:30 – 19:30 pm</a:t>
            </a:r>
          </a:p>
          <a:p>
            <a:pPr lvl="1"/>
            <a:r>
              <a:rPr lang="en-US" dirty="0"/>
              <a:t>HW1.Code due September 27</a:t>
            </a:r>
            <a:r>
              <a:rPr lang="en-US" baseline="30000" dirty="0"/>
              <a:t>th</a:t>
            </a:r>
            <a:r>
              <a:rPr lang="en-US" dirty="0"/>
              <a:t> 6:00 pm (one week)</a:t>
            </a:r>
          </a:p>
          <a:p>
            <a:r>
              <a:rPr lang="en-US" dirty="0"/>
              <a:t>Weekly Lecture Topics</a:t>
            </a:r>
          </a:p>
          <a:p>
            <a:pPr lvl="1"/>
            <a:r>
              <a:rPr lang="en-US" dirty="0"/>
              <a:t>Groups have been assigned</a:t>
            </a:r>
          </a:p>
          <a:p>
            <a:pPr lvl="1"/>
            <a:r>
              <a:rPr lang="en-US" dirty="0"/>
              <a:t>HW1 final questions and discussion</a:t>
            </a:r>
          </a:p>
          <a:p>
            <a:pPr lvl="1"/>
            <a:r>
              <a:rPr lang="en-US" dirty="0"/>
              <a:t>What is an interface?</a:t>
            </a:r>
          </a:p>
          <a:p>
            <a:pPr lvl="1"/>
            <a:r>
              <a:rPr lang="en-US" dirty="0"/>
              <a:t>How does interface appear in distributed systems?</a:t>
            </a:r>
          </a:p>
          <a:p>
            <a:pPr lvl="1"/>
            <a:r>
              <a:rPr lang="en-US" dirty="0"/>
              <a:t>Post client-server, pre-cloud based design</a:t>
            </a:r>
          </a:p>
          <a:p>
            <a:pPr lvl="1"/>
            <a:r>
              <a:rPr lang="en-US" dirty="0"/>
              <a:t>Group designation</a:t>
            </a:r>
          </a:p>
          <a:p>
            <a:pPr lvl="1"/>
            <a:r>
              <a:rPr lang="en-US" dirty="0"/>
              <a:t>Use Cases for Group Project [gold standard]</a:t>
            </a:r>
          </a:p>
          <a:p>
            <a:pPr lvl="1"/>
            <a:r>
              <a:rPr lang="en-US" dirty="0"/>
              <a:t>Swagger Design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(c) 2022 George Heineman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CS509 : L4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3230D-7CC4-4102-922B-7FEEBCA8B43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5768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Asynchronous invocation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Synchronous invocation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(c) 2022 George Heineman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CS509 : L4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3230D-7CC4-4102-922B-7FEEBCA8B435}" type="slidenum">
              <a:rPr lang="en-US" smtClean="0"/>
              <a:t>20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057400"/>
            <a:ext cx="7324725" cy="1752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275" y="5029200"/>
            <a:ext cx="7334250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7385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Networking Prior 1996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TCP/IP is the computer networking model and communications protocols used in the Internet</a:t>
            </a:r>
          </a:p>
          <a:p>
            <a:pPr lvl="1"/>
            <a:r>
              <a:rPr lang="en-US" sz="2400" dirty="0">
                <a:hlinkClick r:id="rId2" tooltip="Transmission Control Protocol"/>
              </a:rPr>
              <a:t>Transmission Control Protocol</a:t>
            </a:r>
            <a:r>
              <a:rPr lang="en-US" sz="2400" dirty="0"/>
              <a:t> (TCP) provides reliable, ordered and error-checked delivery of a stream of </a:t>
            </a:r>
            <a:r>
              <a:rPr lang="en-US" sz="2400" dirty="0">
                <a:hlinkClick r:id="rId3"/>
              </a:rPr>
              <a:t>octets</a:t>
            </a:r>
            <a:endParaRPr lang="en-US" sz="2400" dirty="0"/>
          </a:p>
          <a:p>
            <a:pPr lvl="1"/>
            <a:r>
              <a:rPr lang="en-US" sz="2400" dirty="0">
                <a:hlinkClick r:id="rId4" tooltip="Internet Protocol"/>
              </a:rPr>
              <a:t>Internet Protocol</a:t>
            </a:r>
            <a:r>
              <a:rPr lang="en-US" sz="2400" dirty="0"/>
              <a:t> (IP) specifies how to relay </a:t>
            </a:r>
            <a:r>
              <a:rPr lang="en-US" sz="2400" dirty="0">
                <a:hlinkClick r:id="rId5" tooltip="Datagram"/>
              </a:rPr>
              <a:t>datagrams</a:t>
            </a:r>
            <a:r>
              <a:rPr lang="en-US" sz="2400" dirty="0"/>
              <a:t> across network boundaries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4169229"/>
            <a:ext cx="2028825" cy="248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238625"/>
            <a:ext cx="5504041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35920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Hypertext Transfer Protocol [1996]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/>
          </a:bodyPr>
          <a:lstStyle/>
          <a:p>
            <a:r>
              <a:rPr lang="en-US" dirty="0"/>
              <a:t>An application protocol for distributed, collaborative, hypermedia information systems</a:t>
            </a:r>
          </a:p>
          <a:p>
            <a:r>
              <a:rPr lang="en-US" dirty="0"/>
              <a:t>HTTP clients issue requests to an HTTP server who issues response</a:t>
            </a:r>
          </a:p>
          <a:p>
            <a:pPr lvl="1"/>
            <a:r>
              <a:rPr lang="en-US" b="1" dirty="0"/>
              <a:t>Get</a:t>
            </a:r>
            <a:r>
              <a:rPr lang="en-US" dirty="0"/>
              <a:t> – request representation of specified resource</a:t>
            </a:r>
          </a:p>
          <a:p>
            <a:pPr lvl="1"/>
            <a:r>
              <a:rPr lang="en-US" b="1" dirty="0"/>
              <a:t>Post</a:t>
            </a:r>
            <a:r>
              <a:rPr lang="en-US" dirty="0"/>
              <a:t> – asks server to accept the entity enclosed in the request as a new subordinate of given URI</a:t>
            </a:r>
          </a:p>
          <a:p>
            <a:r>
              <a:rPr lang="en-US" dirty="0"/>
              <a:t>HTTP resources are identified and located on the network by Uniform Resource Identifiers (URIs)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5800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Browsing Since Birth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/>
              <a:t>Retrieve content via a browser</a:t>
            </a:r>
          </a:p>
          <a:p>
            <a:pPr lvl="1"/>
            <a:r>
              <a:rPr lang="en-US" dirty="0">
                <a:hlinkClick r:id="rId2"/>
              </a:rPr>
              <a:t>https://www.monticello.org/sites/default/files/uploaded-content-images/Declaration_Pg1of1_AC_atNARA_0.jpg</a:t>
            </a:r>
            <a:endParaRPr lang="en-US" dirty="0"/>
          </a:p>
          <a:p>
            <a:pPr lvl="1"/>
            <a:r>
              <a:rPr lang="en-US" dirty="0"/>
              <a:t>GET request</a:t>
            </a:r>
          </a:p>
          <a:p>
            <a:r>
              <a:rPr lang="en-US" dirty="0"/>
              <a:t>Send content to a website (or perform action)</a:t>
            </a:r>
          </a:p>
          <a:p>
            <a:pPr lvl="1"/>
            <a:r>
              <a:rPr lang="en-US" dirty="0"/>
              <a:t>POST request</a:t>
            </a:r>
          </a:p>
          <a:p>
            <a:r>
              <a:rPr lang="en-US" dirty="0"/>
              <a:t>POST vs. GET (</a:t>
            </a:r>
            <a:r>
              <a:rPr lang="en-US" dirty="0">
                <a:hlinkClick r:id="rId3"/>
              </a:rPr>
              <a:t>link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557078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Architectural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Representational State Transfer [</a:t>
            </a:r>
            <a:r>
              <a:rPr lang="en-US" dirty="0">
                <a:hlinkClick r:id="rId2"/>
              </a:rPr>
              <a:t>link</a:t>
            </a:r>
            <a:r>
              <a:rPr lang="en-US" dirty="0"/>
              <a:t>]</a:t>
            </a:r>
          </a:p>
          <a:p>
            <a:pPr lvl="1"/>
            <a:r>
              <a:rPr lang="en-US" b="1" dirty="0"/>
              <a:t>Principled Design of the Modern Web Architecture </a:t>
            </a:r>
            <a:r>
              <a:rPr lang="en-US" dirty="0"/>
              <a:t>[</a:t>
            </a:r>
            <a:r>
              <a:rPr lang="en-US" dirty="0">
                <a:hlinkClick r:id="rId3"/>
              </a:rPr>
              <a:t>URL</a:t>
            </a:r>
            <a:r>
              <a:rPr lang="en-US" dirty="0"/>
              <a:t>]</a:t>
            </a:r>
          </a:p>
          <a:p>
            <a:r>
              <a:rPr lang="en-US" dirty="0"/>
              <a:t>Stateless </a:t>
            </a:r>
          </a:p>
          <a:p>
            <a:pPr lvl="1"/>
            <a:r>
              <a:rPr lang="en-US" dirty="0"/>
              <a:t>Request from client contains </a:t>
            </a:r>
            <a:r>
              <a:rPr lang="en-US" b="1" dirty="0"/>
              <a:t>all information </a:t>
            </a:r>
            <a:r>
              <a:rPr lang="en-US" dirty="0"/>
              <a:t>to service request</a:t>
            </a:r>
          </a:p>
          <a:p>
            <a:pPr lvl="1"/>
            <a:r>
              <a:rPr lang="en-US" dirty="0"/>
              <a:t>Session state is held in the client [can be stored on server]</a:t>
            </a:r>
          </a:p>
          <a:p>
            <a:pPr lvl="1"/>
            <a:r>
              <a:rPr lang="en-US" dirty="0"/>
              <a:t>Client initiates request and is “in transition” until response </a:t>
            </a:r>
          </a:p>
          <a:p>
            <a:pPr lvl="1"/>
            <a:r>
              <a:rPr lang="en-US" u="sng" dirty="0"/>
              <a:t>Representation of application state in response</a:t>
            </a:r>
            <a:r>
              <a:rPr lang="en-US" dirty="0"/>
              <a:t> contains embedded links for next time</a:t>
            </a:r>
          </a:p>
        </p:txBody>
      </p:sp>
    </p:spTree>
    <p:extLst>
      <p:ext uri="{BB962C8B-B14F-4D97-AF65-F5344CB8AC3E}">
        <p14:creationId xmlns:p14="http://schemas.microsoft.com/office/powerpoint/2010/main" val="4427935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Simplest Dynamic </a:t>
            </a:r>
            <a:r>
              <a:rPr lang="en-US" dirty="0" err="1"/>
              <a:t>WebSite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http://users.wpi.edu/~heineman/add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Enter in values (first two text fields) and submit</a:t>
            </a:r>
          </a:p>
          <a:p>
            <a:r>
              <a:rPr lang="en-US" dirty="0"/>
              <a:t>Computes result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2301311"/>
            <a:ext cx="5029200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3224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Manual HTTP GET request via Telnet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Response issued to a Request</a:t>
            </a:r>
          </a:p>
          <a:p>
            <a:pPr lvl="1"/>
            <a:r>
              <a:rPr lang="en-US" sz="2400" dirty="0">
                <a:solidFill>
                  <a:srgbClr val="00B0F0"/>
                </a:solidFill>
              </a:rPr>
              <a:t>Request</a:t>
            </a:r>
            <a:r>
              <a:rPr lang="en-US" sz="2400" dirty="0"/>
              <a:t> has </a:t>
            </a:r>
            <a:r>
              <a:rPr lang="en-US" sz="2400" dirty="0">
                <a:solidFill>
                  <a:srgbClr val="00B050"/>
                </a:solidFill>
              </a:rPr>
              <a:t>Header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FFC000"/>
                </a:solidFill>
              </a:rPr>
              <a:t>Body</a:t>
            </a:r>
          </a:p>
        </p:txBody>
      </p:sp>
      <p:sp>
        <p:nvSpPr>
          <p:cNvPr id="8" name="Rectangle 7"/>
          <p:cNvSpPr/>
          <p:nvPr/>
        </p:nvSpPr>
        <p:spPr>
          <a:xfrm>
            <a:off x="743639" y="2743200"/>
            <a:ext cx="7924800" cy="38164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% </a:t>
            </a:r>
            <a:r>
              <a:rPr lang="en-US" sz="11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telnet users.wpi.edu 80</a:t>
            </a:r>
          </a:p>
          <a:p>
            <a:r>
              <a:rPr lang="en-US" sz="11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Trying 130.215.36.39...</a:t>
            </a:r>
          </a:p>
          <a:p>
            <a:r>
              <a:rPr lang="en-US" sz="11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Connected to users.wpi.edu.</a:t>
            </a:r>
          </a:p>
          <a:p>
            <a:r>
              <a:rPr lang="en-US" sz="11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Escape character is '^]'.</a:t>
            </a:r>
          </a:p>
          <a:p>
            <a:r>
              <a:rPr lang="en-US" sz="11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GET https://users.wpi.edu/~heineman/add/ HTTP/1.0</a:t>
            </a:r>
          </a:p>
          <a:p>
            <a:r>
              <a:rPr lang="en-US" sz="11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host: users.wpi.edu</a:t>
            </a:r>
          </a:p>
          <a:p>
            <a:endParaRPr lang="en-US" sz="11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1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HTTP/1.1 200 OK</a:t>
            </a:r>
          </a:p>
          <a:p>
            <a:r>
              <a:rPr lang="en-US" sz="11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Date: Wed, 31 Oct 2018 13:14:04 GMT</a:t>
            </a:r>
          </a:p>
          <a:p>
            <a:r>
              <a:rPr lang="en-US" sz="11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Server: Apache/2</a:t>
            </a:r>
          </a:p>
          <a:p>
            <a:r>
              <a:rPr lang="en-US" sz="11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Accept-Ranges: bytes</a:t>
            </a:r>
          </a:p>
          <a:p>
            <a:r>
              <a:rPr lang="en-US" sz="11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Content-Length: 302</a:t>
            </a:r>
          </a:p>
          <a:p>
            <a:r>
              <a:rPr lang="en-US" sz="11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Connection: close</a:t>
            </a:r>
          </a:p>
          <a:p>
            <a:r>
              <a:rPr lang="en-US" sz="11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Content-Type: text/html</a:t>
            </a:r>
          </a:p>
          <a:p>
            <a:endParaRPr lang="en-US" sz="11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1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&lt;html&gt;&lt;body&gt;</a:t>
            </a:r>
          </a:p>
          <a:p>
            <a:r>
              <a:rPr lang="en-US" sz="11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&lt;h1&gt;Request to add values &lt;/h1&gt;</a:t>
            </a:r>
          </a:p>
          <a:p>
            <a:r>
              <a:rPr lang="en-US" sz="11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&lt;form name="</a:t>
            </a:r>
            <a:r>
              <a:rPr lang="en-US" sz="11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addForm</a:t>
            </a:r>
            <a:r>
              <a:rPr lang="en-US" sz="11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" method="post" name="</a:t>
            </a:r>
            <a:r>
              <a:rPr lang="en-US" sz="11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addValues</a:t>
            </a:r>
            <a:r>
              <a:rPr lang="en-US" sz="11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" action="/~</a:t>
            </a:r>
            <a:r>
              <a:rPr lang="en-US" sz="11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heineman</a:t>
            </a:r>
            <a:r>
              <a:rPr lang="en-US" sz="11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en-US" sz="11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cgi</a:t>
            </a:r>
            <a:r>
              <a:rPr lang="en-US" sz="11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-bin/</a:t>
            </a:r>
            <a:r>
              <a:rPr lang="en-US" sz="11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calc</a:t>
            </a:r>
            <a:r>
              <a:rPr lang="en-US" sz="11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en-US" sz="11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add.cgi</a:t>
            </a:r>
            <a:r>
              <a:rPr lang="en-US" sz="11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"&gt;</a:t>
            </a:r>
          </a:p>
          <a:p>
            <a:r>
              <a:rPr lang="en-US" sz="11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  &lt;input name="arg1" value="" /&gt;&lt;input name="arg2" value=""/&gt;</a:t>
            </a:r>
          </a:p>
          <a:p>
            <a:r>
              <a:rPr lang="en-US" sz="11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  &lt;input name="result" </a:t>
            </a:r>
            <a:r>
              <a:rPr lang="en-US" sz="11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readonly</a:t>
            </a:r>
            <a:r>
              <a:rPr lang="en-US" sz="11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/&gt;</a:t>
            </a:r>
          </a:p>
          <a:p>
            <a:r>
              <a:rPr lang="en-US" sz="11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  &lt;input type="submit" value="Submit"&gt;</a:t>
            </a:r>
          </a:p>
          <a:p>
            <a:r>
              <a:rPr lang="en-US" sz="11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&lt;/form&gt;&lt;/body&gt;&lt;/html&gt;</a:t>
            </a:r>
          </a:p>
        </p:txBody>
      </p:sp>
    </p:spTree>
    <p:extLst>
      <p:ext uri="{BB962C8B-B14F-4D97-AF65-F5344CB8AC3E}">
        <p14:creationId xmlns:p14="http://schemas.microsoft.com/office/powerpoint/2010/main" val="41437627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Manual HTTP POST request via Telnet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Response issued </a:t>
            </a:r>
            <a:br>
              <a:rPr lang="en-US" sz="2800" dirty="0"/>
            </a:br>
            <a:r>
              <a:rPr lang="en-US" sz="2800" dirty="0"/>
              <a:t>to a Request</a:t>
            </a:r>
          </a:p>
          <a:p>
            <a:pPr lvl="1"/>
            <a:r>
              <a:rPr lang="en-US" sz="2400" dirty="0">
                <a:solidFill>
                  <a:srgbClr val="00B0F0"/>
                </a:solidFill>
              </a:rPr>
              <a:t>Request</a:t>
            </a:r>
          </a:p>
          <a:p>
            <a:pPr lvl="1"/>
            <a:r>
              <a:rPr lang="en-US" sz="2400" dirty="0"/>
              <a:t>Has </a:t>
            </a:r>
            <a:r>
              <a:rPr lang="en-US" sz="2400" dirty="0">
                <a:solidFill>
                  <a:srgbClr val="00B050"/>
                </a:solidFill>
              </a:rPr>
              <a:t>Header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/>
              <a:t>and </a:t>
            </a:r>
            <a:r>
              <a:rPr lang="en-US" sz="2400" dirty="0">
                <a:solidFill>
                  <a:srgbClr val="FFC000"/>
                </a:solidFill>
              </a:rPr>
              <a:t>Body</a:t>
            </a:r>
          </a:p>
        </p:txBody>
      </p:sp>
      <p:sp>
        <p:nvSpPr>
          <p:cNvPr id="8" name="Rectangle 7"/>
          <p:cNvSpPr/>
          <p:nvPr/>
        </p:nvSpPr>
        <p:spPr>
          <a:xfrm>
            <a:off x="3733800" y="1447800"/>
            <a:ext cx="5215383" cy="517064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% </a:t>
            </a:r>
            <a:r>
              <a:rPr lang="en-US" sz="11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telnet cs.wpi.edu 8001</a:t>
            </a:r>
          </a:p>
          <a:p>
            <a:r>
              <a:rPr lang="en-US" sz="11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Trying 130.215.29.52...</a:t>
            </a:r>
          </a:p>
          <a:p>
            <a:r>
              <a:rPr lang="en-US" sz="11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Connected to web.cs.wpi.edu.</a:t>
            </a:r>
          </a:p>
          <a:p>
            <a:r>
              <a:rPr lang="en-US" sz="11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Escape character is '^]'.</a:t>
            </a:r>
          </a:p>
          <a:p>
            <a:r>
              <a:rPr lang="en-US" sz="11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POST /</a:t>
            </a:r>
            <a:r>
              <a:rPr lang="en-US" sz="1100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cgi</a:t>
            </a:r>
            <a:r>
              <a:rPr lang="en-US" sz="11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-bin/</a:t>
            </a:r>
            <a:r>
              <a:rPr lang="en-US" sz="1100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add.cgi</a:t>
            </a:r>
            <a:r>
              <a:rPr lang="en-US" sz="11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HTTP/1.0</a:t>
            </a:r>
          </a:p>
          <a:p>
            <a:r>
              <a:rPr lang="en-US" sz="11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host: cs.wpi.edu</a:t>
            </a:r>
          </a:p>
          <a:p>
            <a:r>
              <a:rPr lang="en-US" sz="11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User-Agent: </a:t>
            </a:r>
            <a:r>
              <a:rPr lang="en-US" sz="1100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HTTPTool</a:t>
            </a:r>
            <a:r>
              <a:rPr lang="en-US" sz="11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/1.0</a:t>
            </a:r>
          </a:p>
          <a:p>
            <a:r>
              <a:rPr lang="en-US" sz="1100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Conent</a:t>
            </a:r>
            <a:r>
              <a:rPr lang="en-US" sz="11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-Type: application/x-www-form-</a:t>
            </a:r>
            <a:r>
              <a:rPr lang="en-US" sz="1100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urlencoded</a:t>
            </a:r>
            <a:endParaRPr lang="en-US" sz="11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1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Content-Length: 15</a:t>
            </a:r>
          </a:p>
          <a:p>
            <a:endParaRPr lang="en-US" sz="11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1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arg1=17&amp;arg2=99</a:t>
            </a:r>
          </a:p>
          <a:p>
            <a:endParaRPr lang="en-US" sz="11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11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1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HTTP/1.1 200 OK</a:t>
            </a:r>
          </a:p>
          <a:p>
            <a:r>
              <a:rPr lang="en-US" sz="11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Date: Tue, 20 Sep 2022 14:30:54 GMT</a:t>
            </a:r>
          </a:p>
          <a:p>
            <a:r>
              <a:rPr lang="en-US" sz="11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Server: Apache/2.0.65 (Unix)</a:t>
            </a:r>
          </a:p>
          <a:p>
            <a:r>
              <a:rPr lang="en-US" sz="11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Connection: close</a:t>
            </a:r>
          </a:p>
          <a:p>
            <a:r>
              <a:rPr lang="en-US" sz="11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Content-Type: text/html</a:t>
            </a:r>
          </a:p>
          <a:p>
            <a:endParaRPr lang="en-US" sz="11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1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 &lt;HTML&gt;</a:t>
            </a:r>
          </a:p>
          <a:p>
            <a:r>
              <a:rPr lang="en-US" sz="11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    &lt;HEAD&gt;&lt;TITLE&gt;Calculator&lt;/TITLE&gt;</a:t>
            </a:r>
          </a:p>
          <a:p>
            <a:r>
              <a:rPr lang="en-US" sz="11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      &lt;META HTTP-EQUIV="Pragma" CONTENT="no-cache"&gt;</a:t>
            </a:r>
          </a:p>
          <a:p>
            <a:r>
              <a:rPr lang="en-US" sz="11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      &lt;META HTTP-EQUIV="Expires" CONTENT="-1"&gt;</a:t>
            </a:r>
          </a:p>
          <a:p>
            <a:r>
              <a:rPr lang="en-US" sz="11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    &lt;/HEAD&gt;&lt;BODY&gt;</a:t>
            </a:r>
          </a:p>
          <a:p>
            <a:r>
              <a:rPr lang="en-US" sz="11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&lt;h1&gt;Request to add values &lt;/h1&gt;</a:t>
            </a:r>
          </a:p>
          <a:p>
            <a:r>
              <a:rPr lang="en-US" sz="11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&lt;form action="/~</a:t>
            </a:r>
            <a:r>
              <a:rPr lang="en-US" sz="11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heineman</a:t>
            </a:r>
            <a:r>
              <a:rPr lang="en-US" sz="11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en-US" sz="11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cgi</a:t>
            </a:r>
            <a:r>
              <a:rPr lang="en-US" sz="11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-bin/</a:t>
            </a:r>
            <a:r>
              <a:rPr lang="en-US" sz="11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calc</a:t>
            </a:r>
            <a:r>
              <a:rPr lang="en-US" sz="11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en-US" sz="11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add.cgi</a:t>
            </a:r>
            <a:r>
              <a:rPr lang="en-US" sz="11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"&gt;</a:t>
            </a:r>
          </a:p>
          <a:p>
            <a:r>
              <a:rPr lang="en-US" sz="11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  &lt;input name="arg1" value="17"/&gt; &lt;input name="arg2" value="99"/&gt;</a:t>
            </a:r>
          </a:p>
          <a:p>
            <a:r>
              <a:rPr lang="en-US" sz="11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  &lt;input name="result" value="116" </a:t>
            </a:r>
            <a:r>
              <a:rPr lang="en-US" sz="11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readonly</a:t>
            </a:r>
            <a:r>
              <a:rPr lang="en-US" sz="11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/&gt;</a:t>
            </a:r>
          </a:p>
          <a:p>
            <a:r>
              <a:rPr lang="en-US" sz="11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  &lt;input type="submit" value="Submit"&gt;</a:t>
            </a:r>
          </a:p>
          <a:p>
            <a:r>
              <a:rPr lang="en-US" sz="11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&lt;/form&gt;&lt;/body&gt;&lt;/html&gt;</a:t>
            </a:r>
          </a:p>
        </p:txBody>
      </p:sp>
    </p:spTree>
    <p:extLst>
      <p:ext uri="{BB962C8B-B14F-4D97-AF65-F5344CB8AC3E}">
        <p14:creationId xmlns:p14="http://schemas.microsoft.com/office/powerpoint/2010/main" val="15241631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Perl back-end computation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#!/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/local/bin/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perl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-w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use CGI ":standard";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 Every HTTP response declare its type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sub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mimeHeader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print "Content-type: text/html\n\n";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 Boilerplate header of HTML file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sub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standardHeader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print &lt;&lt;EOF;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&lt;HTML&gt;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&lt;HEAD&gt;&lt;TITLE&gt;Calculator&lt;/TITLE&gt;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&lt;META HTTP-EQUIV="Pragma" CONTENT="no-cache"&gt;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&lt;META HTTP-EQUIV="Expires" CONTENT="-1"&gt;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&lt;/HEAD&gt;&lt;BODY&gt;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EOF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 Actual calculator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sub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calculator()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($arg1, $arg2) = @_;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my $sum = $arg1 + $arg2;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print &lt;&lt;EOF;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&lt;h1&gt;Request to add values &lt;/h1&gt;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&lt;form action="/~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heineman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cgi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-bin/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calc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add.cgi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&lt;input name="arg1" value="$arg1"/&gt; &lt;input name="arg2" value="$arg2"/&gt;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&lt;input name="result" value="$sum"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&lt;input type="submit" value="Submit"&gt;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&lt;/form&gt;&lt;/body&gt;&lt;/html&gt;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EOF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 Program starts here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mimeHeader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standardHeader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my $arg1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param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('arg1');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my $arg2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param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('arg2');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if (! defined $arg1) { $arg1 = 0; 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if (! defined $arg2) { $arg2 = 0; 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&amp;calculator($arg1, $arg2);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exit 1;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87926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Dedicated server (hard-coded)</a:t>
            </a:r>
          </a:p>
          <a:p>
            <a:r>
              <a:rPr lang="en-US" dirty="0"/>
              <a:t>CGI-bin is heavyweight capability</a:t>
            </a:r>
          </a:p>
          <a:p>
            <a:pPr lvl="1"/>
            <a:r>
              <a:rPr lang="en-US" dirty="0"/>
              <a:t>Have to start a new operating system process with each incoming request</a:t>
            </a:r>
          </a:p>
          <a:p>
            <a:pPr lvl="1"/>
            <a:r>
              <a:rPr lang="en-US" dirty="0"/>
              <a:t>Won’t scale</a:t>
            </a:r>
          </a:p>
          <a:p>
            <a:r>
              <a:rPr lang="en-US" dirty="0"/>
              <a:t>Simple Denial Of Service attack vulnerability</a:t>
            </a:r>
          </a:p>
          <a:p>
            <a:r>
              <a:rPr lang="en-US" dirty="0"/>
              <a:t>Perl is awful language to work with</a:t>
            </a:r>
          </a:p>
          <a:p>
            <a:r>
              <a:rPr lang="en-US" dirty="0"/>
              <a:t>Manual HTML is clunky at best</a:t>
            </a:r>
          </a:p>
          <a:p>
            <a:r>
              <a:rPr lang="en-US" dirty="0"/>
              <a:t>Enabling persistent storage adds extra complexity</a:t>
            </a:r>
          </a:p>
        </p:txBody>
      </p:sp>
    </p:spTree>
    <p:extLst>
      <p:ext uri="{BB962C8B-B14F-4D97-AF65-F5344CB8AC3E}">
        <p14:creationId xmlns:p14="http://schemas.microsoft.com/office/powerpoint/2010/main" val="30942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Thoughts For HW1 GUI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Perfectly acceptable to choose minimal GUI design</a:t>
            </a:r>
          </a:p>
          <a:p>
            <a:pPr lvl="1"/>
            <a:r>
              <a:rPr lang="en-US" dirty="0"/>
              <a:t>Review my sample applications for details</a:t>
            </a:r>
          </a:p>
          <a:p>
            <a:r>
              <a:rPr lang="en-US" dirty="0"/>
              <a:t>Functionality is only concern</a:t>
            </a:r>
          </a:p>
          <a:p>
            <a:pPr lvl="1"/>
            <a:r>
              <a:rPr lang="en-US" dirty="0"/>
              <a:t>Pay attention to the required concrete scenarios and be sure you can satisfy them as they are written</a:t>
            </a:r>
          </a:p>
          <a:p>
            <a:r>
              <a:rPr lang="en-US" dirty="0"/>
              <a:t>Submission process</a:t>
            </a:r>
          </a:p>
          <a:p>
            <a:pPr lvl="1"/>
            <a:r>
              <a:rPr lang="en-US" dirty="0"/>
              <a:t>Zip up </a:t>
            </a:r>
            <a:r>
              <a:rPr lang="en-US" dirty="0" err="1"/>
              <a:t>src</a:t>
            </a:r>
            <a:r>
              <a:rPr lang="en-US" dirty="0"/>
              <a:t>/ folder from within your React folder – this way you don’t zip up 280 MB of content. I only need to see the source </a:t>
            </a:r>
          </a:p>
          <a:p>
            <a:pPr lvl="1"/>
            <a:r>
              <a:rPr lang="en-US" dirty="0"/>
              <a:t>Submit in Canvas HW1 </a:t>
            </a:r>
          </a:p>
          <a:p>
            <a:pPr lvl="1"/>
            <a:r>
              <a:rPr lang="en-US" dirty="0"/>
              <a:t>Due 6:59 PM September 27</a:t>
            </a:r>
            <a:r>
              <a:rPr lang="en-US" baseline="30000" dirty="0"/>
              <a:t>th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(c) 2022 George Heineman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CS509 : L4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3230D-7CC4-4102-922B-7FEEBCA8B43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04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Picture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 of interacting objects</a:t>
            </a:r>
          </a:p>
          <a:p>
            <a:pPr lvl="1"/>
            <a:r>
              <a:rPr lang="en-US" dirty="0"/>
              <a:t>Things change when objects are distributed </a:t>
            </a:r>
          </a:p>
          <a:p>
            <a:pPr lvl="1"/>
            <a:r>
              <a:rPr lang="en-US" dirty="0"/>
              <a:t>Distributed objects are intrinsically different from objects that interact in a single address space</a:t>
            </a:r>
          </a:p>
          <a:p>
            <a:r>
              <a:rPr lang="en-US" dirty="0"/>
              <a:t>Distributed systems require that the programmer…</a:t>
            </a:r>
          </a:p>
          <a:p>
            <a:pPr lvl="1"/>
            <a:r>
              <a:rPr lang="en-US" dirty="0"/>
              <a:t>Be aware of latency</a:t>
            </a:r>
          </a:p>
          <a:p>
            <a:pPr lvl="1"/>
            <a:r>
              <a:rPr lang="en-US" dirty="0"/>
              <a:t>Have a different model of memory access</a:t>
            </a:r>
          </a:p>
          <a:p>
            <a:pPr lvl="1"/>
            <a:r>
              <a:rPr lang="en-US" dirty="0"/>
              <a:t>Consider concurrency and partial failure</a:t>
            </a:r>
          </a:p>
          <a:p>
            <a:r>
              <a:rPr lang="en-US" dirty="0"/>
              <a:t>Different modes of operation</a:t>
            </a:r>
          </a:p>
          <a:p>
            <a:pPr lvl="1"/>
            <a:r>
              <a:rPr lang="en-US" dirty="0"/>
              <a:t>Bring data to the computation?</a:t>
            </a:r>
          </a:p>
          <a:p>
            <a:pPr lvl="1"/>
            <a:r>
              <a:rPr lang="en-US" dirty="0"/>
              <a:t>Bring computation to the data?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(c) 2022 George Heineman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CS509 : L4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3230D-7CC4-4102-922B-7FEEBCA8B43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0036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Boundary Objects appear in Front-presentation</a:t>
            </a:r>
          </a:p>
          <a:p>
            <a:pPr lvl="1"/>
            <a:r>
              <a:rPr lang="en-US" dirty="0"/>
              <a:t>HTML with JavaScript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(c) 2022 George Heineman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CS509 : L4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3230D-7CC4-4102-922B-7FEEBCA8B435}" type="slidenum">
              <a:rPr lang="en-US" smtClean="0"/>
              <a:t>31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</a:t>
            </a:r>
            <a:r>
              <a:rPr lang="en-US" dirty="0" err="1"/>
              <a:t>TopLevel</a:t>
            </a:r>
            <a:r>
              <a:rPr lang="en-US" dirty="0"/>
              <a:t> Picture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048000"/>
            <a:ext cx="3384406" cy="3211286"/>
          </a:xfrm>
          <a:prstGeom prst="rect">
            <a:avLst/>
          </a:prstGeom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787"/>
          <a:stretch/>
        </p:blipFill>
        <p:spPr bwMode="auto">
          <a:xfrm>
            <a:off x="4825928" y="4685174"/>
            <a:ext cx="2724150" cy="12817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845501" y="5354974"/>
            <a:ext cx="508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FF00"/>
                </a:solidFill>
              </a:rPr>
              <a:t>RDS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23490" y="5180065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FF00"/>
                </a:solidFill>
                <a:sym typeface="Symbol" panose="05050102010706020507" pitchFamily="18" charset="2"/>
              </a:rPr>
              <a:t></a:t>
            </a:r>
            <a:endParaRPr lang="en-US" sz="3200" dirty="0">
              <a:solidFill>
                <a:srgbClr val="FFFF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962400" y="5764840"/>
            <a:ext cx="863528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962400" y="4876800"/>
            <a:ext cx="863528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914400" y="4038600"/>
            <a:ext cx="1143000" cy="773722"/>
          </a:xfrm>
          <a:prstGeom prst="rect">
            <a:avLst/>
          </a:prstGeom>
          <a:solidFill>
            <a:srgbClr val="FF0000">
              <a:alpha val="1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9554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LambdaFunction</a:t>
            </a:r>
            <a:r>
              <a:rPr lang="en-US" dirty="0"/>
              <a:t> JAR files uploaded to same S3 bucket</a:t>
            </a:r>
          </a:p>
          <a:p>
            <a:pPr lvl="1"/>
            <a:r>
              <a:rPr lang="en-US" dirty="0"/>
              <a:t>Treat S3 as a cloud-based file system</a:t>
            </a:r>
          </a:p>
          <a:p>
            <a:pPr lvl="1"/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(c) 2022 George Heineman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CS509 : L4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3230D-7CC4-4102-922B-7FEEBCA8B435}" type="slidenum">
              <a:rPr lang="en-US" smtClean="0"/>
              <a:t>32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</a:t>
            </a:r>
            <a:r>
              <a:rPr lang="en-US" dirty="0" err="1"/>
              <a:t>TopLevel</a:t>
            </a:r>
            <a:r>
              <a:rPr lang="en-US" dirty="0"/>
              <a:t> Picture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048000"/>
            <a:ext cx="3384406" cy="3211286"/>
          </a:xfrm>
          <a:prstGeom prst="rect">
            <a:avLst/>
          </a:prstGeom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787"/>
          <a:stretch/>
        </p:blipFill>
        <p:spPr bwMode="auto">
          <a:xfrm>
            <a:off x="4825928" y="4685174"/>
            <a:ext cx="2724150" cy="12817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845501" y="5354974"/>
            <a:ext cx="508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FF00"/>
                </a:solidFill>
              </a:rPr>
              <a:t>RDS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23490" y="5180065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FF00"/>
                </a:solidFill>
                <a:sym typeface="Symbol" panose="05050102010706020507" pitchFamily="18" charset="2"/>
              </a:rPr>
              <a:t></a:t>
            </a:r>
            <a:endParaRPr lang="en-US" sz="3200" dirty="0">
              <a:solidFill>
                <a:srgbClr val="FFFF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962400" y="5764840"/>
            <a:ext cx="863528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962400" y="4876800"/>
            <a:ext cx="863528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914400" y="4793204"/>
            <a:ext cx="1143000" cy="773722"/>
          </a:xfrm>
          <a:prstGeom prst="rect">
            <a:avLst/>
          </a:prstGeom>
          <a:solidFill>
            <a:srgbClr val="FF0000">
              <a:alpha val="1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253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API Gateway</a:t>
            </a:r>
          </a:p>
          <a:p>
            <a:pPr lvl="1"/>
            <a:r>
              <a:rPr lang="en-US" dirty="0"/>
              <a:t>Published API you have constructed in AWS console</a:t>
            </a:r>
          </a:p>
          <a:p>
            <a:pPr lvl="1"/>
            <a:r>
              <a:rPr lang="en-US" dirty="0"/>
              <a:t>Theoretically </a:t>
            </a:r>
            <a:r>
              <a:rPr lang="en-US" dirty="0">
                <a:hlinkClick r:id="rId2"/>
              </a:rPr>
              <a:t>possible to automate</a:t>
            </a:r>
            <a:r>
              <a:rPr lang="en-US" dirty="0"/>
              <a:t> from YAML file</a:t>
            </a:r>
          </a:p>
          <a:p>
            <a:pPr lvl="1"/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(c) 2022 George Heineman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CS509 : L4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3230D-7CC4-4102-922B-7FEEBCA8B435}" type="slidenum">
              <a:rPr lang="en-US" smtClean="0"/>
              <a:t>33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</a:t>
            </a:r>
            <a:r>
              <a:rPr lang="en-US" dirty="0" err="1"/>
              <a:t>TopLevel</a:t>
            </a:r>
            <a:r>
              <a:rPr lang="en-US" dirty="0"/>
              <a:t> Picture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048000"/>
            <a:ext cx="3384406" cy="3211286"/>
          </a:xfrm>
          <a:prstGeom prst="rect">
            <a:avLst/>
          </a:prstGeom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787"/>
          <a:stretch/>
        </p:blipFill>
        <p:spPr bwMode="auto">
          <a:xfrm>
            <a:off x="4825928" y="4685174"/>
            <a:ext cx="2724150" cy="12817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845501" y="5354974"/>
            <a:ext cx="508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FF00"/>
                </a:solidFill>
              </a:rPr>
              <a:t>RDS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23490" y="5180065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FF00"/>
                </a:solidFill>
                <a:sym typeface="Symbol" panose="05050102010706020507" pitchFamily="18" charset="2"/>
              </a:rPr>
              <a:t></a:t>
            </a:r>
            <a:endParaRPr lang="en-US" sz="3200" dirty="0">
              <a:solidFill>
                <a:srgbClr val="FFFF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962400" y="5764840"/>
            <a:ext cx="863528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962400" y="4876800"/>
            <a:ext cx="863528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590800" y="4038599"/>
            <a:ext cx="1143000" cy="598419"/>
          </a:xfrm>
          <a:prstGeom prst="rect">
            <a:avLst/>
          </a:prstGeom>
          <a:solidFill>
            <a:srgbClr val="FF0000">
              <a:alpha val="1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2051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Lambda Functions execute on cloud host</a:t>
            </a:r>
          </a:p>
          <a:p>
            <a:pPr lvl="1"/>
            <a:r>
              <a:rPr lang="en-US" dirty="0"/>
              <a:t>USEast-1 or wherever your account is located</a:t>
            </a:r>
          </a:p>
          <a:p>
            <a:pPr lvl="1"/>
            <a:r>
              <a:rPr lang="en-US" dirty="0"/>
              <a:t>Takes 2-3 seconds to spin up the host to launch the function</a:t>
            </a:r>
          </a:p>
          <a:p>
            <a:pPr lvl="1"/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(c) 2022 George Heineman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CS509 : L4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3230D-7CC4-4102-922B-7FEEBCA8B435}" type="slidenum">
              <a:rPr lang="en-US" smtClean="0"/>
              <a:t>34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</a:t>
            </a:r>
            <a:r>
              <a:rPr lang="en-US" dirty="0" err="1"/>
              <a:t>TopLevel</a:t>
            </a:r>
            <a:r>
              <a:rPr lang="en-US" dirty="0"/>
              <a:t> Picture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048000"/>
            <a:ext cx="3384406" cy="3211286"/>
          </a:xfrm>
          <a:prstGeom prst="rect">
            <a:avLst/>
          </a:prstGeom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787"/>
          <a:stretch/>
        </p:blipFill>
        <p:spPr bwMode="auto">
          <a:xfrm>
            <a:off x="4825928" y="4685174"/>
            <a:ext cx="2724150" cy="12817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845501" y="5354974"/>
            <a:ext cx="508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FF00"/>
                </a:solidFill>
              </a:rPr>
              <a:t>RDS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23490" y="5180065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FF00"/>
                </a:solidFill>
                <a:sym typeface="Symbol" panose="05050102010706020507" pitchFamily="18" charset="2"/>
              </a:rPr>
              <a:t></a:t>
            </a:r>
            <a:endParaRPr lang="en-US" sz="3200" dirty="0">
              <a:solidFill>
                <a:srgbClr val="FFFF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962400" y="5764840"/>
            <a:ext cx="863528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962400" y="4876800"/>
            <a:ext cx="863528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635178" y="4727651"/>
            <a:ext cx="1143000" cy="598419"/>
          </a:xfrm>
          <a:prstGeom prst="rect">
            <a:avLst/>
          </a:prstGeom>
          <a:solidFill>
            <a:srgbClr val="FF0000">
              <a:alpha val="1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4898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RDS stores database</a:t>
            </a:r>
          </a:p>
          <a:p>
            <a:pPr lvl="1"/>
            <a:r>
              <a:rPr lang="en-US" dirty="0"/>
              <a:t>Accessible via MySQL workbench and from Lambda Function</a:t>
            </a:r>
          </a:p>
          <a:p>
            <a:pPr lvl="1"/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(c) 2022 George Heineman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CS509 : L4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3230D-7CC4-4102-922B-7FEEBCA8B435}" type="slidenum">
              <a:rPr lang="en-US" smtClean="0"/>
              <a:t>35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</a:t>
            </a:r>
            <a:r>
              <a:rPr lang="en-US" dirty="0" err="1"/>
              <a:t>TopLevel</a:t>
            </a:r>
            <a:r>
              <a:rPr lang="en-US" dirty="0"/>
              <a:t> Picture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048000"/>
            <a:ext cx="3384406" cy="3211286"/>
          </a:xfrm>
          <a:prstGeom prst="rect">
            <a:avLst/>
          </a:prstGeom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787"/>
          <a:stretch/>
        </p:blipFill>
        <p:spPr bwMode="auto">
          <a:xfrm>
            <a:off x="4825928" y="4685174"/>
            <a:ext cx="2724150" cy="12817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845501" y="5354974"/>
            <a:ext cx="508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FF00"/>
                </a:solidFill>
              </a:rPr>
              <a:t>RDS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23490" y="5180065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FF00"/>
                </a:solidFill>
                <a:sym typeface="Symbol" panose="05050102010706020507" pitchFamily="18" charset="2"/>
              </a:rPr>
              <a:t></a:t>
            </a:r>
            <a:endParaRPr lang="en-US" sz="3200" dirty="0">
              <a:solidFill>
                <a:srgbClr val="FFFF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962400" y="5764840"/>
            <a:ext cx="863528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962400" y="4876800"/>
            <a:ext cx="863528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641380" y="5332763"/>
            <a:ext cx="1143000" cy="598419"/>
          </a:xfrm>
          <a:prstGeom prst="rect">
            <a:avLst/>
          </a:prstGeom>
          <a:solidFill>
            <a:srgbClr val="FF0000">
              <a:alpha val="1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3893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Distributed Computing Myths [Gosling]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71550" lvl="1" indent="-514350">
              <a:buFont typeface="+mj-lt"/>
              <a:buAutoNum type="arabicPeriod"/>
            </a:pPr>
            <a:r>
              <a:rPr lang="en-US" dirty="0"/>
              <a:t>The network is reliable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Latency is zero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Bandwidth is infinite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The network is secure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Topology doesn’t change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There is one administrator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Transport cost is zero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The network is homogenous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indent="0">
              <a:buNone/>
            </a:pPr>
            <a:r>
              <a:rPr lang="en-US" dirty="0"/>
              <a:t>We are addressing these concerns</a:t>
            </a:r>
            <a:br>
              <a:rPr lang="en-US" dirty="0"/>
            </a:br>
            <a:r>
              <a:rPr lang="en-US" dirty="0"/>
              <a:t>by using a platform built for scalability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(c) 2022 George Heineman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924801" y="629233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</a:t>
            </a:r>
            <a:r>
              <a:rPr lang="en-US" dirty="0">
                <a:hlinkClick r:id="rId3"/>
              </a:rPr>
              <a:t>URL</a:t>
            </a:r>
            <a:r>
              <a:rPr lang="en-US" dirty="0"/>
              <a:t>]</a:t>
            </a:r>
          </a:p>
        </p:txBody>
      </p:sp>
      <p:sp>
        <p:nvSpPr>
          <p:cNvPr id="8" name="Rectangle 7"/>
          <p:cNvSpPr/>
          <p:nvPr/>
        </p:nvSpPr>
        <p:spPr>
          <a:xfrm>
            <a:off x="6019799" y="1637943"/>
            <a:ext cx="297180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When the programmer has the illusion that </a:t>
            </a:r>
            <a:br>
              <a:rPr lang="en-US" dirty="0"/>
            </a:br>
            <a:br>
              <a:rPr lang="en-US" dirty="0"/>
            </a:br>
            <a:r>
              <a:rPr lang="en-US" dirty="0">
                <a:latin typeface="Consolas" panose="020B0609020204030204" pitchFamily="49" charset="0"/>
              </a:rPr>
              <a:t>   result = f(x); 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/>
            </a:br>
            <a:r>
              <a:rPr lang="en-US" dirty="0"/>
              <a:t>for distributed computation.</a:t>
            </a:r>
          </a:p>
          <a:p>
            <a:endParaRPr lang="en-US" dirty="0"/>
          </a:p>
          <a:p>
            <a:r>
              <a:rPr lang="en-US" dirty="0"/>
              <a:t>Each myth is replaced by a specific (often quantifiable) constraint on the design space.</a:t>
            </a:r>
          </a:p>
          <a:p>
            <a:endParaRPr lang="en-US" dirty="0"/>
          </a:p>
          <a:p>
            <a:r>
              <a:rPr lang="en-US" dirty="0"/>
              <a:t>Patterns have been developed to address these very real concerns.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</p:spPr>
        <p:txBody>
          <a:bodyPr/>
          <a:lstStyle/>
          <a:p>
            <a:r>
              <a:rPr lang="en-US" dirty="0"/>
              <a:t>CS509 : L4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</p:spPr>
        <p:txBody>
          <a:bodyPr/>
          <a:lstStyle/>
          <a:p>
            <a:r>
              <a:rPr lang="en-US" dirty="0"/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1610549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Web Services (2010)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A </a:t>
            </a:r>
            <a:r>
              <a:rPr lang="en-US" sz="2800" u="sng" dirty="0"/>
              <a:t>Web Service</a:t>
            </a:r>
            <a:r>
              <a:rPr lang="en-US" sz="2800" dirty="0"/>
              <a:t> is a software system designed to support interoperable machine-to-machine interaction over a network [W3]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It has an interface described in a machine-readable format (specifically WSDL)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Web-Service Definition Language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Other systems interact with the Web Service in a manner prescribed by its description using SOAP messages in conjunction with other Web-related standards</a:t>
            </a:r>
          </a:p>
          <a:p>
            <a:pPr>
              <a:lnSpc>
                <a:spcPct val="90000"/>
              </a:lnSpc>
            </a:pPr>
            <a:r>
              <a:rPr lang="en-US" sz="2800" b="1" dirty="0"/>
              <a:t>Agents </a:t>
            </a:r>
            <a:r>
              <a:rPr lang="en-US" sz="2800" dirty="0"/>
              <a:t>are central idea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(c) 2022 George Heineman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CS509 : L4</a:t>
            </a:r>
          </a:p>
        </p:txBody>
      </p:sp>
      <p:sp>
        <p:nvSpPr>
          <p:cNvPr id="25606" name="TextBox 6"/>
          <p:cNvSpPr txBox="1">
            <a:spLocks noChangeArrowheads="1"/>
          </p:cNvSpPr>
          <p:nvPr/>
        </p:nvSpPr>
        <p:spPr bwMode="auto">
          <a:xfrm>
            <a:off x="7848600" y="5715000"/>
            <a:ext cx="838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[</a:t>
            </a:r>
            <a:r>
              <a:rPr lang="en-US" dirty="0">
                <a:hlinkClick r:id="rId3"/>
              </a:rPr>
              <a:t>URL</a:t>
            </a:r>
            <a:r>
              <a:rPr lang="en-US" dirty="0"/>
              <a:t>]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</p:spPr>
        <p:txBody>
          <a:bodyPr/>
          <a:lstStyle/>
          <a:p>
            <a:pPr>
              <a:defRPr/>
            </a:pPr>
            <a:fld id="{2FC933F4-5960-42C9-ADC2-AB0D2534C35A}" type="slidenum">
              <a:rPr lang="en-US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699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All Clear?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(c) 2022 George Heineman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CS509 : L4</a:t>
            </a:r>
          </a:p>
        </p:txBody>
      </p:sp>
      <p:pic>
        <p:nvPicPr>
          <p:cNvPr id="266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319213"/>
            <a:ext cx="5438775" cy="476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30" name="TextBox 6"/>
          <p:cNvSpPr txBox="1">
            <a:spLocks noChangeArrowheads="1"/>
          </p:cNvSpPr>
          <p:nvPr/>
        </p:nvSpPr>
        <p:spPr bwMode="auto">
          <a:xfrm>
            <a:off x="8001000" y="5711825"/>
            <a:ext cx="838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[</a:t>
            </a:r>
            <a:r>
              <a:rPr lang="en-US" dirty="0">
                <a:hlinkClick r:id="rId4"/>
              </a:rPr>
              <a:t>URL</a:t>
            </a:r>
            <a:r>
              <a:rPr lang="en-US" dirty="0"/>
              <a:t>]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</p:spPr>
        <p:txBody>
          <a:bodyPr/>
          <a:lstStyle/>
          <a:p>
            <a:pPr>
              <a:defRPr/>
            </a:pPr>
            <a:fld id="{BABC7D00-2387-46AC-BF74-07FD766B2CD6}" type="slidenum">
              <a:rPr lang="en-US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7491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Agents and Services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915400" cy="4495800"/>
          </a:xfrm>
        </p:spPr>
        <p:txBody>
          <a:bodyPr/>
          <a:lstStyle/>
          <a:p>
            <a:r>
              <a:rPr lang="en-US" sz="2800"/>
              <a:t>A web service is an abstract notion implemented by a concrete agent</a:t>
            </a:r>
          </a:p>
          <a:p>
            <a:r>
              <a:rPr lang="en-US" sz="2800"/>
              <a:t>The </a:t>
            </a:r>
            <a:r>
              <a:rPr lang="en-US" sz="2800" u="sng"/>
              <a:t>agent</a:t>
            </a:r>
            <a:r>
              <a:rPr lang="en-US" sz="2800"/>
              <a:t> is the concrete piece of software or hardware that sends and receives messages</a:t>
            </a:r>
          </a:p>
          <a:p>
            <a:pPr lvl="1"/>
            <a:r>
              <a:rPr lang="en-US" sz="2400"/>
              <a:t>Agent can only be defined after service definition</a:t>
            </a:r>
          </a:p>
          <a:p>
            <a:r>
              <a:rPr lang="en-US" sz="2800"/>
              <a:t>The </a:t>
            </a:r>
            <a:r>
              <a:rPr lang="en-US" sz="2800" u="sng"/>
              <a:t>service</a:t>
            </a:r>
            <a:r>
              <a:rPr lang="en-US" sz="2800"/>
              <a:t> is the resource characterized by the abstract set of functionality that is provided</a:t>
            </a:r>
          </a:p>
          <a:p>
            <a:pPr lvl="1"/>
            <a:r>
              <a:rPr lang="en-US" sz="2400"/>
              <a:t>Service can be defined independent of an agent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(c) 2022 George Heineman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CS509 : L4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</p:spPr>
        <p:txBody>
          <a:bodyPr/>
          <a:lstStyle/>
          <a:p>
            <a:pPr>
              <a:defRPr/>
            </a:pPr>
            <a:fld id="{B38781F2-70A8-4272-A3AB-3A6FEAA5C4DC}" type="slidenum">
              <a:rPr lang="en-US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60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Base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876800"/>
          </a:xfr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i="1" dirty="0"/>
              <a:t>base class </a:t>
            </a:r>
            <a:r>
              <a:rPr lang="en-US" dirty="0"/>
              <a:t>defines a useful concept in your domain (whether Application Domain or Solution Domain)</a:t>
            </a:r>
          </a:p>
          <a:p>
            <a:pPr lvl="1"/>
            <a:r>
              <a:rPr lang="en-US" dirty="0"/>
              <a:t>Object instantiated from classes</a:t>
            </a:r>
          </a:p>
          <a:p>
            <a:r>
              <a:rPr lang="en-US" dirty="0"/>
              <a:t>Consider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java.lang.Object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equals(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/>
              <a:t> defaults to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this ==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toString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/>
              <a:t> includes class name in default string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hashCode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dirty="0"/>
              <a:t>defaults to internal integer</a:t>
            </a:r>
          </a:p>
          <a:p>
            <a:r>
              <a:rPr lang="en-US" dirty="0"/>
              <a:t>These capabilities could be considered to be behaviors</a:t>
            </a:r>
          </a:p>
          <a:p>
            <a:pPr lvl="1"/>
            <a:r>
              <a:rPr lang="en-US" dirty="0"/>
              <a:t>Extending a base class closely couples the subclass to the superclass</a:t>
            </a:r>
          </a:p>
          <a:p>
            <a:pPr lvl="1"/>
            <a:r>
              <a:rPr lang="en-US" dirty="0"/>
              <a:t>Subclass inherits attributes as defined by the superclass</a:t>
            </a:r>
          </a:p>
          <a:p>
            <a:r>
              <a:rPr lang="en-US" dirty="0"/>
              <a:t>Open Question: Why is there no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compareTo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(obj)</a:t>
            </a:r>
            <a:r>
              <a:rPr lang="en-US" dirty="0"/>
              <a:t> method defined for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java.lang.Object</a:t>
            </a:r>
            <a:r>
              <a:rPr lang="en-US" dirty="0"/>
              <a:t>?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(c) 2022 George Heineman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CS509 : L4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3230D-7CC4-4102-922B-7FEEBCA8B435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4421" y="2362200"/>
            <a:ext cx="2490600" cy="1877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1862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Big Picture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Arial" charset="0"/>
              <a:buAutoNum type="arabicPeriod"/>
            </a:pPr>
            <a:r>
              <a:rPr lang="en-US"/>
              <a:t>Parties learn of each other’s existence</a:t>
            </a:r>
          </a:p>
          <a:p>
            <a:pPr marL="514350" indent="-514350">
              <a:buFont typeface="Arial" charset="0"/>
              <a:buAutoNum type="arabicPeriod"/>
            </a:pPr>
            <a:r>
              <a:rPr lang="en-US"/>
              <a:t>Agree on semantics &amp; web service definition (WSD)</a:t>
            </a:r>
          </a:p>
          <a:p>
            <a:pPr marL="514350" indent="-514350">
              <a:buFont typeface="Arial" charset="0"/>
              <a:buAutoNum type="arabicPeriod"/>
            </a:pPr>
            <a:r>
              <a:rPr lang="en-US"/>
              <a:t>Construct agents with these semantics and WSD definitions (one for provider and one for requester)</a:t>
            </a:r>
          </a:p>
          <a:p>
            <a:pPr marL="514350" indent="-514350">
              <a:buFont typeface="Arial" charset="0"/>
              <a:buAutoNum type="arabicPeriod"/>
            </a:pPr>
            <a:r>
              <a:rPr lang="en-US"/>
              <a:t>Agents interact with each other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(c) 2022 George Heineman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CS509 : L4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</p:spPr>
        <p:txBody>
          <a:bodyPr/>
          <a:lstStyle/>
          <a:p>
            <a:pPr>
              <a:defRPr/>
            </a:pPr>
            <a:fld id="{E326EF20-3F22-44D6-99C6-2E40C58E83E3}" type="slidenum">
              <a:rPr lang="en-US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8217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lowchart: Process 14"/>
          <p:cNvSpPr/>
          <p:nvPr/>
        </p:nvSpPr>
        <p:spPr>
          <a:xfrm>
            <a:off x="6629400" y="1905000"/>
            <a:ext cx="2514600" cy="4114800"/>
          </a:xfrm>
          <a:prstGeom prst="flowChartProcess">
            <a:avLst/>
          </a:prstGeom>
          <a:solidFill>
            <a:schemeClr val="bg1">
              <a:alpha val="6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Flowchart: Process 13"/>
          <p:cNvSpPr/>
          <p:nvPr/>
        </p:nvSpPr>
        <p:spPr>
          <a:xfrm>
            <a:off x="0" y="1905000"/>
            <a:ext cx="2514600" cy="4114800"/>
          </a:xfrm>
          <a:prstGeom prst="flowChartProcess">
            <a:avLst/>
          </a:prstGeom>
          <a:solidFill>
            <a:schemeClr val="bg1">
              <a:alpha val="6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970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Big Picture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(c) 2022 George Heineman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CS509 : L4</a:t>
            </a:r>
          </a:p>
        </p:txBody>
      </p:sp>
      <p:sp>
        <p:nvSpPr>
          <p:cNvPr id="29703" name="Rectangle 15"/>
          <p:cNvSpPr>
            <a:spLocks noChangeArrowheads="1"/>
          </p:cNvSpPr>
          <p:nvPr/>
        </p:nvSpPr>
        <p:spPr bwMode="auto">
          <a:xfrm>
            <a:off x="0" y="1524000"/>
            <a:ext cx="20177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Requester Entity</a:t>
            </a:r>
          </a:p>
        </p:txBody>
      </p:sp>
      <p:sp>
        <p:nvSpPr>
          <p:cNvPr id="29704" name="Rectangle 16"/>
          <p:cNvSpPr>
            <a:spLocks noChangeArrowheads="1"/>
          </p:cNvSpPr>
          <p:nvPr/>
        </p:nvSpPr>
        <p:spPr bwMode="auto">
          <a:xfrm>
            <a:off x="7239000" y="1535113"/>
            <a:ext cx="1825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Provider Entity</a:t>
            </a:r>
          </a:p>
        </p:txBody>
      </p:sp>
      <p:cxnSp>
        <p:nvCxnSpPr>
          <p:cNvPr id="19" name="Curved Connector 18"/>
          <p:cNvCxnSpPr/>
          <p:nvPr/>
        </p:nvCxnSpPr>
        <p:spPr>
          <a:xfrm rot="5400000" flipH="1" flipV="1">
            <a:off x="4455319" y="-453231"/>
            <a:ext cx="1588" cy="6623050"/>
          </a:xfrm>
          <a:prstGeom prst="curvedConnector3">
            <a:avLst>
              <a:gd name="adj1" fmla="val 38159395"/>
            </a:avLst>
          </a:prstGeom>
          <a:ln w="38100">
            <a:solidFill>
              <a:srgbClr val="C00000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owchart: Card 10"/>
          <p:cNvSpPr/>
          <p:nvPr/>
        </p:nvSpPr>
        <p:spPr>
          <a:xfrm>
            <a:off x="3714750" y="2097088"/>
            <a:ext cx="685800" cy="457200"/>
          </a:xfrm>
          <a:prstGeom prst="flowChartPunchedCard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</a:rPr>
              <a:t>Sem.</a:t>
            </a:r>
          </a:p>
        </p:txBody>
      </p:sp>
      <p:sp>
        <p:nvSpPr>
          <p:cNvPr id="12" name="Flowchart: Card 11"/>
          <p:cNvSpPr/>
          <p:nvPr/>
        </p:nvSpPr>
        <p:spPr>
          <a:xfrm>
            <a:off x="4705350" y="2097088"/>
            <a:ext cx="762000" cy="457200"/>
          </a:xfrm>
          <a:prstGeom prst="flowChartPunchedCard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</a:rPr>
              <a:t>WSD</a:t>
            </a:r>
          </a:p>
        </p:txBody>
      </p:sp>
      <p:sp>
        <p:nvSpPr>
          <p:cNvPr id="29708" name="TextBox 12"/>
          <p:cNvSpPr txBox="1">
            <a:spLocks noChangeArrowheads="1"/>
          </p:cNvSpPr>
          <p:nvPr/>
        </p:nvSpPr>
        <p:spPr bwMode="auto">
          <a:xfrm>
            <a:off x="3257550" y="2630488"/>
            <a:ext cx="26860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/>
              <a:t>2</a:t>
            </a:r>
            <a:r>
              <a:rPr lang="en-US"/>
              <a:t>. Agree on semantics &amp;</a:t>
            </a:r>
            <a:br>
              <a:rPr lang="en-US"/>
            </a:br>
            <a:r>
              <a:rPr lang="en-US"/>
              <a:t> definition (WSD)</a:t>
            </a:r>
          </a:p>
        </p:txBody>
      </p:sp>
      <p:cxnSp>
        <p:nvCxnSpPr>
          <p:cNvPr id="28" name="Curved Connector 27"/>
          <p:cNvCxnSpPr/>
          <p:nvPr/>
        </p:nvCxnSpPr>
        <p:spPr>
          <a:xfrm rot="16200000" flipH="1">
            <a:off x="4514850" y="-285750"/>
            <a:ext cx="33338" cy="4567238"/>
          </a:xfrm>
          <a:prstGeom prst="curvedConnector3">
            <a:avLst>
              <a:gd name="adj1" fmla="val -1593286"/>
            </a:avLst>
          </a:prstGeom>
          <a:ln w="38100">
            <a:solidFill>
              <a:srgbClr val="C00000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10" name="TextBox 9"/>
          <p:cNvSpPr txBox="1">
            <a:spLocks noChangeArrowheads="1"/>
          </p:cNvSpPr>
          <p:nvPr/>
        </p:nvSpPr>
        <p:spPr bwMode="auto">
          <a:xfrm>
            <a:off x="3257550" y="1320800"/>
            <a:ext cx="2514600" cy="6461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1</a:t>
            </a:r>
            <a:r>
              <a:rPr lang="en-US"/>
              <a:t>. Parties learn of each other’s existence</a:t>
            </a:r>
          </a:p>
        </p:txBody>
      </p:sp>
      <p:sp>
        <p:nvSpPr>
          <p:cNvPr id="30" name="Hexagon 29"/>
          <p:cNvSpPr/>
          <p:nvPr/>
        </p:nvSpPr>
        <p:spPr>
          <a:xfrm>
            <a:off x="457200" y="4800600"/>
            <a:ext cx="1600200" cy="1116013"/>
          </a:xfrm>
          <a:prstGeom prst="hexagon">
            <a:avLst/>
          </a:prstGeom>
          <a:solidFill>
            <a:schemeClr val="bg2">
              <a:alpha val="6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b="1" dirty="0">
                <a:solidFill>
                  <a:schemeClr val="tx1"/>
                </a:solidFill>
              </a:rPr>
              <a:t>Requesting</a:t>
            </a:r>
          </a:p>
          <a:p>
            <a:pPr algn="ctr">
              <a:defRPr/>
            </a:pPr>
            <a:r>
              <a:rPr lang="en-US" sz="1400" b="1" dirty="0">
                <a:solidFill>
                  <a:schemeClr val="tx1"/>
                </a:solidFill>
              </a:rPr>
              <a:t>Agent</a:t>
            </a:r>
          </a:p>
        </p:txBody>
      </p:sp>
      <p:sp>
        <p:nvSpPr>
          <p:cNvPr id="29712" name="TextBox 30"/>
          <p:cNvSpPr txBox="1">
            <a:spLocks noChangeArrowheads="1"/>
          </p:cNvSpPr>
          <p:nvPr/>
        </p:nvSpPr>
        <p:spPr bwMode="auto">
          <a:xfrm>
            <a:off x="295275" y="4038600"/>
            <a:ext cx="20955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/>
              <a:t>3</a:t>
            </a:r>
            <a:r>
              <a:rPr lang="en-US"/>
              <a:t>. Input Semantics</a:t>
            </a:r>
            <a:br>
              <a:rPr lang="en-US"/>
            </a:br>
            <a:r>
              <a:rPr lang="en-US"/>
              <a:t>&amp; WSD</a:t>
            </a:r>
          </a:p>
        </p:txBody>
      </p:sp>
      <p:sp>
        <p:nvSpPr>
          <p:cNvPr id="32" name="Flowchart: Card 31"/>
          <p:cNvSpPr/>
          <p:nvPr/>
        </p:nvSpPr>
        <p:spPr>
          <a:xfrm>
            <a:off x="228600" y="3048000"/>
            <a:ext cx="685800" cy="457200"/>
          </a:xfrm>
          <a:prstGeom prst="flowChartPunchedCard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</a:rPr>
              <a:t>Sem.</a:t>
            </a:r>
          </a:p>
        </p:txBody>
      </p:sp>
      <p:sp>
        <p:nvSpPr>
          <p:cNvPr id="33" name="Flowchart: Card 32"/>
          <p:cNvSpPr/>
          <p:nvPr/>
        </p:nvSpPr>
        <p:spPr>
          <a:xfrm>
            <a:off x="1524000" y="3048000"/>
            <a:ext cx="762000" cy="457200"/>
          </a:xfrm>
          <a:prstGeom prst="flowChartPunchedCard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</a:rPr>
              <a:t>WSD</a:t>
            </a:r>
          </a:p>
        </p:txBody>
      </p:sp>
      <p:cxnSp>
        <p:nvCxnSpPr>
          <p:cNvPr id="36" name="Curved Connector 35"/>
          <p:cNvCxnSpPr>
            <a:stCxn id="39" idx="2"/>
            <a:endCxn id="30" idx="1"/>
          </p:cNvCxnSpPr>
          <p:nvPr/>
        </p:nvCxnSpPr>
        <p:spPr>
          <a:xfrm rot="10800000" flipV="1">
            <a:off x="457200" y="3581400"/>
            <a:ext cx="76200" cy="1778000"/>
          </a:xfrm>
          <a:prstGeom prst="curvedConnector3">
            <a:avLst>
              <a:gd name="adj1" fmla="val 400000"/>
            </a:avLst>
          </a:prstGeom>
          <a:ln w="38100">
            <a:solidFill>
              <a:srgbClr val="C0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533400" y="3505200"/>
            <a:ext cx="152400" cy="1524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9717" name="TextBox 40"/>
          <p:cNvSpPr txBox="1">
            <a:spLocks noChangeArrowheads="1"/>
          </p:cNvSpPr>
          <p:nvPr/>
        </p:nvSpPr>
        <p:spPr bwMode="auto">
          <a:xfrm>
            <a:off x="3581400" y="4876800"/>
            <a:ext cx="1371600" cy="369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4</a:t>
            </a:r>
            <a:r>
              <a:rPr lang="en-US"/>
              <a:t>.  Interact</a:t>
            </a:r>
          </a:p>
        </p:txBody>
      </p:sp>
      <p:sp>
        <p:nvSpPr>
          <p:cNvPr id="29718" name="TextBox 41"/>
          <p:cNvSpPr txBox="1">
            <a:spLocks noChangeArrowheads="1"/>
          </p:cNvSpPr>
          <p:nvPr/>
        </p:nvSpPr>
        <p:spPr bwMode="auto">
          <a:xfrm>
            <a:off x="6848475" y="4038600"/>
            <a:ext cx="20955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/>
              <a:t>3</a:t>
            </a:r>
            <a:r>
              <a:rPr lang="en-US"/>
              <a:t>. Input Semantics</a:t>
            </a:r>
            <a:br>
              <a:rPr lang="en-US"/>
            </a:br>
            <a:r>
              <a:rPr lang="en-US"/>
              <a:t>&amp; WSD</a:t>
            </a:r>
          </a:p>
        </p:txBody>
      </p:sp>
      <p:sp>
        <p:nvSpPr>
          <p:cNvPr id="43" name="Flowchart: Card 42"/>
          <p:cNvSpPr/>
          <p:nvPr/>
        </p:nvSpPr>
        <p:spPr>
          <a:xfrm>
            <a:off x="6781800" y="3048000"/>
            <a:ext cx="685800" cy="457200"/>
          </a:xfrm>
          <a:prstGeom prst="flowChartPunchedCard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</a:rPr>
              <a:t>Sem.</a:t>
            </a:r>
          </a:p>
        </p:txBody>
      </p:sp>
      <p:sp>
        <p:nvSpPr>
          <p:cNvPr id="44" name="Flowchart: Card 43"/>
          <p:cNvSpPr/>
          <p:nvPr/>
        </p:nvSpPr>
        <p:spPr>
          <a:xfrm>
            <a:off x="8077200" y="3048000"/>
            <a:ext cx="762000" cy="457200"/>
          </a:xfrm>
          <a:prstGeom prst="flowChartPunchedCard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</a:rPr>
              <a:t>WSD</a:t>
            </a:r>
          </a:p>
        </p:txBody>
      </p:sp>
      <p:sp>
        <p:nvSpPr>
          <p:cNvPr id="45" name="Hexagon 44"/>
          <p:cNvSpPr/>
          <p:nvPr/>
        </p:nvSpPr>
        <p:spPr>
          <a:xfrm>
            <a:off x="7086600" y="4800600"/>
            <a:ext cx="1600200" cy="1116013"/>
          </a:xfrm>
          <a:prstGeom prst="hexagon">
            <a:avLst/>
          </a:prstGeom>
          <a:solidFill>
            <a:schemeClr val="bg2">
              <a:alpha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b="1" dirty="0">
                <a:solidFill>
                  <a:schemeClr val="tx1"/>
                </a:solidFill>
              </a:rPr>
              <a:t>Providing</a:t>
            </a:r>
          </a:p>
          <a:p>
            <a:pPr algn="ctr">
              <a:defRPr/>
            </a:pPr>
            <a:r>
              <a:rPr lang="en-US" sz="1400" b="1" dirty="0">
                <a:solidFill>
                  <a:schemeClr val="tx1"/>
                </a:solidFill>
              </a:rPr>
              <a:t>Agent</a:t>
            </a:r>
          </a:p>
        </p:txBody>
      </p:sp>
      <p:cxnSp>
        <p:nvCxnSpPr>
          <p:cNvPr id="46" name="Curved Connector 45"/>
          <p:cNvCxnSpPr>
            <a:stCxn id="47" idx="6"/>
            <a:endCxn id="45" idx="3"/>
          </p:cNvCxnSpPr>
          <p:nvPr/>
        </p:nvCxnSpPr>
        <p:spPr>
          <a:xfrm>
            <a:off x="8458200" y="3657600"/>
            <a:ext cx="228600" cy="1701800"/>
          </a:xfrm>
          <a:prstGeom prst="curvedConnector3">
            <a:avLst>
              <a:gd name="adj1" fmla="val 200000"/>
            </a:avLst>
          </a:prstGeom>
          <a:ln w="38100">
            <a:solidFill>
              <a:srgbClr val="C0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8305800" y="3581400"/>
            <a:ext cx="152400" cy="1524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51" name="Straight Arrow Connector 50"/>
          <p:cNvCxnSpPr>
            <a:stCxn id="30" idx="3"/>
            <a:endCxn id="45" idx="1"/>
          </p:cNvCxnSpPr>
          <p:nvPr/>
        </p:nvCxnSpPr>
        <p:spPr>
          <a:xfrm>
            <a:off x="2057400" y="5359400"/>
            <a:ext cx="5029200" cy="1588"/>
          </a:xfrm>
          <a:prstGeom prst="straightConnector1">
            <a:avLst/>
          </a:prstGeom>
          <a:ln w="38100">
            <a:solidFill>
              <a:srgbClr val="C00000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725" name="Group 6"/>
          <p:cNvGrpSpPr>
            <a:grpSpLocks noChangeAspect="1"/>
          </p:cNvGrpSpPr>
          <p:nvPr/>
        </p:nvGrpSpPr>
        <p:grpSpPr bwMode="auto">
          <a:xfrm>
            <a:off x="0" y="2590800"/>
            <a:ext cx="2289175" cy="1773238"/>
            <a:chOff x="0" y="1632"/>
            <a:chExt cx="1442" cy="1117"/>
          </a:xfrm>
        </p:grpSpPr>
        <p:sp>
          <p:nvSpPr>
            <p:cNvPr id="29734" name="AutoShape 5"/>
            <p:cNvSpPr>
              <a:spLocks noChangeAspect="1" noChangeArrowheads="1" noTextEdit="1"/>
            </p:cNvSpPr>
            <p:nvPr/>
          </p:nvSpPr>
          <p:spPr bwMode="auto">
            <a:xfrm>
              <a:off x="0" y="1632"/>
              <a:ext cx="1442" cy="1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35" name="Oval 7"/>
            <p:cNvSpPr>
              <a:spLocks noChangeArrowheads="1"/>
            </p:cNvSpPr>
            <p:nvPr/>
          </p:nvSpPr>
          <p:spPr bwMode="auto">
            <a:xfrm>
              <a:off x="640" y="1832"/>
              <a:ext cx="153" cy="153"/>
            </a:xfrm>
            <a:prstGeom prst="ellipse">
              <a:avLst/>
            </a:prstGeom>
            <a:solidFill>
              <a:srgbClr val="FFFFB9"/>
            </a:solidFill>
            <a:ln w="10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36" name="Line 8"/>
            <p:cNvSpPr>
              <a:spLocks noChangeShapeType="1"/>
            </p:cNvSpPr>
            <p:nvPr/>
          </p:nvSpPr>
          <p:spPr bwMode="auto">
            <a:xfrm>
              <a:off x="716" y="1995"/>
              <a:ext cx="1" cy="162"/>
            </a:xfrm>
            <a:prstGeom prst="line">
              <a:avLst/>
            </a:prstGeom>
            <a:noFill/>
            <a:ln w="10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37" name="Line 9"/>
            <p:cNvSpPr>
              <a:spLocks noChangeShapeType="1"/>
            </p:cNvSpPr>
            <p:nvPr/>
          </p:nvSpPr>
          <p:spPr bwMode="auto">
            <a:xfrm>
              <a:off x="630" y="2052"/>
              <a:ext cx="182" cy="1"/>
            </a:xfrm>
            <a:prstGeom prst="line">
              <a:avLst/>
            </a:prstGeom>
            <a:noFill/>
            <a:ln w="10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38" name="Line 10"/>
            <p:cNvSpPr>
              <a:spLocks noChangeShapeType="1"/>
            </p:cNvSpPr>
            <p:nvPr/>
          </p:nvSpPr>
          <p:spPr bwMode="auto">
            <a:xfrm flipH="1">
              <a:off x="602" y="2157"/>
              <a:ext cx="114" cy="172"/>
            </a:xfrm>
            <a:prstGeom prst="line">
              <a:avLst/>
            </a:prstGeom>
            <a:noFill/>
            <a:ln w="10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39" name="Line 11"/>
            <p:cNvSpPr>
              <a:spLocks noChangeShapeType="1"/>
            </p:cNvSpPr>
            <p:nvPr/>
          </p:nvSpPr>
          <p:spPr bwMode="auto">
            <a:xfrm>
              <a:off x="716" y="2157"/>
              <a:ext cx="124" cy="172"/>
            </a:xfrm>
            <a:prstGeom prst="line">
              <a:avLst/>
            </a:prstGeom>
            <a:noFill/>
            <a:ln w="10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40" name="Rectangle 12"/>
            <p:cNvSpPr>
              <a:spLocks noChangeArrowheads="1"/>
            </p:cNvSpPr>
            <p:nvPr/>
          </p:nvSpPr>
          <p:spPr bwMode="auto">
            <a:xfrm>
              <a:off x="239" y="2377"/>
              <a:ext cx="1098" cy="1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Tahoma" pitchFamily="34" charset="0"/>
                </a:rPr>
                <a:t>Requester Human</a:t>
              </a:r>
              <a:endParaRPr lang="en-US"/>
            </a:p>
          </p:txBody>
        </p:sp>
      </p:grpSp>
      <p:grpSp>
        <p:nvGrpSpPr>
          <p:cNvPr id="29726" name="Group 15"/>
          <p:cNvGrpSpPr>
            <a:grpSpLocks noChangeAspect="1"/>
          </p:cNvGrpSpPr>
          <p:nvPr/>
        </p:nvGrpSpPr>
        <p:grpSpPr bwMode="auto">
          <a:xfrm>
            <a:off x="6705600" y="2590800"/>
            <a:ext cx="2122488" cy="1773238"/>
            <a:chOff x="4224" y="1632"/>
            <a:chExt cx="1337" cy="1117"/>
          </a:xfrm>
        </p:grpSpPr>
        <p:sp>
          <p:nvSpPr>
            <p:cNvPr id="29727" name="AutoShape 14"/>
            <p:cNvSpPr>
              <a:spLocks noChangeAspect="1" noChangeArrowheads="1" noTextEdit="1"/>
            </p:cNvSpPr>
            <p:nvPr/>
          </p:nvSpPr>
          <p:spPr bwMode="auto">
            <a:xfrm>
              <a:off x="4224" y="1632"/>
              <a:ext cx="1337" cy="1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28" name="Oval 16"/>
            <p:cNvSpPr>
              <a:spLocks noChangeArrowheads="1"/>
            </p:cNvSpPr>
            <p:nvPr/>
          </p:nvSpPr>
          <p:spPr bwMode="auto">
            <a:xfrm>
              <a:off x="4807" y="1832"/>
              <a:ext cx="152" cy="153"/>
            </a:xfrm>
            <a:prstGeom prst="ellipse">
              <a:avLst/>
            </a:prstGeom>
            <a:solidFill>
              <a:srgbClr val="FFFFB9"/>
            </a:solidFill>
            <a:ln w="10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29" name="Line 17"/>
            <p:cNvSpPr>
              <a:spLocks noChangeShapeType="1"/>
            </p:cNvSpPr>
            <p:nvPr/>
          </p:nvSpPr>
          <p:spPr bwMode="auto">
            <a:xfrm>
              <a:off x="4883" y="1995"/>
              <a:ext cx="1" cy="162"/>
            </a:xfrm>
            <a:prstGeom prst="line">
              <a:avLst/>
            </a:prstGeom>
            <a:noFill/>
            <a:ln w="10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30" name="Line 18"/>
            <p:cNvSpPr>
              <a:spLocks noChangeShapeType="1"/>
            </p:cNvSpPr>
            <p:nvPr/>
          </p:nvSpPr>
          <p:spPr bwMode="auto">
            <a:xfrm>
              <a:off x="4797" y="2052"/>
              <a:ext cx="181" cy="1"/>
            </a:xfrm>
            <a:prstGeom prst="line">
              <a:avLst/>
            </a:prstGeom>
            <a:noFill/>
            <a:ln w="10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31" name="Line 19"/>
            <p:cNvSpPr>
              <a:spLocks noChangeShapeType="1"/>
            </p:cNvSpPr>
            <p:nvPr/>
          </p:nvSpPr>
          <p:spPr bwMode="auto">
            <a:xfrm flipH="1">
              <a:off x="4768" y="2157"/>
              <a:ext cx="115" cy="172"/>
            </a:xfrm>
            <a:prstGeom prst="line">
              <a:avLst/>
            </a:prstGeom>
            <a:noFill/>
            <a:ln w="10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32" name="Line 20"/>
            <p:cNvSpPr>
              <a:spLocks noChangeShapeType="1"/>
            </p:cNvSpPr>
            <p:nvPr/>
          </p:nvSpPr>
          <p:spPr bwMode="auto">
            <a:xfrm>
              <a:off x="4883" y="2157"/>
              <a:ext cx="124" cy="172"/>
            </a:xfrm>
            <a:prstGeom prst="line">
              <a:avLst/>
            </a:prstGeom>
            <a:noFill/>
            <a:ln w="10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33" name="Rectangle 21"/>
            <p:cNvSpPr>
              <a:spLocks noChangeArrowheads="1"/>
            </p:cNvSpPr>
            <p:nvPr/>
          </p:nvSpPr>
          <p:spPr bwMode="auto">
            <a:xfrm>
              <a:off x="4463" y="2377"/>
              <a:ext cx="993" cy="1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Tahoma" pitchFamily="34" charset="0"/>
                </a:rPr>
                <a:t>Provider Human</a:t>
              </a:r>
              <a:endParaRPr lang="en-US"/>
            </a:p>
          </p:txBody>
        </p:sp>
      </p:grpSp>
      <p:sp>
        <p:nvSpPr>
          <p:cNvPr id="4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</p:spPr>
        <p:txBody>
          <a:bodyPr/>
          <a:lstStyle/>
          <a:p>
            <a:pPr>
              <a:defRPr/>
            </a:pPr>
            <a:fld id="{E326EF20-3F22-44D6-99C6-2E40C58E83E3}" type="slidenum">
              <a:rPr lang="en-US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2916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Standards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doesn’t matter exactly how you specify the semantics </a:t>
            </a:r>
          </a:p>
          <a:p>
            <a:pPr lvl="1"/>
            <a:r>
              <a:rPr lang="en-US" dirty="0"/>
              <a:t>It only matters that a standard is agreed upon by sufficient numbers of developers</a:t>
            </a:r>
          </a:p>
          <a:p>
            <a:r>
              <a:rPr lang="en-US" dirty="0"/>
              <a:t>WS-* standards are the de facto standards</a:t>
            </a:r>
          </a:p>
          <a:p>
            <a:pPr lvl="1"/>
            <a:r>
              <a:rPr lang="en-US" dirty="0"/>
              <a:t>There are a lot of them</a:t>
            </a:r>
          </a:p>
          <a:p>
            <a:pPr lvl="1"/>
            <a:r>
              <a:rPr lang="en-US" dirty="0"/>
              <a:t>They changed and evolved</a:t>
            </a:r>
          </a:p>
          <a:p>
            <a:pPr lvl="1"/>
            <a:r>
              <a:rPr lang="en-US" dirty="0"/>
              <a:t>They overlap at times (and offer choices)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(c) 2022 George Heineman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CS509 : L4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</p:spPr>
        <p:txBody>
          <a:bodyPr/>
          <a:lstStyle/>
          <a:p>
            <a:pPr>
              <a:defRPr/>
            </a:pPr>
            <a:fld id="{E326EF20-3F22-44D6-99C6-2E40C58E83E3}" type="slidenum">
              <a:rPr lang="en-US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81455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Common Roles in Web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Service provider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/>
              <a:t>Web service invoked via an external source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/>
              <a:t>Web service provides published service description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Service requestor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/>
              <a:t>Web service invokes service provider by sending it a message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/>
              <a:t>Web service searches for and assesses most suitable service provider from available service descriptions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Roles not mutually exclusive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(c) 2022 George Heineman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CS509 : L4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</p:spPr>
        <p:txBody>
          <a:bodyPr/>
          <a:lstStyle/>
          <a:p>
            <a:pPr>
              <a:defRPr/>
            </a:pPr>
            <a:fld id="{E326EF20-3F22-44D6-99C6-2E40C58E83E3}" type="slidenum">
              <a:rPr lang="en-US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6874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Canonical Example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How can Web Service A and Web Service B communicate with each other?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(c) 2022 George Heineman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CS509 : L4</a:t>
            </a:r>
          </a:p>
        </p:txBody>
      </p:sp>
      <p:sp>
        <p:nvSpPr>
          <p:cNvPr id="7" name="Oval 6"/>
          <p:cNvSpPr/>
          <p:nvPr/>
        </p:nvSpPr>
        <p:spPr>
          <a:xfrm>
            <a:off x="838200" y="3124200"/>
            <a:ext cx="1676400" cy="16764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Service A</a:t>
            </a:r>
          </a:p>
        </p:txBody>
      </p:sp>
      <p:sp>
        <p:nvSpPr>
          <p:cNvPr id="8" name="Oval 7"/>
          <p:cNvSpPr/>
          <p:nvPr/>
        </p:nvSpPr>
        <p:spPr>
          <a:xfrm>
            <a:off x="6324600" y="3124200"/>
            <a:ext cx="1676400" cy="16764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Service B</a:t>
            </a:r>
          </a:p>
        </p:txBody>
      </p:sp>
      <p:sp>
        <p:nvSpPr>
          <p:cNvPr id="9" name="Flowchart: Card 8"/>
          <p:cNvSpPr/>
          <p:nvPr/>
        </p:nvSpPr>
        <p:spPr>
          <a:xfrm>
            <a:off x="2133600" y="4876800"/>
            <a:ext cx="990600" cy="838200"/>
          </a:xfrm>
          <a:prstGeom prst="flowChartPunchedCard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</a:rPr>
              <a:t>WSDL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 err="1">
                <a:solidFill>
                  <a:schemeClr val="tx1"/>
                </a:solidFill>
              </a:rPr>
              <a:t>Defn</a:t>
            </a:r>
            <a:r>
              <a:rPr lang="en-US" sz="1600" dirty="0">
                <a:solidFill>
                  <a:schemeClr val="tx1"/>
                </a:solidFill>
              </a:rPr>
              <a:t>. for Svc. B</a:t>
            </a:r>
          </a:p>
        </p:txBody>
      </p:sp>
      <p:sp>
        <p:nvSpPr>
          <p:cNvPr id="10" name="Flowchart: Card 9"/>
          <p:cNvSpPr/>
          <p:nvPr/>
        </p:nvSpPr>
        <p:spPr>
          <a:xfrm>
            <a:off x="7315200" y="4876800"/>
            <a:ext cx="990600" cy="838200"/>
          </a:xfrm>
          <a:prstGeom prst="flowChartPunchedCard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</a:rPr>
              <a:t>WSDL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 err="1">
                <a:solidFill>
                  <a:schemeClr val="tx1"/>
                </a:solidFill>
              </a:rPr>
              <a:t>Defn</a:t>
            </a:r>
            <a:r>
              <a:rPr lang="en-US" sz="1600" dirty="0">
                <a:solidFill>
                  <a:schemeClr val="tx1"/>
                </a:solidFill>
              </a:rPr>
              <a:t>. for Svc. A</a:t>
            </a:r>
          </a:p>
        </p:txBody>
      </p:sp>
      <p:cxnSp>
        <p:nvCxnSpPr>
          <p:cNvPr id="41" name="Straight Arrow Connector 40"/>
          <p:cNvCxnSpPr>
            <a:stCxn id="7" idx="7"/>
            <a:endCxn id="8" idx="1"/>
          </p:cNvCxnSpPr>
          <p:nvPr/>
        </p:nvCxnSpPr>
        <p:spPr>
          <a:xfrm rot="5400000" flipH="1" flipV="1">
            <a:off x="4419600" y="1219200"/>
            <a:ext cx="1588" cy="4300538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779" name="Group 38"/>
          <p:cNvGrpSpPr>
            <a:grpSpLocks/>
          </p:cNvGrpSpPr>
          <p:nvPr/>
        </p:nvGrpSpPr>
        <p:grpSpPr bwMode="auto">
          <a:xfrm>
            <a:off x="3048000" y="2971800"/>
            <a:ext cx="762000" cy="609600"/>
            <a:chOff x="3956583" y="3022988"/>
            <a:chExt cx="762000" cy="609600"/>
          </a:xfrm>
        </p:grpSpPr>
        <p:sp>
          <p:nvSpPr>
            <p:cNvPr id="33" name="Rectangle 32"/>
            <p:cNvSpPr/>
            <p:nvPr/>
          </p:nvSpPr>
          <p:spPr>
            <a:xfrm>
              <a:off x="3956583" y="3022988"/>
              <a:ext cx="762000" cy="6096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olded Corner 10"/>
            <p:cNvSpPr/>
            <p:nvPr/>
          </p:nvSpPr>
          <p:spPr>
            <a:xfrm>
              <a:off x="4108983" y="3175388"/>
              <a:ext cx="457200" cy="327025"/>
            </a:xfrm>
            <a:prstGeom prst="foldedCorner">
              <a:avLst/>
            </a:prstGeom>
            <a:solidFill>
              <a:schemeClr val="accent2">
                <a:lumMod val="40000"/>
                <a:lumOff val="60000"/>
                <a:alpha val="6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6" name="Straight Connector 35"/>
            <p:cNvCxnSpPr/>
            <p:nvPr/>
          </p:nvCxnSpPr>
          <p:spPr>
            <a:xfrm rot="10800000">
              <a:off x="4167721" y="3280163"/>
              <a:ext cx="242887" cy="0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0800000">
              <a:off x="4167721" y="3348426"/>
              <a:ext cx="242887" cy="0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0800000">
              <a:off x="4167721" y="3416688"/>
              <a:ext cx="242887" cy="0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Isosceles Triangle 31"/>
            <p:cNvSpPr/>
            <p:nvPr/>
          </p:nvSpPr>
          <p:spPr>
            <a:xfrm rot="10800000">
              <a:off x="3956583" y="3022988"/>
              <a:ext cx="762000" cy="304800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3" name="Straight Arrow Connector 42"/>
          <p:cNvCxnSpPr>
            <a:stCxn id="8" idx="3"/>
            <a:endCxn id="7" idx="5"/>
          </p:cNvCxnSpPr>
          <p:nvPr/>
        </p:nvCxnSpPr>
        <p:spPr>
          <a:xfrm rot="5400000">
            <a:off x="4419600" y="2405063"/>
            <a:ext cx="1587" cy="4300538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781" name="Group 43"/>
          <p:cNvGrpSpPr>
            <a:grpSpLocks/>
          </p:cNvGrpSpPr>
          <p:nvPr/>
        </p:nvGrpSpPr>
        <p:grpSpPr bwMode="auto">
          <a:xfrm>
            <a:off x="5029200" y="4343400"/>
            <a:ext cx="762000" cy="609600"/>
            <a:chOff x="3956583" y="3022988"/>
            <a:chExt cx="762000" cy="609600"/>
          </a:xfrm>
        </p:grpSpPr>
        <p:sp>
          <p:nvSpPr>
            <p:cNvPr id="45" name="Rectangle 44"/>
            <p:cNvSpPr/>
            <p:nvPr/>
          </p:nvSpPr>
          <p:spPr>
            <a:xfrm>
              <a:off x="3956583" y="3022988"/>
              <a:ext cx="762000" cy="6096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Folded Corner 45"/>
            <p:cNvSpPr/>
            <p:nvPr/>
          </p:nvSpPr>
          <p:spPr>
            <a:xfrm>
              <a:off x="4108983" y="3175388"/>
              <a:ext cx="457200" cy="327025"/>
            </a:xfrm>
            <a:prstGeom prst="foldedCorner">
              <a:avLst/>
            </a:prstGeom>
            <a:solidFill>
              <a:srgbClr val="FFFF00">
                <a:alpha val="60000"/>
              </a:srgb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7" name="Straight Connector 46"/>
            <p:cNvCxnSpPr/>
            <p:nvPr/>
          </p:nvCxnSpPr>
          <p:spPr>
            <a:xfrm rot="10800000">
              <a:off x="4167721" y="3280163"/>
              <a:ext cx="242887" cy="0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0800000">
              <a:off x="4167721" y="3348426"/>
              <a:ext cx="242887" cy="0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0800000">
              <a:off x="4167721" y="3416688"/>
              <a:ext cx="242887" cy="0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Isosceles Triangle 49"/>
            <p:cNvSpPr/>
            <p:nvPr/>
          </p:nvSpPr>
          <p:spPr>
            <a:xfrm rot="10800000">
              <a:off x="3956583" y="3022988"/>
              <a:ext cx="762000" cy="304800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</p:spPr>
        <p:txBody>
          <a:bodyPr/>
          <a:lstStyle/>
          <a:p>
            <a:pPr>
              <a:defRPr/>
            </a:pPr>
            <a:fld id="{E326EF20-3F22-44D6-99C6-2E40C58E83E3}" type="slidenum">
              <a:rPr lang="en-US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782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Additional Web Services Roles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Intermediaries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/>
              <a:t>Active/Passive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Initial senders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Ultimate receivers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/>
              <a:t>To be an ultimate receiver a web service MUST provide a WSDL definition 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Service composition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/>
              <a:t>Structured assembly of services working towards a common purpose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(c) 2022 George Heineman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CS509 : L4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</p:spPr>
        <p:txBody>
          <a:bodyPr/>
          <a:lstStyle/>
          <a:p>
            <a:pPr>
              <a:defRPr/>
            </a:pPr>
            <a:fld id="{E326EF20-3F22-44D6-99C6-2E40C58E83E3}" type="slidenum">
              <a:rPr lang="en-US"/>
              <a:pPr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28045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Combining Roles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(c) 2022 George Heineman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CS509 : L4</a:t>
            </a:r>
          </a:p>
        </p:txBody>
      </p:sp>
      <p:sp>
        <p:nvSpPr>
          <p:cNvPr id="7" name="Oval 6"/>
          <p:cNvSpPr/>
          <p:nvPr/>
        </p:nvSpPr>
        <p:spPr>
          <a:xfrm>
            <a:off x="304800" y="2133600"/>
            <a:ext cx="1676400" cy="16764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Service A</a:t>
            </a:r>
          </a:p>
        </p:txBody>
      </p:sp>
      <p:grpSp>
        <p:nvGrpSpPr>
          <p:cNvPr id="34822" name="Group 7"/>
          <p:cNvGrpSpPr>
            <a:grpSpLocks/>
          </p:cNvGrpSpPr>
          <p:nvPr/>
        </p:nvGrpSpPr>
        <p:grpSpPr bwMode="auto">
          <a:xfrm>
            <a:off x="2743200" y="1981200"/>
            <a:ext cx="762000" cy="609600"/>
            <a:chOff x="3956583" y="3022988"/>
            <a:chExt cx="762000" cy="609600"/>
          </a:xfrm>
        </p:grpSpPr>
        <p:sp>
          <p:nvSpPr>
            <p:cNvPr id="9" name="Rectangle 8"/>
            <p:cNvSpPr/>
            <p:nvPr/>
          </p:nvSpPr>
          <p:spPr>
            <a:xfrm>
              <a:off x="3956583" y="3022988"/>
              <a:ext cx="762000" cy="6096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Folded Corner 9"/>
            <p:cNvSpPr/>
            <p:nvPr/>
          </p:nvSpPr>
          <p:spPr>
            <a:xfrm>
              <a:off x="4108983" y="3175388"/>
              <a:ext cx="457200" cy="327025"/>
            </a:xfrm>
            <a:prstGeom prst="foldedCorner">
              <a:avLst/>
            </a:prstGeom>
            <a:solidFill>
              <a:schemeClr val="accent2">
                <a:lumMod val="40000"/>
                <a:lumOff val="60000"/>
                <a:alpha val="6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>
            <a:xfrm rot="10800000">
              <a:off x="4167721" y="3280163"/>
              <a:ext cx="242887" cy="0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0800000">
              <a:off x="4167721" y="3348426"/>
              <a:ext cx="242887" cy="0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0800000">
              <a:off x="4167721" y="3416688"/>
              <a:ext cx="242887" cy="0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Isosceles Triangle 13"/>
            <p:cNvSpPr/>
            <p:nvPr/>
          </p:nvSpPr>
          <p:spPr>
            <a:xfrm rot="10800000">
              <a:off x="3956583" y="3022988"/>
              <a:ext cx="762000" cy="304800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Oval 14"/>
          <p:cNvSpPr/>
          <p:nvPr/>
        </p:nvSpPr>
        <p:spPr>
          <a:xfrm>
            <a:off x="3733800" y="2133600"/>
            <a:ext cx="1676400" cy="1676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Service B</a:t>
            </a:r>
          </a:p>
        </p:txBody>
      </p:sp>
      <p:sp>
        <p:nvSpPr>
          <p:cNvPr id="16" name="Oval 15"/>
          <p:cNvSpPr/>
          <p:nvPr/>
        </p:nvSpPr>
        <p:spPr>
          <a:xfrm>
            <a:off x="7086600" y="2133600"/>
            <a:ext cx="1676400" cy="16764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Service C</a:t>
            </a:r>
          </a:p>
        </p:txBody>
      </p:sp>
      <p:cxnSp>
        <p:nvCxnSpPr>
          <p:cNvPr id="18" name="Straight Arrow Connector 17"/>
          <p:cNvCxnSpPr>
            <a:stCxn id="7" idx="6"/>
            <a:endCxn id="15" idx="2"/>
          </p:cNvCxnSpPr>
          <p:nvPr/>
        </p:nvCxnSpPr>
        <p:spPr>
          <a:xfrm>
            <a:off x="1981200" y="2971800"/>
            <a:ext cx="1752600" cy="1588"/>
          </a:xfrm>
          <a:prstGeom prst="straightConnector1">
            <a:avLst/>
          </a:prstGeom>
          <a:ln w="3175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5" idx="6"/>
            <a:endCxn id="16" idx="2"/>
          </p:cNvCxnSpPr>
          <p:nvPr/>
        </p:nvCxnSpPr>
        <p:spPr>
          <a:xfrm>
            <a:off x="5410200" y="2971800"/>
            <a:ext cx="1676400" cy="1588"/>
          </a:xfrm>
          <a:prstGeom prst="straightConnector1">
            <a:avLst/>
          </a:prstGeom>
          <a:ln w="3175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827" name="Group 20"/>
          <p:cNvGrpSpPr>
            <a:grpSpLocks/>
          </p:cNvGrpSpPr>
          <p:nvPr/>
        </p:nvGrpSpPr>
        <p:grpSpPr bwMode="auto">
          <a:xfrm>
            <a:off x="5943600" y="1981200"/>
            <a:ext cx="762000" cy="609600"/>
            <a:chOff x="3956583" y="3022988"/>
            <a:chExt cx="762000" cy="609600"/>
          </a:xfrm>
        </p:grpSpPr>
        <p:sp>
          <p:nvSpPr>
            <p:cNvPr id="22" name="Rectangle 21"/>
            <p:cNvSpPr/>
            <p:nvPr/>
          </p:nvSpPr>
          <p:spPr>
            <a:xfrm>
              <a:off x="3956583" y="3022988"/>
              <a:ext cx="762000" cy="6096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Folded Corner 22"/>
            <p:cNvSpPr/>
            <p:nvPr/>
          </p:nvSpPr>
          <p:spPr>
            <a:xfrm>
              <a:off x="4108983" y="3175388"/>
              <a:ext cx="457200" cy="327025"/>
            </a:xfrm>
            <a:prstGeom prst="foldedCorner">
              <a:avLst/>
            </a:prstGeom>
            <a:solidFill>
              <a:srgbClr val="92D050">
                <a:alpha val="60000"/>
              </a:srgb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>
            <a:xfrm rot="10800000">
              <a:off x="4167721" y="3280163"/>
              <a:ext cx="242887" cy="0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0800000">
              <a:off x="4167721" y="3348426"/>
              <a:ext cx="242887" cy="0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0800000">
              <a:off x="4167721" y="3416688"/>
              <a:ext cx="242887" cy="0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Isosceles Triangle 26"/>
            <p:cNvSpPr/>
            <p:nvPr/>
          </p:nvSpPr>
          <p:spPr>
            <a:xfrm rot="10800000">
              <a:off x="3956583" y="3022988"/>
              <a:ext cx="762000" cy="304800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4828" name="Rectangle 27"/>
          <p:cNvSpPr>
            <a:spLocks noChangeArrowheads="1"/>
          </p:cNvSpPr>
          <p:nvPr/>
        </p:nvSpPr>
        <p:spPr bwMode="auto">
          <a:xfrm>
            <a:off x="381000" y="4114800"/>
            <a:ext cx="19923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Initial sender</a:t>
            </a:r>
          </a:p>
          <a:p>
            <a:r>
              <a:rPr lang="en-US"/>
              <a:t>Service requestor</a:t>
            </a:r>
          </a:p>
        </p:txBody>
      </p:sp>
      <p:sp>
        <p:nvSpPr>
          <p:cNvPr id="34829" name="Rectangle 28"/>
          <p:cNvSpPr>
            <a:spLocks noChangeArrowheads="1"/>
          </p:cNvSpPr>
          <p:nvPr/>
        </p:nvSpPr>
        <p:spPr bwMode="auto">
          <a:xfrm>
            <a:off x="7010400" y="4114800"/>
            <a:ext cx="19161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Service provider</a:t>
            </a:r>
          </a:p>
          <a:p>
            <a:r>
              <a:rPr lang="en-US"/>
              <a:t>Ultimate receiver</a:t>
            </a:r>
          </a:p>
        </p:txBody>
      </p:sp>
      <p:sp>
        <p:nvSpPr>
          <p:cNvPr id="34830" name="Rectangle 29"/>
          <p:cNvSpPr>
            <a:spLocks noChangeArrowheads="1"/>
          </p:cNvSpPr>
          <p:nvPr/>
        </p:nvSpPr>
        <p:spPr bwMode="auto">
          <a:xfrm>
            <a:off x="3581400" y="4114800"/>
            <a:ext cx="230028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Service provider</a:t>
            </a:r>
          </a:p>
          <a:p>
            <a:r>
              <a:rPr lang="en-US"/>
              <a:t>Service requestor</a:t>
            </a:r>
          </a:p>
          <a:p>
            <a:r>
              <a:rPr lang="en-US"/>
              <a:t>Intermediary service</a:t>
            </a:r>
          </a:p>
        </p:txBody>
      </p:sp>
      <p:sp>
        <p:nvSpPr>
          <p:cNvPr id="2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</p:spPr>
        <p:txBody>
          <a:bodyPr/>
          <a:lstStyle/>
          <a:p>
            <a:pPr>
              <a:defRPr/>
            </a:pPr>
            <a:fld id="{E326EF20-3F22-44D6-99C6-2E40C58E83E3}" type="slidenum">
              <a:rPr lang="en-US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4574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Web Services Definition (WSD)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Fundamental technology standard associated with designing Web services</a:t>
            </a:r>
          </a:p>
          <a:p>
            <a:r>
              <a:rPr lang="en-US"/>
              <a:t>A WSDL contains</a:t>
            </a:r>
          </a:p>
          <a:p>
            <a:pPr lvl="1"/>
            <a:r>
              <a:rPr lang="en-US" u="sng"/>
              <a:t>Abstract Description</a:t>
            </a:r>
            <a:r>
              <a:rPr lang="en-US"/>
              <a:t> to establish interface of web service without reference to technology used to host or enable the service to transmit messages</a:t>
            </a:r>
          </a:p>
          <a:p>
            <a:pPr lvl="1"/>
            <a:r>
              <a:rPr lang="en-US" u="sng"/>
              <a:t>Concrete Description</a:t>
            </a:r>
            <a:r>
              <a:rPr lang="en-US"/>
              <a:t> to bind the abstract interface definition to a physical transport protocol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(c) 2022 George Heineman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CS509 : L4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</p:spPr>
        <p:txBody>
          <a:bodyPr/>
          <a:lstStyle/>
          <a:p>
            <a:pPr>
              <a:defRPr/>
            </a:pPr>
            <a:fld id="{E326EF20-3F22-44D6-99C6-2E40C58E83E3}" type="slidenum">
              <a:rPr lang="en-US"/>
              <a:pPr>
                <a:defRPr/>
              </a:pPr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2680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SOA Reference Architecture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(c) 2022 George Heineman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CS509 : L4</a:t>
            </a:r>
          </a:p>
        </p:txBody>
      </p:sp>
      <p:pic>
        <p:nvPicPr>
          <p:cNvPr id="102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1403802"/>
            <a:ext cx="6324600" cy="4615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</p:spPr>
        <p:txBody>
          <a:bodyPr/>
          <a:lstStyle/>
          <a:p>
            <a:pPr>
              <a:defRPr/>
            </a:pPr>
            <a:fld id="{587718F6-21B9-4BAE-9AD0-6E8059BD70EE}" type="slidenum">
              <a:rPr lang="en-US"/>
              <a:pPr>
                <a:defRPr/>
              </a:pPr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17990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Universal Description Discovery &amp;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Web services are meaningful only if potential users find information sufficient to permit their execution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UDDI defines a set of services to support description and discovery of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/>
              <a:t>(1) businesses, </a:t>
            </a:r>
            <a:r>
              <a:rPr lang="en-US" dirty="0" err="1"/>
              <a:t>org’s</a:t>
            </a:r>
            <a:r>
              <a:rPr lang="en-US" dirty="0"/>
              <a:t>, and other Web services providers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/>
              <a:t>(2) the Web services they make available, and 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/>
              <a:t>(3) the technical interfaces which may be used to access those services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Based on a common set of industry standards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/>
              <a:t>including HTTP, XML, XML Schema, and SOAP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(c) 2022 George Heineman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CS509 : L4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</p:spPr>
        <p:txBody>
          <a:bodyPr/>
          <a:lstStyle/>
          <a:p>
            <a:pPr>
              <a:defRPr/>
            </a:pPr>
            <a:fld id="{EECEAF20-7FE3-45F6-B3AC-4DFE95BEE602}" type="slidenum">
              <a:rPr lang="en-US"/>
              <a:pPr>
                <a:defRPr/>
              </a:pPr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9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E3F66-2BB5-44D4-8C8C-DB5C1B901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36EEF-3D3E-4D05-80C6-797D900D1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collection of available methods to invoke?</a:t>
            </a:r>
          </a:p>
          <a:p>
            <a:pPr lvl="1"/>
            <a:r>
              <a:rPr lang="en-US" dirty="0"/>
              <a:t>This seems rather arbitrary and rather a large space!</a:t>
            </a:r>
          </a:p>
          <a:p>
            <a:r>
              <a:rPr lang="en-US" dirty="0"/>
              <a:t>Before object-oriented programming languages, one could only restrict functions for visibility</a:t>
            </a:r>
          </a:p>
          <a:p>
            <a:pPr lvl="1"/>
            <a:r>
              <a:rPr lang="en-US" dirty="0"/>
              <a:t>Some languages offer inner functions that can’t be accessed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34FDB-16D4-46E4-90D0-19713E5FB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(c) 2022 George Heineman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A1142-FEF9-4A3F-BB35-533F88B37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CS509 : L4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8634C-5F4F-4DF1-A133-D15923FBB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3230D-7CC4-4102-922B-7FEEBCA8B435}" type="slidenum">
              <a:rPr lang="en-US" smtClean="0"/>
              <a:t>5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CAF361-DE54-4E48-906B-5FAC4CC5D5AF}"/>
              </a:ext>
            </a:extLst>
          </p:cNvPr>
          <p:cNvSpPr txBox="1"/>
          <p:nvPr/>
        </p:nvSpPr>
        <p:spPr>
          <a:xfrm>
            <a:off x="4191000" y="3967877"/>
            <a:ext cx="32766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mine():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x = </a:t>
            </a:r>
            <a:r>
              <a:rPr lang="en-US" sz="1800" dirty="0">
                <a:solidFill>
                  <a:srgbClr val="800000"/>
                </a:solidFill>
                <a:latin typeface="Consolas" panose="020B0609020204030204" pitchFamily="49" charset="0"/>
              </a:rPr>
              <a:t>5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t():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Consolas" panose="020B0609020204030204" pitchFamily="49" charset="0"/>
              </a:rPr>
              <a:t>7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x + t()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(mine())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C9322A-17A6-48F7-A20F-749FAADAD9EF}"/>
              </a:ext>
            </a:extLst>
          </p:cNvPr>
          <p:cNvSpPr/>
          <p:nvPr/>
        </p:nvSpPr>
        <p:spPr>
          <a:xfrm>
            <a:off x="4724400" y="4572000"/>
            <a:ext cx="2895600" cy="1143000"/>
          </a:xfrm>
          <a:custGeom>
            <a:avLst/>
            <a:gdLst>
              <a:gd name="connsiteX0" fmla="*/ 0 w 2895600"/>
              <a:gd name="connsiteY0" fmla="*/ 0 h 1143000"/>
              <a:gd name="connsiteX1" fmla="*/ 637032 w 2895600"/>
              <a:gd name="connsiteY1" fmla="*/ 0 h 1143000"/>
              <a:gd name="connsiteX2" fmla="*/ 1216152 w 2895600"/>
              <a:gd name="connsiteY2" fmla="*/ 0 h 1143000"/>
              <a:gd name="connsiteX3" fmla="*/ 1824228 w 2895600"/>
              <a:gd name="connsiteY3" fmla="*/ 0 h 1143000"/>
              <a:gd name="connsiteX4" fmla="*/ 2895600 w 2895600"/>
              <a:gd name="connsiteY4" fmla="*/ 0 h 1143000"/>
              <a:gd name="connsiteX5" fmla="*/ 2895600 w 2895600"/>
              <a:gd name="connsiteY5" fmla="*/ 560070 h 1143000"/>
              <a:gd name="connsiteX6" fmla="*/ 2895600 w 2895600"/>
              <a:gd name="connsiteY6" fmla="*/ 1143000 h 1143000"/>
              <a:gd name="connsiteX7" fmla="*/ 2258568 w 2895600"/>
              <a:gd name="connsiteY7" fmla="*/ 1143000 h 1143000"/>
              <a:gd name="connsiteX8" fmla="*/ 1621536 w 2895600"/>
              <a:gd name="connsiteY8" fmla="*/ 1143000 h 1143000"/>
              <a:gd name="connsiteX9" fmla="*/ 1042416 w 2895600"/>
              <a:gd name="connsiteY9" fmla="*/ 1143000 h 1143000"/>
              <a:gd name="connsiteX10" fmla="*/ 550164 w 2895600"/>
              <a:gd name="connsiteY10" fmla="*/ 1143000 h 1143000"/>
              <a:gd name="connsiteX11" fmla="*/ 0 w 2895600"/>
              <a:gd name="connsiteY11" fmla="*/ 1143000 h 1143000"/>
              <a:gd name="connsiteX12" fmla="*/ 0 w 2895600"/>
              <a:gd name="connsiteY12" fmla="*/ 582930 h 1143000"/>
              <a:gd name="connsiteX13" fmla="*/ 0 w 2895600"/>
              <a:gd name="connsiteY13" fmla="*/ 0 h 114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895600" h="1143000" extrusionOk="0">
                <a:moveTo>
                  <a:pt x="0" y="0"/>
                </a:moveTo>
                <a:cubicBezTo>
                  <a:pt x="134972" y="-11835"/>
                  <a:pt x="387363" y="24732"/>
                  <a:pt x="637032" y="0"/>
                </a:cubicBezTo>
                <a:cubicBezTo>
                  <a:pt x="886701" y="-24732"/>
                  <a:pt x="1045059" y="39164"/>
                  <a:pt x="1216152" y="0"/>
                </a:cubicBezTo>
                <a:cubicBezTo>
                  <a:pt x="1387245" y="-39164"/>
                  <a:pt x="1618827" y="29116"/>
                  <a:pt x="1824228" y="0"/>
                </a:cubicBezTo>
                <a:cubicBezTo>
                  <a:pt x="2029629" y="-29116"/>
                  <a:pt x="2528018" y="73387"/>
                  <a:pt x="2895600" y="0"/>
                </a:cubicBezTo>
                <a:cubicBezTo>
                  <a:pt x="2939237" y="214958"/>
                  <a:pt x="2890988" y="281435"/>
                  <a:pt x="2895600" y="560070"/>
                </a:cubicBezTo>
                <a:cubicBezTo>
                  <a:pt x="2900212" y="838705"/>
                  <a:pt x="2828032" y="944388"/>
                  <a:pt x="2895600" y="1143000"/>
                </a:cubicBezTo>
                <a:cubicBezTo>
                  <a:pt x="2748019" y="1181360"/>
                  <a:pt x="2459738" y="1086242"/>
                  <a:pt x="2258568" y="1143000"/>
                </a:cubicBezTo>
                <a:cubicBezTo>
                  <a:pt x="2057398" y="1199758"/>
                  <a:pt x="1805828" y="1114292"/>
                  <a:pt x="1621536" y="1143000"/>
                </a:cubicBezTo>
                <a:cubicBezTo>
                  <a:pt x="1437244" y="1171708"/>
                  <a:pt x="1219339" y="1125762"/>
                  <a:pt x="1042416" y="1143000"/>
                </a:cubicBezTo>
                <a:cubicBezTo>
                  <a:pt x="865493" y="1160238"/>
                  <a:pt x="721165" y="1125302"/>
                  <a:pt x="550164" y="1143000"/>
                </a:cubicBezTo>
                <a:cubicBezTo>
                  <a:pt x="379163" y="1160698"/>
                  <a:pt x="120241" y="1083711"/>
                  <a:pt x="0" y="1143000"/>
                </a:cubicBezTo>
                <a:cubicBezTo>
                  <a:pt x="-21356" y="1011890"/>
                  <a:pt x="20697" y="862619"/>
                  <a:pt x="0" y="582930"/>
                </a:cubicBezTo>
                <a:cubicBezTo>
                  <a:pt x="-20697" y="303241"/>
                  <a:pt x="50175" y="161580"/>
                  <a:pt x="0" y="0"/>
                </a:cubicBezTo>
                <a:close/>
              </a:path>
            </a:pathLst>
          </a:custGeom>
          <a:noFill/>
          <a:ln w="28575">
            <a:extLst>
              <a:ext uri="{C807C97D-BFC1-408E-A445-0C87EB9F89A2}">
                <ask:lineSketchStyleProps xmlns:ask="http://schemas.microsoft.com/office/drawing/2018/sketchyshapes" sd="145395358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82220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Web Services Wall of Standards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(c) 2022 George Heineman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CS509 : L4</a:t>
            </a:r>
          </a:p>
        </p:txBody>
      </p:sp>
      <p:pic>
        <p:nvPicPr>
          <p:cNvPr id="522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028" y="1295400"/>
            <a:ext cx="7620000" cy="5382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230" name="TextBox 6"/>
          <p:cNvSpPr txBox="1">
            <a:spLocks noChangeArrowheads="1"/>
          </p:cNvSpPr>
          <p:nvPr/>
        </p:nvSpPr>
        <p:spPr bwMode="auto">
          <a:xfrm>
            <a:off x="8458200" y="5715000"/>
            <a:ext cx="7747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[</a:t>
            </a:r>
            <a:r>
              <a:rPr lang="en-US">
                <a:hlinkClick r:id="rId4"/>
              </a:rPr>
              <a:t>URL</a:t>
            </a:r>
            <a:r>
              <a:rPr lang="en-US"/>
              <a:t>]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</p:spPr>
        <p:txBody>
          <a:bodyPr/>
          <a:lstStyle/>
          <a:p>
            <a:pPr>
              <a:defRPr/>
            </a:pPr>
            <a:fld id="{48878BA8-4966-4051-B38F-BA2476DC9460}" type="slidenum">
              <a:rPr lang="en-US"/>
              <a:pPr>
                <a:defRPr/>
              </a:pPr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28332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 To Cloud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Alternative model we will use in this class</a:t>
            </a:r>
          </a:p>
          <a:p>
            <a:r>
              <a:rPr lang="en-US" dirty="0"/>
              <a:t>https://aws.amazon.com/serverless/build-a-web-app/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(c) 2022 George Heineman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CS509 : L4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3230D-7CC4-4102-922B-7FEEBCA8B435}" type="slidenum">
              <a:rPr lang="en-US" smtClean="0"/>
              <a:t>51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25BAFE-C99D-4042-8E22-45C10B439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895600"/>
            <a:ext cx="6544125" cy="3705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367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Java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interface is an abstract type used to specify a behavior that a class must implement</a:t>
            </a:r>
          </a:p>
          <a:p>
            <a:pPr lvl="1"/>
            <a:r>
              <a:rPr lang="en-US" dirty="0"/>
              <a:t>Different from an </a:t>
            </a:r>
            <a:r>
              <a:rPr lang="en-US" i="1" dirty="0"/>
              <a:t>abstract class </a:t>
            </a:r>
            <a:r>
              <a:rPr lang="en-US" dirty="0"/>
              <a:t>since it doesn’t imply shared state</a:t>
            </a:r>
          </a:p>
          <a:p>
            <a:pPr lvl="1"/>
            <a:r>
              <a:rPr lang="en-US" dirty="0"/>
              <a:t>Java 8 added ability to have default implementations which “blurs” the distinction a bit between classes and interfaces</a:t>
            </a:r>
          </a:p>
          <a:p>
            <a:pPr lvl="2"/>
            <a:r>
              <a:rPr lang="en-US" dirty="0"/>
              <a:t>Done to allow future changes to interface without breaking older clients (more on this later)</a:t>
            </a:r>
          </a:p>
          <a:p>
            <a:r>
              <a:rPr lang="en-US" dirty="0"/>
              <a:t>If a class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dirty="0"/>
              <a:t> supports ability for full ordering of its objects…</a:t>
            </a:r>
          </a:p>
          <a:p>
            <a:pPr lvl="1"/>
            <a:r>
              <a:rPr lang="en-US" dirty="0"/>
              <a:t>Then class should implement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Comparable&lt;T&gt;</a:t>
            </a:r>
          </a:p>
          <a:p>
            <a:pPr lvl="1"/>
            <a:r>
              <a:rPr lang="en-US" dirty="0"/>
              <a:t>Classes implementing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Comparator&lt;T&gt; </a:t>
            </a:r>
            <a:r>
              <a:rPr lang="en-US" dirty="0"/>
              <a:t>extract that capability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(c) 2022 George Heineman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CS509 : L4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3230D-7CC4-4102-922B-7FEEBCA8B435}" type="slidenum">
              <a:rPr lang="en-US" smtClean="0"/>
              <a:t>6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5589428"/>
            <a:ext cx="6747494" cy="126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849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43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Abstract Class</a:t>
            </a:r>
          </a:p>
          <a:p>
            <a:pPr lvl="1"/>
            <a:r>
              <a:rPr lang="en-US" dirty="0"/>
              <a:t>An abstract class does not allow objects to be instantiated from it</a:t>
            </a:r>
          </a:p>
          <a:p>
            <a:pPr lvl="1"/>
            <a:r>
              <a:rPr lang="en-US" dirty="0"/>
              <a:t>It supports specialization by subclasses</a:t>
            </a:r>
          </a:p>
          <a:p>
            <a:pPr lvl="1"/>
            <a:r>
              <a:rPr lang="en-US" dirty="0"/>
              <a:t>Any subclass that </a:t>
            </a:r>
            <a:r>
              <a:rPr lang="en-US" b="1" dirty="0"/>
              <a:t>extends</a:t>
            </a:r>
            <a:r>
              <a:rPr lang="en-US" dirty="0"/>
              <a:t> this class must provide implementations of all declared </a:t>
            </a:r>
            <a:r>
              <a:rPr lang="en-US" b="1" dirty="0"/>
              <a:t>abstract</a:t>
            </a:r>
            <a:r>
              <a:rPr lang="en-US" dirty="0"/>
              <a:t> methods</a:t>
            </a:r>
          </a:p>
          <a:p>
            <a:pPr lvl="1"/>
            <a:r>
              <a:rPr lang="en-US" dirty="0"/>
              <a:t>Benefit: can still encapsulate state and data to support subclasses</a:t>
            </a:r>
          </a:p>
          <a:p>
            <a:r>
              <a:rPr lang="en-US" dirty="0"/>
              <a:t>Interface</a:t>
            </a:r>
          </a:p>
          <a:p>
            <a:pPr lvl="1"/>
            <a:r>
              <a:rPr lang="en-US" u="sng" dirty="0"/>
              <a:t>Defines a subset of behavior</a:t>
            </a:r>
          </a:p>
          <a:p>
            <a:pPr lvl="1"/>
            <a:r>
              <a:rPr lang="en-US" dirty="0"/>
              <a:t>Represented as a collection of method signature declarations</a:t>
            </a:r>
          </a:p>
          <a:p>
            <a:pPr lvl="1"/>
            <a:r>
              <a:rPr lang="en-US" dirty="0"/>
              <a:t>Any class that </a:t>
            </a:r>
            <a:r>
              <a:rPr lang="en-US" b="1" dirty="0"/>
              <a:t>implements</a:t>
            </a:r>
            <a:r>
              <a:rPr lang="en-US" dirty="0"/>
              <a:t> this interface must provide implementations of these method declarations</a:t>
            </a:r>
          </a:p>
          <a:p>
            <a:pPr lvl="1"/>
            <a:r>
              <a:rPr lang="en-US" dirty="0"/>
              <a:t>Benefit: Class can implement any number of interfaces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(c) 2022 George Heineman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CS509 : L4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3230D-7CC4-4102-922B-7FEEBCA8B435}" type="slidenum">
              <a:rPr lang="en-US" smtClean="0"/>
              <a:t>7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Superclass vs. Interface</a:t>
            </a:r>
          </a:p>
        </p:txBody>
      </p:sp>
      <p:sp>
        <p:nvSpPr>
          <p:cNvPr id="7" name="Rectangle 6"/>
          <p:cNvSpPr/>
          <p:nvPr/>
        </p:nvSpPr>
        <p:spPr>
          <a:xfrm>
            <a:off x="6019800" y="5688449"/>
            <a:ext cx="2973891" cy="10156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public interface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Iterator&lt;E&gt; {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hasNext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E next();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remove();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24321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Many Ways Can You Sort a List?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an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&lt;T&gt; </a:t>
            </a:r>
            <a:r>
              <a:rPr lang="en-US" dirty="0"/>
              <a:t>for some type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</a:p>
          <a:p>
            <a:r>
              <a:rPr lang="en-US" dirty="0"/>
              <a:t>Manually</a:t>
            </a:r>
          </a:p>
          <a:p>
            <a:pPr lvl="1"/>
            <a:r>
              <a:rPr lang="en-US" dirty="0"/>
              <a:t>Manipulate elements to insert, remove based on ordering for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</a:p>
          <a:p>
            <a:r>
              <a:rPr lang="en-US" dirty="0"/>
              <a:t>Using comparator object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/>
              <a:t>has method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sort(Comparator&lt;? super T&gt; comp)</a:t>
            </a:r>
          </a:p>
          <a:p>
            <a:pPr lvl="1"/>
            <a:r>
              <a:rPr lang="en-US" dirty="0"/>
              <a:t>Any object that implements interface can be used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Functional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(c) 2022 George Heineman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CS509 : L4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3230D-7CC4-4102-922B-7FEEBCA8B435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4165600"/>
            <a:ext cx="4505325" cy="12668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5994400"/>
            <a:ext cx="5038725" cy="342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4200" y="3733800"/>
            <a:ext cx="1918779" cy="1382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266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(c) 2022 George Heineman</a:t>
            </a: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CS509 : L4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EFA7A-9B21-4867-985A-84EC921AE000}" type="slidenum">
              <a:rPr lang="en-US"/>
              <a:pPr/>
              <a:t>9</a:t>
            </a:fld>
            <a:endParaRPr lang="en-US"/>
          </a:p>
        </p:txBody>
      </p:sp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Client :: Interface :: Server</a:t>
            </a:r>
          </a:p>
        </p:txBody>
      </p:sp>
      <p:sp>
        <p:nvSpPr>
          <p:cNvPr id="210947" name="Line 3"/>
          <p:cNvSpPr>
            <a:spLocks noChangeShapeType="1"/>
          </p:cNvSpPr>
          <p:nvPr/>
        </p:nvSpPr>
        <p:spPr bwMode="auto">
          <a:xfrm>
            <a:off x="4953000" y="1752600"/>
            <a:ext cx="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0948" name="Line 4"/>
          <p:cNvSpPr>
            <a:spLocks noChangeShapeType="1"/>
          </p:cNvSpPr>
          <p:nvPr/>
        </p:nvSpPr>
        <p:spPr bwMode="auto">
          <a:xfrm>
            <a:off x="3352800" y="34290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0949" name="Rectangle 5"/>
          <p:cNvSpPr>
            <a:spLocks noChangeArrowheads="1"/>
          </p:cNvSpPr>
          <p:nvPr/>
        </p:nvSpPr>
        <p:spPr bwMode="auto">
          <a:xfrm>
            <a:off x="2209800" y="2743200"/>
            <a:ext cx="91582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cs typeface="Arial" charset="0"/>
              </a:rPr>
              <a:t>Client</a:t>
            </a:r>
            <a:br>
              <a:rPr lang="en-US" dirty="0">
                <a:cs typeface="Arial" charset="0"/>
              </a:rPr>
            </a:br>
            <a:r>
              <a:rPr lang="en-US" dirty="0">
                <a:cs typeface="Arial" charset="0"/>
              </a:rPr>
              <a:t>ensures</a:t>
            </a:r>
            <a:br>
              <a:rPr lang="en-US" dirty="0">
                <a:cs typeface="Arial" charset="0"/>
              </a:rPr>
            </a:br>
            <a:r>
              <a:rPr lang="en-US" dirty="0">
                <a:cs typeface="Arial" charset="0"/>
              </a:rPr>
              <a:t>PRE</a:t>
            </a:r>
          </a:p>
        </p:txBody>
      </p:sp>
      <p:sp>
        <p:nvSpPr>
          <p:cNvPr id="210950" name="Line 6"/>
          <p:cNvSpPr>
            <a:spLocks noChangeShapeType="1"/>
          </p:cNvSpPr>
          <p:nvPr/>
        </p:nvSpPr>
        <p:spPr bwMode="auto">
          <a:xfrm flipH="1">
            <a:off x="4953000" y="41148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0951" name="Rectangle 7"/>
          <p:cNvSpPr>
            <a:spLocks noChangeArrowheads="1"/>
          </p:cNvSpPr>
          <p:nvPr/>
        </p:nvSpPr>
        <p:spPr bwMode="auto">
          <a:xfrm>
            <a:off x="6477000" y="3276600"/>
            <a:ext cx="91582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cs typeface="Arial" charset="0"/>
              </a:rPr>
              <a:t>Server</a:t>
            </a:r>
            <a:br>
              <a:rPr lang="en-US">
                <a:cs typeface="Arial" charset="0"/>
              </a:rPr>
            </a:br>
            <a:r>
              <a:rPr lang="en-US">
                <a:cs typeface="Arial" charset="0"/>
              </a:rPr>
              <a:t>ensures</a:t>
            </a:r>
            <a:br>
              <a:rPr lang="en-US">
                <a:cs typeface="Arial" charset="0"/>
              </a:rPr>
            </a:br>
            <a:r>
              <a:rPr lang="en-US">
                <a:cs typeface="Arial" charset="0"/>
              </a:rPr>
              <a:t>POST</a:t>
            </a:r>
          </a:p>
        </p:txBody>
      </p:sp>
      <p:sp>
        <p:nvSpPr>
          <p:cNvPr id="210952" name="Oval 8"/>
          <p:cNvSpPr>
            <a:spLocks noChangeArrowheads="1"/>
          </p:cNvSpPr>
          <p:nvPr/>
        </p:nvSpPr>
        <p:spPr bwMode="auto">
          <a:xfrm>
            <a:off x="5791200" y="1676400"/>
            <a:ext cx="762000" cy="762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cs typeface="Arial" charset="0"/>
              </a:rPr>
              <a:t>S1</a:t>
            </a:r>
          </a:p>
        </p:txBody>
      </p:sp>
      <p:sp>
        <p:nvSpPr>
          <p:cNvPr id="210953" name="Oval 9"/>
          <p:cNvSpPr>
            <a:spLocks noChangeArrowheads="1"/>
          </p:cNvSpPr>
          <p:nvPr/>
        </p:nvSpPr>
        <p:spPr bwMode="auto">
          <a:xfrm>
            <a:off x="7543800" y="1676400"/>
            <a:ext cx="762000" cy="762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cs typeface="Arial" charset="0"/>
              </a:rPr>
              <a:t>S2</a:t>
            </a:r>
          </a:p>
        </p:txBody>
      </p:sp>
      <p:sp>
        <p:nvSpPr>
          <p:cNvPr id="210954" name="Oval 10"/>
          <p:cNvSpPr>
            <a:spLocks noChangeArrowheads="1"/>
          </p:cNvSpPr>
          <p:nvPr/>
        </p:nvSpPr>
        <p:spPr bwMode="auto">
          <a:xfrm>
            <a:off x="2971800" y="1676400"/>
            <a:ext cx="838200" cy="838200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cs typeface="Arial" charset="0"/>
              </a:rPr>
              <a:t>C1</a:t>
            </a:r>
          </a:p>
        </p:txBody>
      </p:sp>
      <p:sp>
        <p:nvSpPr>
          <p:cNvPr id="210955" name="Line 11"/>
          <p:cNvSpPr>
            <a:spLocks noChangeShapeType="1"/>
          </p:cNvSpPr>
          <p:nvPr/>
        </p:nvSpPr>
        <p:spPr bwMode="auto">
          <a:xfrm>
            <a:off x="3352800" y="251460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0956" name="Line 12"/>
          <p:cNvSpPr>
            <a:spLocks noChangeShapeType="1"/>
          </p:cNvSpPr>
          <p:nvPr/>
        </p:nvSpPr>
        <p:spPr bwMode="auto">
          <a:xfrm>
            <a:off x="6172200" y="243840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0957" name="Line 13"/>
          <p:cNvSpPr>
            <a:spLocks noChangeShapeType="1"/>
          </p:cNvSpPr>
          <p:nvPr/>
        </p:nvSpPr>
        <p:spPr bwMode="auto">
          <a:xfrm>
            <a:off x="7924800" y="243840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0958" name="Line 14"/>
          <p:cNvSpPr>
            <a:spLocks noChangeShapeType="1"/>
          </p:cNvSpPr>
          <p:nvPr/>
        </p:nvSpPr>
        <p:spPr bwMode="auto">
          <a:xfrm>
            <a:off x="4953000" y="34290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0959" name="Line 15"/>
          <p:cNvSpPr>
            <a:spLocks noChangeShapeType="1"/>
          </p:cNvSpPr>
          <p:nvPr/>
        </p:nvSpPr>
        <p:spPr bwMode="auto">
          <a:xfrm flipH="1">
            <a:off x="3352800" y="41148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0962" name="Rectangle 18"/>
          <p:cNvSpPr>
            <a:spLocks noChangeArrowheads="1"/>
          </p:cNvSpPr>
          <p:nvPr/>
        </p:nvSpPr>
        <p:spPr bwMode="auto">
          <a:xfrm>
            <a:off x="1799896" y="5684042"/>
            <a:ext cx="650590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does client C1 know how to communicate with S1?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can S2 be replaced for S1?</a:t>
            </a:r>
          </a:p>
        </p:txBody>
      </p:sp>
      <p:sp>
        <p:nvSpPr>
          <p:cNvPr id="210964" name="AutoShape 20"/>
          <p:cNvSpPr>
            <a:spLocks noChangeArrowheads="1"/>
          </p:cNvSpPr>
          <p:nvPr/>
        </p:nvSpPr>
        <p:spPr bwMode="auto">
          <a:xfrm>
            <a:off x="4495800" y="1600200"/>
            <a:ext cx="914400" cy="914400"/>
          </a:xfrm>
          <a:prstGeom prst="plus">
            <a:avLst>
              <a:gd name="adj" fmla="val 25000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IService</a:t>
            </a:r>
          </a:p>
        </p:txBody>
      </p:sp>
    </p:spTree>
    <p:extLst>
      <p:ext uri="{BB962C8B-B14F-4D97-AF65-F5344CB8AC3E}">
        <p14:creationId xmlns:p14="http://schemas.microsoft.com/office/powerpoint/2010/main" val="19352810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2528</TotalTime>
  <Words>3751</Words>
  <Application>Microsoft Office PowerPoint</Application>
  <PresentationFormat>On-screen Show (4:3)</PresentationFormat>
  <Paragraphs>685</Paragraphs>
  <Slides>51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8" baseType="lpstr">
      <vt:lpstr>Arial</vt:lpstr>
      <vt:lpstr>Calibri</vt:lpstr>
      <vt:lpstr>Consolas</vt:lpstr>
      <vt:lpstr>Courier New</vt:lpstr>
      <vt:lpstr>Tahoma</vt:lpstr>
      <vt:lpstr>Times New Roman</vt:lpstr>
      <vt:lpstr>Clarity</vt:lpstr>
      <vt:lpstr>Design of Software Systems CS 509</vt:lpstr>
      <vt:lpstr>Last Lecture Recap And Outline</vt:lpstr>
      <vt:lpstr>Final Thoughts For HW1 GUI</vt:lpstr>
      <vt:lpstr>What Is A Base Class</vt:lpstr>
      <vt:lpstr>What is an Interface</vt:lpstr>
      <vt:lpstr>What is a Java Interface</vt:lpstr>
      <vt:lpstr>Superclass vs. Interface</vt:lpstr>
      <vt:lpstr>How Many Ways Can You Sort a List?</vt:lpstr>
      <vt:lpstr>Client :: Interface :: Server</vt:lpstr>
      <vt:lpstr>Design by Contract</vt:lpstr>
      <vt:lpstr>Polymorphism</vt:lpstr>
      <vt:lpstr>Specific Example</vt:lpstr>
      <vt:lpstr>Two Implementations</vt:lpstr>
      <vt:lpstr>Covariance &amp; Contravariance</vt:lpstr>
      <vt:lpstr>Contravariance</vt:lpstr>
      <vt:lpstr>Covariance</vt:lpstr>
      <vt:lpstr>Liskov Substitution Principle</vt:lpstr>
      <vt:lpstr>Law Of Demeter</vt:lpstr>
      <vt:lpstr>Apply These Concepts To System Level</vt:lpstr>
      <vt:lpstr>Small Example</vt:lpstr>
      <vt:lpstr>Computer Networking Prior 1996</vt:lpstr>
      <vt:lpstr>Hypertext Transfer Protocol [1996]</vt:lpstr>
      <vt:lpstr>Browsing Since Birth</vt:lpstr>
      <vt:lpstr>REST Architectural Style</vt:lpstr>
      <vt:lpstr>Simplest Dynamic WebSite</vt:lpstr>
      <vt:lpstr>Manual HTTP GET request via Telnet</vt:lpstr>
      <vt:lpstr>Manual HTTP POST request via Telnet</vt:lpstr>
      <vt:lpstr>Perl back-end computation</vt:lpstr>
      <vt:lpstr>Number Of Problems</vt:lpstr>
      <vt:lpstr>Big Picture</vt:lpstr>
      <vt:lpstr>AWS TopLevel Picture</vt:lpstr>
      <vt:lpstr>AWS TopLevel Picture</vt:lpstr>
      <vt:lpstr>AWS TopLevel Picture</vt:lpstr>
      <vt:lpstr>AWS TopLevel Picture</vt:lpstr>
      <vt:lpstr>AWS TopLevel Picture</vt:lpstr>
      <vt:lpstr>Distributed Computing Myths [Gosling]</vt:lpstr>
      <vt:lpstr>Introduction to Web Services (2010)</vt:lpstr>
      <vt:lpstr>All Clear?</vt:lpstr>
      <vt:lpstr>Agents and Services</vt:lpstr>
      <vt:lpstr>Big Picture</vt:lpstr>
      <vt:lpstr>Big Picture</vt:lpstr>
      <vt:lpstr>Standards</vt:lpstr>
      <vt:lpstr>Common Roles in Web Services</vt:lpstr>
      <vt:lpstr>Canonical Example</vt:lpstr>
      <vt:lpstr>Additional Web Services Roles</vt:lpstr>
      <vt:lpstr>Combining Roles</vt:lpstr>
      <vt:lpstr>Web Services Definition (WSD)</vt:lpstr>
      <vt:lpstr>Sample SOA Reference Architecture</vt:lpstr>
      <vt:lpstr>Universal Description Discovery &amp; Integration</vt:lpstr>
      <vt:lpstr>Web Services Wall of Standards</vt:lpstr>
      <vt:lpstr>Transition To Cloud Platform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of Software Systems CS 509</dc:title>
  <dc:creator>George</dc:creator>
  <cp:lastModifiedBy>Heineman, George</cp:lastModifiedBy>
  <cp:revision>281</cp:revision>
  <dcterms:created xsi:type="dcterms:W3CDTF">2011-01-15T14:51:43Z</dcterms:created>
  <dcterms:modified xsi:type="dcterms:W3CDTF">2022-09-20T14:39:17Z</dcterms:modified>
</cp:coreProperties>
</file>