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356" r:id="rId3"/>
    <p:sldId id="346" r:id="rId4"/>
    <p:sldId id="350" r:id="rId5"/>
    <p:sldId id="363" r:id="rId6"/>
    <p:sldId id="364" r:id="rId7"/>
    <p:sldId id="365" r:id="rId8"/>
    <p:sldId id="3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E5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790D9-1C9B-5DE6-6B60-C09364BE048A}" v="1" dt="2022-09-27T23:47:28.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p:cViewPr>
        <p:scale>
          <a:sx n="64" d="100"/>
          <a:sy n="64" d="100"/>
        </p:scale>
        <p:origin x="1146" y="-258"/>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bral, Justin" userId="S::jjcabral@wpi.edu::5069f2e5-5b3a-4326-ae1f-0fc88d9d182f" providerId="AD" clId="Web-{2AF790D9-1C9B-5DE6-6B60-C09364BE048A}"/>
    <pc:docChg chg="modSld">
      <pc:chgData name="Cabral, Justin" userId="S::jjcabral@wpi.edu::5069f2e5-5b3a-4326-ae1f-0fc88d9d182f" providerId="AD" clId="Web-{2AF790D9-1C9B-5DE6-6B60-C09364BE048A}" dt="2022-09-27T23:47:28.609" v="0" actId="1076"/>
      <pc:docMkLst>
        <pc:docMk/>
      </pc:docMkLst>
      <pc:sldChg chg="modSp">
        <pc:chgData name="Cabral, Justin" userId="S::jjcabral@wpi.edu::5069f2e5-5b3a-4326-ae1f-0fc88d9d182f" providerId="AD" clId="Web-{2AF790D9-1C9B-5DE6-6B60-C09364BE048A}" dt="2022-09-27T23:47:28.609" v="0" actId="1076"/>
        <pc:sldMkLst>
          <pc:docMk/>
          <pc:sldMk cId="169788602" sldId="364"/>
        </pc:sldMkLst>
        <pc:spChg chg="mod">
          <ac:chgData name="Cabral, Justin" userId="S::jjcabral@wpi.edu::5069f2e5-5b3a-4326-ae1f-0fc88d9d182f" providerId="AD" clId="Web-{2AF790D9-1C9B-5DE6-6B60-C09364BE048A}" dt="2022-09-27T23:47:28.609" v="0" actId="1076"/>
          <ac:spMkLst>
            <pc:docMk/>
            <pc:sldMk cId="169788602" sldId="364"/>
            <ac:spMk id="3" creationId="{0FAD6B6E-6629-F255-9621-14A3E6F421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84EB32-4C43-48C0-A5DF-33B71EAA39A4}" type="datetimeFigureOut">
              <a:rPr lang="en-US" smtClean="0"/>
              <a:t>9/27/2022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222C54-A074-4A3B-8302-2755E7DF6003}" type="slidenum">
              <a:rPr lang="en-US" smtClean="0"/>
              <a:t>‹#›</a:t>
            </a:fld>
            <a:endParaRPr lang="en-US"/>
          </a:p>
        </p:txBody>
      </p:sp>
    </p:spTree>
    <p:extLst>
      <p:ext uri="{BB962C8B-B14F-4D97-AF65-F5344CB8AC3E}">
        <p14:creationId xmlns:p14="http://schemas.microsoft.com/office/powerpoint/2010/main" val="551409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(c) 2022, George Heineman</a:t>
            </a:r>
          </a:p>
        </p:txBody>
      </p:sp>
      <p:sp>
        <p:nvSpPr>
          <p:cNvPr id="5" name="Footer Placeholder 4"/>
          <p:cNvSpPr>
            <a:spLocks noGrp="1"/>
          </p:cNvSpPr>
          <p:nvPr>
            <p:ph type="ftr" sz="quarter" idx="11"/>
          </p:nvPr>
        </p:nvSpPr>
        <p:spPr/>
        <p:txBody>
          <a:bodyPr/>
          <a:lstStyle/>
          <a:p>
            <a:r>
              <a:rPr lang="en-US" dirty="0"/>
              <a:t>CS509 : Project Spec</a:t>
            </a:r>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(c) 2022, George Heineman</a:t>
            </a:r>
          </a:p>
        </p:txBody>
      </p:sp>
      <p:sp>
        <p:nvSpPr>
          <p:cNvPr id="5" name="Footer Placeholder 4"/>
          <p:cNvSpPr>
            <a:spLocks noGrp="1"/>
          </p:cNvSpPr>
          <p:nvPr>
            <p:ph type="ftr" sz="quarter" idx="11"/>
          </p:nvPr>
        </p:nvSpPr>
        <p:spPr/>
        <p:txBody>
          <a:bodyPr/>
          <a:lstStyle/>
          <a:p>
            <a:r>
              <a:rPr lang="en-US" dirty="0"/>
              <a:t>CS509 : Project Spec</a:t>
            </a:r>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(c) 2022, George Heineman</a:t>
            </a:r>
          </a:p>
        </p:txBody>
      </p:sp>
      <p:sp>
        <p:nvSpPr>
          <p:cNvPr id="5" name="Footer Placeholder 4"/>
          <p:cNvSpPr>
            <a:spLocks noGrp="1"/>
          </p:cNvSpPr>
          <p:nvPr>
            <p:ph type="ftr" sz="quarter" idx="11"/>
          </p:nvPr>
        </p:nvSpPr>
        <p:spPr/>
        <p:txBody>
          <a:bodyPr/>
          <a:lstStyle/>
          <a:p>
            <a:r>
              <a:rPr lang="en-US" dirty="0"/>
              <a:t>CS509 : Project Spec</a:t>
            </a:r>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(c) 2022, George Heineman</a:t>
            </a:r>
          </a:p>
        </p:txBody>
      </p:sp>
      <p:sp>
        <p:nvSpPr>
          <p:cNvPr id="5" name="Footer Placeholder 4"/>
          <p:cNvSpPr>
            <a:spLocks noGrp="1"/>
          </p:cNvSpPr>
          <p:nvPr>
            <p:ph type="ftr" sz="quarter" idx="11"/>
          </p:nvPr>
        </p:nvSpPr>
        <p:spPr/>
        <p:txBody>
          <a:bodyPr/>
          <a:lstStyle/>
          <a:p>
            <a:r>
              <a:rPr lang="en-US" dirty="0"/>
              <a:t>CS509 : Project Spec</a:t>
            </a:r>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(c) 2022, George Heineman</a:t>
            </a:r>
          </a:p>
        </p:txBody>
      </p:sp>
      <p:sp>
        <p:nvSpPr>
          <p:cNvPr id="5" name="Footer Placeholder 4"/>
          <p:cNvSpPr>
            <a:spLocks noGrp="1"/>
          </p:cNvSpPr>
          <p:nvPr>
            <p:ph type="ftr" sz="quarter" idx="11"/>
          </p:nvPr>
        </p:nvSpPr>
        <p:spPr/>
        <p:txBody>
          <a:bodyPr/>
          <a:lstStyle/>
          <a:p>
            <a:r>
              <a:rPr lang="en-US" dirty="0"/>
              <a:t>CS509 : Project Spec</a:t>
            </a:r>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(c) 2022, George Heineman</a:t>
            </a:r>
          </a:p>
        </p:txBody>
      </p:sp>
      <p:sp>
        <p:nvSpPr>
          <p:cNvPr id="6" name="Footer Placeholder 5"/>
          <p:cNvSpPr>
            <a:spLocks noGrp="1"/>
          </p:cNvSpPr>
          <p:nvPr>
            <p:ph type="ftr" sz="quarter" idx="11"/>
          </p:nvPr>
        </p:nvSpPr>
        <p:spPr/>
        <p:txBody>
          <a:bodyPr/>
          <a:lstStyle/>
          <a:p>
            <a:r>
              <a:rPr lang="en-US" dirty="0"/>
              <a:t>CS509 : Project Spec</a:t>
            </a:r>
          </a:p>
        </p:txBody>
      </p:sp>
      <p:sp>
        <p:nvSpPr>
          <p:cNvPr id="7" name="Slide Number Placeholder 6"/>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(c) 2022, George Heineman</a:t>
            </a:r>
          </a:p>
        </p:txBody>
      </p:sp>
      <p:sp>
        <p:nvSpPr>
          <p:cNvPr id="8" name="Footer Placeholder 7"/>
          <p:cNvSpPr>
            <a:spLocks noGrp="1"/>
          </p:cNvSpPr>
          <p:nvPr>
            <p:ph type="ftr" sz="quarter" idx="11"/>
          </p:nvPr>
        </p:nvSpPr>
        <p:spPr/>
        <p:txBody>
          <a:bodyPr/>
          <a:lstStyle/>
          <a:p>
            <a:r>
              <a:rPr lang="en-US" dirty="0"/>
              <a:t>CS509 : Project Spec</a:t>
            </a:r>
          </a:p>
        </p:txBody>
      </p:sp>
      <p:sp>
        <p:nvSpPr>
          <p:cNvPr id="9" name="Slide Number Placeholder 8"/>
          <p:cNvSpPr>
            <a:spLocks noGrp="1"/>
          </p:cNvSpPr>
          <p:nvPr>
            <p:ph type="sldNum" sz="quarter" idx="12"/>
          </p:nvPr>
        </p:nvSpPr>
        <p:spPr/>
        <p:txBody>
          <a:bodyPr/>
          <a:lstStyle/>
          <a:p>
            <a:fld id="{F9B3230D-7CC4-4102-922B-7FEEBCA8B435}"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(c) 2022, George Heineman</a:t>
            </a:r>
          </a:p>
        </p:txBody>
      </p:sp>
      <p:sp>
        <p:nvSpPr>
          <p:cNvPr id="4" name="Footer Placeholder 3"/>
          <p:cNvSpPr>
            <a:spLocks noGrp="1"/>
          </p:cNvSpPr>
          <p:nvPr>
            <p:ph type="ftr" sz="quarter" idx="11"/>
          </p:nvPr>
        </p:nvSpPr>
        <p:spPr/>
        <p:txBody>
          <a:bodyPr/>
          <a:lstStyle/>
          <a:p>
            <a:r>
              <a:rPr lang="en-US" dirty="0"/>
              <a:t>CS509 : Project Spec</a:t>
            </a:r>
          </a:p>
        </p:txBody>
      </p:sp>
      <p:sp>
        <p:nvSpPr>
          <p:cNvPr id="5" name="Slide Number Placeholder 4"/>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(c) 2022, George Heineman</a:t>
            </a:r>
          </a:p>
        </p:txBody>
      </p:sp>
      <p:sp>
        <p:nvSpPr>
          <p:cNvPr id="3" name="Footer Placeholder 2"/>
          <p:cNvSpPr>
            <a:spLocks noGrp="1"/>
          </p:cNvSpPr>
          <p:nvPr>
            <p:ph type="ftr" sz="quarter" idx="11"/>
          </p:nvPr>
        </p:nvSpPr>
        <p:spPr/>
        <p:txBody>
          <a:bodyPr/>
          <a:lstStyle/>
          <a:p>
            <a:r>
              <a:rPr lang="en-US" dirty="0"/>
              <a:t>CS509 : Project Spec</a:t>
            </a:r>
          </a:p>
        </p:txBody>
      </p:sp>
      <p:sp>
        <p:nvSpPr>
          <p:cNvPr id="4" name="Slide Number Placeholder 3"/>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(c) 2022, George Heineman</a:t>
            </a:r>
          </a:p>
        </p:txBody>
      </p:sp>
      <p:sp>
        <p:nvSpPr>
          <p:cNvPr id="6" name="Footer Placeholder 5"/>
          <p:cNvSpPr>
            <a:spLocks noGrp="1"/>
          </p:cNvSpPr>
          <p:nvPr>
            <p:ph type="ftr" sz="quarter" idx="11"/>
          </p:nvPr>
        </p:nvSpPr>
        <p:spPr/>
        <p:txBody>
          <a:bodyPr/>
          <a:lstStyle/>
          <a:p>
            <a:r>
              <a:rPr lang="en-US" dirty="0"/>
              <a:t>CS509 : Project Spec</a:t>
            </a:r>
          </a:p>
        </p:txBody>
      </p:sp>
      <p:sp>
        <p:nvSpPr>
          <p:cNvPr id="7" name="Slide Number Placeholder 6"/>
          <p:cNvSpPr>
            <a:spLocks noGrp="1"/>
          </p:cNvSpPr>
          <p:nvPr>
            <p:ph type="sldNum" sz="quarter" idx="12"/>
          </p:nvPr>
        </p:nvSpPr>
        <p:spPr/>
        <p:txBody>
          <a:bodyPr/>
          <a:lstStyle/>
          <a:p>
            <a:fld id="{F9B3230D-7CC4-4102-922B-7FEEBCA8B435}"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(c) 2022, George Heineman</a:t>
            </a:r>
          </a:p>
        </p:txBody>
      </p:sp>
      <p:sp>
        <p:nvSpPr>
          <p:cNvPr id="6" name="Footer Placeholder 5"/>
          <p:cNvSpPr>
            <a:spLocks noGrp="1"/>
          </p:cNvSpPr>
          <p:nvPr>
            <p:ph type="ftr" sz="quarter" idx="11"/>
          </p:nvPr>
        </p:nvSpPr>
        <p:spPr/>
        <p:txBody>
          <a:bodyPr/>
          <a:lstStyle/>
          <a:p>
            <a:r>
              <a:rPr lang="en-US" dirty="0"/>
              <a:t>CS509 : Project Spec</a:t>
            </a:r>
          </a:p>
        </p:txBody>
      </p:sp>
      <p:sp>
        <p:nvSpPr>
          <p:cNvPr id="7" name="Slide Number Placeholder 6"/>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dirty="0"/>
              <a:t>(c) 2022, George Heineman</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a:t>CS509 : Project Spec</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9B3230D-7CC4-4102-922B-7FEEBCA8B43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of Software Systems</a:t>
            </a:r>
            <a:br>
              <a:rPr lang="en-US" dirty="0"/>
            </a:br>
            <a:r>
              <a:rPr lang="en-US" dirty="0"/>
              <a:t>CS 509</a:t>
            </a:r>
          </a:p>
        </p:txBody>
      </p:sp>
      <p:sp>
        <p:nvSpPr>
          <p:cNvPr id="3" name="Subtitle 2"/>
          <p:cNvSpPr>
            <a:spLocks noGrp="1"/>
          </p:cNvSpPr>
          <p:nvPr>
            <p:ph type="subTitle" idx="1"/>
          </p:nvPr>
        </p:nvSpPr>
        <p:spPr>
          <a:xfrm>
            <a:off x="685800" y="3505200"/>
            <a:ext cx="8382000" cy="2514600"/>
          </a:xfrm>
        </p:spPr>
        <p:txBody>
          <a:bodyPr>
            <a:normAutofit fontScale="92500"/>
          </a:bodyPr>
          <a:lstStyle/>
          <a:p>
            <a:r>
              <a:rPr lang="en-US" dirty="0"/>
              <a:t>Fall 2022</a:t>
            </a:r>
          </a:p>
          <a:p>
            <a:r>
              <a:rPr lang="en-US" dirty="0"/>
              <a:t>Provisional Use Cases Start : </a:t>
            </a:r>
            <a:r>
              <a:rPr lang="en-US" dirty="0">
                <a:solidFill>
                  <a:srgbClr val="FF0000"/>
                </a:solidFill>
              </a:rPr>
              <a:t>TO REVIEW TUESDAY SEP-20th</a:t>
            </a:r>
          </a:p>
          <a:p>
            <a:endParaRPr lang="en-US" dirty="0"/>
          </a:p>
          <a:p>
            <a:r>
              <a:rPr lang="en-US" dirty="0"/>
              <a:t>Prof. George Heineman</a:t>
            </a:r>
          </a:p>
          <a:p>
            <a:r>
              <a:rPr lang="en-US" dirty="0"/>
              <a:t>WPI</a:t>
            </a:r>
          </a:p>
          <a:p>
            <a:r>
              <a:rPr lang="en-US" dirty="0"/>
              <a:t>heineman@cs.wpi.edu</a:t>
            </a:r>
          </a:p>
        </p:txBody>
      </p:sp>
      <p:sp>
        <p:nvSpPr>
          <p:cNvPr id="5" name="Slide Number Placeholder 4"/>
          <p:cNvSpPr>
            <a:spLocks noGrp="1"/>
          </p:cNvSpPr>
          <p:nvPr>
            <p:ph type="sldNum" sz="quarter" idx="12"/>
          </p:nvPr>
        </p:nvSpPr>
        <p:spPr/>
        <p:txBody>
          <a:bodyPr/>
          <a:lstStyle/>
          <a:p>
            <a:fld id="{86D5F9E9-4119-4788-9363-2AF2E4D7EE4A}" type="slidenum">
              <a:rPr lang="en-US" smtClean="0"/>
              <a:pPr/>
              <a:t>1</a:t>
            </a:fld>
            <a:endParaRPr lang="en-US"/>
          </a:p>
        </p:txBody>
      </p:sp>
      <p:sp>
        <p:nvSpPr>
          <p:cNvPr id="4" name="Date Placeholder 3"/>
          <p:cNvSpPr>
            <a:spLocks noGrp="1"/>
          </p:cNvSpPr>
          <p:nvPr>
            <p:ph type="dt" sz="half" idx="10"/>
          </p:nvPr>
        </p:nvSpPr>
        <p:spPr/>
        <p:txBody>
          <a:bodyPr/>
          <a:lstStyle/>
          <a:p>
            <a:r>
              <a:rPr lang="en-US" dirty="0"/>
              <a:t>(c) 2022, George Heineman</a:t>
            </a:r>
          </a:p>
        </p:txBody>
      </p:sp>
      <p:sp>
        <p:nvSpPr>
          <p:cNvPr id="6" name="Footer Placeholder 5"/>
          <p:cNvSpPr>
            <a:spLocks noGrp="1"/>
          </p:cNvSpPr>
          <p:nvPr>
            <p:ph type="ftr" sz="quarter" idx="11"/>
          </p:nvPr>
        </p:nvSpPr>
        <p:spPr/>
        <p:txBody>
          <a:bodyPr/>
          <a:lstStyle/>
          <a:p>
            <a:r>
              <a:rPr lang="en-US" dirty="0"/>
              <a:t>CS509 : Project Spec</a:t>
            </a:r>
          </a:p>
        </p:txBody>
      </p:sp>
    </p:spTree>
    <p:extLst>
      <p:ext uri="{BB962C8B-B14F-4D97-AF65-F5344CB8AC3E}">
        <p14:creationId xmlns:p14="http://schemas.microsoft.com/office/powerpoint/2010/main" val="2320610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0AA7-98B1-4318-A9D4-690B7AC12F8D}"/>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270F69CB-E5FB-4DAE-9A7C-D4A47C3C10D4}"/>
              </a:ext>
            </a:extLst>
          </p:cNvPr>
          <p:cNvSpPr>
            <a:spLocks noGrp="1"/>
          </p:cNvSpPr>
          <p:nvPr>
            <p:ph idx="1"/>
          </p:nvPr>
        </p:nvSpPr>
        <p:spPr/>
        <p:txBody>
          <a:bodyPr/>
          <a:lstStyle/>
          <a:p>
            <a:r>
              <a:rPr lang="en-US" dirty="0"/>
              <a:t>Managing inventory in a single store is challenging …</a:t>
            </a:r>
          </a:p>
          <a:p>
            <a:r>
              <a:rPr lang="en-US" dirty="0"/>
              <a:t>Especially when managing multiple stores …</a:t>
            </a:r>
          </a:p>
          <a:p>
            <a:r>
              <a:rPr lang="en-US" dirty="0"/>
              <a:t>And dealing with overstocked items  …</a:t>
            </a:r>
          </a:p>
          <a:p>
            <a:r>
              <a:rPr lang="en-US" dirty="0"/>
              <a:t>While providing exceptional online customer service …</a:t>
            </a:r>
          </a:p>
          <a:p>
            <a:endParaRPr lang="en-US" dirty="0"/>
          </a:p>
        </p:txBody>
      </p:sp>
      <p:sp>
        <p:nvSpPr>
          <p:cNvPr id="4" name="Date Placeholder 3">
            <a:extLst>
              <a:ext uri="{FF2B5EF4-FFF2-40B4-BE49-F238E27FC236}">
                <a16:creationId xmlns:a16="http://schemas.microsoft.com/office/drawing/2014/main" id="{B4DB25F0-C444-4DA6-9A35-FDFD8D734824}"/>
              </a:ext>
            </a:extLst>
          </p:cNvPr>
          <p:cNvSpPr>
            <a:spLocks noGrp="1"/>
          </p:cNvSpPr>
          <p:nvPr>
            <p:ph type="dt" sz="half" idx="10"/>
          </p:nvPr>
        </p:nvSpPr>
        <p:spPr/>
        <p:txBody>
          <a:bodyPr/>
          <a:lstStyle/>
          <a:p>
            <a:r>
              <a:rPr lang="en-US" dirty="0"/>
              <a:t>(c) 2022, George Heineman</a:t>
            </a:r>
          </a:p>
        </p:txBody>
      </p:sp>
      <p:sp>
        <p:nvSpPr>
          <p:cNvPr id="5" name="Footer Placeholder 4">
            <a:extLst>
              <a:ext uri="{FF2B5EF4-FFF2-40B4-BE49-F238E27FC236}">
                <a16:creationId xmlns:a16="http://schemas.microsoft.com/office/drawing/2014/main" id="{2D6CF927-4110-4D07-B176-5A573939144E}"/>
              </a:ext>
            </a:extLst>
          </p:cNvPr>
          <p:cNvSpPr>
            <a:spLocks noGrp="1"/>
          </p:cNvSpPr>
          <p:nvPr>
            <p:ph type="ftr" sz="quarter" idx="11"/>
          </p:nvPr>
        </p:nvSpPr>
        <p:spPr/>
        <p:txBody>
          <a:bodyPr/>
          <a:lstStyle/>
          <a:p>
            <a:r>
              <a:rPr lang="en-US" dirty="0"/>
              <a:t>CS509 : Project Spec</a:t>
            </a:r>
          </a:p>
        </p:txBody>
      </p:sp>
      <p:sp>
        <p:nvSpPr>
          <p:cNvPr id="6" name="Slide Number Placeholder 5">
            <a:extLst>
              <a:ext uri="{FF2B5EF4-FFF2-40B4-BE49-F238E27FC236}">
                <a16:creationId xmlns:a16="http://schemas.microsoft.com/office/drawing/2014/main" id="{D2D70688-A96C-4F9F-9FED-FDEC4A52E6E6}"/>
              </a:ext>
            </a:extLst>
          </p:cNvPr>
          <p:cNvSpPr>
            <a:spLocks noGrp="1"/>
          </p:cNvSpPr>
          <p:nvPr>
            <p:ph type="sldNum" sz="quarter" idx="12"/>
          </p:nvPr>
        </p:nvSpPr>
        <p:spPr/>
        <p:txBody>
          <a:bodyPr/>
          <a:lstStyle/>
          <a:p>
            <a:fld id="{F9B3230D-7CC4-4102-922B-7FEEBCA8B435}" type="slidenum">
              <a:rPr lang="en-US" smtClean="0"/>
              <a:t>2</a:t>
            </a:fld>
            <a:endParaRPr lang="en-US"/>
          </a:p>
        </p:txBody>
      </p:sp>
      <p:pic>
        <p:nvPicPr>
          <p:cNvPr id="1026" name="Picture 2" descr="Walgreens Is Limiting Baby Formula Purchases for Shoppers — Best Life">
            <a:extLst>
              <a:ext uri="{FF2B5EF4-FFF2-40B4-BE49-F238E27FC236}">
                <a16:creationId xmlns:a16="http://schemas.microsoft.com/office/drawing/2014/main" id="{893D13ED-705D-D6AF-D812-85CC86C16617}"/>
              </a:ext>
            </a:extLst>
          </p:cNvPr>
          <p:cNvPicPr>
            <a:picLocks noChangeAspect="1" noChangeArrowheads="1"/>
          </p:cNvPicPr>
          <p:nvPr/>
        </p:nvPicPr>
        <p:blipFill rotWithShape="1">
          <a:blip r:embed="rId2">
            <a:alphaModFix amt="53000"/>
            <a:extLst>
              <a:ext uri="{28A0092B-C50C-407E-A947-70E740481C1C}">
                <a14:useLocalDpi xmlns:a14="http://schemas.microsoft.com/office/drawing/2010/main" val="0"/>
              </a:ext>
            </a:extLst>
          </a:blip>
          <a:srcRect t="12534" b="8744"/>
          <a:stretch/>
        </p:blipFill>
        <p:spPr bwMode="auto">
          <a:xfrm>
            <a:off x="4983398" y="3680383"/>
            <a:ext cx="3833232" cy="22632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tting the &quot;Visual&quot; Back in Visual Merchandising: Part IV Taking Walgreens  into the Future with Technology - One Door">
            <a:extLst>
              <a:ext uri="{FF2B5EF4-FFF2-40B4-BE49-F238E27FC236}">
                <a16:creationId xmlns:a16="http://schemas.microsoft.com/office/drawing/2014/main" id="{CE6C8C6B-A769-50D5-F53C-18B3725D7D9A}"/>
              </a:ext>
            </a:extLst>
          </p:cNvPr>
          <p:cNvPicPr>
            <a:picLocks noChangeAspect="1" noChangeArrowheads="1"/>
          </p:cNvPicPr>
          <p:nvPr/>
        </p:nvPicPr>
        <p:blipFill rotWithShape="1">
          <a:blip r:embed="rId3">
            <a:alphaModFix amt="48000"/>
            <a:extLst>
              <a:ext uri="{28A0092B-C50C-407E-A947-70E740481C1C}">
                <a14:useLocalDpi xmlns:a14="http://schemas.microsoft.com/office/drawing/2010/main" val="0"/>
              </a:ext>
            </a:extLst>
          </a:blip>
          <a:srcRect t="9400" r="54779"/>
          <a:stretch/>
        </p:blipFill>
        <p:spPr bwMode="auto">
          <a:xfrm>
            <a:off x="367944" y="3581400"/>
            <a:ext cx="2984856" cy="24917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AB7008-24A6-3210-0745-0EFF0C490C98}"/>
              </a:ext>
            </a:extLst>
          </p:cNvPr>
          <p:cNvSpPr txBox="1"/>
          <p:nvPr/>
        </p:nvSpPr>
        <p:spPr>
          <a:xfrm>
            <a:off x="434916" y="6176695"/>
            <a:ext cx="3375084" cy="646331"/>
          </a:xfrm>
          <a:prstGeom prst="rect">
            <a:avLst/>
          </a:prstGeom>
          <a:noFill/>
        </p:spPr>
        <p:txBody>
          <a:bodyPr wrap="square">
            <a:spAutoFit/>
          </a:bodyPr>
          <a:lstStyle/>
          <a:p>
            <a:r>
              <a:rPr lang="en-US" dirty="0"/>
              <a:t>Each store has identical Aisle layout (1, 2, 3, …)</a:t>
            </a:r>
          </a:p>
        </p:txBody>
      </p:sp>
      <p:sp>
        <p:nvSpPr>
          <p:cNvPr id="9" name="TextBox 8">
            <a:extLst>
              <a:ext uri="{FF2B5EF4-FFF2-40B4-BE49-F238E27FC236}">
                <a16:creationId xmlns:a16="http://schemas.microsoft.com/office/drawing/2014/main" id="{7C4FCC9C-9857-6C22-4C48-D9A34C162633}"/>
              </a:ext>
            </a:extLst>
          </p:cNvPr>
          <p:cNvSpPr txBox="1"/>
          <p:nvPr/>
        </p:nvSpPr>
        <p:spPr>
          <a:xfrm>
            <a:off x="4648200" y="6176695"/>
            <a:ext cx="4168430" cy="646331"/>
          </a:xfrm>
          <a:prstGeom prst="rect">
            <a:avLst/>
          </a:prstGeom>
          <a:noFill/>
        </p:spPr>
        <p:txBody>
          <a:bodyPr wrap="square">
            <a:spAutoFit/>
          </a:bodyPr>
          <a:lstStyle/>
          <a:p>
            <a:r>
              <a:rPr lang="en-US" dirty="0"/>
              <a:t>Each Aisle has shelves that are identical (1, 2, 3, …)</a:t>
            </a:r>
          </a:p>
        </p:txBody>
      </p:sp>
      <p:sp>
        <p:nvSpPr>
          <p:cNvPr id="10" name="TextBox 9">
            <a:extLst>
              <a:ext uri="{FF2B5EF4-FFF2-40B4-BE49-F238E27FC236}">
                <a16:creationId xmlns:a16="http://schemas.microsoft.com/office/drawing/2014/main" id="{A69B6065-657F-ACEC-5EBC-C8477E4C1BF1}"/>
              </a:ext>
            </a:extLst>
          </p:cNvPr>
          <p:cNvSpPr txBox="1"/>
          <p:nvPr/>
        </p:nvSpPr>
        <p:spPr>
          <a:xfrm>
            <a:off x="5715000" y="3886200"/>
            <a:ext cx="902811" cy="369332"/>
          </a:xfrm>
          <a:prstGeom prst="rect">
            <a:avLst/>
          </a:prstGeom>
          <a:noFill/>
        </p:spPr>
        <p:txBody>
          <a:bodyPr wrap="none" rtlCol="0">
            <a:spAutoFit/>
          </a:bodyPr>
          <a:lstStyle/>
          <a:p>
            <a:r>
              <a:rPr lang="en-US" dirty="0">
                <a:solidFill>
                  <a:srgbClr val="FF0000"/>
                </a:solidFill>
              </a:rPr>
              <a:t>Shelf 1</a:t>
            </a:r>
          </a:p>
        </p:txBody>
      </p:sp>
      <p:sp>
        <p:nvSpPr>
          <p:cNvPr id="11" name="TextBox 10">
            <a:extLst>
              <a:ext uri="{FF2B5EF4-FFF2-40B4-BE49-F238E27FC236}">
                <a16:creationId xmlns:a16="http://schemas.microsoft.com/office/drawing/2014/main" id="{1BA95904-07FB-4BEB-6D8D-34BF7088E9D4}"/>
              </a:ext>
            </a:extLst>
          </p:cNvPr>
          <p:cNvSpPr txBox="1"/>
          <p:nvPr/>
        </p:nvSpPr>
        <p:spPr>
          <a:xfrm>
            <a:off x="5715000" y="4461349"/>
            <a:ext cx="902811" cy="369332"/>
          </a:xfrm>
          <a:prstGeom prst="rect">
            <a:avLst/>
          </a:prstGeom>
          <a:noFill/>
        </p:spPr>
        <p:txBody>
          <a:bodyPr wrap="none" rtlCol="0">
            <a:spAutoFit/>
          </a:bodyPr>
          <a:lstStyle/>
          <a:p>
            <a:r>
              <a:rPr lang="en-US" dirty="0">
                <a:solidFill>
                  <a:srgbClr val="FF0000"/>
                </a:solidFill>
              </a:rPr>
              <a:t>Shelf 2</a:t>
            </a:r>
          </a:p>
        </p:txBody>
      </p:sp>
      <p:sp>
        <p:nvSpPr>
          <p:cNvPr id="12" name="TextBox 11">
            <a:extLst>
              <a:ext uri="{FF2B5EF4-FFF2-40B4-BE49-F238E27FC236}">
                <a16:creationId xmlns:a16="http://schemas.microsoft.com/office/drawing/2014/main" id="{548906EF-A659-66C0-E48A-A6E8977C9D63}"/>
              </a:ext>
            </a:extLst>
          </p:cNvPr>
          <p:cNvSpPr txBox="1"/>
          <p:nvPr/>
        </p:nvSpPr>
        <p:spPr>
          <a:xfrm>
            <a:off x="5715000" y="5134356"/>
            <a:ext cx="902811" cy="369332"/>
          </a:xfrm>
          <a:prstGeom prst="rect">
            <a:avLst/>
          </a:prstGeom>
          <a:noFill/>
        </p:spPr>
        <p:txBody>
          <a:bodyPr wrap="none" rtlCol="0">
            <a:spAutoFit/>
          </a:bodyPr>
          <a:lstStyle/>
          <a:p>
            <a:r>
              <a:rPr lang="en-US" dirty="0">
                <a:solidFill>
                  <a:srgbClr val="FF0000"/>
                </a:solidFill>
              </a:rPr>
              <a:t>Shelf 3</a:t>
            </a:r>
          </a:p>
        </p:txBody>
      </p:sp>
      <p:sp>
        <p:nvSpPr>
          <p:cNvPr id="13" name="TextBox 12">
            <a:extLst>
              <a:ext uri="{FF2B5EF4-FFF2-40B4-BE49-F238E27FC236}">
                <a16:creationId xmlns:a16="http://schemas.microsoft.com/office/drawing/2014/main" id="{EC6FB34C-4507-71E1-FD11-32445A2C72A7}"/>
              </a:ext>
            </a:extLst>
          </p:cNvPr>
          <p:cNvSpPr txBox="1"/>
          <p:nvPr/>
        </p:nvSpPr>
        <p:spPr>
          <a:xfrm>
            <a:off x="5715000" y="5703808"/>
            <a:ext cx="902811" cy="369332"/>
          </a:xfrm>
          <a:prstGeom prst="rect">
            <a:avLst/>
          </a:prstGeom>
          <a:noFill/>
        </p:spPr>
        <p:txBody>
          <a:bodyPr wrap="none" rtlCol="0">
            <a:spAutoFit/>
          </a:bodyPr>
          <a:lstStyle/>
          <a:p>
            <a:r>
              <a:rPr lang="en-US" dirty="0">
                <a:solidFill>
                  <a:srgbClr val="FF0000"/>
                </a:solidFill>
              </a:rPr>
              <a:t>Shelf 4</a:t>
            </a:r>
          </a:p>
        </p:txBody>
      </p:sp>
      <p:sp>
        <p:nvSpPr>
          <p:cNvPr id="14" name="TextBox 13">
            <a:extLst>
              <a:ext uri="{FF2B5EF4-FFF2-40B4-BE49-F238E27FC236}">
                <a16:creationId xmlns:a16="http://schemas.microsoft.com/office/drawing/2014/main" id="{705279F7-FFCA-71E1-828C-5250C6E00561}"/>
              </a:ext>
            </a:extLst>
          </p:cNvPr>
          <p:cNvSpPr txBox="1"/>
          <p:nvPr/>
        </p:nvSpPr>
        <p:spPr>
          <a:xfrm>
            <a:off x="7873245" y="3900594"/>
            <a:ext cx="902811" cy="369332"/>
          </a:xfrm>
          <a:prstGeom prst="rect">
            <a:avLst/>
          </a:prstGeom>
          <a:noFill/>
        </p:spPr>
        <p:txBody>
          <a:bodyPr wrap="none" rtlCol="0">
            <a:spAutoFit/>
          </a:bodyPr>
          <a:lstStyle/>
          <a:p>
            <a:r>
              <a:rPr lang="en-US" dirty="0">
                <a:solidFill>
                  <a:srgbClr val="FF0000"/>
                </a:solidFill>
              </a:rPr>
              <a:t>Shelf 5</a:t>
            </a:r>
          </a:p>
        </p:txBody>
      </p:sp>
      <p:sp>
        <p:nvSpPr>
          <p:cNvPr id="15" name="TextBox 14">
            <a:extLst>
              <a:ext uri="{FF2B5EF4-FFF2-40B4-BE49-F238E27FC236}">
                <a16:creationId xmlns:a16="http://schemas.microsoft.com/office/drawing/2014/main" id="{DAAE7A04-1E6E-7D9B-67A2-13EC9D4BA87C}"/>
              </a:ext>
            </a:extLst>
          </p:cNvPr>
          <p:cNvSpPr txBox="1"/>
          <p:nvPr/>
        </p:nvSpPr>
        <p:spPr>
          <a:xfrm>
            <a:off x="7873245" y="4498973"/>
            <a:ext cx="902811" cy="369332"/>
          </a:xfrm>
          <a:prstGeom prst="rect">
            <a:avLst/>
          </a:prstGeom>
          <a:noFill/>
        </p:spPr>
        <p:txBody>
          <a:bodyPr wrap="none" rtlCol="0">
            <a:spAutoFit/>
          </a:bodyPr>
          <a:lstStyle/>
          <a:p>
            <a:r>
              <a:rPr lang="en-US" dirty="0">
                <a:solidFill>
                  <a:srgbClr val="FF0000"/>
                </a:solidFill>
              </a:rPr>
              <a:t>Shelf 6</a:t>
            </a:r>
          </a:p>
        </p:txBody>
      </p:sp>
      <p:sp>
        <p:nvSpPr>
          <p:cNvPr id="16" name="TextBox 15">
            <a:extLst>
              <a:ext uri="{FF2B5EF4-FFF2-40B4-BE49-F238E27FC236}">
                <a16:creationId xmlns:a16="http://schemas.microsoft.com/office/drawing/2014/main" id="{B9A56528-E040-72CB-1E65-18270DD2EB5B}"/>
              </a:ext>
            </a:extLst>
          </p:cNvPr>
          <p:cNvSpPr txBox="1"/>
          <p:nvPr/>
        </p:nvSpPr>
        <p:spPr>
          <a:xfrm>
            <a:off x="7873245" y="5134356"/>
            <a:ext cx="902811" cy="369332"/>
          </a:xfrm>
          <a:prstGeom prst="rect">
            <a:avLst/>
          </a:prstGeom>
          <a:noFill/>
        </p:spPr>
        <p:txBody>
          <a:bodyPr wrap="none" rtlCol="0">
            <a:spAutoFit/>
          </a:bodyPr>
          <a:lstStyle/>
          <a:p>
            <a:r>
              <a:rPr lang="en-US" dirty="0">
                <a:solidFill>
                  <a:srgbClr val="FF0000"/>
                </a:solidFill>
              </a:rPr>
              <a:t>Shelf 7</a:t>
            </a:r>
          </a:p>
        </p:txBody>
      </p:sp>
      <p:sp>
        <p:nvSpPr>
          <p:cNvPr id="17" name="TextBox 16">
            <a:extLst>
              <a:ext uri="{FF2B5EF4-FFF2-40B4-BE49-F238E27FC236}">
                <a16:creationId xmlns:a16="http://schemas.microsoft.com/office/drawing/2014/main" id="{C117E714-6810-B271-CBCF-304B3D0B3956}"/>
              </a:ext>
            </a:extLst>
          </p:cNvPr>
          <p:cNvSpPr txBox="1"/>
          <p:nvPr/>
        </p:nvSpPr>
        <p:spPr>
          <a:xfrm>
            <a:off x="7873245" y="5701823"/>
            <a:ext cx="902811" cy="369332"/>
          </a:xfrm>
          <a:prstGeom prst="rect">
            <a:avLst/>
          </a:prstGeom>
          <a:noFill/>
        </p:spPr>
        <p:txBody>
          <a:bodyPr wrap="none" rtlCol="0">
            <a:spAutoFit/>
          </a:bodyPr>
          <a:lstStyle/>
          <a:p>
            <a:r>
              <a:rPr lang="en-US" dirty="0">
                <a:solidFill>
                  <a:srgbClr val="FF0000"/>
                </a:solidFill>
              </a:rPr>
              <a:t>Shelf 8</a:t>
            </a:r>
          </a:p>
        </p:txBody>
      </p:sp>
      <p:sp>
        <p:nvSpPr>
          <p:cNvPr id="18" name="TextBox 17">
            <a:extLst>
              <a:ext uri="{FF2B5EF4-FFF2-40B4-BE49-F238E27FC236}">
                <a16:creationId xmlns:a16="http://schemas.microsoft.com/office/drawing/2014/main" id="{C5698686-E38C-9520-A4FB-971195352F0D}"/>
              </a:ext>
            </a:extLst>
          </p:cNvPr>
          <p:cNvSpPr txBox="1"/>
          <p:nvPr/>
        </p:nvSpPr>
        <p:spPr>
          <a:xfrm>
            <a:off x="2286000" y="5461337"/>
            <a:ext cx="877163" cy="369332"/>
          </a:xfrm>
          <a:prstGeom prst="rect">
            <a:avLst/>
          </a:prstGeom>
          <a:noFill/>
        </p:spPr>
        <p:txBody>
          <a:bodyPr wrap="none" rtlCol="0">
            <a:spAutoFit/>
          </a:bodyPr>
          <a:lstStyle/>
          <a:p>
            <a:r>
              <a:rPr lang="en-US" dirty="0">
                <a:solidFill>
                  <a:srgbClr val="FF0000"/>
                </a:solidFill>
              </a:rPr>
              <a:t>Aisle 3</a:t>
            </a:r>
          </a:p>
        </p:txBody>
      </p:sp>
      <p:sp>
        <p:nvSpPr>
          <p:cNvPr id="19" name="TextBox 18">
            <a:extLst>
              <a:ext uri="{FF2B5EF4-FFF2-40B4-BE49-F238E27FC236}">
                <a16:creationId xmlns:a16="http://schemas.microsoft.com/office/drawing/2014/main" id="{71AD8AE9-F480-58DC-CE98-D9A73914D332}"/>
              </a:ext>
            </a:extLst>
          </p:cNvPr>
          <p:cNvSpPr txBox="1"/>
          <p:nvPr/>
        </p:nvSpPr>
        <p:spPr>
          <a:xfrm>
            <a:off x="1295400" y="5073134"/>
            <a:ext cx="877163" cy="369332"/>
          </a:xfrm>
          <a:prstGeom prst="rect">
            <a:avLst/>
          </a:prstGeom>
          <a:noFill/>
        </p:spPr>
        <p:txBody>
          <a:bodyPr wrap="none" rtlCol="0">
            <a:spAutoFit/>
          </a:bodyPr>
          <a:lstStyle/>
          <a:p>
            <a:r>
              <a:rPr lang="en-US" dirty="0">
                <a:solidFill>
                  <a:srgbClr val="FF0000"/>
                </a:solidFill>
              </a:rPr>
              <a:t>Aisle 2</a:t>
            </a:r>
          </a:p>
        </p:txBody>
      </p:sp>
      <p:sp>
        <p:nvSpPr>
          <p:cNvPr id="22" name="TextBox 21">
            <a:extLst>
              <a:ext uri="{FF2B5EF4-FFF2-40B4-BE49-F238E27FC236}">
                <a16:creationId xmlns:a16="http://schemas.microsoft.com/office/drawing/2014/main" id="{C310F682-626D-4157-8D7B-4DE1572ED2E9}"/>
              </a:ext>
            </a:extLst>
          </p:cNvPr>
          <p:cNvSpPr txBox="1"/>
          <p:nvPr/>
        </p:nvSpPr>
        <p:spPr>
          <a:xfrm>
            <a:off x="457200" y="4452104"/>
            <a:ext cx="877163" cy="369332"/>
          </a:xfrm>
          <a:prstGeom prst="rect">
            <a:avLst/>
          </a:prstGeom>
          <a:noFill/>
        </p:spPr>
        <p:txBody>
          <a:bodyPr wrap="none" rtlCol="0">
            <a:spAutoFit/>
          </a:bodyPr>
          <a:lstStyle/>
          <a:p>
            <a:r>
              <a:rPr lang="en-US" dirty="0">
                <a:solidFill>
                  <a:srgbClr val="FF0000"/>
                </a:solidFill>
              </a:rPr>
              <a:t>Aisle 1</a:t>
            </a:r>
          </a:p>
        </p:txBody>
      </p:sp>
    </p:spTree>
    <p:extLst>
      <p:ext uri="{BB962C8B-B14F-4D97-AF65-F5344CB8AC3E}">
        <p14:creationId xmlns:p14="http://schemas.microsoft.com/office/powerpoint/2010/main" val="313747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Project</a:t>
            </a:r>
          </a:p>
        </p:txBody>
      </p:sp>
      <p:sp>
        <p:nvSpPr>
          <p:cNvPr id="3" name="Content Placeholder 2"/>
          <p:cNvSpPr>
            <a:spLocks noGrp="1"/>
          </p:cNvSpPr>
          <p:nvPr>
            <p:ph idx="1"/>
          </p:nvPr>
        </p:nvSpPr>
        <p:spPr>
          <a:xfrm>
            <a:off x="457200" y="1600200"/>
            <a:ext cx="8458200" cy="5257800"/>
          </a:xfrm>
        </p:spPr>
        <p:txBody>
          <a:bodyPr>
            <a:normAutofit lnSpcReduction="10000"/>
          </a:bodyPr>
          <a:lstStyle/>
          <a:p>
            <a:r>
              <a:rPr lang="en-US" dirty="0"/>
              <a:t>Context</a:t>
            </a:r>
          </a:p>
          <a:p>
            <a:pPr lvl="1"/>
            <a:r>
              <a:rPr lang="en-US" dirty="0"/>
              <a:t>A startup company wants to disrupt Inventory Management Systems</a:t>
            </a:r>
          </a:p>
          <a:p>
            <a:pPr lvl="1"/>
            <a:r>
              <a:rPr lang="en-US" dirty="0"/>
              <a:t>Goal is to open brick &amp; mortar stores that are identical when customers browse shelves in person</a:t>
            </a:r>
          </a:p>
          <a:p>
            <a:pPr lvl="1"/>
            <a:r>
              <a:rPr lang="en-US" dirty="0"/>
              <a:t>Allow customers to buy items (and walk in and collect them)</a:t>
            </a:r>
          </a:p>
          <a:p>
            <a:pPr lvl="1"/>
            <a:r>
              <a:rPr lang="en-US" dirty="0"/>
              <a:t>Overstocked storage contains extra inventory that cannot fit on shelves</a:t>
            </a:r>
          </a:p>
          <a:p>
            <a:r>
              <a:rPr lang="en-US" dirty="0"/>
              <a:t>Goal</a:t>
            </a:r>
          </a:p>
          <a:p>
            <a:pPr lvl="1"/>
            <a:r>
              <a:rPr lang="en-US" dirty="0"/>
              <a:t>Corporate:</a:t>
            </a:r>
          </a:p>
          <a:p>
            <a:pPr lvl="2"/>
            <a:r>
              <a:rPr lang="en-US" dirty="0"/>
              <a:t>Can uniformly design store layout to maximize item visibility</a:t>
            </a:r>
          </a:p>
          <a:p>
            <a:pPr lvl="1"/>
            <a:r>
              <a:rPr lang="en-US" dirty="0"/>
              <a:t>Manager:</a:t>
            </a:r>
          </a:p>
          <a:p>
            <a:pPr lvl="2"/>
            <a:r>
              <a:rPr lang="en-US" dirty="0"/>
              <a:t>Can receive shipments and stock shelves (with extra items stored separately in overstock). </a:t>
            </a:r>
            <a:r>
              <a:rPr lang="en-US" dirty="0">
                <a:solidFill>
                  <a:srgbClr val="FF0000"/>
                </a:solidFill>
              </a:rPr>
              <a:t>Note: act as if items actually arrived at store</a:t>
            </a:r>
            <a:endParaRPr lang="en-US" dirty="0"/>
          </a:p>
          <a:p>
            <a:pPr lvl="1"/>
            <a:r>
              <a:rPr lang="en-US" dirty="0"/>
              <a:t>Customers:</a:t>
            </a:r>
          </a:p>
          <a:p>
            <a:pPr lvl="2"/>
            <a:r>
              <a:rPr lang="en-US" dirty="0"/>
              <a:t>Can locate items (and identify those aisles/shelves containing these items) even including overstocked items in any store</a:t>
            </a:r>
          </a:p>
        </p:txBody>
      </p:sp>
      <p:sp>
        <p:nvSpPr>
          <p:cNvPr id="4" name="Date Placeholder 3"/>
          <p:cNvSpPr>
            <a:spLocks noGrp="1"/>
          </p:cNvSpPr>
          <p:nvPr>
            <p:ph type="dt" sz="half" idx="10"/>
          </p:nvPr>
        </p:nvSpPr>
        <p:spPr/>
        <p:txBody>
          <a:bodyPr/>
          <a:lstStyle/>
          <a:p>
            <a:r>
              <a:rPr lang="en-US" dirty="0"/>
              <a:t>(c) 2022, George Heineman</a:t>
            </a:r>
          </a:p>
        </p:txBody>
      </p:sp>
      <p:sp>
        <p:nvSpPr>
          <p:cNvPr id="5" name="Footer Placeholder 4"/>
          <p:cNvSpPr>
            <a:spLocks noGrp="1"/>
          </p:cNvSpPr>
          <p:nvPr>
            <p:ph type="ftr" sz="quarter" idx="11"/>
          </p:nvPr>
        </p:nvSpPr>
        <p:spPr/>
        <p:txBody>
          <a:bodyPr/>
          <a:lstStyle/>
          <a:p>
            <a:r>
              <a:rPr lang="en-US" dirty="0"/>
              <a:t>CS509 : Project Spec</a:t>
            </a:r>
          </a:p>
        </p:txBody>
      </p:sp>
      <p:sp>
        <p:nvSpPr>
          <p:cNvPr id="6" name="Slide Number Placeholder 5"/>
          <p:cNvSpPr>
            <a:spLocks noGrp="1"/>
          </p:cNvSpPr>
          <p:nvPr>
            <p:ph type="sldNum" sz="quarter" idx="12"/>
          </p:nvPr>
        </p:nvSpPr>
        <p:spPr/>
        <p:txBody>
          <a:bodyPr/>
          <a:lstStyle/>
          <a:p>
            <a:fld id="{F9B3230D-7CC4-4102-922B-7FEEBCA8B435}" type="slidenum">
              <a:rPr lang="en-US" smtClean="0"/>
              <a:t>3</a:t>
            </a:fld>
            <a:endParaRPr lang="en-US"/>
          </a:p>
        </p:txBody>
      </p:sp>
    </p:spTree>
    <p:extLst>
      <p:ext uri="{BB962C8B-B14F-4D97-AF65-F5344CB8AC3E}">
        <p14:creationId xmlns:p14="http://schemas.microsoft.com/office/powerpoint/2010/main" val="390504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Requirements </a:t>
            </a:r>
          </a:p>
        </p:txBody>
      </p:sp>
      <p:sp>
        <p:nvSpPr>
          <p:cNvPr id="3" name="Content Placeholder 2"/>
          <p:cNvSpPr>
            <a:spLocks noGrp="1"/>
          </p:cNvSpPr>
          <p:nvPr>
            <p:ph idx="1"/>
          </p:nvPr>
        </p:nvSpPr>
        <p:spPr>
          <a:xfrm>
            <a:off x="457200" y="1600200"/>
            <a:ext cx="8229600" cy="5239512"/>
          </a:xfrm>
        </p:spPr>
        <p:txBody>
          <a:bodyPr>
            <a:normAutofit lnSpcReduction="10000"/>
          </a:bodyPr>
          <a:lstStyle/>
          <a:p>
            <a:r>
              <a:rPr lang="en-US" dirty="0"/>
              <a:t>Corporate defines inventory items (authenticated)</a:t>
            </a:r>
          </a:p>
          <a:p>
            <a:pPr lvl="1"/>
            <a:r>
              <a:rPr lang="en-US" dirty="0"/>
              <a:t>Each item has a SKU (Stock Keeping Unit) and a name and a description and a price</a:t>
            </a:r>
          </a:p>
          <a:p>
            <a:pPr lvl="1"/>
            <a:r>
              <a:rPr lang="en-US" dirty="0"/>
              <a:t>Items can be created but cannot be deleted</a:t>
            </a:r>
          </a:p>
          <a:p>
            <a:pPr lvl="1"/>
            <a:r>
              <a:rPr lang="en-US" dirty="0"/>
              <a:t>Every item is assigned to a designated Aisle and Shelf in a store</a:t>
            </a:r>
          </a:p>
          <a:p>
            <a:pPr lvl="2"/>
            <a:r>
              <a:rPr lang="en-US" dirty="0"/>
              <a:t>An item declares the maximum # of times it can be placed on a shelf</a:t>
            </a:r>
          </a:p>
          <a:p>
            <a:pPr lvl="1"/>
            <a:r>
              <a:rPr lang="en-US" dirty="0"/>
              <a:t>Can produce report of total inventory (and valuation) in a store</a:t>
            </a:r>
          </a:p>
          <a:p>
            <a:pPr lvl="1"/>
            <a:r>
              <a:rPr lang="en-US" dirty="0"/>
              <a:t>Can create a new store and remove an existing one. Each store has a GPS location</a:t>
            </a:r>
          </a:p>
          <a:p>
            <a:r>
              <a:rPr lang="en-US" dirty="0"/>
              <a:t>Store Manager (authenticated)</a:t>
            </a:r>
          </a:p>
          <a:p>
            <a:pPr lvl="1"/>
            <a:r>
              <a:rPr lang="en-US" dirty="0"/>
              <a:t>Process shipment from corporate containing various items (and quantities) which are either placed on the shelves (if there is room in that store) or placed in overstocked area</a:t>
            </a:r>
          </a:p>
          <a:p>
            <a:pPr lvl="1"/>
            <a:r>
              <a:rPr lang="en-US" dirty="0"/>
              <a:t>Can request to “fill-to-max” on the shelves for any/all items in overstocked in their store</a:t>
            </a:r>
          </a:p>
          <a:p>
            <a:pPr lvl="1"/>
            <a:r>
              <a:rPr lang="en-US" dirty="0"/>
              <a:t>Can compute total inventory valuation at their store</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dirty="0"/>
              <a:t>(c) 2022, George Heineman</a:t>
            </a:r>
          </a:p>
        </p:txBody>
      </p:sp>
      <p:sp>
        <p:nvSpPr>
          <p:cNvPr id="5" name="Footer Placeholder 4"/>
          <p:cNvSpPr>
            <a:spLocks noGrp="1"/>
          </p:cNvSpPr>
          <p:nvPr>
            <p:ph type="ftr" sz="quarter" idx="11"/>
          </p:nvPr>
        </p:nvSpPr>
        <p:spPr/>
        <p:txBody>
          <a:bodyPr/>
          <a:lstStyle/>
          <a:p>
            <a:r>
              <a:rPr lang="en-US" dirty="0"/>
              <a:t>CS509 : Project Spec</a:t>
            </a:r>
          </a:p>
        </p:txBody>
      </p:sp>
      <p:sp>
        <p:nvSpPr>
          <p:cNvPr id="6" name="Slide Number Placeholder 5"/>
          <p:cNvSpPr>
            <a:spLocks noGrp="1"/>
          </p:cNvSpPr>
          <p:nvPr>
            <p:ph type="sldNum" sz="quarter" idx="12"/>
          </p:nvPr>
        </p:nvSpPr>
        <p:spPr/>
        <p:txBody>
          <a:bodyPr/>
          <a:lstStyle/>
          <a:p>
            <a:fld id="{F9B3230D-7CC4-4102-922B-7FEEBCA8B435}" type="slidenum">
              <a:rPr lang="en-US" smtClean="0"/>
              <a:t>4</a:t>
            </a:fld>
            <a:endParaRPr lang="en-US"/>
          </a:p>
        </p:txBody>
      </p:sp>
    </p:spTree>
    <p:extLst>
      <p:ext uri="{BB962C8B-B14F-4D97-AF65-F5344CB8AC3E}">
        <p14:creationId xmlns:p14="http://schemas.microsoft.com/office/powerpoint/2010/main" val="239603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A34D-FD10-4EB6-BFE1-84DBECED6A31}"/>
              </a:ext>
            </a:extLst>
          </p:cNvPr>
          <p:cNvSpPr>
            <a:spLocks noGrp="1"/>
          </p:cNvSpPr>
          <p:nvPr>
            <p:ph type="title"/>
          </p:nvPr>
        </p:nvSpPr>
        <p:spPr/>
        <p:txBody>
          <a:bodyPr/>
          <a:lstStyle/>
          <a:p>
            <a:r>
              <a:rPr lang="en-US" dirty="0"/>
              <a:t>Primary Requirements</a:t>
            </a:r>
          </a:p>
        </p:txBody>
      </p:sp>
      <p:sp>
        <p:nvSpPr>
          <p:cNvPr id="3" name="Content Placeholder 2">
            <a:extLst>
              <a:ext uri="{FF2B5EF4-FFF2-40B4-BE49-F238E27FC236}">
                <a16:creationId xmlns:a16="http://schemas.microsoft.com/office/drawing/2014/main" id="{AD71AAEE-652B-4828-9690-8BAA4A8FAA21}"/>
              </a:ext>
            </a:extLst>
          </p:cNvPr>
          <p:cNvSpPr>
            <a:spLocks noGrp="1"/>
          </p:cNvSpPr>
          <p:nvPr>
            <p:ph idx="1"/>
          </p:nvPr>
        </p:nvSpPr>
        <p:spPr>
          <a:xfrm>
            <a:off x="457200" y="1600200"/>
            <a:ext cx="8382000" cy="4953000"/>
          </a:xfrm>
        </p:spPr>
        <p:txBody>
          <a:bodyPr>
            <a:normAutofit/>
          </a:bodyPr>
          <a:lstStyle/>
          <a:p>
            <a:r>
              <a:rPr lang="en-US" dirty="0"/>
              <a:t>Customer (anonymous)</a:t>
            </a:r>
          </a:p>
          <a:p>
            <a:pPr lvl="1"/>
            <a:r>
              <a:rPr lang="en-US" dirty="0"/>
              <a:t>Can generate list of available stores (with their GPS location) in order of closest distance to customer’s given GPS</a:t>
            </a:r>
          </a:p>
          <a:p>
            <a:pPr lvl="1"/>
            <a:r>
              <a:rPr lang="en-US" dirty="0"/>
              <a:t>Can produce list of items (and quantities) on any shelf in any store</a:t>
            </a:r>
          </a:p>
          <a:p>
            <a:pPr lvl="1"/>
            <a:r>
              <a:rPr lang="en-US" dirty="0"/>
              <a:t>Can search whether item is available (by SKU or name or description) at any store </a:t>
            </a:r>
          </a:p>
          <a:p>
            <a:pPr lvl="2"/>
            <a:r>
              <a:rPr lang="en-US" dirty="0"/>
              <a:t>From this generated list, customer can </a:t>
            </a:r>
            <a:r>
              <a:rPr lang="en-US" dirty="0">
                <a:solidFill>
                  <a:srgbClr val="FF0000"/>
                </a:solidFill>
              </a:rPr>
              <a:t>BUY</a:t>
            </a:r>
            <a:r>
              <a:rPr lang="en-US" baseline="30000" dirty="0">
                <a:solidFill>
                  <a:srgbClr val="FF0000"/>
                </a:solidFill>
              </a:rPr>
              <a:t>*</a:t>
            </a:r>
            <a:r>
              <a:rPr lang="en-US" dirty="0"/>
              <a:t> a given allowable quantity of an item from a specific store</a:t>
            </a:r>
            <a:endParaRPr lang="en-US" baseline="30000" dirty="0">
              <a:solidFill>
                <a:srgbClr val="FF0000"/>
              </a:solidFill>
            </a:endParaRPr>
          </a:p>
          <a:p>
            <a:pPr marL="274320" lvl="1" indent="0">
              <a:buNone/>
            </a:pPr>
            <a:endParaRPr lang="en-US" dirty="0"/>
          </a:p>
        </p:txBody>
      </p:sp>
      <p:sp>
        <p:nvSpPr>
          <p:cNvPr id="4" name="Date Placeholder 3">
            <a:extLst>
              <a:ext uri="{FF2B5EF4-FFF2-40B4-BE49-F238E27FC236}">
                <a16:creationId xmlns:a16="http://schemas.microsoft.com/office/drawing/2014/main" id="{9E787B41-0FE2-466B-B0B5-FED0663F086C}"/>
              </a:ext>
            </a:extLst>
          </p:cNvPr>
          <p:cNvSpPr>
            <a:spLocks noGrp="1"/>
          </p:cNvSpPr>
          <p:nvPr>
            <p:ph type="dt" sz="half" idx="10"/>
          </p:nvPr>
        </p:nvSpPr>
        <p:spPr/>
        <p:txBody>
          <a:bodyPr/>
          <a:lstStyle/>
          <a:p>
            <a:r>
              <a:rPr lang="en-US" dirty="0"/>
              <a:t>(c) 2022, George Heineman</a:t>
            </a:r>
          </a:p>
        </p:txBody>
      </p:sp>
      <p:sp>
        <p:nvSpPr>
          <p:cNvPr id="5" name="Footer Placeholder 4">
            <a:extLst>
              <a:ext uri="{FF2B5EF4-FFF2-40B4-BE49-F238E27FC236}">
                <a16:creationId xmlns:a16="http://schemas.microsoft.com/office/drawing/2014/main" id="{2482D4BD-6C31-45C9-BD8B-DB088D458DAD}"/>
              </a:ext>
            </a:extLst>
          </p:cNvPr>
          <p:cNvSpPr>
            <a:spLocks noGrp="1"/>
          </p:cNvSpPr>
          <p:nvPr>
            <p:ph type="ftr" sz="quarter" idx="11"/>
          </p:nvPr>
        </p:nvSpPr>
        <p:spPr/>
        <p:txBody>
          <a:bodyPr/>
          <a:lstStyle/>
          <a:p>
            <a:r>
              <a:rPr lang="en-US" dirty="0"/>
              <a:t>CS509 : Project Spec</a:t>
            </a:r>
          </a:p>
        </p:txBody>
      </p:sp>
      <p:sp>
        <p:nvSpPr>
          <p:cNvPr id="6" name="Slide Number Placeholder 5">
            <a:extLst>
              <a:ext uri="{FF2B5EF4-FFF2-40B4-BE49-F238E27FC236}">
                <a16:creationId xmlns:a16="http://schemas.microsoft.com/office/drawing/2014/main" id="{C0913EDC-3080-4B79-A6D8-1EE46E59CE80}"/>
              </a:ext>
            </a:extLst>
          </p:cNvPr>
          <p:cNvSpPr>
            <a:spLocks noGrp="1"/>
          </p:cNvSpPr>
          <p:nvPr>
            <p:ph type="sldNum" sz="quarter" idx="12"/>
          </p:nvPr>
        </p:nvSpPr>
        <p:spPr/>
        <p:txBody>
          <a:bodyPr/>
          <a:lstStyle/>
          <a:p>
            <a:fld id="{F9B3230D-7CC4-4102-922B-7FEEBCA8B435}" type="slidenum">
              <a:rPr lang="en-US" smtClean="0"/>
              <a:t>5</a:t>
            </a:fld>
            <a:endParaRPr lang="en-US"/>
          </a:p>
        </p:txBody>
      </p:sp>
      <p:sp>
        <p:nvSpPr>
          <p:cNvPr id="8" name="TextBox 7">
            <a:extLst>
              <a:ext uri="{FF2B5EF4-FFF2-40B4-BE49-F238E27FC236}">
                <a16:creationId xmlns:a16="http://schemas.microsoft.com/office/drawing/2014/main" id="{C92B6F2C-C7AB-9ABA-CDFD-92A29521E15D}"/>
              </a:ext>
            </a:extLst>
          </p:cNvPr>
          <p:cNvSpPr txBox="1"/>
          <p:nvPr/>
        </p:nvSpPr>
        <p:spPr>
          <a:xfrm>
            <a:off x="914400" y="4863347"/>
            <a:ext cx="7315200" cy="1200329"/>
          </a:xfrm>
          <a:prstGeom prst="rect">
            <a:avLst/>
          </a:prstGeom>
          <a:noFill/>
          <a:ln>
            <a:solidFill>
              <a:srgbClr val="FF0000"/>
            </a:solidFill>
          </a:ln>
        </p:spPr>
        <p:txBody>
          <a:bodyPr wrap="square">
            <a:spAutoFit/>
          </a:bodyPr>
          <a:lstStyle/>
          <a:p>
            <a:r>
              <a:rPr lang="en-US" dirty="0">
                <a:solidFill>
                  <a:srgbClr val="FF0000"/>
                </a:solidFill>
              </a:rPr>
              <a:t>BUY</a:t>
            </a:r>
            <a:r>
              <a:rPr lang="en-US" baseline="30000" dirty="0">
                <a:solidFill>
                  <a:srgbClr val="FF0000"/>
                </a:solidFill>
              </a:rPr>
              <a:t>*  </a:t>
            </a:r>
            <a:r>
              <a:rPr lang="en-US" dirty="0"/>
              <a:t>DO NOT create or maintain a shopping cart. You can assume that the product is immediately removed from the shelf and customers will simply pick the item up on their own time. These actions are outside the control of your system.</a:t>
            </a:r>
          </a:p>
        </p:txBody>
      </p:sp>
    </p:spTree>
    <p:extLst>
      <p:ext uri="{BB962C8B-B14F-4D97-AF65-F5344CB8AC3E}">
        <p14:creationId xmlns:p14="http://schemas.microsoft.com/office/powerpoint/2010/main" val="333479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9A78-300B-0C34-B4DD-9142534DE0DA}"/>
              </a:ext>
            </a:extLst>
          </p:cNvPr>
          <p:cNvSpPr>
            <a:spLocks noGrp="1"/>
          </p:cNvSpPr>
          <p:nvPr>
            <p:ph type="title"/>
          </p:nvPr>
        </p:nvSpPr>
        <p:spPr/>
        <p:txBody>
          <a:bodyPr/>
          <a:lstStyle/>
          <a:p>
            <a:r>
              <a:rPr lang="en-US" dirty="0"/>
              <a:t>Corporate Use Cases</a:t>
            </a:r>
          </a:p>
        </p:txBody>
      </p:sp>
      <p:sp>
        <p:nvSpPr>
          <p:cNvPr id="3" name="Content Placeholder 2">
            <a:extLst>
              <a:ext uri="{FF2B5EF4-FFF2-40B4-BE49-F238E27FC236}">
                <a16:creationId xmlns:a16="http://schemas.microsoft.com/office/drawing/2014/main" id="{0FAD6B6E-6629-F255-9621-14A3E6F4212D}"/>
              </a:ext>
            </a:extLst>
          </p:cNvPr>
          <p:cNvSpPr>
            <a:spLocks noGrp="1"/>
          </p:cNvSpPr>
          <p:nvPr>
            <p:ph idx="1"/>
          </p:nvPr>
        </p:nvSpPr>
        <p:spPr>
          <a:xfrm>
            <a:off x="781127" y="1702006"/>
            <a:ext cx="5029200" cy="3657600"/>
          </a:xfrm>
          <a:solidFill>
            <a:schemeClr val="bg2">
              <a:lumMod val="90000"/>
            </a:schemeClr>
          </a:solidFill>
        </p:spPr>
        <p:txBody>
          <a:bodyPr/>
          <a:lstStyle/>
          <a:p>
            <a:r>
              <a:rPr lang="en-US" dirty="0"/>
              <a:t>Create Item</a:t>
            </a:r>
          </a:p>
          <a:p>
            <a:r>
              <a:rPr lang="en-US" dirty="0"/>
              <a:t>Assign Item Location</a:t>
            </a:r>
          </a:p>
          <a:p>
            <a:r>
              <a:rPr lang="en-US" dirty="0"/>
              <a:t>Create Store</a:t>
            </a:r>
          </a:p>
          <a:p>
            <a:r>
              <a:rPr lang="en-US" dirty="0"/>
              <a:t>Remove Store</a:t>
            </a:r>
          </a:p>
          <a:p>
            <a:r>
              <a:rPr lang="en-US" dirty="0"/>
              <a:t>Generate Total Inventory Report</a:t>
            </a:r>
          </a:p>
          <a:p>
            <a:r>
              <a:rPr lang="en-US" dirty="0"/>
              <a:t>Generate Inventory Report</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5752128C-DBFC-5CBB-E366-19651FCD22D3}"/>
              </a:ext>
            </a:extLst>
          </p:cNvPr>
          <p:cNvSpPr>
            <a:spLocks noGrp="1"/>
          </p:cNvSpPr>
          <p:nvPr>
            <p:ph type="dt" sz="half" idx="10"/>
          </p:nvPr>
        </p:nvSpPr>
        <p:spPr/>
        <p:txBody>
          <a:bodyPr/>
          <a:lstStyle/>
          <a:p>
            <a:r>
              <a:rPr lang="en-US"/>
              <a:t>(c) 2022, George Heineman</a:t>
            </a:r>
            <a:endParaRPr lang="en-US" dirty="0"/>
          </a:p>
        </p:txBody>
      </p:sp>
      <p:sp>
        <p:nvSpPr>
          <p:cNvPr id="5" name="Footer Placeholder 4">
            <a:extLst>
              <a:ext uri="{FF2B5EF4-FFF2-40B4-BE49-F238E27FC236}">
                <a16:creationId xmlns:a16="http://schemas.microsoft.com/office/drawing/2014/main" id="{D0AE1E69-25C2-7CAF-3FBD-03CE23671936}"/>
              </a:ext>
            </a:extLst>
          </p:cNvPr>
          <p:cNvSpPr>
            <a:spLocks noGrp="1"/>
          </p:cNvSpPr>
          <p:nvPr>
            <p:ph type="ftr" sz="quarter" idx="11"/>
          </p:nvPr>
        </p:nvSpPr>
        <p:spPr/>
        <p:txBody>
          <a:bodyPr/>
          <a:lstStyle/>
          <a:p>
            <a:r>
              <a:rPr lang="en-US"/>
              <a:t>CS509 : Project Spec</a:t>
            </a:r>
            <a:endParaRPr lang="en-US" dirty="0"/>
          </a:p>
        </p:txBody>
      </p:sp>
      <p:sp>
        <p:nvSpPr>
          <p:cNvPr id="6" name="Slide Number Placeholder 5">
            <a:extLst>
              <a:ext uri="{FF2B5EF4-FFF2-40B4-BE49-F238E27FC236}">
                <a16:creationId xmlns:a16="http://schemas.microsoft.com/office/drawing/2014/main" id="{F3C30748-711F-F9C2-A714-A5A0076934C0}"/>
              </a:ext>
            </a:extLst>
          </p:cNvPr>
          <p:cNvSpPr>
            <a:spLocks noGrp="1"/>
          </p:cNvSpPr>
          <p:nvPr>
            <p:ph type="sldNum" sz="quarter" idx="12"/>
          </p:nvPr>
        </p:nvSpPr>
        <p:spPr/>
        <p:txBody>
          <a:bodyPr/>
          <a:lstStyle/>
          <a:p>
            <a:fld id="{F9B3230D-7CC4-4102-922B-7FEEBCA8B435}" type="slidenum">
              <a:rPr lang="en-US" smtClean="0"/>
              <a:t>6</a:t>
            </a:fld>
            <a:endParaRPr lang="en-US"/>
          </a:p>
        </p:txBody>
      </p:sp>
      <p:sp>
        <p:nvSpPr>
          <p:cNvPr id="7" name="TextBox 6">
            <a:extLst>
              <a:ext uri="{FF2B5EF4-FFF2-40B4-BE49-F238E27FC236}">
                <a16:creationId xmlns:a16="http://schemas.microsoft.com/office/drawing/2014/main" id="{06A964ED-7CA4-BE1A-CF03-06AF5CA67BB1}"/>
              </a:ext>
            </a:extLst>
          </p:cNvPr>
          <p:cNvSpPr txBox="1"/>
          <p:nvPr/>
        </p:nvSpPr>
        <p:spPr>
          <a:xfrm>
            <a:off x="6096000" y="1600200"/>
            <a:ext cx="2438400" cy="3754874"/>
          </a:xfrm>
          <a:prstGeom prst="rect">
            <a:avLst/>
          </a:prstGeom>
          <a:solidFill>
            <a:schemeClr val="tx1">
              <a:lumMod val="25000"/>
              <a:lumOff val="75000"/>
            </a:schemeClr>
          </a:solidFill>
        </p:spPr>
        <p:txBody>
          <a:bodyPr wrap="square" rtlCol="0">
            <a:spAutoFit/>
          </a:bodyPr>
          <a:lstStyle/>
          <a:p>
            <a:r>
              <a:rPr lang="en-US" sz="1400" dirty="0"/>
              <a:t>Each Item has a SKU, name, description and price.</a:t>
            </a:r>
          </a:p>
          <a:p>
            <a:endParaRPr lang="en-US" sz="1400" dirty="0"/>
          </a:p>
          <a:p>
            <a:r>
              <a:rPr lang="en-US" sz="1400" dirty="0"/>
              <a:t>Once an item is created, none of this information will change. </a:t>
            </a:r>
            <a:r>
              <a:rPr lang="en-US" sz="1400" b="1" dirty="0"/>
              <a:t>[KEEP SIMPLE]</a:t>
            </a:r>
          </a:p>
          <a:p>
            <a:endParaRPr lang="en-US" sz="1400" dirty="0"/>
          </a:p>
          <a:p>
            <a:r>
              <a:rPr lang="en-US" sz="1400" dirty="0"/>
              <a:t>Once an item has been assigned, it won’t be reassigned </a:t>
            </a:r>
            <a:r>
              <a:rPr lang="en-US" sz="1400" b="1" dirty="0"/>
              <a:t>[KEEP SIMPLE]</a:t>
            </a:r>
          </a:p>
          <a:p>
            <a:endParaRPr lang="en-US" sz="1400" b="1" dirty="0"/>
          </a:p>
          <a:p>
            <a:r>
              <a:rPr lang="en-US" sz="1400" dirty="0"/>
              <a:t>Total Inventory report is for all stores.</a:t>
            </a:r>
          </a:p>
          <a:p>
            <a:endParaRPr lang="en-US" sz="1400" dirty="0"/>
          </a:p>
          <a:p>
            <a:r>
              <a:rPr lang="en-US" sz="1400" dirty="0"/>
              <a:t>Inventory Report is for a designated store</a:t>
            </a:r>
          </a:p>
          <a:p>
            <a:endParaRPr lang="en-US" sz="1400" dirty="0"/>
          </a:p>
        </p:txBody>
      </p:sp>
    </p:spTree>
    <p:extLst>
      <p:ext uri="{BB962C8B-B14F-4D97-AF65-F5344CB8AC3E}">
        <p14:creationId xmlns:p14="http://schemas.microsoft.com/office/powerpoint/2010/main" val="16978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AE15-0827-08CA-3EFF-2399A81DD2C0}"/>
              </a:ext>
            </a:extLst>
          </p:cNvPr>
          <p:cNvSpPr>
            <a:spLocks noGrp="1"/>
          </p:cNvSpPr>
          <p:nvPr>
            <p:ph type="title"/>
          </p:nvPr>
        </p:nvSpPr>
        <p:spPr/>
        <p:txBody>
          <a:bodyPr/>
          <a:lstStyle/>
          <a:p>
            <a:r>
              <a:rPr lang="en-US" dirty="0"/>
              <a:t>Manager Use Cases</a:t>
            </a:r>
          </a:p>
        </p:txBody>
      </p:sp>
      <p:sp>
        <p:nvSpPr>
          <p:cNvPr id="3" name="Content Placeholder 2">
            <a:extLst>
              <a:ext uri="{FF2B5EF4-FFF2-40B4-BE49-F238E27FC236}">
                <a16:creationId xmlns:a16="http://schemas.microsoft.com/office/drawing/2014/main" id="{99B58AA7-D581-84FA-0387-F7F05C6FE76F}"/>
              </a:ext>
            </a:extLst>
          </p:cNvPr>
          <p:cNvSpPr>
            <a:spLocks noGrp="1"/>
          </p:cNvSpPr>
          <p:nvPr>
            <p:ph idx="1"/>
          </p:nvPr>
        </p:nvSpPr>
        <p:spPr>
          <a:xfrm>
            <a:off x="457200" y="1600200"/>
            <a:ext cx="5029200" cy="4876800"/>
          </a:xfrm>
          <a:solidFill>
            <a:schemeClr val="bg2">
              <a:lumMod val="90000"/>
            </a:schemeClr>
          </a:solidFill>
        </p:spPr>
        <p:txBody>
          <a:bodyPr/>
          <a:lstStyle/>
          <a:p>
            <a:r>
              <a:rPr lang="en-US" dirty="0"/>
              <a:t>Process Shipment</a:t>
            </a:r>
          </a:p>
          <a:p>
            <a:r>
              <a:rPr lang="en-US" dirty="0"/>
              <a:t>Generate Inventory Report</a:t>
            </a:r>
          </a:p>
          <a:p>
            <a:r>
              <a:rPr lang="en-US" dirty="0"/>
              <a:t>Generate Overstock Report</a:t>
            </a:r>
          </a:p>
          <a:p>
            <a:r>
              <a:rPr lang="en-US" dirty="0"/>
              <a:t>Fill Shelves</a:t>
            </a:r>
          </a:p>
          <a:p>
            <a:r>
              <a:rPr lang="en-US" dirty="0"/>
              <a:t>Show Missing Items</a:t>
            </a:r>
          </a:p>
        </p:txBody>
      </p:sp>
      <p:sp>
        <p:nvSpPr>
          <p:cNvPr id="4" name="Date Placeholder 3">
            <a:extLst>
              <a:ext uri="{FF2B5EF4-FFF2-40B4-BE49-F238E27FC236}">
                <a16:creationId xmlns:a16="http://schemas.microsoft.com/office/drawing/2014/main" id="{693739AC-1C18-5F50-1B05-6D1188690398}"/>
              </a:ext>
            </a:extLst>
          </p:cNvPr>
          <p:cNvSpPr>
            <a:spLocks noGrp="1"/>
          </p:cNvSpPr>
          <p:nvPr>
            <p:ph type="dt" sz="half" idx="10"/>
          </p:nvPr>
        </p:nvSpPr>
        <p:spPr/>
        <p:txBody>
          <a:bodyPr/>
          <a:lstStyle/>
          <a:p>
            <a:r>
              <a:rPr lang="en-US"/>
              <a:t>(c) 2022, George Heineman</a:t>
            </a:r>
            <a:endParaRPr lang="en-US" dirty="0"/>
          </a:p>
        </p:txBody>
      </p:sp>
      <p:sp>
        <p:nvSpPr>
          <p:cNvPr id="5" name="Footer Placeholder 4">
            <a:extLst>
              <a:ext uri="{FF2B5EF4-FFF2-40B4-BE49-F238E27FC236}">
                <a16:creationId xmlns:a16="http://schemas.microsoft.com/office/drawing/2014/main" id="{1DA844DA-4208-D24C-113A-7377DBD7F214}"/>
              </a:ext>
            </a:extLst>
          </p:cNvPr>
          <p:cNvSpPr>
            <a:spLocks noGrp="1"/>
          </p:cNvSpPr>
          <p:nvPr>
            <p:ph type="ftr" sz="quarter" idx="11"/>
          </p:nvPr>
        </p:nvSpPr>
        <p:spPr/>
        <p:txBody>
          <a:bodyPr/>
          <a:lstStyle/>
          <a:p>
            <a:r>
              <a:rPr lang="en-US"/>
              <a:t>CS509 : Project Spec</a:t>
            </a:r>
            <a:endParaRPr lang="en-US" dirty="0"/>
          </a:p>
        </p:txBody>
      </p:sp>
      <p:sp>
        <p:nvSpPr>
          <p:cNvPr id="6" name="Slide Number Placeholder 5">
            <a:extLst>
              <a:ext uri="{FF2B5EF4-FFF2-40B4-BE49-F238E27FC236}">
                <a16:creationId xmlns:a16="http://schemas.microsoft.com/office/drawing/2014/main" id="{15B43DA9-E3AC-045F-FBE1-C40055697C85}"/>
              </a:ext>
            </a:extLst>
          </p:cNvPr>
          <p:cNvSpPr>
            <a:spLocks noGrp="1"/>
          </p:cNvSpPr>
          <p:nvPr>
            <p:ph type="sldNum" sz="quarter" idx="12"/>
          </p:nvPr>
        </p:nvSpPr>
        <p:spPr/>
        <p:txBody>
          <a:bodyPr/>
          <a:lstStyle/>
          <a:p>
            <a:fld id="{F9B3230D-7CC4-4102-922B-7FEEBCA8B435}" type="slidenum">
              <a:rPr lang="en-US" smtClean="0"/>
              <a:t>7</a:t>
            </a:fld>
            <a:endParaRPr lang="en-US"/>
          </a:p>
        </p:txBody>
      </p:sp>
      <p:sp>
        <p:nvSpPr>
          <p:cNvPr id="7" name="TextBox 6">
            <a:extLst>
              <a:ext uri="{FF2B5EF4-FFF2-40B4-BE49-F238E27FC236}">
                <a16:creationId xmlns:a16="http://schemas.microsoft.com/office/drawing/2014/main" id="{00C6C29E-8F97-FC92-A18C-2908942815EA}"/>
              </a:ext>
            </a:extLst>
          </p:cNvPr>
          <p:cNvSpPr txBox="1"/>
          <p:nvPr/>
        </p:nvSpPr>
        <p:spPr>
          <a:xfrm>
            <a:off x="6096000" y="1600200"/>
            <a:ext cx="2438400" cy="4832092"/>
          </a:xfrm>
          <a:prstGeom prst="rect">
            <a:avLst/>
          </a:prstGeom>
          <a:solidFill>
            <a:schemeClr val="tx1">
              <a:lumMod val="25000"/>
              <a:lumOff val="75000"/>
            </a:schemeClr>
          </a:solidFill>
        </p:spPr>
        <p:txBody>
          <a:bodyPr wrap="square" rtlCol="0">
            <a:spAutoFit/>
          </a:bodyPr>
          <a:lstStyle/>
          <a:p>
            <a:r>
              <a:rPr lang="en-US" sz="1400" dirty="0"/>
              <a:t>A shipment from corporate contains any number of items and quantities. This shipment is processed in a given store and </a:t>
            </a:r>
          </a:p>
          <a:p>
            <a:endParaRPr lang="en-US" sz="1400" dirty="0"/>
          </a:p>
          <a:p>
            <a:r>
              <a:rPr lang="en-US" sz="1400" dirty="0"/>
              <a:t>Inventory report is for the manager’s store</a:t>
            </a:r>
          </a:p>
          <a:p>
            <a:endParaRPr lang="en-US" sz="1400" dirty="0"/>
          </a:p>
          <a:p>
            <a:r>
              <a:rPr lang="en-US" sz="1400" dirty="0"/>
              <a:t>Overstock report shows info on items in the manager’s store in overstock area.</a:t>
            </a:r>
          </a:p>
          <a:p>
            <a:endParaRPr lang="en-US" sz="1400" dirty="0"/>
          </a:p>
          <a:p>
            <a:r>
              <a:rPr lang="en-US" sz="1400" dirty="0"/>
              <a:t>The Fill Shelves use case will “fill to max” for any/all items in overstocked in the store.</a:t>
            </a:r>
          </a:p>
          <a:p>
            <a:endParaRPr lang="en-US" sz="1400" dirty="0"/>
          </a:p>
          <a:p>
            <a:r>
              <a:rPr lang="en-US" sz="1400" dirty="0"/>
              <a:t>Show Missing Items produces a report of items that have sold out in the given store</a:t>
            </a:r>
          </a:p>
        </p:txBody>
      </p:sp>
    </p:spTree>
    <p:extLst>
      <p:ext uri="{BB962C8B-B14F-4D97-AF65-F5344CB8AC3E}">
        <p14:creationId xmlns:p14="http://schemas.microsoft.com/office/powerpoint/2010/main" val="99065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95F9-A415-91D6-6036-AC34FF474569}"/>
              </a:ext>
            </a:extLst>
          </p:cNvPr>
          <p:cNvSpPr>
            <a:spLocks noGrp="1"/>
          </p:cNvSpPr>
          <p:nvPr>
            <p:ph type="title"/>
          </p:nvPr>
        </p:nvSpPr>
        <p:spPr/>
        <p:txBody>
          <a:bodyPr/>
          <a:lstStyle/>
          <a:p>
            <a:r>
              <a:rPr lang="en-US" dirty="0"/>
              <a:t>Customer Use Cases</a:t>
            </a:r>
          </a:p>
        </p:txBody>
      </p:sp>
      <p:sp>
        <p:nvSpPr>
          <p:cNvPr id="3" name="Content Placeholder 2">
            <a:extLst>
              <a:ext uri="{FF2B5EF4-FFF2-40B4-BE49-F238E27FC236}">
                <a16:creationId xmlns:a16="http://schemas.microsoft.com/office/drawing/2014/main" id="{AB2297F9-E202-C70D-2DBD-33855840CF7F}"/>
              </a:ext>
            </a:extLst>
          </p:cNvPr>
          <p:cNvSpPr>
            <a:spLocks noGrp="1"/>
          </p:cNvSpPr>
          <p:nvPr>
            <p:ph idx="1"/>
          </p:nvPr>
        </p:nvSpPr>
        <p:spPr>
          <a:xfrm>
            <a:off x="457200" y="1600200"/>
            <a:ext cx="5029200" cy="4876800"/>
          </a:xfrm>
          <a:solidFill>
            <a:schemeClr val="bg2">
              <a:lumMod val="90000"/>
            </a:schemeClr>
          </a:solidFill>
        </p:spPr>
        <p:txBody>
          <a:bodyPr/>
          <a:lstStyle/>
          <a:p>
            <a:r>
              <a:rPr lang="en-US" dirty="0"/>
              <a:t>List Stores</a:t>
            </a:r>
          </a:p>
          <a:p>
            <a:r>
              <a:rPr lang="en-US" dirty="0"/>
              <a:t>Items on Shelf In Store</a:t>
            </a:r>
          </a:p>
          <a:p>
            <a:r>
              <a:rPr lang="en-US" dirty="0"/>
              <a:t>Find Item In Store</a:t>
            </a:r>
          </a:p>
          <a:p>
            <a:r>
              <a:rPr lang="en-US" dirty="0"/>
              <a:t>Buy Item</a:t>
            </a:r>
          </a:p>
        </p:txBody>
      </p:sp>
      <p:sp>
        <p:nvSpPr>
          <p:cNvPr id="4" name="Date Placeholder 3">
            <a:extLst>
              <a:ext uri="{FF2B5EF4-FFF2-40B4-BE49-F238E27FC236}">
                <a16:creationId xmlns:a16="http://schemas.microsoft.com/office/drawing/2014/main" id="{5A0E5257-174A-3B24-FE1E-6FCD7C29C44F}"/>
              </a:ext>
            </a:extLst>
          </p:cNvPr>
          <p:cNvSpPr>
            <a:spLocks noGrp="1"/>
          </p:cNvSpPr>
          <p:nvPr>
            <p:ph type="dt" sz="half" idx="10"/>
          </p:nvPr>
        </p:nvSpPr>
        <p:spPr/>
        <p:txBody>
          <a:bodyPr/>
          <a:lstStyle/>
          <a:p>
            <a:r>
              <a:rPr lang="en-US"/>
              <a:t>(c) 2022, George Heineman</a:t>
            </a:r>
            <a:endParaRPr lang="en-US" dirty="0"/>
          </a:p>
        </p:txBody>
      </p:sp>
      <p:sp>
        <p:nvSpPr>
          <p:cNvPr id="5" name="Footer Placeholder 4">
            <a:extLst>
              <a:ext uri="{FF2B5EF4-FFF2-40B4-BE49-F238E27FC236}">
                <a16:creationId xmlns:a16="http://schemas.microsoft.com/office/drawing/2014/main" id="{B6E14223-F78F-C35D-1A8B-7C5F0C513460}"/>
              </a:ext>
            </a:extLst>
          </p:cNvPr>
          <p:cNvSpPr>
            <a:spLocks noGrp="1"/>
          </p:cNvSpPr>
          <p:nvPr>
            <p:ph type="ftr" sz="quarter" idx="11"/>
          </p:nvPr>
        </p:nvSpPr>
        <p:spPr/>
        <p:txBody>
          <a:bodyPr/>
          <a:lstStyle/>
          <a:p>
            <a:r>
              <a:rPr lang="en-US"/>
              <a:t>CS509 : Project Spec</a:t>
            </a:r>
            <a:endParaRPr lang="en-US" dirty="0"/>
          </a:p>
        </p:txBody>
      </p:sp>
      <p:sp>
        <p:nvSpPr>
          <p:cNvPr id="6" name="Slide Number Placeholder 5">
            <a:extLst>
              <a:ext uri="{FF2B5EF4-FFF2-40B4-BE49-F238E27FC236}">
                <a16:creationId xmlns:a16="http://schemas.microsoft.com/office/drawing/2014/main" id="{ED367AAA-5926-4D85-BC88-CC4B511AC5B4}"/>
              </a:ext>
            </a:extLst>
          </p:cNvPr>
          <p:cNvSpPr>
            <a:spLocks noGrp="1"/>
          </p:cNvSpPr>
          <p:nvPr>
            <p:ph type="sldNum" sz="quarter" idx="12"/>
          </p:nvPr>
        </p:nvSpPr>
        <p:spPr/>
        <p:txBody>
          <a:bodyPr/>
          <a:lstStyle/>
          <a:p>
            <a:fld id="{F9B3230D-7CC4-4102-922B-7FEEBCA8B435}" type="slidenum">
              <a:rPr lang="en-US" smtClean="0"/>
              <a:t>8</a:t>
            </a:fld>
            <a:endParaRPr lang="en-US"/>
          </a:p>
        </p:txBody>
      </p:sp>
      <p:sp>
        <p:nvSpPr>
          <p:cNvPr id="7" name="TextBox 6">
            <a:extLst>
              <a:ext uri="{FF2B5EF4-FFF2-40B4-BE49-F238E27FC236}">
                <a16:creationId xmlns:a16="http://schemas.microsoft.com/office/drawing/2014/main" id="{0DCB5E60-10B8-4D3E-DE4A-EFE4AD2D5F92}"/>
              </a:ext>
            </a:extLst>
          </p:cNvPr>
          <p:cNvSpPr txBox="1"/>
          <p:nvPr/>
        </p:nvSpPr>
        <p:spPr>
          <a:xfrm>
            <a:off x="6096000" y="1600200"/>
            <a:ext cx="2438400" cy="5262979"/>
          </a:xfrm>
          <a:prstGeom prst="rect">
            <a:avLst/>
          </a:prstGeom>
          <a:solidFill>
            <a:schemeClr val="tx1">
              <a:lumMod val="25000"/>
              <a:lumOff val="75000"/>
            </a:schemeClr>
          </a:solidFill>
        </p:spPr>
        <p:txBody>
          <a:bodyPr wrap="square" rtlCol="0">
            <a:spAutoFit/>
          </a:bodyPr>
          <a:lstStyle/>
          <a:p>
            <a:r>
              <a:rPr lang="en-US" sz="1400" dirty="0"/>
              <a:t>List Stores shows the available stores (with GPS location) in sorted order of shortest distance to customer’s given GPS</a:t>
            </a:r>
          </a:p>
          <a:p>
            <a:endParaRPr lang="en-US" sz="1400" dirty="0"/>
          </a:p>
          <a:p>
            <a:r>
              <a:rPr lang="en-US" sz="1400" dirty="0"/>
              <a:t>Items on Shelf In Store can show the list of items on a given shelf for a given store (with quantities)</a:t>
            </a:r>
          </a:p>
          <a:p>
            <a:endParaRPr lang="en-US" sz="1400" dirty="0"/>
          </a:p>
          <a:p>
            <a:r>
              <a:rPr lang="en-US" sz="1400" dirty="0"/>
              <a:t>Find Item in store can search for a given item (by SKU or Name or Description) that is AVAILABLE in any store, as sorted in shortest distance to customer’s GPS.</a:t>
            </a:r>
          </a:p>
          <a:p>
            <a:endParaRPr lang="en-US" sz="1400" dirty="0"/>
          </a:p>
          <a:p>
            <a:r>
              <a:rPr lang="en-US" sz="1400" dirty="0"/>
              <a:t>Buy Item (from within the Find Item in store result) allows user to buy an allowable quantity of item from that specific store</a:t>
            </a:r>
          </a:p>
        </p:txBody>
      </p:sp>
      <p:sp>
        <p:nvSpPr>
          <p:cNvPr id="8" name="TextBox 7">
            <a:extLst>
              <a:ext uri="{FF2B5EF4-FFF2-40B4-BE49-F238E27FC236}">
                <a16:creationId xmlns:a16="http://schemas.microsoft.com/office/drawing/2014/main" id="{69C433E6-3712-E13C-57EF-039C9DBF7103}"/>
              </a:ext>
            </a:extLst>
          </p:cNvPr>
          <p:cNvSpPr txBox="1"/>
          <p:nvPr/>
        </p:nvSpPr>
        <p:spPr>
          <a:xfrm>
            <a:off x="609600" y="4073577"/>
            <a:ext cx="4572000" cy="2031325"/>
          </a:xfrm>
          <a:prstGeom prst="rect">
            <a:avLst/>
          </a:prstGeom>
          <a:noFill/>
          <a:ln>
            <a:solidFill>
              <a:srgbClr val="FF0000"/>
            </a:solidFill>
          </a:ln>
        </p:spPr>
        <p:txBody>
          <a:bodyPr wrap="square">
            <a:spAutoFit/>
          </a:bodyPr>
          <a:lstStyle/>
          <a:p>
            <a:r>
              <a:rPr lang="en-US" dirty="0">
                <a:solidFill>
                  <a:srgbClr val="FF0000"/>
                </a:solidFill>
              </a:rPr>
              <a:t>BUY</a:t>
            </a:r>
            <a:r>
              <a:rPr lang="en-US" baseline="30000" dirty="0">
                <a:solidFill>
                  <a:srgbClr val="FF0000"/>
                </a:solidFill>
              </a:rPr>
              <a:t>*  </a:t>
            </a:r>
            <a:r>
              <a:rPr lang="en-US" dirty="0"/>
              <a:t>DOES NOT create or maintain a shopping cart. You can assume that the product is immediately removed from the shelf and customers will simply pick the item up on their own time. These actions are outside the control of your system and are applied IMMEDIATELY.</a:t>
            </a:r>
          </a:p>
        </p:txBody>
      </p:sp>
    </p:spTree>
    <p:extLst>
      <p:ext uri="{BB962C8B-B14F-4D97-AF65-F5344CB8AC3E}">
        <p14:creationId xmlns:p14="http://schemas.microsoft.com/office/powerpoint/2010/main" val="91460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3722</TotalTime>
  <Words>946</Words>
  <Application>Microsoft Office PowerPoint</Application>
  <PresentationFormat>On-screen Show (4:3)</PresentationFormat>
  <Paragraphs>127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Design of Software Systems CS 509</vt:lpstr>
      <vt:lpstr>Context</vt:lpstr>
      <vt:lpstr>Course Project</vt:lpstr>
      <vt:lpstr>Primary Requirements </vt:lpstr>
      <vt:lpstr>Primary Requirements</vt:lpstr>
      <vt:lpstr>Corporate Use Cases</vt:lpstr>
      <vt:lpstr>Manager Use Cases</vt:lpstr>
      <vt:lpstr>Customer Use Cases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Software Systems CS 509</dc:title>
  <dc:creator>George</dc:creator>
  <cp:lastModifiedBy>Heineman, George</cp:lastModifiedBy>
  <cp:revision>367</cp:revision>
  <dcterms:created xsi:type="dcterms:W3CDTF">2011-01-15T14:51:43Z</dcterms:created>
  <dcterms:modified xsi:type="dcterms:W3CDTF">2022-09-27T23:47:28Z</dcterms:modified>
</cp:coreProperties>
</file>