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343" r:id="rId3"/>
    <p:sldId id="344" r:id="rId4"/>
    <p:sldId id="348" r:id="rId5"/>
    <p:sldId id="38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89" r:id="rId16"/>
    <p:sldId id="365" r:id="rId17"/>
    <p:sldId id="3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89" d="100"/>
          <a:sy n="89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EB32-4C43-48C0-A5DF-33B71EAA39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22C54-A074-4A3B-8302-2755E7DF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etstore-demo-endpoint.execute-api.com/petstore/pets" TargetMode="External"/><Relationship Id="rId2" Type="http://schemas.openxmlformats.org/officeDocument/2006/relationships/hyperlink" Target="https://docs.aws.amazon.com/apigateway/latest/developerguide/api-gateway-create-api-from-exa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tstore-demo-endpoint.execute-api.com/petstore/pets/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webarch_icse2000.pdf" TargetMode="External"/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6265#section-9.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Software Systems</a:t>
            </a:r>
            <a:br>
              <a:rPr lang="en-US" dirty="0"/>
            </a:br>
            <a:r>
              <a:rPr lang="en-US" dirty="0"/>
              <a:t>CS 509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2022 - Hybrid</a:t>
            </a:r>
          </a:p>
          <a:p>
            <a:r>
              <a:rPr lang="en-US" dirty="0"/>
              <a:t>Prof. George Heineman</a:t>
            </a:r>
          </a:p>
          <a:p>
            <a:r>
              <a:rPr lang="en-US" dirty="0"/>
              <a:t>WPI</a:t>
            </a:r>
          </a:p>
          <a:p>
            <a:r>
              <a:rPr lang="en-US" dirty="0"/>
              <a:t>heineman@cs.wpi.edu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</p:spTree>
    <p:extLst>
      <p:ext uri="{BB962C8B-B14F-4D97-AF65-F5344CB8AC3E}">
        <p14:creationId xmlns:p14="http://schemas.microsoft.com/office/powerpoint/2010/main" val="232061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Have Privacy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Tracking Cookies</a:t>
            </a:r>
          </a:p>
          <a:p>
            <a:r>
              <a:rPr lang="en-US" dirty="0"/>
              <a:t>User Controls</a:t>
            </a:r>
          </a:p>
          <a:p>
            <a:r>
              <a:rPr lang="en-US" dirty="0"/>
              <a:t>Expiration Dates</a:t>
            </a:r>
          </a:p>
          <a:p>
            <a:pPr lvl="1"/>
            <a:r>
              <a:rPr lang="en-US" dirty="0"/>
              <a:t>Gratuitously long expiration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86200"/>
            <a:ext cx="42005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09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HTTP as Application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has set up a sample “</a:t>
            </a:r>
            <a:r>
              <a:rPr lang="en-US" dirty="0" err="1"/>
              <a:t>petstore</a:t>
            </a:r>
            <a:r>
              <a:rPr lang="en-US" dirty="0"/>
              <a:t>” application</a:t>
            </a:r>
          </a:p>
          <a:p>
            <a:pPr lvl="1"/>
            <a:r>
              <a:rPr lang="en-US" dirty="0">
                <a:hlinkClick r:id="rId2"/>
              </a:rPr>
              <a:t>https://docs.aws.amazon.com/apigateway/latest/developerguide/api-gateway-create-api-from-example.html</a:t>
            </a:r>
            <a:endParaRPr lang="en-US" dirty="0"/>
          </a:p>
          <a:p>
            <a:r>
              <a:rPr lang="en-US" dirty="0"/>
              <a:t>Use default HTTP capabilities to advance application</a:t>
            </a:r>
          </a:p>
          <a:p>
            <a:pPr lvl="1"/>
            <a:r>
              <a:rPr lang="en-US" dirty="0"/>
              <a:t>Envision all state changes by means of GET and POST</a:t>
            </a:r>
          </a:p>
          <a:p>
            <a:pPr lvl="1"/>
            <a:r>
              <a:rPr lang="en-US" dirty="0"/>
              <a:t>GET – retrieve a collection of information</a:t>
            </a:r>
          </a:p>
          <a:p>
            <a:pPr lvl="2"/>
            <a:r>
              <a:rPr lang="en-US" dirty="0">
                <a:hlinkClick r:id="rId3"/>
              </a:rPr>
              <a:t>http://petstore-demo-endpoint.execute-api.com/petstore/pets</a:t>
            </a:r>
            <a:endParaRPr lang="en-US" dirty="0"/>
          </a:p>
          <a:p>
            <a:pPr lvl="1"/>
            <a:r>
              <a:rPr lang="en-US" dirty="0"/>
              <a:t>GET – retrieve a specific piece of information</a:t>
            </a:r>
          </a:p>
          <a:p>
            <a:pPr lvl="2"/>
            <a:r>
              <a:rPr lang="en-US" dirty="0">
                <a:hlinkClick r:id="rId4"/>
              </a:rPr>
              <a:t>http://petstore-demo-endpoint.execute-api.com/petstore/pets/1</a:t>
            </a:r>
            <a:endParaRPr lang="en-US" dirty="0"/>
          </a:p>
          <a:p>
            <a:pPr lvl="1"/>
            <a:r>
              <a:rPr lang="en-US" dirty="0"/>
              <a:t>POST – update request</a:t>
            </a:r>
          </a:p>
          <a:p>
            <a:pPr lvl="2"/>
            <a:r>
              <a:rPr lang="en-US" dirty="0"/>
              <a:t>This is a bit more complicated….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Pet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sends data</a:t>
            </a:r>
            <a:br>
              <a:rPr lang="en-US" dirty="0"/>
            </a:br>
            <a:r>
              <a:rPr lang="en-US" dirty="0"/>
              <a:t>using a number of</a:t>
            </a:r>
            <a:br>
              <a:rPr lang="en-US" dirty="0"/>
            </a:br>
            <a:r>
              <a:rPr lang="en-US" dirty="0"/>
              <a:t>techniques</a:t>
            </a:r>
          </a:p>
          <a:p>
            <a:pPr lvl="1"/>
            <a:r>
              <a:rPr lang="en-US" dirty="0"/>
              <a:t>Here JSON encoding is used</a:t>
            </a:r>
          </a:p>
          <a:p>
            <a:r>
              <a:rPr lang="en-US" dirty="0"/>
              <a:t>Mock Interfaces</a:t>
            </a:r>
          </a:p>
          <a:p>
            <a:pPr lvl="1"/>
            <a:r>
              <a:rPr lang="en-US" dirty="0"/>
              <a:t>This available service is not</a:t>
            </a:r>
            <a:br>
              <a:rPr lang="en-US" dirty="0"/>
            </a:br>
            <a:r>
              <a:rPr lang="en-US" dirty="0"/>
              <a:t>connected to any real back-end</a:t>
            </a:r>
            <a:br>
              <a:rPr lang="en-US" dirty="0"/>
            </a:br>
            <a:r>
              <a:rPr lang="en-US" dirty="0"/>
              <a:t>so I haven’t really changed</a:t>
            </a:r>
            <a:br>
              <a:rPr lang="en-US" dirty="0"/>
            </a:br>
            <a:r>
              <a:rPr lang="en-US" dirty="0"/>
              <a:t>the world!</a:t>
            </a:r>
          </a:p>
          <a:p>
            <a:pPr lvl="1"/>
            <a:r>
              <a:rPr lang="en-US" dirty="0"/>
              <a:t>But it demonstrates what is </a:t>
            </a:r>
            <a:br>
              <a:rPr lang="en-US" dirty="0"/>
            </a:br>
            <a:r>
              <a:rPr lang="en-US" dirty="0"/>
              <a:t>possible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1814185"/>
            <a:ext cx="42672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telnet petstore-demo-endpoint.execute-api.com 80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Trying 107.21.29.49...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Connected to petstore-demo-endpoint.execute-api.com.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 character is '^]'.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POST /pets HTTP/1.0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Host: petstore-demo-endpoint.execute-api.com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Content-Type: application/</a:t>
            </a:r>
            <a:r>
              <a:rPr lang="en-US" sz="11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json</a:t>
            </a:r>
            <a:endParaRPr lang="en-US" sz="11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Content-Length: 45</a:t>
            </a:r>
          </a:p>
          <a:p>
            <a:endParaRPr lang="en-US" sz="11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{"name":"fluffy","type":"dog","price":599.99}</a:t>
            </a:r>
          </a:p>
          <a:p>
            <a:endParaRPr lang="en-US" sz="11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Date: Tue, 25 Sep 2018 13:20:07 GMT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Content-Type: application/</a:t>
            </a:r>
            <a:r>
              <a:rPr lang="en-US" sz="11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 charset=utf-8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Content-Length: 103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X-Powered-By: Express</a:t>
            </a:r>
          </a:p>
          <a:p>
            <a:endParaRPr lang="en-US" sz="11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"pet": {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"name": "fluffy",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"type": "dog",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"price": 599.99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"message": "success"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1299761"/>
            <a:ext cx="4350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Has </a:t>
            </a:r>
            <a:r>
              <a:rPr lang="en-US" dirty="0">
                <a:solidFill>
                  <a:srgbClr val="00B0F0"/>
                </a:solidFill>
                <a:cs typeface="Consolas" pitchFamily="49" charset="0"/>
              </a:rPr>
              <a:t>Request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Header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Body</a:t>
            </a:r>
          </a:p>
        </p:txBody>
      </p:sp>
      <p:sp>
        <p:nvSpPr>
          <p:cNvPr id="9" name="Rectangle 8"/>
          <p:cNvSpPr/>
          <p:nvPr/>
        </p:nvSpPr>
        <p:spPr>
          <a:xfrm>
            <a:off x="6976234" y="90621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Response</a:t>
            </a:r>
          </a:p>
        </p:txBody>
      </p:sp>
      <p:cxnSp>
        <p:nvCxnSpPr>
          <p:cNvPr id="11" name="Elbow Connector 10"/>
          <p:cNvCxnSpPr>
            <a:stCxn id="9" idx="1"/>
          </p:cNvCxnSpPr>
          <p:nvPr/>
        </p:nvCxnSpPr>
        <p:spPr>
          <a:xfrm rot="10800000" flipV="1">
            <a:off x="6781800" y="1090876"/>
            <a:ext cx="194434" cy="25211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</p:cNvCxnSpPr>
          <p:nvPr/>
        </p:nvCxnSpPr>
        <p:spPr>
          <a:xfrm>
            <a:off x="8263766" y="1090876"/>
            <a:ext cx="194434" cy="27627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0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Web-based Client to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251626" cy="44234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9114" y="6107730"/>
            <a:ext cx="6245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https://alineinfo.wordpress.com/2012/02/20/para-que-serve-o-javascript/</a:t>
            </a:r>
          </a:p>
        </p:txBody>
      </p:sp>
    </p:spTree>
    <p:extLst>
      <p:ext uri="{BB962C8B-B14F-4D97-AF65-F5344CB8AC3E}">
        <p14:creationId xmlns:p14="http://schemas.microsoft.com/office/powerpoint/2010/main" val="57800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that you need to know about AWS has been posted</a:t>
            </a:r>
          </a:p>
          <a:p>
            <a:pPr lvl="1"/>
            <a:r>
              <a:rPr lang="en-US" dirty="0"/>
              <a:t>Please follow-up and review tutorial videos and the code 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3384406" cy="321128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7"/>
          <a:stretch/>
        </p:blipFill>
        <p:spPr bwMode="auto">
          <a:xfrm>
            <a:off x="5206928" y="4761374"/>
            <a:ext cx="2724150" cy="128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26501" y="543117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490" y="52562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584104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43400" y="495300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4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B84-0251-095A-92B1-1F2608A8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 in AWS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B70F-205E-DC32-F009-487C8497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services</a:t>
            </a:r>
          </a:p>
          <a:p>
            <a:pPr lvl="1"/>
            <a:r>
              <a:rPr lang="en-US" dirty="0"/>
              <a:t>Lambda function</a:t>
            </a:r>
          </a:p>
          <a:p>
            <a:pPr lvl="1"/>
            <a:r>
              <a:rPr lang="en-US" dirty="0"/>
              <a:t>API Gateway</a:t>
            </a:r>
          </a:p>
          <a:p>
            <a:pPr lvl="1"/>
            <a:r>
              <a:rPr lang="en-US" dirty="0"/>
              <a:t>S3 Bucket</a:t>
            </a:r>
          </a:p>
          <a:p>
            <a:pPr lvl="1"/>
            <a:r>
              <a:rPr lang="en-US" dirty="0"/>
              <a:t>RDS </a:t>
            </a:r>
          </a:p>
          <a:p>
            <a:r>
              <a:rPr lang="en-US" dirty="0"/>
              <a:t>Development Services</a:t>
            </a:r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9613-24EF-0186-2400-09DBAFA2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BC300-5227-CC34-20BD-6615987F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CBF69-CE8E-CE0A-AE19-07346F96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EF133-6D81-ACFD-965E-3C69F553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35" y="2895600"/>
            <a:ext cx="3384406" cy="32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6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 Application for Cloud-Based System Due Tuesday Oct 11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First part</a:t>
            </a:r>
          </a:p>
          <a:p>
            <a:pPr lvl="1"/>
            <a:r>
              <a:rPr lang="en-US" dirty="0"/>
              <a:t>Complete tutorial “AWS Instructions” for creating a calculator that adds two numbers together</a:t>
            </a:r>
          </a:p>
          <a:p>
            <a:pPr lvl="1"/>
            <a:r>
              <a:rPr lang="en-US" dirty="0"/>
              <a:t>Replicate what I have done in your own account</a:t>
            </a:r>
          </a:p>
          <a:p>
            <a:r>
              <a:rPr lang="en-US" dirty="0"/>
              <a:t>Second part</a:t>
            </a:r>
          </a:p>
          <a:p>
            <a:pPr lvl="1"/>
            <a:r>
              <a:rPr lang="en-US" dirty="0"/>
              <a:t>Given knowledge gained from First part, design the API of your Inventory Management System application</a:t>
            </a:r>
          </a:p>
          <a:p>
            <a:r>
              <a:rPr lang="en-US" dirty="0"/>
              <a:t>Gold Standard use cases published to Canvas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51F-F44D-8BCA-E693-051A6B19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valid JSON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8A20-86FB-F487-0992-375FE07A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assignment, you will provide sample strings and their sample responses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petstore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AABC-AC82-5CD3-FDE8-714C4EB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A45E-D02E-AEBF-F1AD-5695C52C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DDF6-EC3E-13CD-30B7-58A4BB61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542EEA-2F76-815B-2538-DBC2C7A6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344" y="4038600"/>
            <a:ext cx="4953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"id": 1, "type": "dog", "price": 249.99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"id": 2, "type": "cat", "price": 124.99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"id": 3, "type": "fish", "price": 0.99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Recap And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Recap</a:t>
            </a:r>
          </a:p>
          <a:p>
            <a:pPr lvl="1"/>
            <a:r>
              <a:rPr lang="en-US" dirty="0"/>
              <a:t>Definition of an Interface</a:t>
            </a:r>
          </a:p>
          <a:p>
            <a:pPr lvl="1"/>
            <a:r>
              <a:rPr lang="en-US" dirty="0"/>
              <a:t>Intermediate </a:t>
            </a:r>
            <a:r>
              <a:rPr lang="en-US" dirty="0" err="1"/>
              <a:t>WebServices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architecture</a:t>
            </a:r>
          </a:p>
          <a:p>
            <a:r>
              <a:rPr lang="en-US" dirty="0"/>
              <a:t>Tonight</a:t>
            </a:r>
          </a:p>
          <a:p>
            <a:pPr lvl="1"/>
            <a:r>
              <a:rPr lang="en-US" dirty="0"/>
              <a:t>Lambda Services </a:t>
            </a:r>
          </a:p>
          <a:p>
            <a:pPr lvl="1"/>
            <a:r>
              <a:rPr lang="en-US" dirty="0"/>
              <a:t>Walk through AWS Code</a:t>
            </a:r>
          </a:p>
          <a:p>
            <a:pPr lvl="1"/>
            <a:r>
              <a:rPr lang="en-US" dirty="0"/>
              <a:t>HTTP and requests</a:t>
            </a:r>
          </a:p>
          <a:p>
            <a:pPr lvl="1"/>
            <a:r>
              <a:rPr lang="en-US" dirty="0"/>
              <a:t>Description of building blocks for group project application</a:t>
            </a:r>
          </a:p>
          <a:p>
            <a:pPr lvl="1"/>
            <a:r>
              <a:rPr lang="en-US" dirty="0"/>
              <a:t>HW1.Code and HW1.Test due October 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7607"/>
            <a:ext cx="4258125" cy="24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        API Gateway Architecture Diagram&#10;           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 r="17948" b="21259"/>
          <a:stretch/>
        </p:blipFill>
        <p:spPr bwMode="auto">
          <a:xfrm>
            <a:off x="4202475" y="2465054"/>
            <a:ext cx="4917141" cy="430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offers the ability to connect AWS services together</a:t>
            </a:r>
          </a:p>
          <a:p>
            <a:pPr lvl="1"/>
            <a:r>
              <a:rPr lang="en-US" dirty="0"/>
              <a:t>Consistent RESTful application programming interface (API)</a:t>
            </a:r>
          </a:p>
          <a:p>
            <a:r>
              <a:rPr lang="en-US" dirty="0"/>
              <a:t>Lambda Expressions offer raw computation</a:t>
            </a:r>
          </a:p>
          <a:p>
            <a:r>
              <a:rPr lang="en-US" dirty="0"/>
              <a:t>We need to knit these individual </a:t>
            </a:r>
            <a:br>
              <a:rPr lang="en-US" dirty="0"/>
            </a:br>
            <a:r>
              <a:rPr lang="en-US" dirty="0"/>
              <a:t>computations together to </a:t>
            </a:r>
            <a:br>
              <a:rPr lang="en-US" dirty="0"/>
            </a:br>
            <a:r>
              <a:rPr lang="en-US" dirty="0"/>
              <a:t>form larger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512"/>
          </a:xfrm>
        </p:spPr>
        <p:txBody>
          <a:bodyPr>
            <a:normAutofit/>
          </a:bodyPr>
          <a:lstStyle/>
          <a:p>
            <a:r>
              <a:rPr lang="en-US" dirty="0"/>
              <a:t>Representational State Transfer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pPr lvl="1"/>
            <a:r>
              <a:rPr lang="en-US" b="1" dirty="0"/>
              <a:t>Principled Design of the Modern Web Architecture </a:t>
            </a:r>
            <a:r>
              <a:rPr lang="en-US" dirty="0"/>
              <a:t>[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Review page 8 for issues with implementation of HTTP 1.x</a:t>
            </a:r>
          </a:p>
          <a:p>
            <a:pPr lvl="2"/>
            <a:r>
              <a:rPr lang="en-US" dirty="0"/>
              <a:t>Representation metadata does not compose</a:t>
            </a:r>
          </a:p>
          <a:p>
            <a:pPr lvl="2"/>
            <a:r>
              <a:rPr lang="en-US" dirty="0"/>
              <a:t>Cookies violate the notion of application state</a:t>
            </a:r>
          </a:p>
          <a:p>
            <a:r>
              <a:rPr lang="en-US" dirty="0"/>
              <a:t>Fundamentally client/server</a:t>
            </a:r>
          </a:p>
          <a:p>
            <a:r>
              <a:rPr lang="en-US" dirty="0"/>
              <a:t>Stateless </a:t>
            </a:r>
          </a:p>
          <a:p>
            <a:pPr lvl="1"/>
            <a:r>
              <a:rPr lang="en-US" dirty="0"/>
              <a:t>Request from client contains </a:t>
            </a:r>
            <a:r>
              <a:rPr lang="en-US" b="1" dirty="0"/>
              <a:t>all information </a:t>
            </a:r>
            <a:r>
              <a:rPr lang="en-US" dirty="0"/>
              <a:t>to service request</a:t>
            </a:r>
          </a:p>
          <a:p>
            <a:pPr lvl="1"/>
            <a:r>
              <a:rPr lang="en-US" dirty="0"/>
              <a:t>Session state is held in the client [can be stored on server]</a:t>
            </a:r>
          </a:p>
          <a:p>
            <a:pPr lvl="1"/>
            <a:r>
              <a:rPr lang="en-US" dirty="0"/>
              <a:t>Client initiates request and is “in transition” until response </a:t>
            </a:r>
          </a:p>
          <a:p>
            <a:pPr lvl="1"/>
            <a:r>
              <a:rPr lang="en-US" dirty="0"/>
              <a:t>Representation of application state in response contains embedded links for next time</a:t>
            </a:r>
          </a:p>
          <a:p>
            <a:r>
              <a:rPr lang="en-US" dirty="0"/>
              <a:t>Responses may be cached [unless marked no-cache]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5219-D314-CC33-E3E1-D0DE3FB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State in Browser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0F4F-6B50-ABE9-CFB7-E538E73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need to store persistent state somewhere</a:t>
            </a:r>
          </a:p>
          <a:p>
            <a:r>
              <a:rPr lang="en-US" dirty="0"/>
              <a:t>You may be aware of browser-based storage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window.localStorage.setItem</a:t>
            </a:r>
            <a:r>
              <a:rPr lang="en-US" dirty="0">
                <a:latin typeface="Consolas" panose="020B0609020204030204" pitchFamily="49" charset="0"/>
              </a:rPr>
              <a:t>(key, value);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result = </a:t>
            </a:r>
            <a:r>
              <a:rPr lang="en-US" dirty="0" err="1">
                <a:latin typeface="Consolas" panose="020B0609020204030204" pitchFamily="49" charset="0"/>
              </a:rPr>
              <a:t>window.localStorage.getItem</a:t>
            </a:r>
            <a:r>
              <a:rPr lang="en-US" dirty="0">
                <a:latin typeface="Consolas" panose="020B0609020204030204" pitchFamily="49" charset="0"/>
              </a:rPr>
              <a:t>(key);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window.localStorage.removeItem</a:t>
            </a:r>
            <a:r>
              <a:rPr lang="en-US" dirty="0">
                <a:latin typeface="Consolas" panose="020B0609020204030204" pitchFamily="49" charset="0"/>
              </a:rPr>
              <a:t>(key);</a:t>
            </a:r>
          </a:p>
          <a:p>
            <a:r>
              <a:rPr lang="en-US" dirty="0"/>
              <a:t>But this is only on the client side</a:t>
            </a:r>
          </a:p>
          <a:p>
            <a:r>
              <a:rPr lang="en-US" dirty="0"/>
              <a:t>What about cookies?</a:t>
            </a:r>
          </a:p>
          <a:p>
            <a:pPr lvl="1"/>
            <a:r>
              <a:rPr lang="en-US" dirty="0"/>
              <a:t>You may know how these are stored on the client and sent to and from a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4C5D-07D0-96F0-139B-0396111F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9D34-2985-4648-BB59-81A06B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3294-859B-7340-43B5-DAE20825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3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State Management (</a:t>
            </a:r>
            <a:r>
              <a:rPr lang="en-US" dirty="0">
                <a:hlinkClick r:id="rId2"/>
              </a:rPr>
              <a:t>RFC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Origin</a:t>
            </a:r>
            <a:r>
              <a:rPr lang="en-US" dirty="0"/>
              <a:t> server sends state in </a:t>
            </a:r>
            <a:r>
              <a:rPr lang="en-US" b="1" dirty="0">
                <a:solidFill>
                  <a:srgbClr val="FF0000"/>
                </a:solidFill>
              </a:rPr>
              <a:t>HTTP Response Header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Set-Cookie</a:t>
            </a:r>
            <a:r>
              <a:rPr lang="en-US" dirty="0"/>
              <a:t> header field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Set-Cookie: SID=31d4d96e407aad42</a:t>
            </a:r>
          </a:p>
          <a:p>
            <a:r>
              <a:rPr lang="en-US" dirty="0"/>
              <a:t>Browser subsequently includes in each </a:t>
            </a:r>
            <a:r>
              <a:rPr lang="en-US" b="1" dirty="0">
                <a:solidFill>
                  <a:srgbClr val="FF0000"/>
                </a:solidFill>
              </a:rPr>
              <a:t>HTTP Request Header </a:t>
            </a:r>
            <a:r>
              <a:rPr lang="en-US" dirty="0"/>
              <a:t>to “same origin”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Cookie: SID=31d4d96e407aad42</a:t>
            </a:r>
          </a:p>
          <a:p>
            <a:r>
              <a:rPr lang="en-US" dirty="0"/>
              <a:t>Multiple cookies can be sent</a:t>
            </a:r>
          </a:p>
          <a:p>
            <a:pPr lvl="1"/>
            <a:r>
              <a:rPr lang="en-US" dirty="0"/>
              <a:t>Proscribed limits:</a:t>
            </a:r>
          </a:p>
          <a:p>
            <a:pPr lvl="2"/>
            <a:r>
              <a:rPr lang="en-US" dirty="0"/>
              <a:t>At least 4096 bytes per cookie (as measured by the sum of the length of the cookie's name, value, and attributes)</a:t>
            </a:r>
          </a:p>
          <a:p>
            <a:pPr lvl="2"/>
            <a:r>
              <a:rPr lang="en-US" dirty="0"/>
              <a:t>At least 50 cookies per domain</a:t>
            </a:r>
          </a:p>
          <a:p>
            <a:pPr lvl="2"/>
            <a:r>
              <a:rPr lang="en-US" dirty="0"/>
              <a:t>At least 3000 cookies total</a:t>
            </a:r>
          </a:p>
          <a:p>
            <a:pPr lvl="1"/>
            <a:r>
              <a:rPr lang="en-US" dirty="0"/>
              <a:t>Practical limits: 4K for ALL cookie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/>
          <a:lstStyle/>
          <a:p>
            <a:r>
              <a:rPr lang="en-US" dirty="0"/>
              <a:t>Cookies accrue over time</a:t>
            </a:r>
          </a:p>
          <a:p>
            <a:r>
              <a:rPr lang="en-US" dirty="0"/>
              <a:t>Multiple cookies can be included in same response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Set-Cookie: SID=31d4d96e407aad42; Path=/; Secure;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HttpOnly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Set-Cookie: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-US; Path=/; Domain=example.com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Server initiates removal of cookies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Set-Cookie: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-US; Expires=Wed, 09 Jun 2021 10:18:14 GMT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Use date “in the past” and Browser removes cookie</a:t>
            </a:r>
          </a:p>
          <a:p>
            <a:r>
              <a:rPr lang="en-US" dirty="0"/>
              <a:t>Client can autonomously remove cookies from cache</a:t>
            </a:r>
          </a:p>
          <a:p>
            <a:pPr lvl="1"/>
            <a:r>
              <a:rPr lang="en-US" dirty="0"/>
              <a:t>Browsers typically deny cookies once space exceeded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5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Domain and Path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876800"/>
          </a:xfrm>
        </p:spPr>
        <p:txBody>
          <a:bodyPr/>
          <a:lstStyle/>
          <a:p>
            <a:r>
              <a:rPr lang="en-US" dirty="0"/>
              <a:t>Server specifies domain attribute </a:t>
            </a:r>
          </a:p>
          <a:p>
            <a:pPr lvl="1"/>
            <a:r>
              <a:rPr lang="en-US" dirty="0"/>
              <a:t>Hosts to which the cookie is sent</a:t>
            </a:r>
          </a:p>
          <a:p>
            <a:pPr lvl="1"/>
            <a:r>
              <a:rPr lang="en-US" dirty="0"/>
              <a:t>Value of  “example.com” means cookies are included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example.com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www.example.com</a:t>
            </a:r>
            <a:r>
              <a:rPr lang="en-US" dirty="0"/>
              <a:t>,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www.corp.example.com</a:t>
            </a:r>
          </a:p>
          <a:p>
            <a:r>
              <a:rPr lang="en-US" dirty="0"/>
              <a:t>Client </a:t>
            </a:r>
            <a:r>
              <a:rPr lang="en-US" b="1" dirty="0"/>
              <a:t>must</a:t>
            </a:r>
            <a:r>
              <a:rPr lang="en-US" dirty="0"/>
              <a:t> interpret domain attribute correctly and safely</a:t>
            </a:r>
          </a:p>
          <a:p>
            <a:pPr lvl="1"/>
            <a:r>
              <a:rPr lang="en-US" dirty="0"/>
              <a:t>Must reject cookies if domain value does not include origin server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Accept from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foo.ex.com</a:t>
            </a:r>
            <a:r>
              <a:rPr lang="en-US" dirty="0"/>
              <a:t> 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ex.com</a:t>
            </a:r>
            <a:r>
              <a:rPr lang="en-US" dirty="0"/>
              <a:t> 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foo.ex.com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Reject from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foo.ex.com</a:t>
            </a:r>
            <a:r>
              <a:rPr lang="en-US" dirty="0"/>
              <a:t> 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bar.ex.com</a:t>
            </a:r>
            <a:r>
              <a:rPr lang="en-US" dirty="0"/>
              <a:t> 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baz.foo.ex.com</a:t>
            </a:r>
            <a:r>
              <a:rPr lang="en-US" sz="1800" dirty="0"/>
              <a:t> </a:t>
            </a:r>
          </a:p>
          <a:p>
            <a:r>
              <a:rPr lang="en-US" dirty="0"/>
              <a:t>Scope of each cookie is limited to a set of paths</a:t>
            </a:r>
          </a:p>
          <a:p>
            <a:pPr lvl="1"/>
            <a:r>
              <a:rPr lang="en-US" dirty="0"/>
              <a:t>If omitted, user-agent will use URI path</a:t>
            </a:r>
          </a:p>
          <a:p>
            <a:pPr lvl="1"/>
            <a:r>
              <a:rPr lang="en-US" dirty="0"/>
              <a:t>Turns out that this feature not entirely useful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4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Have Security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Ambient Authority</a:t>
            </a:r>
          </a:p>
          <a:p>
            <a:pPr lvl="1"/>
            <a:r>
              <a:rPr lang="en-US" dirty="0"/>
              <a:t>Cookies encourage server operators to separate designation (URL) from authorization (cookie)</a:t>
            </a:r>
          </a:p>
          <a:p>
            <a:pPr lvl="1"/>
            <a:r>
              <a:rPr lang="en-US" dirty="0"/>
              <a:t>User agent might supply authorization for resource designated by an attacker (causing server to execute actions as if they had been authorized by the user)</a:t>
            </a:r>
          </a:p>
          <a:p>
            <a:r>
              <a:rPr lang="en-US" dirty="0"/>
              <a:t>Clear Text</a:t>
            </a:r>
          </a:p>
          <a:p>
            <a:pPr lvl="1"/>
            <a:r>
              <a:rPr lang="en-US" dirty="0"/>
              <a:t>Without SSL encryption all information is sent in clear text</a:t>
            </a:r>
          </a:p>
          <a:p>
            <a:pPr lvl="1"/>
            <a:r>
              <a:rPr lang="en-US" dirty="0"/>
              <a:t>Malicious intermediary could alert request or response headers</a:t>
            </a:r>
          </a:p>
          <a:p>
            <a:r>
              <a:rPr lang="en-US" dirty="0"/>
              <a:t>Weak Integrity</a:t>
            </a:r>
          </a:p>
          <a:p>
            <a:pPr lvl="1"/>
            <a:r>
              <a:rPr lang="en-US" dirty="0"/>
              <a:t>Overlapping subdomains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a.b.com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x.b.com</a:t>
            </a:r>
            <a:r>
              <a:rPr lang="en-US" dirty="0"/>
              <a:t>) could both set cookies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b.com</a:t>
            </a:r>
            <a:r>
              <a:rPr lang="en-US" dirty="0"/>
              <a:t> domain which might interfere with each other</a:t>
            </a:r>
          </a:p>
          <a:p>
            <a:pPr lvl="1"/>
            <a:r>
              <a:rPr lang="en-US" dirty="0"/>
              <a:t>Enables potential attack of compromised cookies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4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3104</TotalTime>
  <Words>1382</Words>
  <Application>Microsoft Office PowerPoint</Application>
  <PresentationFormat>On-screen Show (4:3)</PresentationFormat>
  <Paragraphs>214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Clarity</vt:lpstr>
      <vt:lpstr>Design of Software Systems CS 509</vt:lpstr>
      <vt:lpstr>Last Lecture Recap And Outline</vt:lpstr>
      <vt:lpstr>API Gateway</vt:lpstr>
      <vt:lpstr>REST Architectural Style</vt:lpstr>
      <vt:lpstr>Managing State in Browser Application</vt:lpstr>
      <vt:lpstr>HTTP State Management (RFC)</vt:lpstr>
      <vt:lpstr>Cookie Examples</vt:lpstr>
      <vt:lpstr>Cookie Domain and Path Attribute</vt:lpstr>
      <vt:lpstr>Cookies Have Security Weaknesses</vt:lpstr>
      <vt:lpstr>Cookies Have Privacy Concerns</vt:lpstr>
      <vt:lpstr>Using HTTP as Application Protocol</vt:lpstr>
      <vt:lpstr>Add A New Pet</vt:lpstr>
      <vt:lpstr>Connect Web-based Client to Application</vt:lpstr>
      <vt:lpstr>AWS Tutorials</vt:lpstr>
      <vt:lpstr>Live Demonstration in AWS console</vt:lpstr>
      <vt:lpstr>Task 2</vt:lpstr>
      <vt:lpstr>How to define valid JSON strings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 CS 509</dc:title>
  <dc:creator>George</dc:creator>
  <cp:lastModifiedBy>Heineman, George</cp:lastModifiedBy>
  <cp:revision>317</cp:revision>
  <dcterms:created xsi:type="dcterms:W3CDTF">2011-01-15T14:51:43Z</dcterms:created>
  <dcterms:modified xsi:type="dcterms:W3CDTF">2022-09-27T21:41:09Z</dcterms:modified>
</cp:coreProperties>
</file>