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8" r:id="rId2"/>
    <p:sldId id="344" r:id="rId3"/>
    <p:sldId id="439" r:id="rId4"/>
    <p:sldId id="440" r:id="rId5"/>
    <p:sldId id="452" r:id="rId6"/>
    <p:sldId id="453" r:id="rId7"/>
    <p:sldId id="454" r:id="rId8"/>
    <p:sldId id="451" r:id="rId9"/>
    <p:sldId id="461" r:id="rId10"/>
    <p:sldId id="462" r:id="rId11"/>
    <p:sldId id="463" r:id="rId12"/>
    <p:sldId id="520" r:id="rId13"/>
    <p:sldId id="522" r:id="rId14"/>
    <p:sldId id="523" r:id="rId15"/>
    <p:sldId id="524" r:id="rId16"/>
    <p:sldId id="531" r:id="rId17"/>
    <p:sldId id="527" r:id="rId18"/>
    <p:sldId id="528" r:id="rId19"/>
    <p:sldId id="529" r:id="rId20"/>
    <p:sldId id="537" r:id="rId21"/>
    <p:sldId id="539" r:id="rId22"/>
    <p:sldId id="538" r:id="rId23"/>
    <p:sldId id="542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8D681C-7122-4F36-BD82-0A3E4FB3070B}">
          <p14:sldIdLst>
            <p14:sldId id="258"/>
            <p14:sldId id="344"/>
            <p14:sldId id="439"/>
            <p14:sldId id="440"/>
            <p14:sldId id="452"/>
            <p14:sldId id="453"/>
            <p14:sldId id="454"/>
            <p14:sldId id="451"/>
            <p14:sldId id="461"/>
            <p14:sldId id="462"/>
            <p14:sldId id="463"/>
            <p14:sldId id="520"/>
            <p14:sldId id="522"/>
            <p14:sldId id="523"/>
            <p14:sldId id="524"/>
            <p14:sldId id="531"/>
            <p14:sldId id="527"/>
            <p14:sldId id="528"/>
            <p14:sldId id="529"/>
            <p14:sldId id="537"/>
            <p14:sldId id="539"/>
            <p14:sldId id="538"/>
            <p14:sldId id="542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80" d="100"/>
          <a:sy n="80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EB32-4C43-48C0-A5DF-33B71EAA39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22C54-A074-4A3B-8302-2755E7DF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CS509 :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ineman/tangram" TargetMode="External"/><Relationship Id="rId2" Type="http://schemas.openxmlformats.org/officeDocument/2006/relationships/hyperlink" Target="https://www.dofactory.com/javascript/design-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Software Systems</a:t>
            </a:r>
            <a:br>
              <a:rPr lang="en-US" dirty="0"/>
            </a:br>
            <a:r>
              <a:rPr lang="en-US" dirty="0"/>
              <a:t>CS 509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2022</a:t>
            </a:r>
          </a:p>
          <a:p>
            <a:r>
              <a:rPr lang="en-US" dirty="0"/>
              <a:t>Prof. George Heineman</a:t>
            </a:r>
          </a:p>
          <a:p>
            <a:r>
              <a:rPr lang="en-US" dirty="0"/>
              <a:t>WPI</a:t>
            </a:r>
          </a:p>
          <a:p>
            <a:r>
              <a:rPr lang="en-US" dirty="0"/>
              <a:t>heineman@cs.wpi.edu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F9E9-4119-4788-9363-2AF2E4D7E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</p:spTree>
    <p:extLst>
      <p:ext uri="{BB962C8B-B14F-4D97-AF65-F5344CB8AC3E}">
        <p14:creationId xmlns:p14="http://schemas.microsoft.com/office/powerpoint/2010/main" val="232061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383-7552-4BAF-9470-00F2CE8DCAFC}" type="slidenum">
              <a:rPr lang="en-US"/>
              <a:pPr/>
              <a:t>10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Template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</a:t>
            </a:r>
          </a:p>
          <a:p>
            <a:pPr lvl="1"/>
            <a:r>
              <a:rPr lang="en-US" sz="2200" dirty="0"/>
              <a:t>Identifies pattern</a:t>
            </a:r>
          </a:p>
          <a:p>
            <a:r>
              <a:rPr lang="en-US" dirty="0"/>
              <a:t>Intent and Motivation</a:t>
            </a:r>
          </a:p>
          <a:p>
            <a:pPr lvl="1"/>
            <a:r>
              <a:rPr lang="en-US" dirty="0"/>
              <a:t>Describe situations where pattern can be used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Collaborating classes and interfaces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Resulting from the choice of pattern</a:t>
            </a:r>
          </a:p>
        </p:txBody>
      </p:sp>
    </p:spTree>
    <p:extLst>
      <p:ext uri="{BB962C8B-B14F-4D97-AF65-F5344CB8AC3E}">
        <p14:creationId xmlns:p14="http://schemas.microsoft.com/office/powerpoint/2010/main" val="78396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Provide access to elements in aggregate object without exposing underlying representation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Change in internal representation </a:t>
            </a:r>
            <a:br>
              <a:rPr lang="en-US" dirty="0"/>
            </a:br>
            <a:r>
              <a:rPr lang="en-US" dirty="0"/>
              <a:t>often means external interface must </a:t>
            </a:r>
            <a:br>
              <a:rPr lang="en-US" dirty="0"/>
            </a:br>
            <a:r>
              <a:rPr lang="en-US" dirty="0"/>
              <a:t>change in response</a:t>
            </a:r>
          </a:p>
          <a:p>
            <a:pPr lvl="1"/>
            <a:r>
              <a:rPr lang="en-US" dirty="0"/>
              <a:t>Clients should be shielded </a:t>
            </a:r>
            <a:br>
              <a:rPr lang="en-US" dirty="0"/>
            </a:br>
            <a:r>
              <a:rPr lang="en-US" dirty="0"/>
              <a:t>from changes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Prevent access to </a:t>
            </a:r>
            <a:r>
              <a:rPr lang="en-US" dirty="0">
                <a:latin typeface="Consolas" panose="020B0609020204030204" pitchFamily="49" charset="0"/>
              </a:rPr>
              <a:t>items</a:t>
            </a:r>
            <a:br>
              <a:rPr lang="en-US" dirty="0"/>
            </a:br>
            <a:r>
              <a:rPr lang="en-US" dirty="0"/>
              <a:t>directly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8B7C5-FFE9-2FEA-D963-0D9CE61688E0}"/>
              </a:ext>
            </a:extLst>
          </p:cNvPr>
          <p:cNvSpPr txBox="1"/>
          <p:nvPr/>
        </p:nvSpPr>
        <p:spPr>
          <a:xfrm>
            <a:off x="4266304" y="3995678"/>
            <a:ext cx="48768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++];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92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4" y="2114550"/>
            <a:ext cx="8534396" cy="4591050"/>
          </a:xfrm>
        </p:spPr>
        <p:txBody>
          <a:bodyPr>
            <a:normAutofit/>
          </a:bodyPr>
          <a:lstStyle/>
          <a:p>
            <a:r>
              <a:rPr lang="en-US" dirty="0"/>
              <a:t>Need to support multi-level undo of actions</a:t>
            </a:r>
          </a:p>
          <a:p>
            <a:pPr lvl="1"/>
            <a:r>
              <a:rPr lang="en-US" dirty="0"/>
              <a:t>What if you wanted to support undo of an extend color?</a:t>
            </a:r>
          </a:p>
          <a:p>
            <a:r>
              <a:rPr lang="en-US" dirty="0"/>
              <a:t>Support multi-level redo</a:t>
            </a:r>
          </a:p>
          <a:p>
            <a:endParaRPr lang="en-US" dirty="0"/>
          </a:p>
          <a:p>
            <a:r>
              <a:rPr lang="en-US" dirty="0"/>
              <a:t>GUI changes</a:t>
            </a:r>
          </a:p>
          <a:p>
            <a:pPr lvl="1"/>
            <a:r>
              <a:rPr lang="en-US" dirty="0"/>
              <a:t>Easy to add some form of interaction to request action (Ctrl-Z, Ctrl-Y)</a:t>
            </a:r>
          </a:p>
          <a:p>
            <a:r>
              <a:rPr lang="en-US" dirty="0"/>
              <a:t>Controllers know how to carry out actions</a:t>
            </a:r>
          </a:p>
          <a:p>
            <a:pPr lvl="1"/>
            <a:r>
              <a:rPr lang="en-US" dirty="0"/>
              <a:t>But who should handle the undo? Or redo?</a:t>
            </a:r>
          </a:p>
          <a:p>
            <a:pPr lvl="1"/>
            <a:r>
              <a:rPr lang="en-US" dirty="0"/>
              <a:t>Instead of showing a sub-optimal solution, we turn to the </a:t>
            </a:r>
            <a:r>
              <a:rPr lang="en-US" cap="small" dirty="0"/>
              <a:t>Command</a:t>
            </a:r>
            <a:r>
              <a:rPr lang="en-US" dirty="0"/>
              <a:t> design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364539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4" y="2114550"/>
            <a:ext cx="8229597" cy="3143250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Encapsulate a request as an object</a:t>
            </a:r>
          </a:p>
          <a:p>
            <a:pPr lvl="1"/>
            <a:r>
              <a:rPr lang="en-US" dirty="0"/>
              <a:t>Decouple request from its execution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Easily supports undo/redo since Command subclass contains all state to execute and reverse action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Command </a:t>
            </a:r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30179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4" y="2114550"/>
            <a:ext cx="8353422" cy="3143250"/>
          </a:xfrm>
        </p:spPr>
        <p:txBody>
          <a:bodyPr/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/>
              <a:t> defines interface</a:t>
            </a:r>
          </a:p>
          <a:p>
            <a:pPr lvl="1"/>
            <a:r>
              <a:rPr lang="en-US" dirty="0"/>
              <a:t>Subclasses contain actual logic</a:t>
            </a:r>
          </a:p>
          <a:p>
            <a:pPr lvl="1"/>
            <a:r>
              <a:rPr lang="en-US" dirty="0"/>
              <a:t>Controllers instantiate action objects and call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execute()</a:t>
            </a:r>
          </a:p>
          <a:p>
            <a:r>
              <a:rPr lang="en-US" dirty="0"/>
              <a:t>Undo/Redo</a:t>
            </a:r>
          </a:p>
          <a:p>
            <a:pPr lvl="1"/>
            <a:r>
              <a:rPr lang="en-US" dirty="0"/>
              <a:t>Supported by move and redo Stacks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Command </a:t>
            </a:r>
            <a:r>
              <a:rPr lang="en-US" dirty="0"/>
              <a:t>Design Pattern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96" y="1295400"/>
            <a:ext cx="4010026" cy="184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moveStack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redoStack</a:t>
            </a:r>
            <a:r>
              <a:rPr lang="en-US" dirty="0"/>
              <a:t> to store actions</a:t>
            </a:r>
          </a:p>
          <a:p>
            <a:pPr lvl="1"/>
            <a:r>
              <a:rPr lang="en-US" dirty="0"/>
              <a:t>When action is executed, push onto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moveStack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Helper methods maintain state</a:t>
            </a:r>
          </a:p>
          <a:p>
            <a:pPr lvl="1"/>
            <a:r>
              <a:rPr lang="en-US" dirty="0"/>
              <a:t>Be careful of re-executing an action</a:t>
            </a:r>
            <a:br>
              <a:rPr lang="en-US" dirty="0"/>
            </a:br>
            <a:r>
              <a:rPr lang="en-US" dirty="0"/>
              <a:t>that had previously been undone </a:t>
            </a:r>
          </a:p>
          <a:p>
            <a:r>
              <a:rPr lang="en-US" dirty="0"/>
              <a:t>Place capability in the Model class,</a:t>
            </a:r>
            <a:br>
              <a:rPr lang="en-US" dirty="0"/>
            </a:br>
            <a:r>
              <a:rPr lang="en-US" dirty="0"/>
              <a:t>which provides a useful location for</a:t>
            </a:r>
            <a:br>
              <a:rPr lang="en-US" dirty="0"/>
            </a:br>
            <a:r>
              <a:rPr lang="en-US" dirty="0"/>
              <a:t>accessing any and all entity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118066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last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Action </a:t>
            </a:r>
            <a:r>
              <a:rPr lang="en-US" dirty="0"/>
              <a:t>and undo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UndoController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74" y="2819400"/>
            <a:ext cx="53474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action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model.removeLastAction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(! action) {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false;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algn="l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action.undo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model.recordRedoableAction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(action);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algn="l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return false;   // didn’t undo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2414016"/>
            <a:ext cx="3429000" cy="16312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i="1" dirty="0"/>
              <a:t>Redo is similar but it</a:t>
            </a:r>
          </a:p>
          <a:p>
            <a:pPr algn="l"/>
            <a:r>
              <a:rPr lang="en-US" sz="2000" i="1" dirty="0"/>
              <a:t>uses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removeRedoAction</a:t>
            </a:r>
            <a:r>
              <a:rPr lang="en-US" sz="2000" i="1" dirty="0"/>
              <a:t> and it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recordsRedoneAction</a:t>
            </a:r>
          </a:p>
          <a:p>
            <a:pPr algn="l"/>
            <a:r>
              <a:rPr lang="en-US" sz="2000" i="1" dirty="0"/>
              <a:t>on success</a:t>
            </a:r>
          </a:p>
        </p:txBody>
      </p:sp>
    </p:spTree>
    <p:extLst>
      <p:ext uri="{BB962C8B-B14F-4D97-AF65-F5344CB8AC3E}">
        <p14:creationId xmlns:p14="http://schemas.microsoft.com/office/powerpoint/2010/main" val="427321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Action </a:t>
            </a:r>
            <a:r>
              <a:rPr lang="en-US" dirty="0"/>
              <a:t>subclass needs full state to be able to restore to prior state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MoveAction</a:t>
            </a:r>
            <a:r>
              <a:rPr lang="en-US" dirty="0"/>
              <a:t> must cover </a:t>
            </a:r>
            <a:r>
              <a:rPr lang="en-US" u="sng" dirty="0"/>
              <a:t>every possible piece of information</a:t>
            </a:r>
            <a:r>
              <a:rPr lang="en-US" dirty="0"/>
              <a:t> needed to redo</a:t>
            </a:r>
          </a:p>
          <a:p>
            <a:pPr lvl="1"/>
            <a:r>
              <a:rPr lang="en-US" dirty="0"/>
              <a:t>And as moves become more complicated, this becomes untenable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133872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Without violating encapsulation, externalize an object’s internal state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Want to restore an object to its prior state, but don’t want to force programmer to use complicated, </a:t>
            </a:r>
            <a:r>
              <a:rPr lang="en-US" i="1" dirty="0"/>
              <a:t>ad hoc </a:t>
            </a:r>
            <a:r>
              <a:rPr lang="en-US" dirty="0"/>
              <a:t>interface to carry this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Memento </a:t>
            </a:r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01942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PuzzleMemento</a:t>
            </a:r>
            <a:r>
              <a:rPr lang="en-US" dirty="0"/>
              <a:t> to capture the state</a:t>
            </a:r>
          </a:p>
          <a:p>
            <a:pPr lvl="1"/>
            <a:r>
              <a:rPr lang="en-US" dirty="0"/>
              <a:t>Original object can restore state from memento (example…)</a:t>
            </a:r>
          </a:p>
          <a:p>
            <a:r>
              <a:rPr lang="en-US" dirty="0"/>
              <a:t>Consequence </a:t>
            </a:r>
          </a:p>
          <a:p>
            <a:pPr lvl="1"/>
            <a:r>
              <a:rPr lang="en-US" dirty="0"/>
              <a:t>As state becomes more</a:t>
            </a:r>
            <a:br>
              <a:rPr lang="en-US" dirty="0"/>
            </a:br>
            <a:r>
              <a:rPr lang="en-US" dirty="0"/>
              <a:t>and more complicated,</a:t>
            </a:r>
            <a:br>
              <a:rPr lang="en-US" dirty="0"/>
            </a:br>
            <a:r>
              <a:rPr lang="en-US" dirty="0"/>
              <a:t>this approach is more</a:t>
            </a:r>
            <a:br>
              <a:rPr lang="en-US" dirty="0"/>
            </a:br>
            <a:r>
              <a:rPr lang="en-US" dirty="0"/>
              <a:t>and more appealing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Memento </a:t>
            </a:r>
            <a:r>
              <a:rPr lang="en-US" dirty="0"/>
              <a:t>Design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00C8B-3B97-F934-9768-0B00871400F5}"/>
              </a:ext>
            </a:extLst>
          </p:cNvPr>
          <p:cNvSpPr txBox="1"/>
          <p:nvPr/>
        </p:nvSpPr>
        <p:spPr>
          <a:xfrm>
            <a:off x="4495800" y="2907404"/>
            <a:ext cx="46482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restore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memento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memento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externalize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memento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memento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267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long as there are object-oriented languages in use…</a:t>
            </a:r>
          </a:p>
          <a:p>
            <a:r>
              <a:rPr lang="en-US" dirty="0"/>
              <a:t>Design Patterns will remain as a concept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Most elegant solutions</a:t>
            </a:r>
          </a:p>
          <a:p>
            <a:pPr lvl="1"/>
            <a:r>
              <a:rPr lang="en-US" dirty="0"/>
              <a:t>Expected knowledge</a:t>
            </a:r>
          </a:p>
          <a:p>
            <a:r>
              <a:rPr lang="en-US" dirty="0"/>
              <a:t>Specific solutions to common problems encountered during Object-Oriented design</a:t>
            </a:r>
          </a:p>
          <a:p>
            <a:pPr lvl="1"/>
            <a:r>
              <a:rPr lang="en-US" dirty="0"/>
              <a:t>Rise of design patterns from 1995</a:t>
            </a:r>
          </a:p>
          <a:p>
            <a:pPr lvl="1"/>
            <a:r>
              <a:rPr lang="en-US" dirty="0"/>
              <a:t>Commonly called the “Gang of Four” book</a:t>
            </a:r>
          </a:p>
          <a:p>
            <a:r>
              <a:rPr lang="en-US" dirty="0"/>
              <a:t>Catalogs 23 common solutions</a:t>
            </a:r>
          </a:p>
          <a:p>
            <a:pPr lvl="1"/>
            <a:r>
              <a:rPr lang="en-US" dirty="0"/>
              <a:t>Each one presented in isolation</a:t>
            </a:r>
          </a:p>
          <a:p>
            <a:pPr lvl="1"/>
            <a:r>
              <a:rPr lang="en-US" dirty="0"/>
              <a:t>I feel best explained “in context”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Image result">
            <a:extLst>
              <a:ext uri="{FF2B5EF4-FFF2-40B4-BE49-F238E27FC236}">
                <a16:creationId xmlns:a16="http://schemas.microsoft.com/office/drawing/2014/main" id="{0BC5686A-61AA-4689-B63D-3311E8A17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60" y="4316730"/>
            <a:ext cx="1504080" cy="18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45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4" y="2114550"/>
            <a:ext cx="8458197" cy="3143250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Define a 1-to-many dependency between objects </a:t>
            </a:r>
          </a:p>
          <a:p>
            <a:pPr lvl="1"/>
            <a:r>
              <a:rPr lang="en-US" dirty="0"/>
              <a:t>When one object changes state, all dependents are notified and updated automatically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Maintain separation between dependent objects so each one can vary independently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Observer </a:t>
            </a:r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678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65" y="4048328"/>
            <a:ext cx="4982735" cy="241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4" y="2114550"/>
            <a:ext cx="8458197" cy="3143250"/>
          </a:xfrm>
        </p:spPr>
        <p:txBody>
          <a:bodyPr/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en-US" dirty="0"/>
              <a:t> class maintains a number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Listeners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Listeners</a:t>
            </a:r>
            <a:r>
              <a:rPr lang="en-US" dirty="0"/>
              <a:t> registered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</a:p>
          <a:p>
            <a:r>
              <a:rPr lang="en-US" dirty="0"/>
              <a:t>Consequence</a:t>
            </a:r>
          </a:p>
          <a:p>
            <a:pPr lvl="1"/>
            <a:r>
              <a:rPr lang="en-US" dirty="0"/>
              <a:t>Broadcast behavior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ConcreteListener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does</a:t>
            </a:r>
            <a:br>
              <a:rPr lang="en-US" dirty="0"/>
            </a:br>
            <a:r>
              <a:rPr lang="en-US" dirty="0"/>
              <a:t>all the work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Observer </a:t>
            </a:r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98252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all registered listeners when state changes</a:t>
            </a:r>
          </a:p>
          <a:p>
            <a:r>
              <a:rPr lang="en-US" dirty="0"/>
              <a:t>Multiple ways to proceed. React has its own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Observer </a:t>
            </a:r>
            <a:r>
              <a:rPr lang="en-US" dirty="0"/>
              <a:t>Design Pattern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5990"/>
            <a:ext cx="2667000" cy="135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51259"/>
            <a:ext cx="2667000" cy="135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35003" y="4101470"/>
            <a:ext cx="1426993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/>
              <a:t>Pull Observer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23485" y="4101470"/>
            <a:ext cx="1553631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/>
              <a:t>Push Observer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96E1A-219E-CB6F-24EE-84F266AAFA52}"/>
              </a:ext>
            </a:extLst>
          </p:cNvPr>
          <p:cNvSpPr txBox="1"/>
          <p:nvPr/>
        </p:nvSpPr>
        <p:spPr>
          <a:xfrm>
            <a:off x="609600" y="4889316"/>
            <a:ext cx="715239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initial instantiation of the Model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actualPuzzle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DB799-74F2-404F-0DE6-D37769C2E0F8}"/>
              </a:ext>
            </a:extLst>
          </p:cNvPr>
          <p:cNvSpPr txBox="1"/>
          <p:nvPr/>
        </p:nvSpPr>
        <p:spPr>
          <a:xfrm>
            <a:off x="762000" y="5650974"/>
            <a:ext cx="7152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Whenever you call </a:t>
            </a:r>
            <a:r>
              <a:rPr lang="en-US" dirty="0" err="1"/>
              <a:t>setModel</a:t>
            </a:r>
            <a:r>
              <a:rPr lang="en-US" dirty="0"/>
              <a:t> on the app, it requests app to refresh,</a:t>
            </a:r>
            <a:br>
              <a:rPr lang="en-US" dirty="0"/>
            </a:br>
            <a:r>
              <a:rPr lang="en-US" dirty="0"/>
              <a:t>which “pulls” data from the model to be rendered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DAB6B-4E08-582D-4BC3-E89F84349479}"/>
              </a:ext>
            </a:extLst>
          </p:cNvPr>
          <p:cNvSpPr txBox="1"/>
          <p:nvPr/>
        </p:nvSpPr>
        <p:spPr>
          <a:xfrm>
            <a:off x="228600" y="6428348"/>
            <a:ext cx="857450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"moves-label"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 moves: 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numMoves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22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Singleton</a:t>
            </a:r>
            <a:r>
              <a:rPr lang="en-US" dirty="0"/>
              <a:t>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E782E-DC71-7CB2-9B4C-1E3C69D4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When you only need a single instance of a class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Separate construction of object from its retrieval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Anonymous</a:t>
            </a:r>
            <a:br>
              <a:rPr lang="en-US" dirty="0"/>
            </a:br>
            <a:r>
              <a:rPr lang="en-US" dirty="0"/>
              <a:t>Immediate </a:t>
            </a:r>
            <a:br>
              <a:rPr lang="en-US" dirty="0"/>
            </a:br>
            <a:r>
              <a:rPr lang="en-US" dirty="0"/>
              <a:t>Function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6D13A-C807-BCB7-6C3C-D6128E38D047}"/>
              </a:ext>
            </a:extLst>
          </p:cNvPr>
          <p:cNvSpPr txBox="1"/>
          <p:nvPr/>
        </p:nvSpPr>
        <p:spPr>
          <a:xfrm>
            <a:off x="2590800" y="3657600"/>
            <a:ext cx="6387353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 immediate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anonymnous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the instance"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'undefined’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'Singleton'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]={}: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764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thread-safe</a:t>
            </a:r>
          </a:p>
          <a:p>
            <a:pPr lvl="1"/>
            <a:r>
              <a:rPr lang="en-US" dirty="0"/>
              <a:t>First code that calls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getInstance</a:t>
            </a:r>
            <a:r>
              <a:rPr lang="en-US" dirty="0"/>
              <a:t> wins</a:t>
            </a:r>
          </a:p>
          <a:p>
            <a:r>
              <a:rPr lang="en-US" dirty="0"/>
              <a:t>Hard to instantiate with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cap="small" dirty="0"/>
              <a:t>Singleton</a:t>
            </a:r>
            <a:r>
              <a:rPr lang="en-US" dirty="0"/>
              <a:t>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351FD-5B2C-A760-6964-2B0AC61D22CA}"/>
              </a:ext>
            </a:extLst>
          </p:cNvPr>
          <p:cNvSpPr txBox="1"/>
          <p:nvPr/>
        </p:nvSpPr>
        <p:spPr>
          <a:xfrm>
            <a:off x="1066800" y="3352800"/>
            <a:ext cx="67056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SINGLETON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"Same instance? 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734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40D1-C107-7A5D-7013-87A7877B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Group.Analysis</a:t>
            </a:r>
            <a:r>
              <a:rPr lang="en-US" dirty="0"/>
              <a:t>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28C5-4186-D194-FE48-AB72163E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Calculator AWS tutorial</a:t>
            </a:r>
          </a:p>
          <a:p>
            <a:pPr lvl="1"/>
            <a:r>
              <a:rPr lang="en-US" dirty="0"/>
              <a:t>Currently only shows “ADD” and “EQUALS” requests</a:t>
            </a:r>
          </a:p>
          <a:p>
            <a:r>
              <a:rPr lang="en-US" dirty="0"/>
              <a:t>Provide added capabilities</a:t>
            </a:r>
          </a:p>
          <a:p>
            <a:pPr lvl="1"/>
            <a:r>
              <a:rPr lang="en-US" dirty="0"/>
              <a:t>Show a list of constants on the client browser that are available</a:t>
            </a:r>
          </a:p>
          <a:p>
            <a:pPr lvl="1"/>
            <a:r>
              <a:rPr lang="en-US" dirty="0"/>
              <a:t>Enable new constants to be created</a:t>
            </a:r>
          </a:p>
          <a:p>
            <a:pPr lvl="1"/>
            <a:r>
              <a:rPr lang="en-US" dirty="0"/>
              <a:t>Enable existing ones to be deleted</a:t>
            </a:r>
          </a:p>
          <a:p>
            <a:endParaRPr lang="en-US" dirty="0"/>
          </a:p>
          <a:p>
            <a:r>
              <a:rPr lang="en-US" dirty="0"/>
              <a:t>In my examples so far, I have shown how </a:t>
            </a:r>
            <a:r>
              <a:rPr lang="en-US" dirty="0" err="1"/>
              <a:t>Javascript</a:t>
            </a:r>
            <a:r>
              <a:rPr lang="en-US" dirty="0"/>
              <a:t> can manipulate existing elements</a:t>
            </a:r>
          </a:p>
          <a:p>
            <a:pPr lvl="1"/>
            <a:r>
              <a:rPr lang="en-US" dirty="0"/>
              <a:t>But you can create/add arbitrary new HTML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45AE-6DBD-095D-FB8A-1EDD9BC0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6733-0482-859E-D20A-015D267D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1B75-C271-9551-491C-0DF26B96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9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71BD-87A4-2B49-7DD1-89AC506A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Constants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B9F4-B317-002E-E959-4F0C8CB1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US" dirty="0"/>
              <a:t>Payload: GET /constants</a:t>
            </a:r>
          </a:p>
          <a:p>
            <a:pPr marL="274320" lvl="1" indent="0">
              <a:buNone/>
            </a:pPr>
            <a:r>
              <a:rPr lang="en-US" dirty="0"/>
              <a:t>No </a:t>
            </a:r>
            <a:r>
              <a:rPr lang="en-US" dirty="0" err="1"/>
              <a:t>Javascript</a:t>
            </a:r>
            <a:r>
              <a:rPr lang="en-US" dirty="0"/>
              <a:t> can be sent on GET requests</a:t>
            </a:r>
          </a:p>
          <a:p>
            <a:r>
              <a:rPr lang="en-US" dirty="0"/>
              <a:t>Response: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 “constants” : [ { “name” : “e”, “value” : “2.71828” 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        { “name” : “pi”, “value” : “3.141592”}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     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5399-365F-967E-AD04-5656FD19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EB784-2C27-D6CE-3405-2193E6D1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88BB-C6E4-4C83-64C0-7C1085E8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A216-0F93-2A22-9539-880F7592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a &lt;div id=“</a:t>
            </a:r>
            <a:r>
              <a:rPr lang="en-US" dirty="0" err="1"/>
              <a:t>constantList</a:t>
            </a:r>
            <a:r>
              <a:rPr lang="en-US" dirty="0"/>
              <a:t>”&gt;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DE84-4709-3A4D-2A62-EC1A1A7D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FDB2-6FCC-F85F-9777-76036F05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3989-61D0-9190-EE95-A6834C64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4CA3C-B853-7A24-4F83-1ABDAB878DCE}"/>
              </a:ext>
            </a:extLst>
          </p:cNvPr>
          <p:cNvSpPr txBox="1"/>
          <p:nvPr/>
        </p:nvSpPr>
        <p:spPr>
          <a:xfrm>
            <a:off x="457200" y="1828800"/>
            <a:ext cx="7848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function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processListResponse</a:t>
            </a:r>
            <a:r>
              <a:rPr lang="en-US" sz="1200" dirty="0">
                <a:latin typeface="Consolas" panose="020B0609020204030204" pitchFamily="49" charset="0"/>
              </a:rPr>
              <a:t>(result)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js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JSON.parse</a:t>
            </a:r>
            <a:r>
              <a:rPr lang="en-US" sz="12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constList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document.getElementById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constantList</a:t>
            </a:r>
            <a:r>
              <a:rPr lang="en-US" sz="1200" dirty="0">
                <a:latin typeface="Consolas" panose="020B0609020204030204" pitchFamily="49" charset="0"/>
              </a:rPr>
              <a:t>');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output = "";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b="1" dirty="0"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js.list.length</a:t>
            </a:r>
            <a:r>
              <a:rPr lang="en-US" sz="12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constantJson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js.list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cname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constantJson</a:t>
            </a:r>
            <a:r>
              <a:rPr lang="en-US" sz="1200" dirty="0">
                <a:latin typeface="Consolas" panose="020B0609020204030204" pitchFamily="49" charset="0"/>
              </a:rPr>
              <a:t>["name"];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cval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constantJson</a:t>
            </a:r>
            <a:r>
              <a:rPr lang="en-US" sz="1200" dirty="0">
                <a:latin typeface="Consolas" panose="020B0609020204030204" pitchFamily="49" charset="0"/>
              </a:rPr>
              <a:t>["value"];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output = output + “&lt;b&gt;" + </a:t>
            </a:r>
            <a:r>
              <a:rPr lang="en-US" sz="1200" dirty="0" err="1">
                <a:latin typeface="Consolas" panose="020B0609020204030204" pitchFamily="49" charset="0"/>
              </a:rPr>
              <a:t>cname</a:t>
            </a:r>
            <a:r>
              <a:rPr lang="en-US" sz="1200" dirty="0">
                <a:latin typeface="Consolas" panose="020B0609020204030204" pitchFamily="49" charset="0"/>
              </a:rPr>
              <a:t> + ":&lt;/b&gt; = " + </a:t>
            </a:r>
            <a:r>
              <a:rPr lang="en-US" sz="1200" dirty="0" err="1">
                <a:latin typeface="Consolas" panose="020B0609020204030204" pitchFamily="49" charset="0"/>
              </a:rPr>
              <a:t>cval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"(&lt;a </a:t>
            </a:r>
            <a:r>
              <a:rPr lang="en-US" sz="1200" dirty="0" err="1">
                <a:latin typeface="Consolas" panose="020B0609020204030204" pitchFamily="49" charset="0"/>
              </a:rPr>
              <a:t>href</a:t>
            </a:r>
            <a:r>
              <a:rPr lang="en-US" sz="1200" dirty="0">
                <a:latin typeface="Consolas" panose="020B0609020204030204" pitchFamily="49" charset="0"/>
              </a:rPr>
              <a:t>='</a:t>
            </a:r>
            <a:r>
              <a:rPr lang="en-US" sz="1200" dirty="0" err="1">
                <a:latin typeface="Consolas" panose="020B0609020204030204" pitchFamily="49" charset="0"/>
              </a:rPr>
              <a:t>javaScript:requestDelete</a:t>
            </a:r>
            <a:r>
              <a:rPr lang="en-US" sz="1200" dirty="0">
                <a:latin typeface="Consolas" panose="020B0609020204030204" pitchFamily="49" charset="0"/>
              </a:rPr>
              <a:t>(\"" + </a:t>
            </a:r>
            <a:r>
              <a:rPr lang="en-US" sz="1200" dirty="0" err="1">
                <a:latin typeface="Consolas" panose="020B0609020204030204" pitchFamily="49" charset="0"/>
              </a:rPr>
              <a:t>cname</a:t>
            </a:r>
            <a:r>
              <a:rPr lang="en-US" sz="1200" dirty="0">
                <a:latin typeface="Consolas" panose="020B0609020204030204" pitchFamily="49" charset="0"/>
              </a:rPr>
              <a:t> + "\")'&gt;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       &lt;</a:t>
            </a:r>
            <a:r>
              <a:rPr lang="en-US" sz="1200" dirty="0" err="1">
                <a:latin typeface="Consolas" panose="020B0609020204030204" pitchFamily="49" charset="0"/>
              </a:rPr>
              <a:t>img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</a:rPr>
              <a:t>='deleteIcon.png'&gt;&lt;/</a:t>
            </a:r>
            <a:r>
              <a:rPr lang="en-US" sz="1200" dirty="0" err="1">
                <a:latin typeface="Consolas" panose="020B0609020204030204" pitchFamily="49" charset="0"/>
              </a:rPr>
              <a:t>img</a:t>
            </a:r>
            <a:r>
              <a:rPr lang="en-US" sz="1200" dirty="0">
                <a:latin typeface="Consolas" panose="020B0609020204030204" pitchFamily="49" charset="0"/>
              </a:rPr>
              <a:t>&gt;&lt;/a&gt;) &lt;</a:t>
            </a:r>
            <a:r>
              <a:rPr lang="en-US" sz="1200" dirty="0" err="1">
                <a:latin typeface="Consolas" panose="020B0609020204030204" pitchFamily="49" charset="0"/>
              </a:rPr>
              <a:t>br</a:t>
            </a:r>
            <a:r>
              <a:rPr lang="en-US" sz="1200" dirty="0">
                <a:latin typeface="Consolas" panose="020B0609020204030204" pitchFamily="49" charset="0"/>
              </a:rPr>
              <a:t>&gt;";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// Update computation result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constList.innerHTML</a:t>
            </a:r>
            <a:r>
              <a:rPr lang="en-US" sz="1200" dirty="0">
                <a:latin typeface="Consolas" panose="020B0609020204030204" pitchFamily="49" charset="0"/>
              </a:rPr>
              <a:t> = output;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51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FC19-AFB6-6536-6219-FED80EC9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CB7A-4254-E3BD-9EEF-AA5721BA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US" dirty="0"/>
              <a:t>Payload: POST /</a:t>
            </a:r>
            <a:r>
              <a:rPr lang="en-US" dirty="0" err="1"/>
              <a:t>delete_constant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{ “name” : “e” }</a:t>
            </a:r>
          </a:p>
          <a:p>
            <a:r>
              <a:rPr lang="en-US" dirty="0"/>
              <a:t>Response-1: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 “constants” : [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        { “name” : “pi”, “value” : “3.141592”}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     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Response-2: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 “action” : “</a:t>
            </a:r>
            <a:r>
              <a:rPr lang="en-US" dirty="0" err="1">
                <a:latin typeface="Consolas" panose="020B0609020204030204" pitchFamily="49" charset="0"/>
              </a:rPr>
              <a:t>delete_constant</a:t>
            </a:r>
            <a:r>
              <a:rPr lang="en-US" dirty="0">
                <a:latin typeface="Consolas" panose="020B0609020204030204" pitchFamily="49" charset="0"/>
              </a:rPr>
              <a:t>”,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“name” : “e”,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“success”: “True”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8F0B-DEA2-AC82-ED05-FDC7013A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7C07-AA97-C968-126E-B31DFA86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0E4F-BFBC-6140-A567-46B7144C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0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B3BB-AB71-AABE-BC65-C88EA883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After </a:t>
            </a:r>
            <a:r>
              <a:rPr lang="en-US" dirty="0" err="1"/>
              <a:t>StoryBoards</a:t>
            </a:r>
            <a:r>
              <a:rPr lang="en-US" dirty="0"/>
              <a:t>: DELETE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E9B2-80A2-2F5C-7406-E6F71454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F963-0309-865A-5DE0-03495248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1AE4-BB70-059C-0F0E-1887D578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DEFDE-F1B8-D5B1-E9EB-45284E043B98}"/>
              </a:ext>
            </a:extLst>
          </p:cNvPr>
          <p:cNvSpPr/>
          <p:nvPr/>
        </p:nvSpPr>
        <p:spPr>
          <a:xfrm>
            <a:off x="838200" y="1752600"/>
            <a:ext cx="2514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449BE-DFFE-43E7-202C-CC6917C5BC28}"/>
              </a:ext>
            </a:extLst>
          </p:cNvPr>
          <p:cNvSpPr/>
          <p:nvPr/>
        </p:nvSpPr>
        <p:spPr>
          <a:xfrm>
            <a:off x="5334000" y="1752600"/>
            <a:ext cx="2514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7A9DA-F09B-1190-0568-9CCCADE40236}"/>
              </a:ext>
            </a:extLst>
          </p:cNvPr>
          <p:cNvSpPr txBox="1"/>
          <p:nvPr/>
        </p:nvSpPr>
        <p:spPr>
          <a:xfrm>
            <a:off x="1066800" y="3352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dirty="0"/>
              <a:t>{ “name” : “e” 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9FA2CD-268C-896B-C446-D58D1FA499A9}"/>
              </a:ext>
            </a:extLst>
          </p:cNvPr>
          <p:cNvCxnSpPr>
            <a:stCxn id="10" idx="2"/>
          </p:cNvCxnSpPr>
          <p:nvPr/>
        </p:nvCxnSpPr>
        <p:spPr>
          <a:xfrm>
            <a:off x="2209800" y="3722132"/>
            <a:ext cx="0" cy="392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A64A71-254A-731D-F657-6BBF1003E011}"/>
              </a:ext>
            </a:extLst>
          </p:cNvPr>
          <p:cNvSpPr txBox="1"/>
          <p:nvPr/>
        </p:nvSpPr>
        <p:spPr>
          <a:xfrm>
            <a:off x="4555958" y="3918466"/>
            <a:ext cx="41308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 “constants” :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[ { “name” : “pi”,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“value” : “3.141592”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} 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91CEC0-93E6-1CF7-D126-04BF6BC739E6}"/>
              </a:ext>
            </a:extLst>
          </p:cNvPr>
          <p:cNvCxnSpPr>
            <a:cxnSpLocks/>
          </p:cNvCxnSpPr>
          <p:nvPr/>
        </p:nvCxnSpPr>
        <p:spPr>
          <a:xfrm flipV="1">
            <a:off x="6400799" y="3352800"/>
            <a:ext cx="1" cy="56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82C9-5E21-4E7C-B09C-DA9FFDC8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EBD3-BB15-4CFD-8154-3D96A725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apply a pattern because you know it exists</a:t>
            </a:r>
          </a:p>
          <a:p>
            <a:pPr lvl="1"/>
            <a:r>
              <a:rPr lang="en-US" dirty="0"/>
              <a:t>Instead, seek to understand the motivation behind each design pattern</a:t>
            </a:r>
          </a:p>
          <a:p>
            <a:pPr lvl="1"/>
            <a:r>
              <a:rPr lang="en-US" dirty="0"/>
              <a:t>Apply the ones that match your situation</a:t>
            </a:r>
          </a:p>
          <a:p>
            <a:r>
              <a:rPr lang="en-US" dirty="0"/>
              <a:t>Design Problem: </a:t>
            </a:r>
            <a:r>
              <a:rPr lang="en-US" b="1" dirty="0"/>
              <a:t>Planning For Change</a:t>
            </a:r>
          </a:p>
          <a:p>
            <a:r>
              <a:rPr lang="en-US" dirty="0"/>
              <a:t>Encapsulate variability</a:t>
            </a:r>
          </a:p>
          <a:p>
            <a:pPr lvl="1"/>
            <a:r>
              <a:rPr lang="en-US" dirty="0"/>
              <a:t>Overarching goal of many class designs</a:t>
            </a:r>
          </a:p>
          <a:p>
            <a:pPr lvl="1"/>
            <a:r>
              <a:rPr lang="en-US" u="sng" dirty="0"/>
              <a:t>Expected</a:t>
            </a:r>
            <a:r>
              <a:rPr lang="en-US" dirty="0"/>
              <a:t> future changes will not modify core code</a:t>
            </a:r>
          </a:p>
          <a:p>
            <a:r>
              <a:rPr lang="en-US" dirty="0"/>
              <a:t>Repeatedly appears in software</a:t>
            </a:r>
          </a:p>
          <a:p>
            <a:pPr lvl="1"/>
            <a:r>
              <a:rPr lang="en-US" dirty="0"/>
              <a:t>Code that you can “write once” and use without further changes</a:t>
            </a:r>
          </a:p>
          <a:p>
            <a:pPr lvl="1"/>
            <a:r>
              <a:rPr lang="en-US" dirty="0"/>
              <a:t>Non-trivial investments in improved software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4378-5053-4E8F-BD43-91553599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21FC-11D0-4566-A66D-C6DFAC22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79DF-CB86-4021-8B31-78AA9002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2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B3BB-AB71-AABE-BC65-C88EA883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After </a:t>
            </a:r>
            <a:r>
              <a:rPr lang="en-US" dirty="0" err="1"/>
              <a:t>StoryBoards</a:t>
            </a:r>
            <a:r>
              <a:rPr lang="en-US" dirty="0"/>
              <a:t>: CREATE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E9B2-80A2-2F5C-7406-E6F71454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F963-0309-865A-5DE0-03495248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1AE4-BB70-059C-0F0E-1887D578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DEFDE-F1B8-D5B1-E9EB-45284E043B98}"/>
              </a:ext>
            </a:extLst>
          </p:cNvPr>
          <p:cNvSpPr/>
          <p:nvPr/>
        </p:nvSpPr>
        <p:spPr>
          <a:xfrm>
            <a:off x="838200" y="1752600"/>
            <a:ext cx="2514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449BE-DFFE-43E7-202C-CC6917C5BC28}"/>
              </a:ext>
            </a:extLst>
          </p:cNvPr>
          <p:cNvSpPr/>
          <p:nvPr/>
        </p:nvSpPr>
        <p:spPr>
          <a:xfrm>
            <a:off x="5334000" y="1752600"/>
            <a:ext cx="2514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7A9DA-F09B-1190-0568-9CCCADE40236}"/>
              </a:ext>
            </a:extLst>
          </p:cNvPr>
          <p:cNvSpPr txBox="1"/>
          <p:nvPr/>
        </p:nvSpPr>
        <p:spPr>
          <a:xfrm>
            <a:off x="1066800" y="3352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dirty="0"/>
              <a:t>{ “name” : “e” 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9FA2CD-268C-896B-C446-D58D1FA499A9}"/>
              </a:ext>
            </a:extLst>
          </p:cNvPr>
          <p:cNvCxnSpPr>
            <a:stCxn id="10" idx="2"/>
          </p:cNvCxnSpPr>
          <p:nvPr/>
        </p:nvCxnSpPr>
        <p:spPr>
          <a:xfrm>
            <a:off x="2209800" y="3722132"/>
            <a:ext cx="0" cy="392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A64A71-254A-731D-F657-6BBF1003E011}"/>
              </a:ext>
            </a:extLst>
          </p:cNvPr>
          <p:cNvSpPr txBox="1"/>
          <p:nvPr/>
        </p:nvSpPr>
        <p:spPr>
          <a:xfrm>
            <a:off x="4555958" y="3918466"/>
            <a:ext cx="41308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 “constants” :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[{ “name” : “e”,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“value” : “2.71828”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{ “name” : “pi”,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“value” : “3.141592”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} 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91CEC0-93E6-1CF7-D126-04BF6BC739E6}"/>
              </a:ext>
            </a:extLst>
          </p:cNvPr>
          <p:cNvCxnSpPr>
            <a:cxnSpLocks/>
          </p:cNvCxnSpPr>
          <p:nvPr/>
        </p:nvCxnSpPr>
        <p:spPr>
          <a:xfrm flipV="1">
            <a:off x="6400799" y="3352800"/>
            <a:ext cx="1" cy="56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63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B3BB-AB71-AABE-BC65-C88EA883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After </a:t>
            </a:r>
            <a:r>
              <a:rPr lang="en-US" dirty="0" err="1"/>
              <a:t>StoryBoards</a:t>
            </a:r>
            <a:r>
              <a:rPr lang="en-US" dirty="0"/>
              <a:t>: ADD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E9B2-80A2-2F5C-7406-E6F71454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F963-0309-865A-5DE0-03495248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1AE4-BB70-059C-0F0E-1887D578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DEFDE-F1B8-D5B1-E9EB-45284E043B98}"/>
              </a:ext>
            </a:extLst>
          </p:cNvPr>
          <p:cNvSpPr/>
          <p:nvPr/>
        </p:nvSpPr>
        <p:spPr>
          <a:xfrm>
            <a:off x="838200" y="1752600"/>
            <a:ext cx="2514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449BE-DFFE-43E7-202C-CC6917C5BC28}"/>
              </a:ext>
            </a:extLst>
          </p:cNvPr>
          <p:cNvSpPr/>
          <p:nvPr/>
        </p:nvSpPr>
        <p:spPr>
          <a:xfrm>
            <a:off x="5334000" y="1752600"/>
            <a:ext cx="2514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7A9DA-F09B-1190-0568-9CCCADE40236}"/>
              </a:ext>
            </a:extLst>
          </p:cNvPr>
          <p:cNvSpPr txBox="1"/>
          <p:nvPr/>
        </p:nvSpPr>
        <p:spPr>
          <a:xfrm>
            <a:off x="762000" y="3429000"/>
            <a:ext cx="297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dirty="0"/>
              <a:t>{ “arg1” : “3”, “arg2”: “e” 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9FA2CD-268C-896B-C446-D58D1FA499A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247900" y="3798332"/>
            <a:ext cx="0" cy="56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A64A71-254A-731D-F657-6BBF1003E011}"/>
              </a:ext>
            </a:extLst>
          </p:cNvPr>
          <p:cNvSpPr txBox="1"/>
          <p:nvPr/>
        </p:nvSpPr>
        <p:spPr>
          <a:xfrm>
            <a:off x="4555958" y="3918466"/>
            <a:ext cx="4130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 “result” : “5.71828”}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91CEC0-93E6-1CF7-D126-04BF6BC739E6}"/>
              </a:ext>
            </a:extLst>
          </p:cNvPr>
          <p:cNvCxnSpPr>
            <a:cxnSpLocks/>
          </p:cNvCxnSpPr>
          <p:nvPr/>
        </p:nvCxnSpPr>
        <p:spPr>
          <a:xfrm flipV="1">
            <a:off x="6400799" y="3352800"/>
            <a:ext cx="1" cy="565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3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D179-54B2-41B7-8D34-208124FF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5F87-14ED-4146-AD69-F844F1CB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Problem: Runtime Flexibility</a:t>
            </a:r>
          </a:p>
          <a:p>
            <a:r>
              <a:rPr lang="en-US" dirty="0"/>
              <a:t>Prefer Delegation to Inheritance</a:t>
            </a:r>
          </a:p>
          <a:p>
            <a:pPr lvl="1"/>
            <a:r>
              <a:rPr lang="en-US" dirty="0"/>
              <a:t>More flexible class structures</a:t>
            </a:r>
          </a:p>
          <a:p>
            <a:pPr lvl="1"/>
            <a:r>
              <a:rPr lang="en-US" dirty="0"/>
              <a:t>Supports runtime configuration to change behavior without requiring recompilation</a:t>
            </a:r>
          </a:p>
          <a:p>
            <a:endParaRPr lang="en-US" dirty="0"/>
          </a:p>
          <a:p>
            <a:r>
              <a:rPr lang="en-US" dirty="0"/>
              <a:t>JavaScript changes the landscape</a:t>
            </a:r>
          </a:p>
          <a:p>
            <a:pPr lvl="1"/>
            <a:r>
              <a:rPr lang="en-US" dirty="0"/>
              <a:t>Every OO language has its own way of considering design patterns</a:t>
            </a:r>
          </a:p>
          <a:p>
            <a:pPr lvl="1"/>
            <a:r>
              <a:rPr lang="en-US" dirty="0">
                <a:hlinkClick r:id="rId2"/>
              </a:rPr>
              <a:t>https://www.dofactory.com/javascript/design-patterns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Java has more traditional needs:</a:t>
            </a:r>
          </a:p>
          <a:p>
            <a:pPr lvl="1"/>
            <a:r>
              <a:rPr lang="en-US" dirty="0">
                <a:hlinkClick r:id="rId3"/>
              </a:rPr>
              <a:t>https://github.com/heineman/tangram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See Canvas | Files | Tangram for </a:t>
            </a:r>
            <a:r>
              <a:rPr lang="en-US" dirty="0" err="1"/>
              <a:t>powerpoint</a:t>
            </a:r>
            <a:r>
              <a:rPr lang="en-US" dirty="0"/>
              <a:t> slides on Java-based DPs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4AE5-7B6F-4680-827B-6B8C77D6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B029-239B-434A-8720-9DB5ED3F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1C02-56B1-4630-BC02-B8CC26F8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objects rather than having programmer instantiate objects directly using </a:t>
            </a:r>
            <a:r>
              <a:rPr lang="en-US" b="1" dirty="0">
                <a:solidFill>
                  <a:srgbClr val="BA01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048001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1400" cap="small" dirty="0"/>
              <a:t>Abstract Factory </a:t>
            </a:r>
            <a:r>
              <a:rPr lang="en-US" sz="1400" dirty="0"/>
              <a:t>	Group object factories that have a common theme</a:t>
            </a:r>
          </a:p>
          <a:p>
            <a:pPr lvl="1" algn="l"/>
            <a:r>
              <a:rPr lang="en-US" sz="1400" cap="small" dirty="0"/>
              <a:t>Builder</a:t>
            </a:r>
            <a:r>
              <a:rPr lang="en-US" sz="1400" dirty="0"/>
              <a:t> 		Construct complex objects by separating construction and representation</a:t>
            </a:r>
          </a:p>
          <a:p>
            <a:pPr lvl="1" algn="l"/>
            <a:r>
              <a:rPr lang="en-US" sz="1400" cap="small" dirty="0"/>
              <a:t>Factory Method </a:t>
            </a:r>
            <a:r>
              <a:rPr lang="en-US" sz="1400" dirty="0"/>
              <a:t>	Create objects without specifying the exact class to create</a:t>
            </a:r>
          </a:p>
          <a:p>
            <a:pPr lvl="1" algn="l"/>
            <a:r>
              <a:rPr lang="en-US" sz="1400" cap="small" dirty="0"/>
              <a:t>Prototype</a:t>
            </a:r>
            <a:r>
              <a:rPr lang="en-US" sz="1400" dirty="0"/>
              <a:t> 		Create objects by cloning an existing object</a:t>
            </a:r>
          </a:p>
          <a:p>
            <a:pPr lvl="1" algn="l"/>
            <a:r>
              <a:rPr lang="en-US" sz="1400" b="1" cap="small" dirty="0">
                <a:solidFill>
                  <a:srgbClr val="FF0000"/>
                </a:solidFill>
              </a:rPr>
              <a:t>Singleton</a:t>
            </a:r>
            <a:r>
              <a:rPr lang="en-US" sz="1400" b="1" dirty="0"/>
              <a:t> </a:t>
            </a:r>
            <a:r>
              <a:rPr lang="en-US" sz="1400" dirty="0"/>
              <a:t>		Restrict object creation for a class to only one instance</a:t>
            </a:r>
          </a:p>
        </p:txBody>
      </p:sp>
    </p:spTree>
    <p:extLst>
      <p:ext uri="{BB962C8B-B14F-4D97-AF65-F5344CB8AC3E}">
        <p14:creationId xmlns:p14="http://schemas.microsoft.com/office/powerpoint/2010/main" val="76929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inheritance to compose interfaces and objects to obtain new functionality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124200"/>
            <a:ext cx="8382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1400" cap="small" dirty="0"/>
              <a:t>Adapter</a:t>
            </a:r>
            <a:r>
              <a:rPr lang="en-US" sz="1400" dirty="0"/>
              <a:t> 		Allow classes with incompatible interfaces to work together</a:t>
            </a:r>
          </a:p>
          <a:p>
            <a:pPr lvl="1" algn="l"/>
            <a:r>
              <a:rPr lang="en-US" sz="1400" cap="small" dirty="0"/>
              <a:t>Bridge</a:t>
            </a:r>
            <a:r>
              <a:rPr lang="en-US" sz="1400" dirty="0"/>
              <a:t> 		Decouple abstraction from implementation to vary both independently</a:t>
            </a:r>
          </a:p>
          <a:p>
            <a:pPr lvl="1" algn="l"/>
            <a:r>
              <a:rPr lang="en-US" sz="1400" cap="small" dirty="0"/>
              <a:t>Composite</a:t>
            </a:r>
            <a:r>
              <a:rPr lang="en-US" sz="1400" dirty="0"/>
              <a:t> 		Compose similar objects so they can be manipulated as one object</a:t>
            </a:r>
          </a:p>
          <a:p>
            <a:pPr lvl="1" algn="l"/>
            <a:r>
              <a:rPr lang="en-US" sz="1400" cap="small" dirty="0"/>
              <a:t>Decorator</a:t>
            </a:r>
            <a:r>
              <a:rPr lang="en-US" sz="1400" dirty="0"/>
              <a:t> 		Dynamically add/override behavior in an existing method of an object</a:t>
            </a:r>
          </a:p>
          <a:p>
            <a:pPr lvl="1" algn="l"/>
            <a:r>
              <a:rPr lang="en-US" sz="1400" cap="small" dirty="0"/>
              <a:t>Façade</a:t>
            </a:r>
            <a:r>
              <a:rPr lang="en-US" sz="1400" dirty="0"/>
              <a:t>		Provide a simplified interface to a large body of code</a:t>
            </a:r>
          </a:p>
          <a:p>
            <a:pPr lvl="1" algn="l"/>
            <a:r>
              <a:rPr lang="en-US" sz="1400" cap="small" dirty="0"/>
              <a:t>Flyweight</a:t>
            </a:r>
            <a:r>
              <a:rPr lang="en-US" sz="1400" dirty="0"/>
              <a:t> 		Reduce cost of creating and manipulating a number of similar objects</a:t>
            </a:r>
          </a:p>
          <a:p>
            <a:pPr lvl="1" algn="l"/>
            <a:r>
              <a:rPr lang="en-US" sz="1400" cap="small" dirty="0"/>
              <a:t>Proxy</a:t>
            </a:r>
            <a:r>
              <a:rPr lang="en-US" sz="1400" dirty="0"/>
              <a:t> 		Provide placeholder for another object to control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4" y="2114550"/>
            <a:ext cx="8534397" cy="3143250"/>
          </a:xfrm>
        </p:spPr>
        <p:txBody>
          <a:bodyPr/>
          <a:lstStyle/>
          <a:p>
            <a:r>
              <a:rPr lang="en-US" dirty="0"/>
              <a:t>Concerned with communication between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Design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8839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1400" cap="small" dirty="0"/>
              <a:t>Chain of Responsibility </a:t>
            </a:r>
            <a:r>
              <a:rPr lang="en-US" sz="1400" dirty="0"/>
              <a:t>	Delegate commands to a chain of processing objects</a:t>
            </a:r>
          </a:p>
          <a:p>
            <a:pPr lvl="1" algn="l"/>
            <a:r>
              <a:rPr lang="en-US" sz="1400" b="1" cap="small" dirty="0">
                <a:solidFill>
                  <a:srgbClr val="BA012D"/>
                </a:solidFill>
              </a:rPr>
              <a:t>Command</a:t>
            </a:r>
            <a:r>
              <a:rPr lang="en-US" sz="1400" dirty="0">
                <a:solidFill>
                  <a:srgbClr val="BA012D"/>
                </a:solidFill>
              </a:rPr>
              <a:t> </a:t>
            </a:r>
            <a:r>
              <a:rPr lang="en-US" sz="1400" dirty="0"/>
              <a:t>		Create objects which encapsulate actions and parameters</a:t>
            </a:r>
          </a:p>
          <a:p>
            <a:pPr lvl="1" algn="l"/>
            <a:r>
              <a:rPr lang="en-US" sz="1400" cap="small" dirty="0"/>
              <a:t>Interpreter</a:t>
            </a:r>
            <a:r>
              <a:rPr lang="en-US" sz="1400" dirty="0"/>
              <a:t> 		Implement a specialized language</a:t>
            </a:r>
          </a:p>
          <a:p>
            <a:pPr lvl="1" algn="l"/>
            <a:r>
              <a:rPr lang="en-US" sz="1400" b="1" cap="small" dirty="0">
                <a:solidFill>
                  <a:srgbClr val="BA012D"/>
                </a:solidFill>
              </a:rPr>
              <a:t>Iterator</a:t>
            </a:r>
            <a:r>
              <a:rPr lang="en-US" sz="1400" dirty="0">
                <a:solidFill>
                  <a:srgbClr val="BA012D"/>
                </a:solidFill>
              </a:rPr>
              <a:t> </a:t>
            </a:r>
            <a:r>
              <a:rPr lang="en-US" sz="1400" dirty="0"/>
              <a:t>		Access elements of object without exposing underlying representation</a:t>
            </a:r>
          </a:p>
          <a:p>
            <a:pPr lvl="1" algn="l"/>
            <a:r>
              <a:rPr lang="en-US" sz="1400" cap="small" dirty="0"/>
              <a:t>Mediator</a:t>
            </a:r>
            <a:r>
              <a:rPr lang="en-US" sz="1400" dirty="0"/>
              <a:t> 		Allow loose coupling between classes</a:t>
            </a:r>
          </a:p>
          <a:p>
            <a:pPr lvl="1" algn="l"/>
            <a:r>
              <a:rPr lang="en-US" sz="1400" b="1" cap="small" dirty="0">
                <a:solidFill>
                  <a:srgbClr val="BA012D"/>
                </a:solidFill>
              </a:rPr>
              <a:t>Memento</a:t>
            </a:r>
            <a:r>
              <a:rPr lang="en-US" sz="1400" dirty="0">
                <a:solidFill>
                  <a:srgbClr val="BA012D"/>
                </a:solidFill>
              </a:rPr>
              <a:t> </a:t>
            </a:r>
            <a:r>
              <a:rPr lang="en-US" sz="1400" dirty="0"/>
              <a:t>		Provide the ability to restore an object to its previous state</a:t>
            </a:r>
          </a:p>
          <a:p>
            <a:pPr lvl="1" algn="l"/>
            <a:r>
              <a:rPr lang="en-US" sz="1400" b="1" cap="small" dirty="0">
                <a:solidFill>
                  <a:srgbClr val="BA012D"/>
                </a:solidFill>
              </a:rPr>
              <a:t>Observer</a:t>
            </a:r>
            <a:r>
              <a:rPr lang="en-US" sz="1400" dirty="0">
                <a:solidFill>
                  <a:srgbClr val="BA012D"/>
                </a:solidFill>
              </a:rPr>
              <a:t> </a:t>
            </a:r>
            <a:r>
              <a:rPr lang="en-US" sz="1400" dirty="0"/>
              <a:t>		A publish/subscribe pattern to broadcast events</a:t>
            </a:r>
          </a:p>
          <a:p>
            <a:pPr lvl="1" algn="l"/>
            <a:r>
              <a:rPr lang="en-US" sz="1400" cap="small" dirty="0"/>
              <a:t>State</a:t>
            </a:r>
            <a:r>
              <a:rPr lang="en-US" sz="1400" dirty="0"/>
              <a:t> 		Allow an object to alter its behavior when its internal state changes</a:t>
            </a:r>
          </a:p>
          <a:p>
            <a:pPr lvl="1" algn="l"/>
            <a:r>
              <a:rPr lang="en-US" sz="1400" cap="small" dirty="0"/>
              <a:t>Strategy</a:t>
            </a:r>
            <a:r>
              <a:rPr lang="en-US" sz="1400" dirty="0"/>
              <a:t> 		Allows one of a family of algorithms to be selected on-the-fly at runtime</a:t>
            </a:r>
          </a:p>
          <a:p>
            <a:pPr lvl="1" algn="l"/>
            <a:r>
              <a:rPr lang="en-US" sz="1400" cap="small" dirty="0"/>
              <a:t>Template Method </a:t>
            </a:r>
            <a:r>
              <a:rPr lang="en-US" sz="1400" dirty="0"/>
              <a:t>	Allow subclasses to provide behavior from skeleton</a:t>
            </a:r>
          </a:p>
          <a:p>
            <a:pPr lvl="1" algn="l"/>
            <a:r>
              <a:rPr lang="en-US" sz="1400" cap="small" dirty="0"/>
              <a:t>Visitor</a:t>
            </a:r>
            <a:r>
              <a:rPr lang="en-US" sz="1400" dirty="0"/>
              <a:t> 		Separate algorithm from object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5557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383-7552-4BAF-9470-00F2CE8DCAFC}" type="slidenum">
              <a:rPr lang="en-US"/>
              <a:pPr/>
              <a:t>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Template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</a:t>
            </a:r>
          </a:p>
          <a:p>
            <a:pPr lvl="1"/>
            <a:r>
              <a:rPr lang="en-US" sz="2200" dirty="0"/>
              <a:t>Identifies pattern</a:t>
            </a:r>
          </a:p>
          <a:p>
            <a:r>
              <a:rPr lang="en-US" dirty="0"/>
              <a:t>Intent and Motivation</a:t>
            </a:r>
          </a:p>
          <a:p>
            <a:pPr lvl="1"/>
            <a:r>
              <a:rPr lang="en-US" dirty="0"/>
              <a:t>Describe situations where pattern can be used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Collaborating classes and interfaces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Resulting from the choice of pattern</a:t>
            </a:r>
          </a:p>
        </p:txBody>
      </p:sp>
    </p:spTree>
    <p:extLst>
      <p:ext uri="{BB962C8B-B14F-4D97-AF65-F5344CB8AC3E}">
        <p14:creationId xmlns:p14="http://schemas.microsoft.com/office/powerpoint/2010/main" val="299368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Provide access to elements in aggregate object without exposing underlying representation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Change in internal representation often means external interface must change in response</a:t>
            </a:r>
          </a:p>
          <a:p>
            <a:pPr lvl="1"/>
            <a:r>
              <a:rPr lang="en-US" dirty="0"/>
              <a:t>Clients should be shielded from 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2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3020</TotalTime>
  <Words>2403</Words>
  <Application>Microsoft Office PowerPoint</Application>
  <PresentationFormat>On-screen Show (4:3)</PresentationFormat>
  <Paragraphs>378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Clarity</vt:lpstr>
      <vt:lpstr>Design of Software Systems CS 509</vt:lpstr>
      <vt:lpstr>Design Patterns</vt:lpstr>
      <vt:lpstr>When to Use Design Patterns</vt:lpstr>
      <vt:lpstr>When To Use Design Patterns</vt:lpstr>
      <vt:lpstr>Creational Design Patterns</vt:lpstr>
      <vt:lpstr>Structural Design Patterns</vt:lpstr>
      <vt:lpstr>Behavioral Design Patterns</vt:lpstr>
      <vt:lpstr>Design Pattern Template</vt:lpstr>
      <vt:lpstr>Iterator Design Pattern</vt:lpstr>
      <vt:lpstr>Design Pattern Template</vt:lpstr>
      <vt:lpstr>Iterator Design Pattern</vt:lpstr>
      <vt:lpstr>Analysis Approach</vt:lpstr>
      <vt:lpstr>Command Design Pattern</vt:lpstr>
      <vt:lpstr>Command Design Pattern</vt:lpstr>
      <vt:lpstr>Design Approach</vt:lpstr>
      <vt:lpstr>UndoController</vt:lpstr>
      <vt:lpstr>Action Approach</vt:lpstr>
      <vt:lpstr>Memento Design Pattern</vt:lpstr>
      <vt:lpstr>Memento Design Pattern</vt:lpstr>
      <vt:lpstr>Observer Design Pattern</vt:lpstr>
      <vt:lpstr>Observer Design Pattern</vt:lpstr>
      <vt:lpstr>Observer Design Pattern</vt:lpstr>
      <vt:lpstr>Singleton Design Pattern</vt:lpstr>
      <vt:lpstr>Problems with Singleton Objects</vt:lpstr>
      <vt:lpstr>Group.Analysis Discussion</vt:lpstr>
      <vt:lpstr>Show Constants List</vt:lpstr>
      <vt:lpstr>Manipulate a &lt;div id=“constantList”&gt;</vt:lpstr>
      <vt:lpstr>Delete a Constant</vt:lpstr>
      <vt:lpstr>Before After StoryBoards: DELETE</vt:lpstr>
      <vt:lpstr>Before After StoryBoards: CREATE</vt:lpstr>
      <vt:lpstr>Before After StoryBoards: ADD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Software Systems CS 509</dc:title>
  <dc:creator>George</dc:creator>
  <cp:lastModifiedBy>Heineman, George</cp:lastModifiedBy>
  <cp:revision>336</cp:revision>
  <dcterms:created xsi:type="dcterms:W3CDTF">2011-01-15T14:51:43Z</dcterms:created>
  <dcterms:modified xsi:type="dcterms:W3CDTF">2022-10-04T21:37:47Z</dcterms:modified>
</cp:coreProperties>
</file>