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554" r:id="rId3"/>
    <p:sldId id="1116" r:id="rId4"/>
    <p:sldId id="1117" r:id="rId5"/>
    <p:sldId id="1118" r:id="rId6"/>
    <p:sldId id="1119" r:id="rId7"/>
    <p:sldId id="1115" r:id="rId8"/>
    <p:sldId id="1120" r:id="rId9"/>
    <p:sldId id="1122" r:id="rId10"/>
    <p:sldId id="1121" r:id="rId11"/>
    <p:sldId id="1123" r:id="rId12"/>
    <p:sldId id="1124" r:id="rId13"/>
    <p:sldId id="1126" r:id="rId14"/>
    <p:sldId id="1128" r:id="rId15"/>
    <p:sldId id="1129" r:id="rId16"/>
    <p:sldId id="1125" r:id="rId1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D1EF2E-4995-4D2F-AB75-015EF2308487}">
          <p14:sldIdLst>
            <p14:sldId id="554"/>
          </p14:sldIdLst>
        </p14:section>
        <p14:section name="介绍与引入" id="{3C3BB2E5-0B72-4180-A5F8-01146FE30533}">
          <p14:sldIdLst>
            <p14:sldId id="1116"/>
            <p14:sldId id="1117"/>
            <p14:sldId id="1118"/>
            <p14:sldId id="1119"/>
            <p14:sldId id="1115"/>
          </p14:sldIdLst>
        </p14:section>
        <p14:section name="Git的安装与使用" id="{1A28677D-1DE5-4F19-9615-282E4E8E0590}">
          <p14:sldIdLst>
            <p14:sldId id="1120"/>
            <p14:sldId id="1122"/>
            <p14:sldId id="1121"/>
            <p14:sldId id="1123"/>
            <p14:sldId id="1124"/>
            <p14:sldId id="1126"/>
            <p14:sldId id="1128"/>
            <p14:sldId id="1129"/>
            <p14:sldId id="11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5595e18c0cecfd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49"/>
    <a:srgbClr val="007434"/>
    <a:srgbClr val="BFBFFF"/>
    <a:srgbClr val="00642D"/>
    <a:srgbClr val="007033"/>
    <a:srgbClr val="003217"/>
    <a:srgbClr val="005024"/>
    <a:srgbClr val="005C2A"/>
    <a:srgbClr val="007E3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 autoAdjust="0"/>
    <p:restoredTop sz="79367" autoAdjust="0"/>
  </p:normalViewPr>
  <p:slideViewPr>
    <p:cSldViewPr>
      <p:cViewPr varScale="1">
        <p:scale>
          <a:sx n="83" d="100"/>
          <a:sy n="83" d="100"/>
        </p:scale>
        <p:origin x="108" y="246"/>
      </p:cViewPr>
      <p:guideLst>
        <p:guide orient="horz" pos="1071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37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08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77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1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30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55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4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24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13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56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3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17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89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A2441-62E5-47DE-97D7-858DE28521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11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3129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03486"/>
          </a:xfrm>
        </p:spPr>
        <p:txBody>
          <a:bodyPr/>
          <a:lstStyle>
            <a:lvl1pPr algn="ctr">
              <a:defRPr sz="4000"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  <a:lvl2pPr>
              <a:defRPr>
                <a:latin typeface="+mj-lt"/>
                <a:ea typeface="黑体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5327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88973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9148F-DC7D-439C-B62C-FE0239F86848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854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16599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85172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144819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6306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5766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00330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78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2021/8/30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2021/8/30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charset="0"/>
                <a:ea typeface="仿宋" pitchFamily="49" charset="-122"/>
              </a:defRPr>
            </a:lvl1pPr>
          </a:lstStyle>
          <a:p>
            <a:pPr defTabSz="457200"/>
            <a:r>
              <a:rPr kumimoji="1"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55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rses-at-nju-by-hfwei/c-pl-resources/tree/main/git-githu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2132856"/>
            <a:ext cx="9144000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4400" kern="0" dirty="0">
                <a:solidFill>
                  <a:srgbClr val="7C1302"/>
                </a:solidFill>
                <a:latin typeface="Arial" charset="0"/>
              </a:rPr>
              <a:t>分布式版本控制系统</a:t>
            </a:r>
            <a:br>
              <a:rPr lang="en-US" altLang="zh-CN" sz="4400" kern="0" dirty="0">
                <a:solidFill>
                  <a:srgbClr val="7C1302"/>
                </a:solidFill>
                <a:latin typeface="Arial" charset="0"/>
              </a:rPr>
            </a:br>
            <a:r>
              <a:rPr lang="en-US" altLang="zh-CN" sz="4400" kern="0" dirty="0">
                <a:solidFill>
                  <a:srgbClr val="7C1302"/>
                </a:solidFill>
                <a:latin typeface="Arial" charset="0"/>
              </a:rPr>
              <a:t>Git</a:t>
            </a:r>
            <a:r>
              <a:rPr lang="zh-CN" altLang="en-US" sz="4400" kern="0" dirty="0">
                <a:solidFill>
                  <a:srgbClr val="7C1302"/>
                </a:solidFill>
                <a:latin typeface="Arial" charset="0"/>
              </a:rPr>
              <a:t>的使用</a:t>
            </a:r>
            <a:endParaRPr lang="en-US" altLang="zh-CN" sz="4400" kern="0" dirty="0">
              <a:solidFill>
                <a:srgbClr val="7C130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中文件的三种状态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en-US" altLang="zh-CN" dirty="0"/>
              <a:t>Modified </a:t>
            </a:r>
            <a:r>
              <a:rPr lang="zh-CN" altLang="en-US" dirty="0"/>
              <a:t>已修改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修改了文件，但还没保存到数据库中。</a:t>
            </a:r>
            <a:endParaRPr lang="en-US" altLang="zh-CN" dirty="0"/>
          </a:p>
          <a:p>
            <a:r>
              <a:rPr lang="en-US" altLang="zh-CN" dirty="0"/>
              <a:t>Staged </a:t>
            </a:r>
            <a:r>
              <a:rPr lang="zh-CN" altLang="en-US" dirty="0"/>
              <a:t>已暂存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对一个已修改文件的当前版本做了标记，使之包含在下次提交的快照中。</a:t>
            </a:r>
            <a:endParaRPr lang="en-US" altLang="zh-CN" dirty="0"/>
          </a:p>
          <a:p>
            <a:r>
              <a:rPr lang="en-US" altLang="zh-CN" dirty="0"/>
              <a:t>Committed </a:t>
            </a:r>
            <a:r>
              <a:rPr lang="zh-CN" altLang="en-US" dirty="0"/>
              <a:t>已提交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数据已经安全地保存在本地数据库中。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37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使用与操作命令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zh-CN" altLang="en-US" dirty="0"/>
              <a:t>添加文件到暂存区</a:t>
            </a:r>
            <a:endParaRPr lang="en-US" altLang="zh-CN" dirty="0"/>
          </a:p>
          <a:p>
            <a:pPr lvl="1"/>
            <a:r>
              <a:rPr lang="en-US" altLang="zh-CN" dirty="0"/>
              <a:t>git add &lt;filename&gt;</a:t>
            </a:r>
          </a:p>
          <a:p>
            <a:pPr lvl="1"/>
            <a:r>
              <a:rPr lang="en-US" altLang="zh-CN" dirty="0"/>
              <a:t>git add .</a:t>
            </a:r>
          </a:p>
          <a:p>
            <a:pPr lvl="1"/>
            <a:r>
              <a:rPr lang="en-US" altLang="zh-CN" dirty="0"/>
              <a:t>git add -A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提交暂存区的修改</a:t>
            </a:r>
            <a:endParaRPr lang="en-US" altLang="zh-CN" dirty="0"/>
          </a:p>
          <a:p>
            <a:pPr lvl="1"/>
            <a:r>
              <a:rPr lang="en-US" altLang="zh-CN" dirty="0"/>
              <a:t>git commit –m &lt;commit messages&gt;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22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使用与操作命令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git</a:t>
            </a:r>
            <a:r>
              <a:rPr lang="zh-CN" altLang="en-US" dirty="0"/>
              <a:t>仓库状态</a:t>
            </a:r>
            <a:endParaRPr lang="en-US" altLang="zh-CN" dirty="0"/>
          </a:p>
          <a:p>
            <a:pPr lvl="1"/>
            <a:r>
              <a:rPr lang="en-US" altLang="zh-CN" dirty="0"/>
              <a:t>git status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查看提交日志</a:t>
            </a:r>
            <a:endParaRPr lang="en-US" altLang="zh-CN" dirty="0"/>
          </a:p>
          <a:p>
            <a:pPr lvl="1"/>
            <a:r>
              <a:rPr lang="en-US" altLang="zh-CN" dirty="0"/>
              <a:t>git log</a:t>
            </a:r>
          </a:p>
          <a:p>
            <a:pPr lvl="1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备注：键入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:q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退出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版本切换</a:t>
            </a:r>
            <a:endParaRPr lang="en-US" altLang="zh-CN" dirty="0"/>
          </a:p>
          <a:p>
            <a:pPr lvl="1"/>
            <a:r>
              <a:rPr lang="en-US" altLang="zh-CN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383180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使用与操作命令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zh-CN" altLang="en-US" dirty="0"/>
              <a:t>新建分支</a:t>
            </a:r>
            <a:endParaRPr lang="en-US" altLang="zh-CN" dirty="0"/>
          </a:p>
          <a:p>
            <a:pPr lvl="1"/>
            <a:r>
              <a:rPr lang="en-US" altLang="zh-CN" dirty="0"/>
              <a:t>git checkout –b &lt;branch name&gt;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查看分支信息</a:t>
            </a:r>
            <a:endParaRPr lang="en-US" altLang="zh-CN" dirty="0"/>
          </a:p>
          <a:p>
            <a:pPr lvl="1"/>
            <a:r>
              <a:rPr lang="en-US" altLang="zh-CN" dirty="0"/>
              <a:t>git branch</a:t>
            </a:r>
          </a:p>
          <a:p>
            <a:pPr lvl="1"/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合并分支</a:t>
            </a:r>
            <a:endParaRPr lang="en-US" altLang="zh-CN" dirty="0"/>
          </a:p>
          <a:p>
            <a:pPr lvl="1"/>
            <a:r>
              <a:rPr lang="en-US" altLang="zh-CN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245060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使用与操作命令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zh-CN" altLang="en-US" dirty="0"/>
              <a:t>新建分支</a:t>
            </a:r>
            <a:endParaRPr lang="en-US" altLang="zh-CN" dirty="0"/>
          </a:p>
          <a:p>
            <a:pPr lvl="1"/>
            <a:r>
              <a:rPr lang="en-US" altLang="zh-CN" dirty="0"/>
              <a:t>git checkout –b &lt;branch name&gt;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查看分支信息</a:t>
            </a:r>
            <a:endParaRPr lang="en-US" altLang="zh-CN" dirty="0"/>
          </a:p>
          <a:p>
            <a:pPr lvl="1"/>
            <a:r>
              <a:rPr lang="en-US" altLang="zh-CN" dirty="0"/>
              <a:t>git branch</a:t>
            </a:r>
          </a:p>
          <a:p>
            <a:pPr lvl="1"/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合并分支</a:t>
            </a:r>
            <a:endParaRPr lang="en-US" altLang="zh-CN" dirty="0"/>
          </a:p>
          <a:p>
            <a:pPr lvl="1"/>
            <a:r>
              <a:rPr lang="en-US" altLang="zh-CN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101724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学习更多参考资料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4F2421-958C-4B2E-A47F-689E46B92F48}"/>
              </a:ext>
            </a:extLst>
          </p:cNvPr>
          <p:cNvSpPr txBox="1"/>
          <p:nvPr/>
        </p:nvSpPr>
        <p:spPr>
          <a:xfrm>
            <a:off x="143508" y="6047565"/>
            <a:ext cx="8856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3"/>
              </a:rPr>
              <a:t>c-pl-resources/git-</a:t>
            </a:r>
            <a:r>
              <a:rPr lang="en-US" altLang="zh-CN" dirty="0" err="1">
                <a:hlinkClick r:id="rId3"/>
              </a:rPr>
              <a:t>github</a:t>
            </a:r>
            <a:r>
              <a:rPr lang="en-US" altLang="zh-CN" dirty="0">
                <a:hlinkClick r:id="rId3"/>
              </a:rPr>
              <a:t> at main · courses-at-</a:t>
            </a:r>
            <a:r>
              <a:rPr lang="en-US" altLang="zh-CN" dirty="0" err="1">
                <a:hlinkClick r:id="rId3"/>
              </a:rPr>
              <a:t>nju</a:t>
            </a:r>
            <a:r>
              <a:rPr lang="en-US" altLang="zh-CN" dirty="0">
                <a:hlinkClick r:id="rId3"/>
              </a:rPr>
              <a:t>-by-</a:t>
            </a:r>
            <a:r>
              <a:rPr lang="en-US" altLang="zh-CN" dirty="0" err="1">
                <a:hlinkClick r:id="rId3"/>
              </a:rPr>
              <a:t>hfwei</a:t>
            </a:r>
            <a:r>
              <a:rPr lang="en-US" altLang="zh-CN" dirty="0">
                <a:hlinkClick r:id="rId3"/>
              </a:rPr>
              <a:t>/c-pl-resources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579DA-3CB8-4B55-86CC-784B4A07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20" y="1867923"/>
            <a:ext cx="6632161" cy="3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假如你是一名专业写手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E6A854-6F4C-4B55-8DDA-AD224598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73" y="1738589"/>
            <a:ext cx="6611854" cy="47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假如你是一名专业写手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5EE5223-7B41-48EC-867A-86FF6FEA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甲方很挑剔啊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你和你的主管多次进行了修改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127650-71E7-42B3-A1DB-A3C1340A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0" y="3068960"/>
            <a:ext cx="7859073" cy="20378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726DA0-13BE-4B3B-A0B1-38E8A098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39" y="2996952"/>
            <a:ext cx="3863971" cy="30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假如你是一名专业写手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3BD9055-8626-4308-93BE-E9498B3A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也许，还需要这样一张表格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962840-6F14-4802-83AF-43048FFF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2" y="2346799"/>
            <a:ext cx="7880755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多个版本的优劣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3BD9055-8626-4308-93BE-E9498B3A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3962400" cy="4716000"/>
          </a:xfrm>
        </p:spPr>
        <p:txBody>
          <a:bodyPr numCol="1"/>
          <a:lstStyle/>
          <a:p>
            <a:pPr marL="0" indent="0" algn="ctr">
              <a:buNone/>
            </a:pPr>
            <a:r>
              <a:rPr lang="zh-CN" altLang="en-US" sz="3200" b="1" u="sng" dirty="0">
                <a:solidFill>
                  <a:srgbClr val="00A249"/>
                </a:solidFill>
                <a:latin typeface="黑体" panose="02010609060101010101" pitchFamily="49" charset="-122"/>
              </a:rPr>
              <a:t>优点</a:t>
            </a:r>
            <a:endParaRPr lang="en-US" altLang="zh-CN" sz="3600" b="1" u="sng" dirty="0">
              <a:solidFill>
                <a:srgbClr val="00A249"/>
              </a:soli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清晰保存过往记录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随时回退某个版本</a:t>
            </a:r>
            <a:endParaRPr lang="en-US" altLang="zh-CN" sz="28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A5D77C8-D989-472A-A090-02197B2C31CB}"/>
              </a:ext>
            </a:extLst>
          </p:cNvPr>
          <p:cNvSpPr txBox="1">
            <a:spLocks/>
          </p:cNvSpPr>
          <p:nvPr/>
        </p:nvSpPr>
        <p:spPr bwMode="auto">
          <a:xfrm>
            <a:off x="4967064" y="1700213"/>
            <a:ext cx="39624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itchFamily="49" charset="-122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j-lt"/>
                <a:ea typeface="黑体" pitchFamily="49" charset="-122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zh-CN" altLang="en-US" sz="3200" b="1" u="sng" kern="0" dirty="0">
                <a:solidFill>
                  <a:srgbClr val="FF0000"/>
                </a:solidFill>
                <a:latin typeface="黑体" panose="02010609060101010101" pitchFamily="49" charset="-122"/>
              </a:rPr>
              <a:t>缺点</a:t>
            </a:r>
            <a:endParaRPr lang="en-US" altLang="zh-CN" sz="3600" b="1" u="sng" kern="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保留多个文件占空间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需要一份额外记录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副本多了眼花</a:t>
            </a:r>
            <a:endParaRPr lang="en-US" altLang="zh-CN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8137B9-D314-404E-8C95-4171816F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36" y="1151575"/>
            <a:ext cx="5740327" cy="48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1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版本控制（</a:t>
            </a:r>
            <a:r>
              <a:rPr lang="en-US" altLang="zh-CN" dirty="0"/>
              <a:t>Version Control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版本控制是一种记录一个或若干文件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内容变化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，以便将来查阅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特定版本修订情况</a:t>
            </a:r>
            <a:r>
              <a:rPr lang="zh-CN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的系统。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AD09A0A-859B-43F7-8AEA-FB76067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8" y="3025657"/>
            <a:ext cx="4038808" cy="344822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EF1E64-D2AF-4894-BF71-425453994793}"/>
              </a:ext>
            </a:extLst>
          </p:cNvPr>
          <p:cNvGrpSpPr/>
          <p:nvPr/>
        </p:nvGrpSpPr>
        <p:grpSpPr>
          <a:xfrm>
            <a:off x="4206425" y="5188144"/>
            <a:ext cx="4967246" cy="1411952"/>
            <a:chOff x="4242792" y="5047493"/>
            <a:chExt cx="4967246" cy="1411952"/>
          </a:xfrm>
        </p:grpSpPr>
        <p:sp>
          <p:nvSpPr>
            <p:cNvPr id="10" name="箭头: 下弧形 9">
              <a:extLst>
                <a:ext uri="{FF2B5EF4-FFF2-40B4-BE49-F238E27FC236}">
                  <a16:creationId xmlns:a16="http://schemas.microsoft.com/office/drawing/2014/main" id="{5E1F84E0-50E2-4B9B-A131-963A28EC8AED}"/>
                </a:ext>
              </a:extLst>
            </p:cNvPr>
            <p:cNvSpPr/>
            <p:nvPr/>
          </p:nvSpPr>
          <p:spPr>
            <a:xfrm rot="16200000">
              <a:off x="4062772" y="5227513"/>
              <a:ext cx="792088" cy="432048"/>
            </a:xfrm>
            <a:prstGeom prst="curvedUpArrow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A94290-8A4D-46AD-906C-251318E55661}"/>
                </a:ext>
              </a:extLst>
            </p:cNvPr>
            <p:cNvSpPr txBox="1"/>
            <p:nvPr/>
          </p:nvSpPr>
          <p:spPr>
            <a:xfrm>
              <a:off x="4876800" y="5259116"/>
              <a:ext cx="43332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dirty="0"/>
                <a:t>把第</a:t>
              </a:r>
              <a:r>
                <a:rPr lang="en-US" altLang="zh-CN" dirty="0"/>
                <a:t>7</a:t>
              </a:r>
              <a:r>
                <a:rPr lang="zh-CN" altLang="en-US" dirty="0"/>
                <a:t>行的“</a:t>
              </a:r>
              <a:r>
                <a:rPr lang="zh-CN" altLang="en-US" strike="sngStrike" dirty="0">
                  <a:solidFill>
                    <a:srgbClr val="FF0000"/>
                  </a:solidFill>
                </a:rPr>
                <a:t>开心</a:t>
              </a:r>
              <a:r>
                <a:rPr lang="zh-CN" altLang="en-US" dirty="0"/>
                <a:t>”改成“</a:t>
              </a:r>
              <a:r>
                <a:rPr lang="zh-CN" altLang="en-US" dirty="0">
                  <a:solidFill>
                    <a:srgbClr val="00A249"/>
                  </a:solidFill>
                </a:rPr>
                <a:t>心花怒放</a:t>
              </a:r>
              <a:r>
                <a:rPr lang="zh-CN" altLang="en-US" dirty="0"/>
                <a:t>”</a:t>
              </a:r>
              <a:endParaRPr lang="en-US" altLang="zh-CN" dirty="0"/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dirty="0"/>
                <a:t>把第</a:t>
              </a:r>
              <a:r>
                <a:rPr lang="en-US" altLang="zh-CN" dirty="0"/>
                <a:t>3</a:t>
              </a:r>
              <a:r>
                <a:rPr lang="zh-CN" altLang="en-US" dirty="0"/>
                <a:t>段整段</a:t>
              </a:r>
              <a:r>
                <a:rPr lang="zh-CN" altLang="en-US" dirty="0">
                  <a:solidFill>
                    <a:srgbClr val="FF0000"/>
                  </a:solidFill>
                </a:rPr>
                <a:t>删掉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dirty="0"/>
                <a:t>加入结尾：</a:t>
              </a:r>
              <a:r>
                <a:rPr lang="zh-CN" altLang="en-US" dirty="0">
                  <a:solidFill>
                    <a:srgbClr val="00A249"/>
                  </a:solidFill>
                </a:rPr>
                <a:t>“真是愉快的一天呀”</a:t>
              </a:r>
              <a:endParaRPr lang="en-US" altLang="zh-CN" dirty="0">
                <a:solidFill>
                  <a:srgbClr val="00A249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B2FAF1-1DBD-41A1-80E8-CEA902DA5BF5}"/>
              </a:ext>
            </a:extLst>
          </p:cNvPr>
          <p:cNvGrpSpPr/>
          <p:nvPr/>
        </p:nvGrpSpPr>
        <p:grpSpPr>
          <a:xfrm>
            <a:off x="4206425" y="4295479"/>
            <a:ext cx="4396576" cy="1134953"/>
            <a:chOff x="4242792" y="5047493"/>
            <a:chExt cx="4396576" cy="1134953"/>
          </a:xfrm>
        </p:grpSpPr>
        <p:sp>
          <p:nvSpPr>
            <p:cNvPr id="17" name="箭头: 下弧形 16">
              <a:extLst>
                <a:ext uri="{FF2B5EF4-FFF2-40B4-BE49-F238E27FC236}">
                  <a16:creationId xmlns:a16="http://schemas.microsoft.com/office/drawing/2014/main" id="{3658D1F4-B2E0-44C7-A746-5109D3935956}"/>
                </a:ext>
              </a:extLst>
            </p:cNvPr>
            <p:cNvSpPr/>
            <p:nvPr/>
          </p:nvSpPr>
          <p:spPr>
            <a:xfrm rot="16200000">
              <a:off x="4062772" y="5227513"/>
              <a:ext cx="792088" cy="432048"/>
            </a:xfrm>
            <a:prstGeom prst="curvedUpArrow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D92F1C-2400-4C8B-9D54-E15B2DEC1B17}"/>
                </a:ext>
              </a:extLst>
            </p:cNvPr>
            <p:cNvSpPr txBox="1"/>
            <p:nvPr/>
          </p:nvSpPr>
          <p:spPr>
            <a:xfrm>
              <a:off x="4876800" y="5259116"/>
              <a:ext cx="3762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dirty="0"/>
                <a:t>将标题“</a:t>
              </a:r>
              <a:r>
                <a:rPr lang="zh-CN" altLang="en-US" strike="sngStrike" dirty="0">
                  <a:solidFill>
                    <a:srgbClr val="FF0000"/>
                  </a:solidFill>
                </a:rPr>
                <a:t>日记</a:t>
              </a:r>
              <a:r>
                <a:rPr lang="zh-CN" altLang="en-US" dirty="0"/>
                <a:t>”改成</a:t>
              </a:r>
              <a:r>
                <a:rPr lang="zh-CN" altLang="en-US" dirty="0">
                  <a:solidFill>
                    <a:srgbClr val="00A249"/>
                  </a:solidFill>
                </a:rPr>
                <a:t>“嘻游记”</a:t>
              </a:r>
              <a:endParaRPr lang="en-US" altLang="zh-CN" dirty="0">
                <a:solidFill>
                  <a:srgbClr val="00A249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dirty="0"/>
                <a:t>调整标题字号，从</a:t>
              </a:r>
              <a:r>
                <a:rPr lang="en-US" altLang="zh-CN" strike="sngStrike" dirty="0">
                  <a:solidFill>
                    <a:srgbClr val="FF0000"/>
                  </a:solidFill>
                </a:rPr>
                <a:t>45pt</a:t>
              </a:r>
              <a:r>
                <a:rPr lang="zh-CN" altLang="en-US" dirty="0"/>
                <a:t>改成</a:t>
              </a:r>
              <a:r>
                <a:rPr lang="en-US" altLang="zh-CN" dirty="0">
                  <a:solidFill>
                    <a:srgbClr val="00A249"/>
                  </a:solidFill>
                </a:rPr>
                <a:t>60pt</a:t>
              </a:r>
            </a:p>
            <a:p>
              <a:pPr marL="342900" indent="-342900">
                <a:buFont typeface="+mj-lt"/>
                <a:buAutoNum type="arabicPeriod"/>
              </a:pP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79D4F-1F66-4A40-93B6-56293A9707B0}"/>
              </a:ext>
            </a:extLst>
          </p:cNvPr>
          <p:cNvSpPr txBox="1"/>
          <p:nvPr/>
        </p:nvSpPr>
        <p:spPr>
          <a:xfrm>
            <a:off x="5539778" y="3217517"/>
            <a:ext cx="29546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记录版本之间的差距</a:t>
            </a:r>
            <a:endParaRPr lang="en-US" altLang="zh-CN" sz="2400" dirty="0"/>
          </a:p>
          <a:p>
            <a:r>
              <a:rPr lang="zh-CN" altLang="en-US" sz="2400" dirty="0"/>
              <a:t>也即</a:t>
            </a:r>
            <a:r>
              <a:rPr lang="zh-CN" altLang="en-US" sz="2800" dirty="0">
                <a:solidFill>
                  <a:srgbClr val="00A249"/>
                </a:solidFill>
              </a:rPr>
              <a:t>增</a:t>
            </a:r>
            <a:r>
              <a:rPr lang="zh-CN" altLang="en-US" sz="2800" dirty="0">
                <a:solidFill>
                  <a:srgbClr val="FF0000"/>
                </a:solidFill>
              </a:rPr>
              <a:t>减</a:t>
            </a:r>
            <a:r>
              <a:rPr lang="zh-CN" altLang="en-US" sz="2400" dirty="0"/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375668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分布式版本控制系统</a:t>
            </a:r>
            <a:r>
              <a:rPr lang="en-US" altLang="zh-CN" dirty="0"/>
              <a:t>Git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8247-14ED-4A94-8280-1ECF58F6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46" y="1669103"/>
            <a:ext cx="5340109" cy="39201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9311EF-55F7-4424-A17A-D8056EA596F0}"/>
              </a:ext>
            </a:extLst>
          </p:cNvPr>
          <p:cNvSpPr txBox="1"/>
          <p:nvPr/>
        </p:nvSpPr>
        <p:spPr>
          <a:xfrm>
            <a:off x="2286000" y="5886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4"/>
              </a:rPr>
              <a:t>Git (git-scm.com)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79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E6CE71-0CF1-4810-983F-A4BB058E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9" y="1529743"/>
            <a:ext cx="6737122" cy="41033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78F2EE-32F3-4485-B451-FCBCE0C2ED90}"/>
              </a:ext>
            </a:extLst>
          </p:cNvPr>
          <p:cNvSpPr txBox="1"/>
          <p:nvPr/>
        </p:nvSpPr>
        <p:spPr>
          <a:xfrm>
            <a:off x="2286000" y="58689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dirty="0">
                <a:hlinkClick r:id="rId4"/>
              </a:rPr>
              <a:t>Visual Studio Code - Code Editing. Redefined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0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使用与操作命令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F899-FA6D-4737-879E-62DE3ED9162E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charset="0"/>
              <a:ea typeface="仿宋" pitchFamily="49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F346-3964-904C-8DB0-057A2D699FB9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宋体" charset="-122"/>
              <a:cs typeface="+mn-cs"/>
            </a:endParaRPr>
          </a:p>
        </p:txBody>
      </p:sp>
      <p:sp>
        <p:nvSpPr>
          <p:cNvPr id="7" name="AutoShape 2" descr="本地版本控制图解">
            <a:extLst>
              <a:ext uri="{FF2B5EF4-FFF2-40B4-BE49-F238E27FC236}">
                <a16:creationId xmlns:a16="http://schemas.microsoft.com/office/drawing/2014/main" id="{6FE57FB3-9445-4899-99C0-742E9484A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本地版本控制图解">
            <a:extLst>
              <a:ext uri="{FF2B5EF4-FFF2-40B4-BE49-F238E27FC236}">
                <a16:creationId xmlns:a16="http://schemas.microsoft.com/office/drawing/2014/main" id="{AF7068C2-C827-43A6-9F10-CCA9B37F8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515599-01AA-4DE7-B030-98EB944E1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63B205-60C8-4D37-A541-9076518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716000"/>
          </a:xfrm>
        </p:spPr>
        <p:txBody>
          <a:bodyPr/>
          <a:lstStyle/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git config --global user.name “Your  username”</a:t>
            </a:r>
          </a:p>
          <a:p>
            <a:pPr lvl="1"/>
            <a:r>
              <a:rPr lang="en-US" altLang="zh-CN" dirty="0"/>
              <a:t>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“Your email”</a:t>
            </a:r>
          </a:p>
          <a:p>
            <a:pPr lvl="1"/>
            <a:r>
              <a:rPr lang="en-US" altLang="zh-CN" dirty="0"/>
              <a:t>git config --list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pPr lvl="1"/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96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Candara CS">
      <a:majorFont>
        <a:latin typeface="Candara"/>
        <a:ea typeface="黑体"/>
        <a:cs typeface=""/>
      </a:majorFont>
      <a:minorFont>
        <a:latin typeface="Candara"/>
        <a:ea typeface="黑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10597</TotalTime>
  <Words>447</Words>
  <Application>Microsoft Office PowerPoint</Application>
  <PresentationFormat>全屏显示(4:3)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Arial</vt:lpstr>
      <vt:lpstr>Calibri</vt:lpstr>
      <vt:lpstr>Candara</vt:lpstr>
      <vt:lpstr>Courier New</vt:lpstr>
      <vt:lpstr>Wingdings</vt:lpstr>
      <vt:lpstr>mopec-2</vt:lpstr>
      <vt:lpstr>3_Network</vt:lpstr>
      <vt:lpstr>PowerPoint 演示文稿</vt:lpstr>
      <vt:lpstr>假如你是一名专业写手</vt:lpstr>
      <vt:lpstr>假如你是一名专业写手</vt:lpstr>
      <vt:lpstr>假如你是一名专业写手</vt:lpstr>
      <vt:lpstr>多个版本的优劣</vt:lpstr>
      <vt:lpstr>版本控制（Version Control）</vt:lpstr>
      <vt:lpstr>分布式版本控制系统Git</vt:lpstr>
      <vt:lpstr>Visual Studio Code</vt:lpstr>
      <vt:lpstr>Git使用与操作命令</vt:lpstr>
      <vt:lpstr>Git中文件的三种状态</vt:lpstr>
      <vt:lpstr>Git使用与操作命令</vt:lpstr>
      <vt:lpstr>Git使用与操作命令</vt:lpstr>
      <vt:lpstr>Git使用与操作命令</vt:lpstr>
      <vt:lpstr>Git使用与操作命令</vt:lpstr>
      <vt:lpstr>Git学习更多参考资料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欧阳 鸿荣</cp:lastModifiedBy>
  <cp:revision>1854</cp:revision>
  <cp:lastPrinted>1900-01-01T00:00:00Z</cp:lastPrinted>
  <dcterms:created xsi:type="dcterms:W3CDTF">1900-01-01T00:00:00Z</dcterms:created>
  <dcterms:modified xsi:type="dcterms:W3CDTF">2021-08-30T08:31:54Z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2052-10.4.1</vt:lpwstr>
  </property>
</Properties>
</file>