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1" r:id="rId5"/>
    <p:sldId id="262" r:id="rId6"/>
    <p:sldId id="264" r:id="rId7"/>
    <p:sldId id="265" r:id="rId8"/>
    <p:sldId id="266" r:id="rId9"/>
    <p:sldId id="260" r:id="rId10"/>
    <p:sldId id="263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A6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0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http://5F3561395DBB97F94E65BA0FB0B41BEA.dms.sberbank.ru/5F3561395DBB97F94E65BA0FB0B41BEA-1D846AA072F743AD1555F56CEEB1F010-18BA1A6A97BDED12AD01C044E4EA46AF/1.png" TargetMode="External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http://5F3561395DBB97F94E65BA0FB0B41BEA.dms.sberbank.ru/5F3561395DBB97F94E65BA0FB0B41BEA-1D846AA072F743AD1555F56CEEB1F010-18BA1A6A97BDED12AD01C044E4EA46AF/1.png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http://5F3561395DBB97F94E65BA0FB0B41BEA.dms.sberbank.ru/5F3561395DBB97F94E65BA0FB0B41BEA-1D846AA072F743AD1555F56CEEB1F010-18BA1A6A97BDED12AD01C044E4EA46AF/1.png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835"/>
          <a:stretch/>
        </p:blipFill>
        <p:spPr>
          <a:xfrm>
            <a:off x="716612" y="306326"/>
            <a:ext cx="11091297" cy="62388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</p:pic>
      <p:sp>
        <p:nvSpPr>
          <p:cNvPr id="14" name="Прямоугольник 13"/>
          <p:cNvSpPr/>
          <p:nvPr userDrawn="1"/>
        </p:nvSpPr>
        <p:spPr>
          <a:xfrm>
            <a:off x="5774506" y="306326"/>
            <a:ext cx="6033403" cy="6238854"/>
          </a:xfrm>
          <a:prstGeom prst="rect">
            <a:avLst/>
          </a:prstGeom>
          <a:solidFill>
            <a:srgbClr val="E6E6E6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 userDrawn="1"/>
        </p:nvSpPr>
        <p:spPr>
          <a:xfrm>
            <a:off x="391887" y="306326"/>
            <a:ext cx="5382619" cy="6252542"/>
          </a:xfrm>
          <a:prstGeom prst="rect">
            <a:avLst/>
          </a:prstGeom>
          <a:gradFill>
            <a:gsLst>
              <a:gs pos="0">
                <a:srgbClr val="27A530"/>
              </a:gs>
              <a:gs pos="67000">
                <a:srgbClr val="15ADD6"/>
              </a:gs>
              <a:gs pos="46000">
                <a:srgbClr val="99CE68"/>
              </a:gs>
              <a:gs pos="27000">
                <a:srgbClr val="EAE225"/>
              </a:gs>
              <a:gs pos="92000">
                <a:srgbClr val="2589CA"/>
              </a:gs>
            </a:gsLst>
            <a:lin ang="19200000" scaled="0"/>
          </a:gradFill>
          <a:ln w="5873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CBC5F2EB-A7EF-7341-95C5-1D35103D9A8D}"/>
              </a:ext>
            </a:extLst>
          </p:cNvPr>
          <p:cNvSpPr/>
          <p:nvPr userDrawn="1"/>
        </p:nvSpPr>
        <p:spPr>
          <a:xfrm>
            <a:off x="8928100" y="6104068"/>
            <a:ext cx="28798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75000"/>
              </a:lnSpc>
            </a:pPr>
            <a:r>
              <a:rPr lang="ru-RU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Проект ПЕРЕЗАПУСК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6706" y="3048714"/>
            <a:ext cx="52578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9" name="Заголовок 1"/>
          <p:cNvSpPr>
            <a:spLocks noGrp="1"/>
          </p:cNvSpPr>
          <p:nvPr>
            <p:ph type="ctrTitle"/>
          </p:nvPr>
        </p:nvSpPr>
        <p:spPr>
          <a:xfrm>
            <a:off x="516706" y="1366982"/>
            <a:ext cx="5257800" cy="1609952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pic>
        <p:nvPicPr>
          <p:cNvPr id="5" name="Рисунок 4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3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479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BA630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cxnSp>
        <p:nvCxnSpPr>
          <p:cNvPr id="7" name="Прямая соединительная линия 6"/>
          <p:cNvCxnSpPr/>
          <p:nvPr userDrawn="1"/>
        </p:nvCxnSpPr>
        <p:spPr>
          <a:xfrm>
            <a:off x="838200" y="1191488"/>
            <a:ext cx="10515600" cy="1"/>
          </a:xfrm>
          <a:prstGeom prst="line">
            <a:avLst/>
          </a:prstGeom>
          <a:ln w="127000">
            <a:gradFill flip="none" rotWithShape="1">
              <a:gsLst>
                <a:gs pos="10000">
                  <a:srgbClr val="2BA630"/>
                </a:gs>
                <a:gs pos="30000">
                  <a:srgbClr val="E5E027"/>
                </a:gs>
                <a:gs pos="50000">
                  <a:srgbClr val="47B9AC"/>
                </a:gs>
                <a:gs pos="75000">
                  <a:srgbClr val="1CAED0"/>
                </a:gs>
                <a:gs pos="90000">
                  <a:srgbClr val="3B93CD"/>
                </a:gs>
              </a:gsLst>
              <a:lin ang="19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Рисунок 14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16" name="Рисунок 15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17" name="Рисунок 16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18" name="Рисунок 17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19" name="Рисунок 18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03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BA630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3FB6F-ACA5-4987-9D7D-422181772236}" type="datetimeFigureOut">
              <a:rPr lang="ru-RU" smtClean="0"/>
              <a:t>29.05.2022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B4B64-B256-43B6-8BF9-C980E1618A92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Прямая соединительная линия 7"/>
          <p:cNvCxnSpPr/>
          <p:nvPr userDrawn="1"/>
        </p:nvCxnSpPr>
        <p:spPr>
          <a:xfrm>
            <a:off x="838200" y="1191488"/>
            <a:ext cx="10515600" cy="1"/>
          </a:xfrm>
          <a:prstGeom prst="line">
            <a:avLst/>
          </a:prstGeom>
          <a:ln w="127000">
            <a:gradFill flip="none" rotWithShape="1">
              <a:gsLst>
                <a:gs pos="10000">
                  <a:srgbClr val="2BA630"/>
                </a:gs>
                <a:gs pos="30000">
                  <a:srgbClr val="E5E027"/>
                </a:gs>
                <a:gs pos="50000">
                  <a:srgbClr val="47B9AC"/>
                </a:gs>
                <a:gs pos="75000">
                  <a:srgbClr val="1CAED0"/>
                </a:gs>
                <a:gs pos="90000">
                  <a:srgbClr val="3B93CD"/>
                </a:gs>
              </a:gsLst>
              <a:lin ang="19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8310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844839"/>
          </a:xfrm>
        </p:spPr>
        <p:txBody>
          <a:bodyPr/>
          <a:lstStyle>
            <a:lvl1pPr>
              <a:defRPr>
                <a:solidFill>
                  <a:srgbClr val="2BA630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16508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754453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16508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754453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11" name="Прямоугольник 10"/>
          <p:cNvSpPr/>
          <p:nvPr userDrawn="1"/>
        </p:nvSpPr>
        <p:spPr>
          <a:xfrm flipV="1">
            <a:off x="282629" y="283028"/>
            <a:ext cx="11626342" cy="6346369"/>
          </a:xfrm>
          <a:prstGeom prst="rect">
            <a:avLst/>
          </a:prstGeom>
          <a:noFill/>
          <a:ln w="76200">
            <a:gradFill>
              <a:gsLst>
                <a:gs pos="10000">
                  <a:srgbClr val="2BA630"/>
                </a:gs>
                <a:gs pos="30000">
                  <a:srgbClr val="E8E127"/>
                </a:gs>
                <a:gs pos="50000">
                  <a:srgbClr val="72C488"/>
                </a:gs>
                <a:gs pos="90000">
                  <a:srgbClr val="2589CA"/>
                </a:gs>
                <a:gs pos="75000">
                  <a:srgbClr val="15ACD6"/>
                </a:gs>
              </a:gsLst>
              <a:lin ang="19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/>
          </a:p>
        </p:txBody>
      </p:sp>
    </p:spTree>
    <p:extLst>
      <p:ext uri="{BB962C8B-B14F-4D97-AF65-F5344CB8AC3E}">
        <p14:creationId xmlns:p14="http://schemas.microsoft.com/office/powerpoint/2010/main" val="3153633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10515600" cy="78047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1505527"/>
            <a:ext cx="6172200" cy="503771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1505527"/>
            <a:ext cx="3932237" cy="503771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8" name="Прямая соединительная линия 7"/>
          <p:cNvCxnSpPr/>
          <p:nvPr userDrawn="1"/>
        </p:nvCxnSpPr>
        <p:spPr>
          <a:xfrm flipV="1">
            <a:off x="4977606" y="1505527"/>
            <a:ext cx="794" cy="5037713"/>
          </a:xfrm>
          <a:prstGeom prst="line">
            <a:avLst/>
          </a:prstGeom>
          <a:ln w="127000">
            <a:gradFill flip="none" rotWithShape="1">
              <a:gsLst>
                <a:gs pos="10000">
                  <a:srgbClr val="2BA630"/>
                </a:gs>
                <a:gs pos="30000">
                  <a:srgbClr val="E5E027"/>
                </a:gs>
                <a:gs pos="50000">
                  <a:srgbClr val="47B9AC"/>
                </a:gs>
                <a:gs pos="75000">
                  <a:srgbClr val="1CAED0"/>
                </a:gs>
                <a:gs pos="90000">
                  <a:srgbClr val="3B93CD"/>
                </a:gs>
              </a:gsLst>
              <a:lin ang="19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8546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 userDrawn="1"/>
        </p:nvSpPr>
        <p:spPr>
          <a:xfrm flipV="1">
            <a:off x="282629" y="283028"/>
            <a:ext cx="11626342" cy="6346369"/>
          </a:xfrm>
          <a:prstGeom prst="rect">
            <a:avLst/>
          </a:prstGeom>
          <a:noFill/>
          <a:ln w="76200">
            <a:gradFill>
              <a:gsLst>
                <a:gs pos="10000">
                  <a:srgbClr val="2BA630"/>
                </a:gs>
                <a:gs pos="30000">
                  <a:srgbClr val="E8E127"/>
                </a:gs>
                <a:gs pos="50000">
                  <a:srgbClr val="72C488"/>
                </a:gs>
                <a:gs pos="90000">
                  <a:srgbClr val="2589CA"/>
                </a:gs>
                <a:gs pos="75000">
                  <a:srgbClr val="15ACD6"/>
                </a:gs>
              </a:gsLst>
              <a:lin ang="19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/>
          </a:p>
        </p:txBody>
      </p:sp>
      <p:pic>
        <p:nvPicPr>
          <p:cNvPr id="4" name="Рисунок 3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715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BA630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cxnSp>
        <p:nvCxnSpPr>
          <p:cNvPr id="6" name="Прямая соединительная линия 5"/>
          <p:cNvCxnSpPr/>
          <p:nvPr userDrawn="1"/>
        </p:nvCxnSpPr>
        <p:spPr>
          <a:xfrm>
            <a:off x="838200" y="1191488"/>
            <a:ext cx="10515600" cy="1"/>
          </a:xfrm>
          <a:prstGeom prst="line">
            <a:avLst/>
          </a:prstGeom>
          <a:ln w="127000">
            <a:gradFill flip="none" rotWithShape="1">
              <a:gsLst>
                <a:gs pos="10000">
                  <a:srgbClr val="2BA630"/>
                </a:gs>
                <a:gs pos="30000">
                  <a:srgbClr val="E5E027"/>
                </a:gs>
                <a:gs pos="50000">
                  <a:srgbClr val="47B9AC"/>
                </a:gs>
                <a:gs pos="75000">
                  <a:srgbClr val="1CAED0"/>
                </a:gs>
                <a:gs pos="90000">
                  <a:srgbClr val="3B93CD"/>
                </a:gs>
              </a:gsLst>
              <a:lin ang="19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0921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3FB6F-ACA5-4987-9D7D-422181772236}" type="datetimeFigureOut">
              <a:rPr lang="ru-RU" smtClean="0"/>
              <a:t>29.05.2022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B4B64-B256-43B6-8BF9-C980E1618A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3870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2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83FB6F-ACA5-4987-9D7D-422181772236}" type="datetimeFigureOut">
              <a:rPr lang="ru-RU" smtClean="0"/>
              <a:t>29.05.2022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B4B64-B256-43B6-8BF9-C980E1618A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5292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0" r:id="rId2"/>
    <p:sldLayoutId id="2147483652" r:id="rId3"/>
    <p:sldLayoutId id="2147483653" r:id="rId4"/>
    <p:sldLayoutId id="2147483656" r:id="rId5"/>
    <p:sldLayoutId id="2147483655" r:id="rId6"/>
    <p:sldLayoutId id="2147483654" r:id="rId7"/>
    <p:sldLayoutId id="2147483649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Kerng/ClosestVacancie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idx="1"/>
          </p:nvPr>
        </p:nvSpPr>
        <p:spPr>
          <a:xfrm>
            <a:off x="637308" y="3048714"/>
            <a:ext cx="5137197" cy="1578704"/>
          </a:xfrm>
        </p:spPr>
        <p:txBody>
          <a:bodyPr/>
          <a:lstStyle/>
          <a:p>
            <a:r>
              <a:rPr lang="ru-RU" dirty="0">
                <a:solidFill>
                  <a:schemeClr val="tx1"/>
                </a:solidFill>
                <a:latin typeface="+mj-lt"/>
              </a:rPr>
              <a:t>Патрикеев Михаил Алексеевич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ctrTitle"/>
          </p:nvPr>
        </p:nvSpPr>
        <p:spPr>
          <a:xfrm>
            <a:off x="701964" y="1366982"/>
            <a:ext cx="5072542" cy="969818"/>
          </a:xfrm>
        </p:spPr>
        <p:txBody>
          <a:bodyPr>
            <a:normAutofit/>
          </a:bodyPr>
          <a:lstStyle/>
          <a:p>
            <a:r>
              <a:rPr lang="ru-RU" sz="4000" b="1" dirty="0"/>
              <a:t>Близкие вакансии</a:t>
            </a:r>
          </a:p>
        </p:txBody>
      </p:sp>
      <p:sp>
        <p:nvSpPr>
          <p:cNvPr id="4" name="Текст 1"/>
          <p:cNvSpPr txBox="1">
            <a:spLocks/>
          </p:cNvSpPr>
          <p:nvPr/>
        </p:nvSpPr>
        <p:spPr>
          <a:xfrm>
            <a:off x="701964" y="6008969"/>
            <a:ext cx="5072542" cy="4749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solidFill>
                  <a:schemeClr val="tx1"/>
                </a:solidFill>
                <a:latin typeface="+mj-lt"/>
              </a:rPr>
              <a:t>май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’2</a:t>
            </a:r>
            <a:r>
              <a:rPr lang="ru-RU" dirty="0">
                <a:solidFill>
                  <a:schemeClr val="tx1"/>
                </a:solidFill>
                <a:latin typeface="+mj-lt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725568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00796" y="2440549"/>
            <a:ext cx="91900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000" dirty="0">
                <a:solidFill>
                  <a:srgbClr val="2BA630"/>
                </a:solidFill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3907949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 себе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Патрикеев Михаил Алексеевич</a:t>
            </a:r>
          </a:p>
          <a:p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Высшее техническое (МАИ ГТУ Автоматизация систем управления боевых авиационных ).</a:t>
            </a:r>
          </a:p>
          <a:p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Тестировщик ПО (6.5 лет). Блок «Розница», </a:t>
            </a:r>
            <a:r>
              <a:rPr lang="ru-RU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трайб</a:t>
            </a:r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Social and Salary Solutions, </a:t>
            </a:r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команда ППРБ ЗП.</a:t>
            </a:r>
          </a:p>
          <a:p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Москва. К переезду не готов. Готов к удаленной работе.</a:t>
            </a:r>
          </a:p>
          <a:p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+79637186240</a:t>
            </a:r>
            <a:b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ikerng@gmail.com</a:t>
            </a:r>
            <a:endParaRPr lang="ru-R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55443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проекта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Реализация поиска вакансий через </a:t>
            </a:r>
            <a:r>
              <a:rPr lang="ru-RU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телеграм</a:t>
            </a:r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-бота, которому на вход подаются параметры: режим работы, город, название вакансии (все параметры опциональные) и текстовое описание своих навыков в свободной форме (обязательный параметр)</a:t>
            </a:r>
          </a:p>
          <a:p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Ссылка на 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GitHub: 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hlinkClick r:id="rId2"/>
              </a:rPr>
              <a:t>https://github.com/iKerng/ClosestVacancies</a:t>
            </a:r>
            <a:endParaRPr lang="en-US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ru-R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20167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Бизнес-логика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3BCB65D-D182-4F27-986B-7BC98E0E20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07693"/>
            <a:ext cx="12192000" cy="5450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376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Модель данных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В качестве модели данных – вакансии, выгружаемые в зависимости от параметров, указанных пользователем, с сайта 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HH.ru</a:t>
            </a:r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Последняя 1000 опубликованных вакансий.</a:t>
            </a:r>
          </a:p>
        </p:txBody>
      </p:sp>
    </p:spTree>
    <p:extLst>
      <p:ext uri="{BB962C8B-B14F-4D97-AF65-F5344CB8AC3E}">
        <p14:creationId xmlns:p14="http://schemas.microsoft.com/office/powerpoint/2010/main" val="376533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Модель данных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У бота реализован </a:t>
            </a:r>
            <a:r>
              <a:rPr lang="ru-RU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админский</a:t>
            </a:r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режим, благодаря которому можно:</a:t>
            </a:r>
          </a:p>
          <a:p>
            <a:pPr lvl="1"/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Обновлять словарь</a:t>
            </a:r>
          </a:p>
          <a:p>
            <a:pPr lvl="1"/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Изменять используемую модель</a:t>
            </a:r>
          </a:p>
          <a:p>
            <a:pPr lvl="1"/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Включать режим разметки</a:t>
            </a:r>
          </a:p>
        </p:txBody>
      </p:sp>
    </p:spTree>
    <p:extLst>
      <p:ext uri="{BB962C8B-B14F-4D97-AF65-F5344CB8AC3E}">
        <p14:creationId xmlns:p14="http://schemas.microsoft.com/office/powerpoint/2010/main" val="2225122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Модель данных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В режиме разметки по мною размеченным данным можно сделать подсчет метрики и узнать, какая модель работает точнее.</a:t>
            </a:r>
          </a:p>
          <a:p>
            <a:pPr marL="0" indent="0">
              <a:buNone/>
            </a:pPr>
            <a:endParaRPr lang="ru-R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377B3C7-AF55-4486-BA7E-AC13ED19C0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0394" y="3060598"/>
            <a:ext cx="6391211" cy="3824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6140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Модель данных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Планы на будущее:</a:t>
            </a:r>
          </a:p>
          <a:p>
            <a:pPr lvl="1"/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Собирать статистику от пользователей в части релевантности подобранных вакансий на основе реакций пользователя на сообщение с ссылкой</a:t>
            </a:r>
          </a:p>
          <a:p>
            <a:pPr lvl="1"/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Добавить другие площадки: 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rabota.ru, indeed.com</a:t>
            </a:r>
            <a:endParaRPr lang="ru-R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25842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55889"/>
            <a:ext cx="10515600" cy="752475"/>
          </a:xfrm>
        </p:spPr>
        <p:txBody>
          <a:bodyPr/>
          <a:lstStyle/>
          <a:p>
            <a:r>
              <a:rPr lang="ru-RU" dirty="0"/>
              <a:t>Используемые технологии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В данной работе я использовал следующий набор библиотек:</a:t>
            </a:r>
          </a:p>
          <a:p>
            <a:pPr lvl="1"/>
            <a:r>
              <a:rPr lang="en-US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asyncio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aiogram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– </a:t>
            </a:r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реализация бота с 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FSM</a:t>
            </a:r>
          </a:p>
          <a:p>
            <a:pPr lvl="1"/>
            <a:r>
              <a:rPr lang="en-US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os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pandas, </a:t>
            </a:r>
            <a:r>
              <a:rPr lang="en-US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numpy</a:t>
            </a:r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beautifulsoup4</a:t>
            </a:r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– библиотеки для работы с данными</a:t>
            </a:r>
          </a:p>
          <a:p>
            <a:pPr lvl="1"/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sqlite3, requests</a:t>
            </a:r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– получение данные и хранение их в БД</a:t>
            </a:r>
            <a:endParaRPr lang="en-US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en-US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nltk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pymorphy2</a:t>
            </a:r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– работы с текстом, как с языковыми признаками</a:t>
            </a:r>
            <a:endParaRPr lang="en-US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en-US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sklearn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gensim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torch</a:t>
            </a:r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transformers</a:t>
            </a:r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– ну и модели обучения и предсказания</a:t>
            </a:r>
            <a:endParaRPr lang="en-US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В качестве моделей предсказания использовались: </a:t>
            </a:r>
            <a:endParaRPr lang="en-US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Word2Vec</a:t>
            </a:r>
          </a:p>
          <a:p>
            <a:pPr lvl="1"/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TF-IDF</a:t>
            </a:r>
          </a:p>
          <a:p>
            <a:pPr lvl="1"/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Sentence-BERT</a:t>
            </a:r>
          </a:p>
          <a:p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Технология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FSM</a:t>
            </a:r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поддерживает переход по состояниям.</a:t>
            </a:r>
          </a:p>
        </p:txBody>
      </p:sp>
    </p:spTree>
    <p:extLst>
      <p:ext uri="{BB962C8B-B14F-4D97-AF65-F5344CB8AC3E}">
        <p14:creationId xmlns:p14="http://schemas.microsoft.com/office/powerpoint/2010/main" val="3290840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304</Words>
  <Application>Microsoft Office PowerPoint</Application>
  <PresentationFormat>Широкоэкранный</PresentationFormat>
  <Paragraphs>39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Тема Office</vt:lpstr>
      <vt:lpstr>Близкие вакансии</vt:lpstr>
      <vt:lpstr>О себе</vt:lpstr>
      <vt:lpstr>Описание проекта</vt:lpstr>
      <vt:lpstr>Бизнес-логика</vt:lpstr>
      <vt:lpstr>Модель данных</vt:lpstr>
      <vt:lpstr>Модель данных</vt:lpstr>
      <vt:lpstr>Модель данных</vt:lpstr>
      <vt:lpstr>Модель данных</vt:lpstr>
      <vt:lpstr>Используемые технологии</vt:lpstr>
      <vt:lpstr>Презентация PowerPoint</vt:lpstr>
    </vt:vector>
  </TitlesOfParts>
  <Company>ПАО Сбербанк России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Шумихина Ольга Ивановна</dc:creator>
  <cp:lastModifiedBy>Михаил Патрикеев</cp:lastModifiedBy>
  <cp:revision>17</cp:revision>
  <dcterms:created xsi:type="dcterms:W3CDTF">2021-02-19T10:44:02Z</dcterms:created>
  <dcterms:modified xsi:type="dcterms:W3CDTF">2022-05-29T17:04:48Z</dcterms:modified>
</cp:coreProperties>
</file>