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wmv" ContentType="video/x-ms-wm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59" r:id="rId5"/>
    <p:sldId id="261" r:id="rId6"/>
    <p:sldId id="260" r:id="rId7"/>
    <p:sldId id="264" r:id="rId8"/>
    <p:sldId id="268" r:id="rId9"/>
    <p:sldId id="265" r:id="rId10"/>
    <p:sldId id="267" r:id="rId11"/>
    <p:sldId id="272" r:id="rId12"/>
    <p:sldId id="266" r:id="rId13"/>
    <p:sldId id="263" r:id="rId14"/>
    <p:sldId id="271" r:id="rId15"/>
    <p:sldId id="269" r:id="rId16"/>
    <p:sldId id="270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A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0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7:36:43.029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0 0 5737,'0'7'3529,"10"46"-464,-9-39-1745,-1-4 1064,-3-7-1679,0 0-777,3-3-281,0 0-255,0 2-352,2-1-296,1 1-1129,0 1 385,2 0-977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7:36:49.966"/>
    </inkml:context>
    <inkml:brush xml:id="br0">
      <inkml:brushProperty name="width" value="0.025" units="cm"/>
      <inkml:brushProperty name="height" value="0.15" units="cm"/>
      <inkml:brushProperty name="color" value="#F6630D"/>
      <inkml:brushProperty name="inkEffects" value="pencil"/>
    </inkml:brush>
  </inkml:definitions>
  <inkml:trace contextRef="#ctx0" brushRef="#br0">1 0 4073,'0'0'-4073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7:36:51.361"/>
    </inkml:context>
    <inkml:brush xml:id="br0">
      <inkml:brushProperty name="width" value="0.025" units="cm"/>
      <inkml:brushProperty name="height" value="0.15" units="cm"/>
      <inkml:brushProperty name="color" value="#F6630D"/>
      <inkml:brushProperty name="inkEffects" value="pencil"/>
    </inkml:brush>
  </inkml:definitions>
  <inkml:trace contextRef="#ctx0" brushRef="#br0">18 123 11859,'0'-9'-1937,"-1"-10"-31,-1-10-97,-5-5-1247,0 3 735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35"/>
          <a:stretch/>
        </p:blipFill>
        <p:spPr>
          <a:xfrm>
            <a:off x="716612" y="306326"/>
            <a:ext cx="11091297" cy="62388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  <p:sp>
        <p:nvSpPr>
          <p:cNvPr id="14" name="Прямоугольник 13"/>
          <p:cNvSpPr/>
          <p:nvPr userDrawn="1"/>
        </p:nvSpPr>
        <p:spPr>
          <a:xfrm>
            <a:off x="5774506" y="306326"/>
            <a:ext cx="6033403" cy="6238854"/>
          </a:xfrm>
          <a:prstGeom prst="rect">
            <a:avLst/>
          </a:prstGeom>
          <a:solidFill>
            <a:srgbClr val="E6E6E6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391887" y="306326"/>
            <a:ext cx="5382619" cy="6252542"/>
          </a:xfrm>
          <a:prstGeom prst="rect">
            <a:avLst/>
          </a:prstGeom>
          <a:gradFill>
            <a:gsLst>
              <a:gs pos="0">
                <a:srgbClr val="27A530"/>
              </a:gs>
              <a:gs pos="67000">
                <a:srgbClr val="15ADD6"/>
              </a:gs>
              <a:gs pos="46000">
                <a:srgbClr val="99CE68"/>
              </a:gs>
              <a:gs pos="27000">
                <a:srgbClr val="EAE225"/>
              </a:gs>
              <a:gs pos="92000">
                <a:srgbClr val="2589CA"/>
              </a:gs>
            </a:gsLst>
            <a:lin ang="19200000" scaled="0"/>
          </a:gradFill>
          <a:ln w="5873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BC5F2EB-A7EF-7341-95C5-1D35103D9A8D}"/>
              </a:ext>
            </a:extLst>
          </p:cNvPr>
          <p:cNvSpPr/>
          <p:nvPr userDrawn="1"/>
        </p:nvSpPr>
        <p:spPr>
          <a:xfrm>
            <a:off x="8928100" y="6104068"/>
            <a:ext cx="2879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</a:pPr>
            <a:r>
              <a:rPr lang="ru-RU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Проект ПЕРЕЗАПУСК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6706" y="3048714"/>
            <a:ext cx="52578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9" name="Заголовок 1"/>
          <p:cNvSpPr>
            <a:spLocks noGrp="1"/>
          </p:cNvSpPr>
          <p:nvPr>
            <p:ph type="ctrTitle"/>
          </p:nvPr>
        </p:nvSpPr>
        <p:spPr>
          <a:xfrm>
            <a:off x="516706" y="1366982"/>
            <a:ext cx="5257800" cy="160995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5" name="Рисунок 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79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cxnSp>
        <p:nvCxnSpPr>
          <p:cNvPr id="7" name="Прямая соединительная линия 6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Рисунок 1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6" name="Рисунок 15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7" name="Рисунок 16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8" name="Рисунок 17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9" name="Рисунок 18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26.07.2021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31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44839"/>
          </a:xfrm>
        </p:spPr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1650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754453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1650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754453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1" name="Прямоугольник 10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</p:spTree>
    <p:extLst>
      <p:ext uri="{BB962C8B-B14F-4D97-AF65-F5344CB8AC3E}">
        <p14:creationId xmlns:p14="http://schemas.microsoft.com/office/powerpoint/2010/main" val="3153633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7804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1505527"/>
            <a:ext cx="6172200" cy="50377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1505527"/>
            <a:ext cx="3932237" cy="50377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 flipV="1">
            <a:off x="4977606" y="1505527"/>
            <a:ext cx="794" cy="5037713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4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pic>
        <p:nvPicPr>
          <p:cNvPr id="4" name="Рисунок 3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1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cxnSp>
        <p:nvCxnSpPr>
          <p:cNvPr id="6" name="Прямая соединительная линия 5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92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26.07.2021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87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3FB6F-ACA5-4987-9D7D-422181772236}" type="datetimeFigureOut">
              <a:rPr lang="ru-RU" smtClean="0"/>
              <a:t>26.07.2021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29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53" r:id="rId4"/>
    <p:sldLayoutId id="2147483656" r:id="rId5"/>
    <p:sldLayoutId id="2147483655" r:id="rId6"/>
    <p:sldLayoutId id="2147483654" r:id="rId7"/>
    <p:sldLayoutId id="214748364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image" Target="../media/image3.png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patrikeev.m.al@sberbank.ru" TargetMode="External"/><Relationship Id="rId2" Type="http://schemas.openxmlformats.org/officeDocument/2006/relationships/hyperlink" Target="mailto:ikerng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Kerng/School_DA/blob/master/final_task/SanFranciscoSalary_Anallyze_and_Predict.ipynb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637308" y="3048714"/>
            <a:ext cx="5137197" cy="1578704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  <a:latin typeface="+mj-lt"/>
              </a:rPr>
              <a:t>Патрикеев Михаил Алексеевич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701964" y="1366982"/>
            <a:ext cx="5072542" cy="969818"/>
          </a:xfrm>
        </p:spPr>
        <p:txBody>
          <a:bodyPr>
            <a:normAutofit fontScale="90000"/>
          </a:bodyPr>
          <a:lstStyle/>
          <a:p>
            <a:r>
              <a:rPr lang="ru-RU" sz="4000" b="1" dirty="0"/>
              <a:t>Зарплаты Сан-Франциско</a:t>
            </a:r>
          </a:p>
        </p:txBody>
      </p:sp>
      <p:sp>
        <p:nvSpPr>
          <p:cNvPr id="4" name="Текст 1"/>
          <p:cNvSpPr txBox="1">
            <a:spLocks/>
          </p:cNvSpPr>
          <p:nvPr/>
        </p:nvSpPr>
        <p:spPr>
          <a:xfrm>
            <a:off x="701964" y="6008969"/>
            <a:ext cx="5072542" cy="474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tx1"/>
                </a:solidFill>
                <a:latin typeface="+mj-lt"/>
              </a:rPr>
              <a:t>март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’21</a:t>
            </a:r>
            <a:endParaRPr lang="ru-RU" dirty="0">
              <a:solidFill>
                <a:schemeClr val="tx1"/>
              </a:solidFill>
              <a:latin typeface="+mj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Рукописный ввод 4">
                <a:extLst>
                  <a:ext uri="{FF2B5EF4-FFF2-40B4-BE49-F238E27FC236}">
                    <a16:creationId xmlns:a16="http://schemas.microsoft.com/office/drawing/2014/main" id="{3A2A5922-A60C-4AA1-AFC9-521FA6814244}"/>
                  </a:ext>
                </a:extLst>
              </p14:cNvPr>
              <p14:cNvContentPartPr/>
              <p14:nvPr/>
            </p14:nvContentPartPr>
            <p14:xfrm>
              <a:off x="7177990" y="2988372"/>
              <a:ext cx="6840" cy="36720"/>
            </p14:xfrm>
          </p:contentPart>
        </mc:Choice>
        <mc:Fallback xmlns="">
          <p:pic>
            <p:nvPicPr>
              <p:cNvPr id="5" name="Рукописный ввод 4">
                <a:extLst>
                  <a:ext uri="{FF2B5EF4-FFF2-40B4-BE49-F238E27FC236}">
                    <a16:creationId xmlns:a16="http://schemas.microsoft.com/office/drawing/2014/main" id="{3A2A5922-A60C-4AA1-AFC9-521FA68142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73670" y="2984052"/>
                <a:ext cx="1548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7" name="Рукописный ввод 6">
                <a:extLst>
                  <a:ext uri="{FF2B5EF4-FFF2-40B4-BE49-F238E27FC236}">
                    <a16:creationId xmlns:a16="http://schemas.microsoft.com/office/drawing/2014/main" id="{CD82F10A-AA11-4208-944D-246D7BCC5B65}"/>
                  </a:ext>
                </a:extLst>
              </p14:cNvPr>
              <p14:cNvContentPartPr/>
              <p14:nvPr/>
            </p14:nvContentPartPr>
            <p14:xfrm>
              <a:off x="7474990" y="2572572"/>
              <a:ext cx="360" cy="360"/>
            </p14:xfrm>
          </p:contentPart>
        </mc:Choice>
        <mc:Fallback xmlns="">
          <p:pic>
            <p:nvPicPr>
              <p:cNvPr id="7" name="Рукописный ввод 6">
                <a:extLst>
                  <a:ext uri="{FF2B5EF4-FFF2-40B4-BE49-F238E27FC236}">
                    <a16:creationId xmlns:a16="http://schemas.microsoft.com/office/drawing/2014/main" id="{CD82F10A-AA11-4208-944D-246D7BCC5B6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70670" y="2545572"/>
                <a:ext cx="900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8" name="Рукописный ввод 7">
                <a:extLst>
                  <a:ext uri="{FF2B5EF4-FFF2-40B4-BE49-F238E27FC236}">
                    <a16:creationId xmlns:a16="http://schemas.microsoft.com/office/drawing/2014/main" id="{44238D95-4124-49B8-B617-1EA3ECDD0FF7}"/>
                  </a:ext>
                </a:extLst>
              </p14:cNvPr>
              <p14:cNvContentPartPr/>
              <p14:nvPr/>
            </p14:nvContentPartPr>
            <p14:xfrm>
              <a:off x="7464910" y="2937252"/>
              <a:ext cx="6480" cy="44640"/>
            </p14:xfrm>
          </p:contentPart>
        </mc:Choice>
        <mc:Fallback xmlns="">
          <p:pic>
            <p:nvPicPr>
              <p:cNvPr id="8" name="Рукописный ввод 7">
                <a:extLst>
                  <a:ext uri="{FF2B5EF4-FFF2-40B4-BE49-F238E27FC236}">
                    <a16:creationId xmlns:a16="http://schemas.microsoft.com/office/drawing/2014/main" id="{44238D95-4124-49B8-B617-1EA3ECDD0FF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60590" y="2910612"/>
                <a:ext cx="15120" cy="9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5568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данных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253FCCC-1025-4F7F-A3CD-11B77CCA2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454" y="1704170"/>
            <a:ext cx="9023091" cy="478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014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данных</a:t>
            </a:r>
          </a:p>
        </p:txBody>
      </p:sp>
      <p:pic>
        <p:nvPicPr>
          <p:cNvPr id="3" name="Video_2021-07-26_152920">
            <a:hlinkClick r:id="" action="ppaction://media"/>
            <a:extLst>
              <a:ext uri="{FF2B5EF4-FFF2-40B4-BE49-F238E27FC236}">
                <a16:creationId xmlns:a16="http://schemas.microsoft.com/office/drawing/2014/main" id="{AC5F2038-ED6A-4B0F-9669-D2A6BB99006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28650" y="1409100"/>
            <a:ext cx="109347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2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26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данных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D783FE8-77B2-4E37-87A3-A6D01060B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1954"/>
            <a:ext cx="12192000" cy="499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375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0796" y="2440549"/>
            <a:ext cx="91900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>
                <a:solidFill>
                  <a:srgbClr val="2BA630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907949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данных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B59BBBA-7F9B-458B-AA83-2DF5E1A3C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3530"/>
            <a:ext cx="12192000" cy="476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63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данных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56710CA-07AF-4539-8467-D7E072904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5756"/>
            <a:ext cx="12192000" cy="476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58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данных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922417C-5276-45EB-8499-41D7EE02F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0" y="1580657"/>
            <a:ext cx="12192000" cy="500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737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себе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Патрикеев Михаил Алексеевич</a:t>
            </a: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Высшее техническое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МАИ ГТУ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Тестировщик ПО, 5.5 лет (Розничный бизнес,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Social &amp; Salary Solutions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ведущий инженер по тестированию, фронт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ru-RU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бэк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-энд, АС Прометей и АС Юпитер ФП ЗД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Москва</a:t>
            </a: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+79637186240</a:t>
            </a:r>
            <a:b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ikerng@gmail.com</a:t>
            </a:r>
            <a:b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patrikeev.m.al@sberbank.ru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5443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данных</a:t>
            </a: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CAE24685-9238-4280-A04B-F75D046D5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126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Представляет из себя годовые доходы (оклад, переработка, </a:t>
            </a:r>
            <a:br>
              <a:rPr lang="ru-RU" dirty="0"/>
            </a:br>
            <a:r>
              <a:rPr lang="ru-RU" dirty="0"/>
              <a:t>доп. доход, льготы) жителей Сан-Франциско с 2011 по 2014 годы. </a:t>
            </a:r>
          </a:p>
          <a:p>
            <a:pPr marL="0" indent="0">
              <a:buNone/>
            </a:pPr>
            <a:r>
              <a:rPr lang="ru-RU" dirty="0"/>
              <a:t>В строках указана информация о доходах конкретного жителя за конкретный год. </a:t>
            </a:r>
          </a:p>
          <a:p>
            <a:pPr marL="0" indent="0">
              <a:buNone/>
            </a:pPr>
            <a:r>
              <a:rPr lang="ru-RU" dirty="0"/>
              <a:t>В части данных жителей представлены ФИО и должность.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BD4D4F3-E5D0-4A50-AF8F-50B4B8DA1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59" y="4277378"/>
            <a:ext cx="11436681" cy="231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33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 со временем менялись зарплаты между разными группами?</a:t>
            </a:r>
          </a:p>
          <a:p>
            <a:r>
              <a:rPr lang="ru-RU" dirty="0"/>
              <a:t>Как распределяются базовая оплата, сверхурочная работа и льготы между разными группами?</a:t>
            </a:r>
          </a:p>
          <a:p>
            <a:r>
              <a:rPr lang="ru-RU" dirty="0"/>
              <a:t>Как распределяется бюджет на разные группы (департаменты) с течением времени?</a:t>
            </a:r>
          </a:p>
          <a:p>
            <a:r>
              <a:rPr lang="ru-RU" dirty="0"/>
              <a:t>Какое количество людей в каждом департаменте?</a:t>
            </a:r>
          </a:p>
          <a:p>
            <a:r>
              <a:rPr lang="ru-RU" dirty="0"/>
              <a:t>Какое количество с разным уровнем дохода?</a:t>
            </a:r>
          </a:p>
          <a:p>
            <a:r>
              <a:rPr lang="ru-RU" dirty="0"/>
              <a:t>На базе линейной регрессии постройте прогноз по тому, какие будут закупки в следующий год по каждому департаменту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167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Бизнес-логика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3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Загружаем данные в </a:t>
            </a:r>
            <a:r>
              <a:rPr lang="en-US" sz="30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DataFrame</a:t>
            </a:r>
            <a:endParaRPr lang="ru-RU" sz="3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sz="3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Производим предобработку данных</a:t>
            </a:r>
          </a:p>
          <a:p>
            <a:r>
              <a:rPr lang="ru-RU" sz="3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Анализируем ФИО сотрудников</a:t>
            </a:r>
          </a:p>
          <a:p>
            <a:r>
              <a:rPr lang="ru-RU" sz="3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По должности определяем департамент, в котором работает сотрудник</a:t>
            </a:r>
          </a:p>
          <a:p>
            <a:r>
              <a:rPr lang="ru-RU" sz="3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Используя группировку данных по различным полям и агрегирующие функции получаем таблицы данных для построения различных графиков для анализа данных</a:t>
            </a:r>
          </a:p>
          <a:p>
            <a:r>
              <a:rPr lang="ru-RU" sz="3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На основе исторических данных за несколько лет построили модель обучения линейной регрессии и предсказываем сколько будет получать денег сотрудники</a:t>
            </a:r>
            <a:endParaRPr lang="en-US" sz="3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9376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55889"/>
            <a:ext cx="10515600" cy="752475"/>
          </a:xfrm>
        </p:spPr>
        <p:txBody>
          <a:bodyPr/>
          <a:lstStyle/>
          <a:p>
            <a:r>
              <a:rPr lang="ru-RU" dirty="0"/>
              <a:t>Используемые технологии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Работа была произведена в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Jupyter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Notebook 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 </a:t>
            </a:r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PyCharm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и выложена на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GitHub</a:t>
            </a:r>
            <a:endParaRPr lang="ru-RU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dirty="0">
                <a:hlinkClick r:id="rId2"/>
              </a:rPr>
              <a:t>https://github.com/iKerng/School_DA/blob/master/final_task/SanFranciscoSalary_Anallyze_and_Predict.ipynb</a:t>
            </a:r>
            <a:endParaRPr lang="en-US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 работе были использованы следующие библиотеке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Pandas</a:t>
            </a:r>
          </a:p>
          <a:p>
            <a:pPr lvl="1"/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Plotly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graph_objects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subplots)</a:t>
            </a:r>
          </a:p>
          <a:p>
            <a:pPr lvl="1"/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Sklearn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linear_model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model_selection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metrics)</a:t>
            </a:r>
          </a:p>
          <a:p>
            <a:pPr lvl="1"/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</a:t>
            </a:r>
          </a:p>
          <a:p>
            <a:pPr lvl="1"/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Numpy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8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данных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86F3A5B-7E31-4E02-B43F-76D2A2ED1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667" y="1490905"/>
            <a:ext cx="8762666" cy="500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140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данных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AF41A71-BD08-4B89-BE56-CACB4DA92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003" y="1450299"/>
            <a:ext cx="9771993" cy="521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8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данных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BB492F6-EC47-42C5-BD0E-2DF879932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375" y="2753894"/>
            <a:ext cx="6729249" cy="38343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EF773A-7BE5-48B0-8A0B-CBEFB902F362}"/>
              </a:ext>
            </a:extLst>
          </p:cNvPr>
          <p:cNvSpPr txBox="1"/>
          <p:nvPr/>
        </p:nvSpPr>
        <p:spPr>
          <a:xfrm>
            <a:off x="1648811" y="1511834"/>
            <a:ext cx="88943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/>
              <a:t>Количество сотрудников в полиции после 2011 года существенно изменилось (примерно на </a:t>
            </a:r>
            <a:r>
              <a:rPr lang="en-US" dirty="0"/>
              <a:t>18</a:t>
            </a:r>
            <a:r>
              <a:rPr lang="ru-RU" dirty="0"/>
              <a:t>%)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В остальном количество сотрудников в департаменте в целом из года в год не меняется.</a:t>
            </a:r>
          </a:p>
          <a:p>
            <a:pPr algn="ctr"/>
            <a:endParaRPr lang="ru-RU" dirty="0"/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79051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1315</TotalTime>
  <Words>314</Words>
  <Application>Microsoft Office PowerPoint</Application>
  <PresentationFormat>Широкоэкранный</PresentationFormat>
  <Paragraphs>49</Paragraphs>
  <Slides>16</Slides>
  <Notes>0</Notes>
  <HiddenSlides>3</HiddenSlides>
  <MMClips>1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Тема Office</vt:lpstr>
      <vt:lpstr>Зарплаты Сан-Франциско</vt:lpstr>
      <vt:lpstr>О себе</vt:lpstr>
      <vt:lpstr>Модель данных</vt:lpstr>
      <vt:lpstr>Описание проекта</vt:lpstr>
      <vt:lpstr>Бизнес-логика</vt:lpstr>
      <vt:lpstr>Используемые технологии</vt:lpstr>
      <vt:lpstr>Анализ данных</vt:lpstr>
      <vt:lpstr>Анализ данных</vt:lpstr>
      <vt:lpstr>Анализ данных</vt:lpstr>
      <vt:lpstr>Анализ данных</vt:lpstr>
      <vt:lpstr>Анализ данных</vt:lpstr>
      <vt:lpstr>Модель данных</vt:lpstr>
      <vt:lpstr>Презентация PowerPoint</vt:lpstr>
      <vt:lpstr>Анализ данных</vt:lpstr>
      <vt:lpstr>Анализ данных</vt:lpstr>
      <vt:lpstr>Анализ данных</vt:lpstr>
    </vt:vector>
  </TitlesOfParts>
  <Company>ПАО Сбербанк России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Шумихина Ольга Ивановна</dc:creator>
  <cp:lastModifiedBy>Михаил Патрикеев</cp:lastModifiedBy>
  <cp:revision>45</cp:revision>
  <dcterms:created xsi:type="dcterms:W3CDTF">2021-02-19T10:44:02Z</dcterms:created>
  <dcterms:modified xsi:type="dcterms:W3CDTF">2021-07-26T14:16:54Z</dcterms:modified>
</cp:coreProperties>
</file>