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1" r:id="rId3"/>
    <p:sldId id="280" r:id="rId4"/>
    <p:sldId id="282" r:id="rId5"/>
    <p:sldId id="283" r:id="rId6"/>
    <p:sldId id="285" r:id="rId7"/>
    <p:sldId id="278" r:id="rId8"/>
    <p:sldId id="279" r:id="rId9"/>
    <p:sldId id="284" r:id="rId10"/>
    <p:sldId id="256" r:id="rId11"/>
    <p:sldId id="257" r:id="rId12"/>
    <p:sldId id="264" r:id="rId13"/>
    <p:sldId id="258" r:id="rId14"/>
    <p:sldId id="260" r:id="rId15"/>
    <p:sldId id="262" r:id="rId16"/>
    <p:sldId id="261" r:id="rId17"/>
    <p:sldId id="267" r:id="rId18"/>
    <p:sldId id="268" r:id="rId19"/>
    <p:sldId id="270" r:id="rId20"/>
    <p:sldId id="265" r:id="rId21"/>
    <p:sldId id="263" r:id="rId22"/>
    <p:sldId id="266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275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921"/>
    <a:srgbClr val="14193A"/>
    <a:srgbClr val="141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2E643-F66F-4FB9-B77F-1D47811A7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ED7075-7513-4419-BE4A-5B922112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4A123-198F-4977-8D24-D0680FAC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23636-D1ED-4693-800A-B5A7887E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95C4C-1BD3-4128-9E13-CB5289BE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41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5996B-9A26-49E0-9CFF-5C671F32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7AA7C-C5D7-4247-9876-DA3A56C3C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8724B-8959-43A3-9731-3CE8D6FE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55D2A-3FD1-43BC-8D18-985B49AE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6981E-BFE4-4C47-AA88-C68228B2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0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324AE6-6045-47D2-9EEE-4D7232529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13C943-86F8-48F5-A570-A59E8654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5EF9E-7FF8-45E6-9754-E1F38307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69801-8E2C-494E-9A5A-BB08FF73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18A53-AC2C-44DA-BB78-E0135F5F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C4E4C-2C9F-4187-A669-E0B22DCC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F3E2F-B18F-4D9A-AC01-AEF6AA29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71BEA-0C03-45EE-8681-DB89E49C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4DAEA-4DD7-474B-94DB-F6D5087B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484F9-526A-4F3B-86C8-92960FC7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7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24427-29CF-4AB6-A8F9-ACF49A1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8323E-E7B8-491D-BCC7-F26C55665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3E247-E56B-4B84-9423-F356564C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040C4-2B17-408E-BA8C-8075060E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7272A-572E-405B-8AF3-BF64FB4C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2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4E2C0-9E2A-48BC-8F3F-D4D78099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299BB-571E-420F-9E61-771AF9CC8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BDA9D7-6CD7-4A8A-B6B8-BE54F755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94FAB-750A-4F1D-B4B0-F8A14E3B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BD7B2-7FBA-4282-8269-6EF1DD9B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F9569-F9A8-4CFF-A0B4-92004887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3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48014-2458-484D-974D-367FAE5B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6C98E-3AD2-46E8-9E1D-747E94F2B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8FEF4-C713-42DF-9B55-B0BB46A01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051236-CD4D-43A0-A653-A087A6AE2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FF4C0-C94D-4CBE-90B4-5B082B7E1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C337F8-476F-4DAA-AE93-E3277D12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12F208-6FD7-4A1D-AA3C-F430B3F8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F79F16-84A2-45D8-A9C0-DE01EDB4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6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82FA-CF62-4930-9B7D-5281C7D2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0DCC34-FEB4-4006-A766-AD8AF4FA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BA8589-FE0D-4109-A396-AB154D89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AB27C9-1623-4504-87AB-CAEB9BA7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2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0CBF8E-13AB-422A-8603-673BDC89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CEB140-12F2-453B-9128-4A71350E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A9724-A2CB-453C-89D5-2134B267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78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8719D-94BD-4BED-9F08-97AE0FC0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27809-EFF0-46BE-8F09-A80F13AC2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B2DE96-518F-432A-A60B-3477C2E0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D5AF4-09AD-4268-8C8D-C1AFA642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069361-A62A-42EC-8C9C-95D26358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3E0E8-B5BB-45DA-8CBD-475D1C78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9CE16-DEE8-4A0C-9837-BD4CACBE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254E36-7BB5-4C9A-B5B7-EF993A36C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62FA68-00D3-47D3-9D36-2D45AC451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3BF32-C9E3-4A84-AFA8-65ACADFE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0C30-FEBE-4FD2-B3BC-E3E1666AF8F3}" type="datetimeFigureOut">
              <a:rPr lang="ko-KR" altLang="en-US" smtClean="0"/>
              <a:t>2018. 2. 13.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FB968-05E1-4922-BF16-41A30280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1AA1CE-7490-46A6-9912-DD750653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9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CC99AD-8315-45C4-9EA9-A9FC1200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E0FD9-F711-48E3-80CA-66E5CBA3B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AA298-DFB5-4FFD-8BED-3A4B17190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00C30-FEBE-4FD2-B3BC-E3E1666AF8F3}" type="datetimeFigureOut">
              <a:rPr lang="ko-KR" altLang="en-US" smtClean="0"/>
              <a:t>2018. 2. 13.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4AB89-082F-4660-AC6E-C92303D23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9C02C-56F6-4D7E-8F32-3B4D67BF5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8627-2676-45FD-ABBB-BDE86F9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1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988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CB6366-7C96-4839-81E2-08AFF9F54E16}"/>
              </a:ext>
            </a:extLst>
          </p:cNvPr>
          <p:cNvGrpSpPr/>
          <p:nvPr/>
        </p:nvGrpSpPr>
        <p:grpSpPr>
          <a:xfrm>
            <a:off x="2425614" y="1923107"/>
            <a:ext cx="2211848" cy="3011786"/>
            <a:chOff x="2450161" y="2206475"/>
            <a:chExt cx="2211848" cy="301178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D118B50-6770-4D88-9E06-1E86095CC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6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161" y="2206475"/>
              <a:ext cx="2211848" cy="221184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4DA65F-1008-4AC4-8A59-CC345D392E3D}"/>
                </a:ext>
              </a:extLst>
            </p:cNvPr>
            <p:cNvSpPr txBox="1"/>
            <p:nvPr/>
          </p:nvSpPr>
          <p:spPr>
            <a:xfrm>
              <a:off x="2450161" y="4633486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4"/>
                  </a:solidFill>
                  <a:latin typeface="+mj-lt"/>
                </a:rPr>
                <a:t>Bitcoin</a:t>
              </a:r>
              <a:endParaRPr lang="ko-KR" altLang="en-US" sz="3200" b="1" dirty="0">
                <a:solidFill>
                  <a:schemeClr val="accent4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B86603-E5A6-4255-9581-833D6CCFC315}"/>
              </a:ext>
            </a:extLst>
          </p:cNvPr>
          <p:cNvGrpSpPr/>
          <p:nvPr/>
        </p:nvGrpSpPr>
        <p:grpSpPr>
          <a:xfrm>
            <a:off x="7554538" y="1923107"/>
            <a:ext cx="2211848" cy="3011786"/>
            <a:chOff x="7554539" y="2206475"/>
            <a:chExt cx="2211848" cy="301178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F2B91F-041F-4EB5-A779-1FB267114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000" contras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539" y="2206475"/>
              <a:ext cx="2211848" cy="221184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CFE4C9-B6EC-4DA5-8ABC-AD0B5B29CCE3}"/>
                </a:ext>
              </a:extLst>
            </p:cNvPr>
            <p:cNvSpPr txBox="1"/>
            <p:nvPr/>
          </p:nvSpPr>
          <p:spPr>
            <a:xfrm>
              <a:off x="7554539" y="4633486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5"/>
                  </a:solidFill>
                  <a:latin typeface="+mj-lt"/>
                </a:rPr>
                <a:t>Ethereum</a:t>
              </a:r>
              <a:endParaRPr lang="ko-KR" altLang="en-US" sz="3200" b="1" dirty="0">
                <a:solidFill>
                  <a:schemeClr val="accent5"/>
                </a:solidFill>
                <a:latin typeface="+mj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4990076" y="3013501"/>
            <a:ext cx="221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j-lt"/>
              </a:rPr>
              <a:t>VS</a:t>
            </a:r>
            <a:endParaRPr lang="ko-KR" altLang="en-US" sz="4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929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3730194" y="2767280"/>
            <a:ext cx="4731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b="1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계좌 이체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07850-C067-4391-8042-15F0D47E7FE9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7DEA7-C7E6-4EAF-8400-56227F24ACEF}"/>
              </a:ext>
            </a:extLst>
          </p:cNvPr>
          <p:cNvSpPr txBox="1"/>
          <p:nvPr/>
        </p:nvSpPr>
        <p:spPr>
          <a:xfrm>
            <a:off x="661223" y="28046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첫번째</a:t>
            </a:r>
          </a:p>
        </p:txBody>
      </p:sp>
    </p:spTree>
    <p:extLst>
      <p:ext uri="{BB962C8B-B14F-4D97-AF65-F5344CB8AC3E}">
        <p14:creationId xmlns:p14="http://schemas.microsoft.com/office/powerpoint/2010/main" val="281140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4D1F861-018E-4777-B1CF-FEC7BEF9AA97}"/>
              </a:ext>
            </a:extLst>
          </p:cNvPr>
          <p:cNvCxnSpPr>
            <a:cxnSpLocks/>
          </p:cNvCxnSpPr>
          <p:nvPr/>
        </p:nvCxnSpPr>
        <p:spPr>
          <a:xfrm>
            <a:off x="4602684" y="3429000"/>
            <a:ext cx="3025499" cy="0"/>
          </a:xfrm>
          <a:prstGeom prst="straightConnector1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5456D5-80AF-48B9-8552-F0FC11FF86A1}"/>
              </a:ext>
            </a:extLst>
          </p:cNvPr>
          <p:cNvSpPr txBox="1"/>
          <p:nvPr/>
        </p:nvSpPr>
        <p:spPr>
          <a:xfrm>
            <a:off x="1862295" y="4143577"/>
            <a:ext cx="221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latin typeface="+mj-lt"/>
              </a:rPr>
              <a:t>Bob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4EBF45-23ED-4350-AF21-A1FCFB45F41C}"/>
              </a:ext>
            </a:extLst>
          </p:cNvPr>
          <p:cNvSpPr txBox="1"/>
          <p:nvPr/>
        </p:nvSpPr>
        <p:spPr>
          <a:xfrm>
            <a:off x="8304778" y="4143577"/>
            <a:ext cx="221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/>
                </a:solidFill>
                <a:latin typeface="+mj-lt"/>
              </a:rPr>
              <a:t>Cale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EF723-83C7-4111-9EA0-5E2CF207B171}"/>
              </a:ext>
            </a:extLst>
          </p:cNvPr>
          <p:cNvSpPr txBox="1"/>
          <p:nvPr/>
        </p:nvSpPr>
        <p:spPr>
          <a:xfrm>
            <a:off x="4990076" y="2469084"/>
            <a:ext cx="221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j-lt"/>
              </a:rPr>
              <a:t>5 BTC</a:t>
            </a:r>
            <a:endParaRPr lang="ko-KR" alt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EE1B01-2C30-49E0-A5AC-380331703E23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6A46B-7B3E-4167-BFEB-B3D87597600B}"/>
              </a:ext>
            </a:extLst>
          </p:cNvPr>
          <p:cNvSpPr txBox="1"/>
          <p:nvPr/>
        </p:nvSpPr>
        <p:spPr>
          <a:xfrm>
            <a:off x="251046" y="280462"/>
            <a:ext cx="167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BTC</a:t>
            </a:r>
            <a:r>
              <a:rPr lang="ko-KR" altLang="en-US" sz="2800" b="1" dirty="0">
                <a:solidFill>
                  <a:schemeClr val="bg1"/>
                </a:solidFill>
              </a:rPr>
              <a:t> 송금</a:t>
            </a:r>
          </a:p>
        </p:txBody>
      </p:sp>
      <p:pic>
        <p:nvPicPr>
          <p:cNvPr id="12" name="그래픽 11" descr="사용자">
            <a:extLst>
              <a:ext uri="{FF2B5EF4-FFF2-40B4-BE49-F238E27FC236}">
                <a16:creationId xmlns:a16="http://schemas.microsoft.com/office/drawing/2014/main" id="{D2832F24-9516-894B-808E-ED19CCD44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0349" y="2520225"/>
            <a:ext cx="1915740" cy="1915740"/>
          </a:xfrm>
          <a:prstGeom prst="rect">
            <a:avLst/>
          </a:prstGeom>
        </p:spPr>
      </p:pic>
      <p:pic>
        <p:nvPicPr>
          <p:cNvPr id="23" name="그래픽 22" descr="사용자">
            <a:extLst>
              <a:ext uri="{FF2B5EF4-FFF2-40B4-BE49-F238E27FC236}">
                <a16:creationId xmlns:a16="http://schemas.microsoft.com/office/drawing/2014/main" id="{5A33E5EF-49D5-1F47-8AA0-850625ABD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2832" y="2520226"/>
            <a:ext cx="1915740" cy="19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3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D2B8B3B-4CE8-4F46-8CBD-5C9D7977E182}"/>
              </a:ext>
            </a:extLst>
          </p:cNvPr>
          <p:cNvGrpSpPr/>
          <p:nvPr/>
        </p:nvGrpSpPr>
        <p:grpSpPr>
          <a:xfrm>
            <a:off x="1705966" y="1278389"/>
            <a:ext cx="1399307" cy="4531353"/>
            <a:chOff x="2403623" y="441858"/>
            <a:chExt cx="1822665" cy="5819327"/>
          </a:xfrm>
        </p:grpSpPr>
        <p:sp>
          <p:nvSpPr>
            <p:cNvPr id="2" name="두루마리 모양: 세로로 말림 1">
              <a:extLst>
                <a:ext uri="{FF2B5EF4-FFF2-40B4-BE49-F238E27FC236}">
                  <a16:creationId xmlns:a16="http://schemas.microsoft.com/office/drawing/2014/main" id="{C2B82075-DD4E-4708-8D4D-7F03B34D1D15}"/>
                </a:ext>
              </a:extLst>
            </p:cNvPr>
            <p:cNvSpPr/>
            <p:nvPr/>
          </p:nvSpPr>
          <p:spPr>
            <a:xfrm>
              <a:off x="2403624" y="2433286"/>
              <a:ext cx="1822664" cy="1836471"/>
            </a:xfrm>
            <a:prstGeom prst="verticalScroll">
              <a:avLst/>
            </a:prstGeom>
            <a:solidFill>
              <a:schemeClr val="accent2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UTXO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0.8 BTC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두루마리 모양: 세로로 말림 10">
              <a:extLst>
                <a:ext uri="{FF2B5EF4-FFF2-40B4-BE49-F238E27FC236}">
                  <a16:creationId xmlns:a16="http://schemas.microsoft.com/office/drawing/2014/main" id="{10541831-CE2D-4B59-A89A-3C2D2E054893}"/>
                </a:ext>
              </a:extLst>
            </p:cNvPr>
            <p:cNvSpPr/>
            <p:nvPr/>
          </p:nvSpPr>
          <p:spPr>
            <a:xfrm>
              <a:off x="2403623" y="4424715"/>
              <a:ext cx="1822664" cy="1836470"/>
            </a:xfrm>
            <a:prstGeom prst="verticalScroll">
              <a:avLst/>
            </a:prstGeom>
            <a:solidFill>
              <a:schemeClr val="accent2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UTXO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2.4 BTC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두루마리 모양: 세로로 말림 11">
              <a:extLst>
                <a:ext uri="{FF2B5EF4-FFF2-40B4-BE49-F238E27FC236}">
                  <a16:creationId xmlns:a16="http://schemas.microsoft.com/office/drawing/2014/main" id="{C39DB9E8-9F01-4776-9CF1-59629DC05C4D}"/>
                </a:ext>
              </a:extLst>
            </p:cNvPr>
            <p:cNvSpPr/>
            <p:nvPr/>
          </p:nvSpPr>
          <p:spPr>
            <a:xfrm>
              <a:off x="2403624" y="441858"/>
              <a:ext cx="1822664" cy="1836471"/>
            </a:xfrm>
            <a:prstGeom prst="verticalScroll">
              <a:avLst/>
            </a:prstGeom>
            <a:solidFill>
              <a:schemeClr val="accent2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UTXO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1.9 BTC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D003F8F-3DFC-4BB2-8D36-57BBD622DAAF}"/>
              </a:ext>
            </a:extLst>
          </p:cNvPr>
          <p:cNvGrpSpPr/>
          <p:nvPr/>
        </p:nvGrpSpPr>
        <p:grpSpPr>
          <a:xfrm>
            <a:off x="9086725" y="1899955"/>
            <a:ext cx="1399306" cy="3058089"/>
            <a:chOff x="2403624" y="441858"/>
            <a:chExt cx="1822664" cy="3827899"/>
          </a:xfrm>
        </p:grpSpPr>
        <p:sp>
          <p:nvSpPr>
            <p:cNvPr id="21" name="두루마리 모양: 세로로 말림 20">
              <a:extLst>
                <a:ext uri="{FF2B5EF4-FFF2-40B4-BE49-F238E27FC236}">
                  <a16:creationId xmlns:a16="http://schemas.microsoft.com/office/drawing/2014/main" id="{911F15C3-5CD9-4A46-8E65-CB0B2754BA57}"/>
                </a:ext>
              </a:extLst>
            </p:cNvPr>
            <p:cNvSpPr/>
            <p:nvPr/>
          </p:nvSpPr>
          <p:spPr>
            <a:xfrm>
              <a:off x="2403624" y="2433286"/>
              <a:ext cx="1822664" cy="1836471"/>
            </a:xfrm>
            <a:prstGeom prst="verticalScroll">
              <a:avLst/>
            </a:prstGeom>
            <a:solidFill>
              <a:schemeClr val="accent2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UTXO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0.1 BTC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두루마리 모양: 세로로 말림 22">
              <a:extLst>
                <a:ext uri="{FF2B5EF4-FFF2-40B4-BE49-F238E27FC236}">
                  <a16:creationId xmlns:a16="http://schemas.microsoft.com/office/drawing/2014/main" id="{FB5E8BF0-9738-4AC4-BD34-CEE17B46C8F5}"/>
                </a:ext>
              </a:extLst>
            </p:cNvPr>
            <p:cNvSpPr/>
            <p:nvPr/>
          </p:nvSpPr>
          <p:spPr>
            <a:xfrm>
              <a:off x="2403624" y="441858"/>
              <a:ext cx="1822664" cy="1836471"/>
            </a:xfrm>
            <a:prstGeom prst="verticalScroll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UTXO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 BTC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519FF6A-B52A-4227-A859-5C8BBBDE874A}"/>
              </a:ext>
            </a:extLst>
          </p:cNvPr>
          <p:cNvSpPr/>
          <p:nvPr/>
        </p:nvSpPr>
        <p:spPr>
          <a:xfrm>
            <a:off x="4009450" y="3313932"/>
            <a:ext cx="4173100" cy="23013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25A8C6-0199-46C7-A9BF-D6FD4890074D}"/>
              </a:ext>
            </a:extLst>
          </p:cNvPr>
          <p:cNvSpPr txBox="1"/>
          <p:nvPr/>
        </p:nvSpPr>
        <p:spPr>
          <a:xfrm>
            <a:off x="4406686" y="2533564"/>
            <a:ext cx="3378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UTXO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97C8E-910A-481F-9317-06332444E8D5}"/>
              </a:ext>
            </a:extLst>
          </p:cNvPr>
          <p:cNvSpPr txBox="1"/>
          <p:nvPr/>
        </p:nvSpPr>
        <p:spPr>
          <a:xfrm>
            <a:off x="4406685" y="3544066"/>
            <a:ext cx="337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소비되지 않은 트랜잭션 출력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0A9DF-644A-4917-A073-9FC63BD4B2B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2B3477-6368-42A1-9CAD-CAAB09260D58}"/>
              </a:ext>
            </a:extLst>
          </p:cNvPr>
          <p:cNvSpPr txBox="1"/>
          <p:nvPr/>
        </p:nvSpPr>
        <p:spPr>
          <a:xfrm>
            <a:off x="251046" y="280462"/>
            <a:ext cx="167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BTC</a:t>
            </a:r>
            <a:r>
              <a:rPr lang="ko-KR" altLang="en-US" sz="2800" b="1" dirty="0">
                <a:solidFill>
                  <a:schemeClr val="bg1"/>
                </a:solidFill>
              </a:rPr>
              <a:t> 송금</a:t>
            </a:r>
          </a:p>
        </p:txBody>
      </p:sp>
    </p:spTree>
    <p:extLst>
      <p:ext uri="{BB962C8B-B14F-4D97-AF65-F5344CB8AC3E}">
        <p14:creationId xmlns:p14="http://schemas.microsoft.com/office/powerpoint/2010/main" val="224758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4D1F861-018E-4777-B1CF-FEC7BEF9AA97}"/>
              </a:ext>
            </a:extLst>
          </p:cNvPr>
          <p:cNvCxnSpPr>
            <a:cxnSpLocks/>
          </p:cNvCxnSpPr>
          <p:nvPr/>
        </p:nvCxnSpPr>
        <p:spPr>
          <a:xfrm>
            <a:off x="4602684" y="3429000"/>
            <a:ext cx="3025499" cy="0"/>
          </a:xfrm>
          <a:prstGeom prst="straightConnector1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B69A6C-58C4-4BE9-A9AC-7CEA7CBBCF5B}"/>
              </a:ext>
            </a:extLst>
          </p:cNvPr>
          <p:cNvGrpSpPr/>
          <p:nvPr/>
        </p:nvGrpSpPr>
        <p:grpSpPr>
          <a:xfrm>
            <a:off x="1862295" y="2520225"/>
            <a:ext cx="2211848" cy="2208127"/>
            <a:chOff x="2397741" y="2471130"/>
            <a:chExt cx="2211848" cy="2208127"/>
          </a:xfrm>
        </p:grpSpPr>
        <p:pic>
          <p:nvPicPr>
            <p:cNvPr id="3" name="그래픽 2" descr="사용자">
              <a:extLst>
                <a:ext uri="{FF2B5EF4-FFF2-40B4-BE49-F238E27FC236}">
                  <a16:creationId xmlns:a16="http://schemas.microsoft.com/office/drawing/2014/main" id="{1EDB96ED-0E9F-4A42-B744-0C586F11B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5795" y="2471130"/>
              <a:ext cx="1915740" cy="191574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5456D5-80AF-48B9-8552-F0FC11FF86A1}"/>
                </a:ext>
              </a:extLst>
            </p:cNvPr>
            <p:cNvSpPr txBox="1"/>
            <p:nvPr/>
          </p:nvSpPr>
          <p:spPr>
            <a:xfrm>
              <a:off x="2397741" y="4094482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Bob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AAEC9A-04DC-4152-910E-182ABABBB5E8}"/>
              </a:ext>
            </a:extLst>
          </p:cNvPr>
          <p:cNvGrpSpPr/>
          <p:nvPr/>
        </p:nvGrpSpPr>
        <p:grpSpPr>
          <a:xfrm>
            <a:off x="8304778" y="2520226"/>
            <a:ext cx="2211848" cy="2208126"/>
            <a:chOff x="7582411" y="2471130"/>
            <a:chExt cx="2211848" cy="2208126"/>
          </a:xfrm>
          <a:solidFill>
            <a:schemeClr val="accent6"/>
          </a:solidFill>
        </p:grpSpPr>
        <p:pic>
          <p:nvPicPr>
            <p:cNvPr id="17" name="그래픽 16" descr="사용자">
              <a:extLst>
                <a:ext uri="{FF2B5EF4-FFF2-40B4-BE49-F238E27FC236}">
                  <a16:creationId xmlns:a16="http://schemas.microsoft.com/office/drawing/2014/main" id="{FEEBB3DA-0035-4147-B4F4-835FD99B6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30465" y="2471130"/>
              <a:ext cx="1915740" cy="191574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4EBF45-23ED-4350-AF21-A1FCFB45F41C}"/>
                </a:ext>
              </a:extLst>
            </p:cNvPr>
            <p:cNvSpPr txBox="1"/>
            <p:nvPr/>
          </p:nvSpPr>
          <p:spPr>
            <a:xfrm>
              <a:off x="7582411" y="4094481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Cale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FEF723-83C7-4111-9EA0-5E2CF207B171}"/>
              </a:ext>
            </a:extLst>
          </p:cNvPr>
          <p:cNvSpPr txBox="1"/>
          <p:nvPr/>
        </p:nvSpPr>
        <p:spPr>
          <a:xfrm>
            <a:off x="4990076" y="2469084"/>
            <a:ext cx="221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5 ETH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EE1B01-2C30-49E0-A5AC-380331703E23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464F5-C594-4E4A-9503-138927F69FFE}"/>
              </a:ext>
            </a:extLst>
          </p:cNvPr>
          <p:cNvSpPr txBox="1"/>
          <p:nvPr/>
        </p:nvSpPr>
        <p:spPr>
          <a:xfrm>
            <a:off x="212767" y="280462"/>
            <a:ext cx="1710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ETH </a:t>
            </a:r>
            <a:r>
              <a:rPr lang="ko-KR" altLang="en-US" sz="2800" b="1" dirty="0">
                <a:solidFill>
                  <a:schemeClr val="bg1"/>
                </a:solidFill>
              </a:rPr>
              <a:t>송금</a:t>
            </a:r>
          </a:p>
        </p:txBody>
      </p:sp>
    </p:spTree>
    <p:extLst>
      <p:ext uri="{BB962C8B-B14F-4D97-AF65-F5344CB8AC3E}">
        <p14:creationId xmlns:p14="http://schemas.microsoft.com/office/powerpoint/2010/main" val="31358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0A9DF-644A-4917-A073-9FC63BD4B2B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7DEDB4-23B0-4FF7-941E-1DA2053682C4}"/>
              </a:ext>
            </a:extLst>
          </p:cNvPr>
          <p:cNvGrpSpPr/>
          <p:nvPr/>
        </p:nvGrpSpPr>
        <p:grpSpPr>
          <a:xfrm>
            <a:off x="2786832" y="1409857"/>
            <a:ext cx="6618335" cy="4038285"/>
            <a:chOff x="1338527" y="1409856"/>
            <a:chExt cx="6618335" cy="4038285"/>
          </a:xfrm>
        </p:grpSpPr>
        <p:sp>
          <p:nvSpPr>
            <p:cNvPr id="17" name="두루마리 모양: 세로로 말림 16">
              <a:extLst>
                <a:ext uri="{FF2B5EF4-FFF2-40B4-BE49-F238E27FC236}">
                  <a16:creationId xmlns:a16="http://schemas.microsoft.com/office/drawing/2014/main" id="{CF8FFA7E-A023-4860-B19E-4D6121998878}"/>
                </a:ext>
              </a:extLst>
            </p:cNvPr>
            <p:cNvSpPr/>
            <p:nvPr/>
          </p:nvSpPr>
          <p:spPr>
            <a:xfrm>
              <a:off x="1338527" y="1969099"/>
              <a:ext cx="2585067" cy="2806206"/>
            </a:xfrm>
            <a:prstGeom prst="verticalScroll">
              <a:avLst/>
            </a:prstGeom>
            <a:solidFill>
              <a:schemeClr val="accent2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Transaction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To. Cale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From. Bob</a:t>
              </a: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01C4E0F-0B2F-4C8E-BAC5-E029487AE746}"/>
                </a:ext>
              </a:extLst>
            </p:cNvPr>
            <p:cNvGrpSpPr/>
            <p:nvPr/>
          </p:nvGrpSpPr>
          <p:grpSpPr>
            <a:xfrm>
              <a:off x="4235138" y="1409856"/>
              <a:ext cx="3721724" cy="4038285"/>
              <a:chOff x="4235138" y="1970772"/>
              <a:chExt cx="3721724" cy="4038285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E3F6D8F-4991-4E79-8708-147AE92E53F4}"/>
                  </a:ext>
                </a:extLst>
              </p:cNvPr>
              <p:cNvGrpSpPr/>
              <p:nvPr/>
            </p:nvGrpSpPr>
            <p:grpSpPr>
              <a:xfrm>
                <a:off x="4235138" y="1970772"/>
                <a:ext cx="3721724" cy="2916453"/>
                <a:chOff x="7406080" y="1239769"/>
                <a:chExt cx="3721724" cy="2916453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C163687-201C-4794-9FBA-F9BEA444C944}"/>
                    </a:ext>
                  </a:extLst>
                </p:cNvPr>
                <p:cNvSpPr txBox="1"/>
                <p:nvPr/>
              </p:nvSpPr>
              <p:spPr>
                <a:xfrm>
                  <a:off x="7915450" y="1239769"/>
                  <a:ext cx="27029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chemeClr val="bg1"/>
                      </a:solidFill>
                    </a:rPr>
                    <a:t>Gas Unit. 2000</a:t>
                  </a:r>
                  <a:endParaRPr lang="ko-KR" altLang="en-US" sz="2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513D336-735E-455E-8D01-784FAC1DFE7E}"/>
                    </a:ext>
                  </a:extLst>
                </p:cNvPr>
                <p:cNvSpPr txBox="1"/>
                <p:nvPr/>
              </p:nvSpPr>
              <p:spPr>
                <a:xfrm>
                  <a:off x="7406080" y="1959332"/>
                  <a:ext cx="37217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chemeClr val="bg1"/>
                      </a:solidFill>
                    </a:rPr>
                    <a:t>Gas Price. 0.001 ETH</a:t>
                  </a:r>
                  <a:endParaRPr lang="ko-KR" altLang="en-US" sz="2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226E2E4-D64F-4064-A9AA-D40CC5DB2280}"/>
                    </a:ext>
                  </a:extLst>
                </p:cNvPr>
                <p:cNvSpPr txBox="1"/>
                <p:nvPr/>
              </p:nvSpPr>
              <p:spPr>
                <a:xfrm>
                  <a:off x="7974407" y="2678895"/>
                  <a:ext cx="25850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chemeClr val="bg1"/>
                      </a:solidFill>
                    </a:rPr>
                    <a:t>Size. 170 Byte</a:t>
                  </a:r>
                  <a:endParaRPr lang="ko-KR" altLang="en-US" sz="2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EE7150-3637-460E-B11B-8446A4288FA6}"/>
                    </a:ext>
                  </a:extLst>
                </p:cNvPr>
                <p:cNvSpPr txBox="1"/>
                <p:nvPr/>
              </p:nvSpPr>
              <p:spPr>
                <a:xfrm>
                  <a:off x="9127319" y="3202115"/>
                  <a:ext cx="279244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chemeClr val="bg1"/>
                      </a:solidFill>
                    </a:rPr>
                    <a:t>.</a:t>
                  </a:r>
                </a:p>
                <a:p>
                  <a:r>
                    <a:rPr lang="en-US" altLang="ko-KR" sz="2800" b="1" dirty="0">
                      <a:solidFill>
                        <a:schemeClr val="bg1"/>
                      </a:solidFill>
                    </a:rPr>
                    <a:t>.</a:t>
                  </a: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FC830D-106A-4029-A94A-F3DA9B0F2F3F}"/>
                  </a:ext>
                </a:extLst>
              </p:cNvPr>
              <p:cNvSpPr txBox="1"/>
              <p:nvPr/>
            </p:nvSpPr>
            <p:spPr>
              <a:xfrm>
                <a:off x="5511543" y="5085727"/>
                <a:ext cx="116891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b="1" dirty="0">
                    <a:solidFill>
                      <a:schemeClr val="accent6"/>
                    </a:solidFill>
                  </a:rPr>
                  <a:t>OK</a:t>
                </a:r>
                <a:endParaRPr lang="ko-KR" altLang="en-US" sz="5400" b="1" dirty="0">
                  <a:solidFill>
                    <a:schemeClr val="accent6"/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8A53312-992F-4A57-9257-C9DDFDB07EBE}"/>
              </a:ext>
            </a:extLst>
          </p:cNvPr>
          <p:cNvSpPr txBox="1"/>
          <p:nvPr/>
        </p:nvSpPr>
        <p:spPr>
          <a:xfrm>
            <a:off x="212767" y="280462"/>
            <a:ext cx="1710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ETH </a:t>
            </a:r>
            <a:r>
              <a:rPr lang="ko-KR" altLang="en-US" sz="2800" b="1" dirty="0">
                <a:solidFill>
                  <a:schemeClr val="bg1"/>
                </a:solidFill>
              </a:rPr>
              <a:t>송금</a:t>
            </a:r>
          </a:p>
        </p:txBody>
      </p:sp>
    </p:spTree>
    <p:extLst>
      <p:ext uri="{BB962C8B-B14F-4D97-AF65-F5344CB8AC3E}">
        <p14:creationId xmlns:p14="http://schemas.microsoft.com/office/powerpoint/2010/main" val="2102540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3730194" y="2875002"/>
            <a:ext cx="47316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튜링 완전성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07850-C067-4391-8042-15F0D47E7FE9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7DEA7-C7E6-4EAF-8400-56227F24ACEF}"/>
              </a:ext>
            </a:extLst>
          </p:cNvPr>
          <p:cNvSpPr txBox="1"/>
          <p:nvPr/>
        </p:nvSpPr>
        <p:spPr>
          <a:xfrm>
            <a:off x="661223" y="28046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두번째</a:t>
            </a:r>
          </a:p>
        </p:txBody>
      </p:sp>
    </p:spTree>
    <p:extLst>
      <p:ext uri="{BB962C8B-B14F-4D97-AF65-F5344CB8AC3E}">
        <p14:creationId xmlns:p14="http://schemas.microsoft.com/office/powerpoint/2010/main" val="260625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0A9DF-644A-4917-A073-9FC63BD4B2B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11E40-5795-452D-9434-B26F82EA402A}"/>
              </a:ext>
            </a:extLst>
          </p:cNvPr>
          <p:cNvSpPr txBox="1"/>
          <p:nvPr/>
        </p:nvSpPr>
        <p:spPr>
          <a:xfrm>
            <a:off x="1095829" y="280462"/>
            <a:ext cx="827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BTC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F7BEE72-4AB8-4C16-9612-1F9808E8D1CA}"/>
              </a:ext>
            </a:extLst>
          </p:cNvPr>
          <p:cNvGrpSpPr/>
          <p:nvPr/>
        </p:nvGrpSpPr>
        <p:grpSpPr>
          <a:xfrm>
            <a:off x="3853335" y="1390208"/>
            <a:ext cx="4485330" cy="4077584"/>
            <a:chOff x="3853334" y="1521013"/>
            <a:chExt cx="4485330" cy="4077584"/>
          </a:xfrm>
        </p:grpSpPr>
        <p:sp>
          <p:nvSpPr>
            <p:cNvPr id="17" name="두루마리 모양: 세로로 말림 16">
              <a:extLst>
                <a:ext uri="{FF2B5EF4-FFF2-40B4-BE49-F238E27FC236}">
                  <a16:creationId xmlns:a16="http://schemas.microsoft.com/office/drawing/2014/main" id="{DF8801FC-F1B0-4F63-9FF4-320390697C0B}"/>
                </a:ext>
              </a:extLst>
            </p:cNvPr>
            <p:cNvSpPr/>
            <p:nvPr/>
          </p:nvSpPr>
          <p:spPr>
            <a:xfrm>
              <a:off x="4803466" y="1521013"/>
              <a:ext cx="2585067" cy="2806206"/>
            </a:xfrm>
            <a:prstGeom prst="verticalScroll">
              <a:avLst/>
            </a:prstGeom>
            <a:solidFill>
              <a:schemeClr val="accent4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Script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BC7A5F7-CBF4-4CC0-8185-EE5F97C4F09E}"/>
                </a:ext>
              </a:extLst>
            </p:cNvPr>
            <p:cNvSpPr txBox="1"/>
            <p:nvPr/>
          </p:nvSpPr>
          <p:spPr>
            <a:xfrm>
              <a:off x="3853334" y="5075377"/>
              <a:ext cx="44853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Not Smart, But Contract!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903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0A9DF-644A-4917-A073-9FC63BD4B2B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11E40-5795-452D-9434-B26F82EA402A}"/>
              </a:ext>
            </a:extLst>
          </p:cNvPr>
          <p:cNvSpPr txBox="1"/>
          <p:nvPr/>
        </p:nvSpPr>
        <p:spPr>
          <a:xfrm>
            <a:off x="1057549" y="280462"/>
            <a:ext cx="865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ETH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9A8D6D-C24E-4C5D-9F42-D2CF7A44F251}"/>
              </a:ext>
            </a:extLst>
          </p:cNvPr>
          <p:cNvGrpSpPr/>
          <p:nvPr/>
        </p:nvGrpSpPr>
        <p:grpSpPr>
          <a:xfrm>
            <a:off x="3979972" y="1390208"/>
            <a:ext cx="4232056" cy="4077584"/>
            <a:chOff x="3979971" y="1521013"/>
            <a:chExt cx="4232056" cy="4077584"/>
          </a:xfrm>
        </p:grpSpPr>
        <p:sp>
          <p:nvSpPr>
            <p:cNvPr id="17" name="두루마리 모양: 세로로 말림 16">
              <a:extLst>
                <a:ext uri="{FF2B5EF4-FFF2-40B4-BE49-F238E27FC236}">
                  <a16:creationId xmlns:a16="http://schemas.microsoft.com/office/drawing/2014/main" id="{DF8801FC-F1B0-4F63-9FF4-320390697C0B}"/>
                </a:ext>
              </a:extLst>
            </p:cNvPr>
            <p:cNvSpPr/>
            <p:nvPr/>
          </p:nvSpPr>
          <p:spPr>
            <a:xfrm>
              <a:off x="4803466" y="1521013"/>
              <a:ext cx="2585067" cy="2806206"/>
            </a:xfrm>
            <a:prstGeom prst="verticalScroll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Smart Contract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BC7A5F7-CBF4-4CC0-8185-EE5F97C4F09E}"/>
                </a:ext>
              </a:extLst>
            </p:cNvPr>
            <p:cNvSpPr txBox="1"/>
            <p:nvPr/>
          </p:nvSpPr>
          <p:spPr>
            <a:xfrm>
              <a:off x="3979971" y="5075377"/>
              <a:ext cx="4232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Smart Contract is </a:t>
              </a:r>
              <a:r>
                <a:rPr kumimoji="0" lang="en-US" altLang="ko-KR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dApp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14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3062793" y="2767280"/>
            <a:ext cx="6066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b="1" dirty="0" err="1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Blockchain</a:t>
            </a: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890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3730194" y="2497976"/>
            <a:ext cx="47316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채굴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07850-C067-4391-8042-15F0D47E7FE9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7DEA7-C7E6-4EAF-8400-56227F24ACEF}"/>
              </a:ext>
            </a:extLst>
          </p:cNvPr>
          <p:cNvSpPr txBox="1"/>
          <p:nvPr/>
        </p:nvSpPr>
        <p:spPr>
          <a:xfrm>
            <a:off x="661223" y="28046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세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번째</a:t>
            </a:r>
          </a:p>
        </p:txBody>
      </p:sp>
    </p:spTree>
    <p:extLst>
      <p:ext uri="{BB962C8B-B14F-4D97-AF65-F5344CB8AC3E}">
        <p14:creationId xmlns:p14="http://schemas.microsoft.com/office/powerpoint/2010/main" val="1878624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0A9DF-644A-4917-A073-9FC63BD4B2B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11E40-5795-452D-9434-B26F82EA402A}"/>
              </a:ext>
            </a:extLst>
          </p:cNvPr>
          <p:cNvSpPr txBox="1"/>
          <p:nvPr/>
        </p:nvSpPr>
        <p:spPr>
          <a:xfrm>
            <a:off x="251046" y="280462"/>
            <a:ext cx="167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BTC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채굴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E50B37D-E3CE-45C2-AA10-F093BDCC62D7}"/>
              </a:ext>
            </a:extLst>
          </p:cNvPr>
          <p:cNvGrpSpPr/>
          <p:nvPr/>
        </p:nvGrpSpPr>
        <p:grpSpPr>
          <a:xfrm>
            <a:off x="3078411" y="1448662"/>
            <a:ext cx="6035178" cy="3960676"/>
            <a:chOff x="3078411" y="1527957"/>
            <a:chExt cx="6035178" cy="396067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3EAD4BC-C4AB-45A6-BA99-A1B378666318}"/>
                </a:ext>
              </a:extLst>
            </p:cNvPr>
            <p:cNvGrpSpPr/>
            <p:nvPr/>
          </p:nvGrpSpPr>
          <p:grpSpPr>
            <a:xfrm>
              <a:off x="3159283" y="1527957"/>
              <a:ext cx="5873433" cy="2792321"/>
              <a:chOff x="2681685" y="2015373"/>
              <a:chExt cx="5873433" cy="2792321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C4DC3EF-57A3-4FAD-A846-07919DD8D9E2}"/>
                  </a:ext>
                </a:extLst>
              </p:cNvPr>
              <p:cNvGrpSpPr/>
              <p:nvPr/>
            </p:nvGrpSpPr>
            <p:grpSpPr>
              <a:xfrm>
                <a:off x="2681685" y="2015373"/>
                <a:ext cx="2863666" cy="2757388"/>
                <a:chOff x="4990076" y="2750681"/>
                <a:chExt cx="2211848" cy="2085285"/>
              </a:xfrm>
            </p:grpSpPr>
            <p:pic>
              <p:nvPicPr>
                <p:cNvPr id="4" name="그래픽 3" descr="채광 도구">
                  <a:extLst>
                    <a:ext uri="{FF2B5EF4-FFF2-40B4-BE49-F238E27FC236}">
                      <a16:creationId xmlns:a16="http://schemas.microsoft.com/office/drawing/2014/main" id="{A210F74B-4DA9-470E-8EDB-49119C3ECC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21028" y="2750681"/>
                  <a:ext cx="1549944" cy="1549944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0BDF524-26CF-4D23-B858-DDDC3F9B336D}"/>
                    </a:ext>
                  </a:extLst>
                </p:cNvPr>
                <p:cNvSpPr txBox="1"/>
                <p:nvPr/>
              </p:nvSpPr>
              <p:spPr>
                <a:xfrm>
                  <a:off x="4990076" y="4300625"/>
                  <a:ext cx="2211848" cy="5353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000" b="1" dirty="0">
                      <a:solidFill>
                        <a:schemeClr val="accent4"/>
                      </a:solidFill>
                      <a:latin typeface="+mj-lt"/>
                    </a:rPr>
                    <a:t>Mining</a:t>
                  </a: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1E3F331-1C35-4F6B-87BB-D1715D2B8947}"/>
                  </a:ext>
                </a:extLst>
              </p:cNvPr>
              <p:cNvGrpSpPr/>
              <p:nvPr/>
            </p:nvGrpSpPr>
            <p:grpSpPr>
              <a:xfrm>
                <a:off x="5889324" y="2050306"/>
                <a:ext cx="2665794" cy="2757388"/>
                <a:chOff x="6646649" y="2015373"/>
                <a:chExt cx="2665794" cy="275738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C50657-F4BB-47E7-93AC-778264D374F4}"/>
                    </a:ext>
                  </a:extLst>
                </p:cNvPr>
                <p:cNvSpPr txBox="1"/>
                <p:nvPr/>
              </p:nvSpPr>
              <p:spPr>
                <a:xfrm>
                  <a:off x="7057659" y="2015373"/>
                  <a:ext cx="18437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chemeClr val="bg1"/>
                      </a:solidFill>
                    </a:rPr>
                    <a:t>Full Node</a:t>
                  </a:r>
                  <a:endParaRPr lang="ko-KR" altLang="en-US" sz="28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8DD72EBF-C84D-41A7-8958-59179B7DC97F}"/>
                    </a:ext>
                  </a:extLst>
                </p:cNvPr>
                <p:cNvGrpSpPr/>
                <p:nvPr/>
              </p:nvGrpSpPr>
              <p:grpSpPr>
                <a:xfrm>
                  <a:off x="6646649" y="2966387"/>
                  <a:ext cx="2665794" cy="892552"/>
                  <a:chOff x="7359096" y="2365964"/>
                  <a:chExt cx="2665794" cy="892552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1599E560-6856-4DC1-8F5B-3F34EC342D68}"/>
                      </a:ext>
                    </a:extLst>
                  </p:cNvPr>
                  <p:cNvSpPr txBox="1"/>
                  <p:nvPr/>
                </p:nvSpPr>
                <p:spPr>
                  <a:xfrm>
                    <a:off x="7359096" y="2365964"/>
                    <a:ext cx="266579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800" b="1" dirty="0">
                        <a:solidFill>
                          <a:schemeClr val="bg1"/>
                        </a:solidFill>
                      </a:rPr>
                      <a:t>Block Rewards</a:t>
                    </a:r>
                    <a:endParaRPr lang="ko-KR" altLang="en-US" sz="28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559FBDF-CDA4-4CB5-B11C-5653E09CE4D4}"/>
                      </a:ext>
                    </a:extLst>
                  </p:cNvPr>
                  <p:cNvSpPr txBox="1"/>
                  <p:nvPr/>
                </p:nvSpPr>
                <p:spPr>
                  <a:xfrm>
                    <a:off x="7505160" y="2889184"/>
                    <a:ext cx="23736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chemeClr val="accent4"/>
                        </a:solidFill>
                      </a:rPr>
                      <a:t>12.5 BTC</a:t>
                    </a:r>
                    <a:r>
                      <a:rPr lang="en-US" altLang="ko-KR" b="1" dirty="0">
                        <a:solidFill>
                          <a:schemeClr val="bg1"/>
                        </a:solidFill>
                      </a:rPr>
                      <a:t> + </a:t>
                    </a:r>
                    <a:r>
                      <a:rPr lang="en-US" altLang="ko-KR" b="1" dirty="0" err="1">
                        <a:solidFill>
                          <a:schemeClr val="bg1"/>
                        </a:solidFill>
                      </a:rPr>
                      <a:t>Trx</a:t>
                    </a:r>
                    <a:r>
                      <a:rPr lang="en-US" altLang="ko-KR" b="1" dirty="0">
                        <a:solidFill>
                          <a:schemeClr val="bg1"/>
                        </a:solidFill>
                      </a:rPr>
                      <a:t> Fees</a:t>
                    </a:r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3418C91-027B-4B21-9B7E-C9BE24F5E014}"/>
                    </a:ext>
                  </a:extLst>
                </p:cNvPr>
                <p:cNvSpPr txBox="1"/>
                <p:nvPr/>
              </p:nvSpPr>
              <p:spPr>
                <a:xfrm>
                  <a:off x="7189906" y="4249541"/>
                  <a:ext cx="15792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chemeClr val="bg1"/>
                      </a:solidFill>
                    </a:rPr>
                    <a:t>Hashing</a:t>
                  </a:r>
                  <a:endParaRPr lang="ko-KR" altLang="en-US" sz="28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C8BF53-90AB-4BB8-9C4D-132788830176}"/>
                </a:ext>
              </a:extLst>
            </p:cNvPr>
            <p:cNvSpPr txBox="1"/>
            <p:nvPr/>
          </p:nvSpPr>
          <p:spPr>
            <a:xfrm>
              <a:off x="3078411" y="4842302"/>
              <a:ext cx="6035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</a:rPr>
                <a:t>Sha256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   </a:t>
              </a:r>
              <a:r>
                <a:rPr lang="en-US" altLang="ko-KR" sz="3600" b="1" dirty="0">
                  <a:solidFill>
                    <a:schemeClr val="accent3"/>
                  </a:solidFill>
                </a:rPr>
                <a:t>ASIC</a:t>
              </a:r>
              <a:r>
                <a:rPr lang="en-US" altLang="ko-KR" sz="3600" b="1" dirty="0">
                  <a:solidFill>
                    <a:schemeClr val="bg1"/>
                  </a:solidFill>
                </a:rPr>
                <a:t>   </a:t>
              </a:r>
              <a:r>
                <a:rPr lang="en-US" altLang="ko-KR" sz="3600" b="1" dirty="0">
                  <a:solidFill>
                    <a:schemeClr val="accent3"/>
                  </a:solidFill>
                </a:rPr>
                <a:t>10 Minute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87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0A9DF-644A-4917-A073-9FC63BD4B2B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11E40-5795-452D-9434-B26F82EA402A}"/>
              </a:ext>
            </a:extLst>
          </p:cNvPr>
          <p:cNvSpPr txBox="1"/>
          <p:nvPr/>
        </p:nvSpPr>
        <p:spPr>
          <a:xfrm>
            <a:off x="212767" y="280462"/>
            <a:ext cx="1710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ETH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채굴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3967493-C245-46EA-BCD0-DE2F68A3B18D}"/>
              </a:ext>
            </a:extLst>
          </p:cNvPr>
          <p:cNvGrpSpPr/>
          <p:nvPr/>
        </p:nvGrpSpPr>
        <p:grpSpPr>
          <a:xfrm>
            <a:off x="2998036" y="1403112"/>
            <a:ext cx="6195927" cy="4051776"/>
            <a:chOff x="2998036" y="2150645"/>
            <a:chExt cx="6195927" cy="405177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3EAD4BC-C4AB-45A6-BA99-A1B378666318}"/>
                </a:ext>
              </a:extLst>
            </p:cNvPr>
            <p:cNvGrpSpPr/>
            <p:nvPr/>
          </p:nvGrpSpPr>
          <p:grpSpPr>
            <a:xfrm>
              <a:off x="3108795" y="2150645"/>
              <a:ext cx="5873433" cy="2792321"/>
              <a:chOff x="2681685" y="2015373"/>
              <a:chExt cx="5873433" cy="2792321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C4DC3EF-57A3-4FAD-A846-07919DD8D9E2}"/>
                  </a:ext>
                </a:extLst>
              </p:cNvPr>
              <p:cNvGrpSpPr/>
              <p:nvPr/>
            </p:nvGrpSpPr>
            <p:grpSpPr>
              <a:xfrm>
                <a:off x="2681685" y="2015373"/>
                <a:ext cx="2863666" cy="2757388"/>
                <a:chOff x="4990076" y="2750681"/>
                <a:chExt cx="2211848" cy="2085285"/>
              </a:xfrm>
            </p:grpSpPr>
            <p:pic>
              <p:nvPicPr>
                <p:cNvPr id="4" name="그래픽 3" descr="채광 도구">
                  <a:extLst>
                    <a:ext uri="{FF2B5EF4-FFF2-40B4-BE49-F238E27FC236}">
                      <a16:creationId xmlns:a16="http://schemas.microsoft.com/office/drawing/2014/main" id="{A210F74B-4DA9-470E-8EDB-49119C3ECC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21028" y="2750681"/>
                  <a:ext cx="1549944" cy="1549944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0BDF524-26CF-4D23-B858-DDDC3F9B336D}"/>
                    </a:ext>
                  </a:extLst>
                </p:cNvPr>
                <p:cNvSpPr txBox="1"/>
                <p:nvPr/>
              </p:nvSpPr>
              <p:spPr>
                <a:xfrm>
                  <a:off x="4990076" y="4300625"/>
                  <a:ext cx="2211848" cy="5353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5"/>
                      </a:solidFill>
                      <a:effectLst/>
                      <a:uLnTx/>
                      <a:uFillTx/>
                      <a:latin typeface="맑은 고딕" panose="020F0302020204030204"/>
                      <a:ea typeface="맑은 고딕" panose="020B0503020000020004" pitchFamily="50" charset="-127"/>
                      <a:cs typeface="+mn-cs"/>
                    </a:rPr>
                    <a:t>Mining</a:t>
                  </a: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1E3F331-1C35-4F6B-87BB-D1715D2B8947}"/>
                  </a:ext>
                </a:extLst>
              </p:cNvPr>
              <p:cNvGrpSpPr/>
              <p:nvPr/>
            </p:nvGrpSpPr>
            <p:grpSpPr>
              <a:xfrm>
                <a:off x="5889324" y="2050306"/>
                <a:ext cx="2665794" cy="2757388"/>
                <a:chOff x="6646649" y="2015373"/>
                <a:chExt cx="2665794" cy="275738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C50657-F4BB-47E7-93AC-778264D374F4}"/>
                    </a:ext>
                  </a:extLst>
                </p:cNvPr>
                <p:cNvSpPr txBox="1"/>
                <p:nvPr/>
              </p:nvSpPr>
              <p:spPr>
                <a:xfrm>
                  <a:off x="7057659" y="2015373"/>
                  <a:ext cx="18437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Full Node</a:t>
                  </a:r>
                  <a:endParaRPr kumimoji="0" lang="ko-KR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8DD72EBF-C84D-41A7-8958-59179B7DC97F}"/>
                    </a:ext>
                  </a:extLst>
                </p:cNvPr>
                <p:cNvGrpSpPr/>
                <p:nvPr/>
              </p:nvGrpSpPr>
              <p:grpSpPr>
                <a:xfrm>
                  <a:off x="6646649" y="2966387"/>
                  <a:ext cx="2665794" cy="923330"/>
                  <a:chOff x="7359096" y="2365964"/>
                  <a:chExt cx="2665794" cy="923330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1599E560-6856-4DC1-8F5B-3F34EC342D68}"/>
                      </a:ext>
                    </a:extLst>
                  </p:cNvPr>
                  <p:cNvSpPr txBox="1"/>
                  <p:nvPr/>
                </p:nvSpPr>
                <p:spPr>
                  <a:xfrm>
                    <a:off x="7359096" y="2365964"/>
                    <a:ext cx="266579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Block Rewards</a:t>
                    </a:r>
                    <a:endParaRPr kumimoji="0" lang="ko-KR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559FBDF-CDA4-4CB5-B11C-5653E09CE4D4}"/>
                      </a:ext>
                    </a:extLst>
                  </p:cNvPr>
                  <p:cNvSpPr txBox="1"/>
                  <p:nvPr/>
                </p:nvSpPr>
                <p:spPr>
                  <a:xfrm>
                    <a:off x="7600475" y="2889184"/>
                    <a:ext cx="218303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3 ETH</a:t>
                    </a:r>
                    <a:r>
                      <a:rPr kumimoji="0" lang="en-US" altLang="ko-KR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+ </a:t>
                    </a:r>
                    <a:r>
                      <a:rPr kumimoji="0" lang="en-US" altLang="ko-KR" sz="20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Trx</a:t>
                    </a:r>
                    <a:r>
                      <a:rPr kumimoji="0" lang="en-US" altLang="ko-KR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 Fees</a:t>
                    </a:r>
                    <a:endParaRPr kumimoji="0" lang="ko-KR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3418C91-027B-4B21-9B7E-C9BE24F5E014}"/>
                    </a:ext>
                  </a:extLst>
                </p:cNvPr>
                <p:cNvSpPr txBox="1"/>
                <p:nvPr/>
              </p:nvSpPr>
              <p:spPr>
                <a:xfrm>
                  <a:off x="7189906" y="4249541"/>
                  <a:ext cx="15792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Hashing</a:t>
                  </a:r>
                  <a:endParaRPr kumimoji="0" lang="ko-KR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1B8589-E9CC-422C-834D-28CC6E8A7B45}"/>
                </a:ext>
              </a:extLst>
            </p:cNvPr>
            <p:cNvSpPr txBox="1"/>
            <p:nvPr/>
          </p:nvSpPr>
          <p:spPr>
            <a:xfrm>
              <a:off x="2998036" y="5556090"/>
              <a:ext cx="61959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</a:rPr>
                <a:t>Random   CPU   14 Second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712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4904955-ECFD-4415-8CA6-446398A88EF8}"/>
              </a:ext>
            </a:extLst>
          </p:cNvPr>
          <p:cNvGrpSpPr/>
          <p:nvPr/>
        </p:nvGrpSpPr>
        <p:grpSpPr>
          <a:xfrm>
            <a:off x="2822314" y="2332776"/>
            <a:ext cx="6547372" cy="2289267"/>
            <a:chOff x="2822314" y="2406899"/>
            <a:chExt cx="6547372" cy="228926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B9426C-CC06-4683-AEB7-1B7A48B6BA7F}"/>
                </a:ext>
              </a:extLst>
            </p:cNvPr>
            <p:cNvSpPr txBox="1"/>
            <p:nvPr/>
          </p:nvSpPr>
          <p:spPr>
            <a:xfrm>
              <a:off x="3062793" y="2406899"/>
              <a:ext cx="60664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Chapter 1 </a:t>
              </a:r>
              <a:endPara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80F8EC-A14C-404A-B5FB-97E904299DC5}"/>
                </a:ext>
              </a:extLst>
            </p:cNvPr>
            <p:cNvSpPr txBox="1"/>
            <p:nvPr/>
          </p:nvSpPr>
          <p:spPr>
            <a:xfrm>
              <a:off x="2822314" y="4172946"/>
              <a:ext cx="65473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Ethereum Accounts &amp; Withdrawals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374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3730194" y="2767280"/>
            <a:ext cx="4731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Accounts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07850-C067-4391-8042-15F0D47E7FE9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7DEA7-C7E6-4EAF-8400-56227F24ACEF}"/>
              </a:ext>
            </a:extLst>
          </p:cNvPr>
          <p:cNvSpPr txBox="1"/>
          <p:nvPr/>
        </p:nvSpPr>
        <p:spPr>
          <a:xfrm>
            <a:off x="661223" y="30332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첫번째</a:t>
            </a:r>
          </a:p>
        </p:txBody>
      </p:sp>
    </p:spTree>
    <p:extLst>
      <p:ext uri="{BB962C8B-B14F-4D97-AF65-F5344CB8AC3E}">
        <p14:creationId xmlns:p14="http://schemas.microsoft.com/office/powerpoint/2010/main" val="4145842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EE1B01-2C30-49E0-A5AC-380331703E23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6A46B-7B3E-4167-BFEB-B3D87597600B}"/>
              </a:ext>
            </a:extLst>
          </p:cNvPr>
          <p:cNvSpPr txBox="1"/>
          <p:nvPr/>
        </p:nvSpPr>
        <p:spPr>
          <a:xfrm>
            <a:off x="212767" y="303322"/>
            <a:ext cx="1710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ETH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계좌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424D204-4B40-46C5-9E3C-95A6484985BB}"/>
              </a:ext>
            </a:extLst>
          </p:cNvPr>
          <p:cNvGrpSpPr/>
          <p:nvPr/>
        </p:nvGrpSpPr>
        <p:grpSpPr>
          <a:xfrm>
            <a:off x="2231902" y="2022806"/>
            <a:ext cx="2520000" cy="2812387"/>
            <a:chOff x="2231903" y="2169000"/>
            <a:chExt cx="2520000" cy="2812387"/>
          </a:xfrm>
        </p:grpSpPr>
        <p:pic>
          <p:nvPicPr>
            <p:cNvPr id="4" name="그래픽 3" descr="지갑">
              <a:extLst>
                <a:ext uri="{FF2B5EF4-FFF2-40B4-BE49-F238E27FC236}">
                  <a16:creationId xmlns:a16="http://schemas.microsoft.com/office/drawing/2014/main" id="{41110333-B660-42DF-BA48-EE4F9656A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31903" y="2169000"/>
              <a:ext cx="2520000" cy="252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27C08E-6B3A-4A10-843F-40F03DBE7B98}"/>
                </a:ext>
              </a:extLst>
            </p:cNvPr>
            <p:cNvSpPr txBox="1"/>
            <p:nvPr/>
          </p:nvSpPr>
          <p:spPr>
            <a:xfrm>
              <a:off x="2670492" y="4396612"/>
              <a:ext cx="16428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Normal</a:t>
              </a:r>
              <a:endPara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B1A6CC7-C558-4D5A-A59A-B3B4B3D2A96C}"/>
              </a:ext>
            </a:extLst>
          </p:cNvPr>
          <p:cNvGrpSpPr/>
          <p:nvPr/>
        </p:nvGrpSpPr>
        <p:grpSpPr>
          <a:xfrm>
            <a:off x="7440098" y="2022806"/>
            <a:ext cx="2520000" cy="2812387"/>
            <a:chOff x="7440098" y="2169000"/>
            <a:chExt cx="2520000" cy="2812387"/>
          </a:xfrm>
        </p:grpSpPr>
        <p:pic>
          <p:nvPicPr>
            <p:cNvPr id="7" name="그래픽 6" descr="신문">
              <a:extLst>
                <a:ext uri="{FF2B5EF4-FFF2-40B4-BE49-F238E27FC236}">
                  <a16:creationId xmlns:a16="http://schemas.microsoft.com/office/drawing/2014/main" id="{CB7E0D71-FB19-4C3F-B846-67D6C8A9E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98" y="2169000"/>
              <a:ext cx="2520000" cy="252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8201CA-B1E7-44BE-8181-ADA90FC1E142}"/>
                </a:ext>
              </a:extLst>
            </p:cNvPr>
            <p:cNvSpPr txBox="1"/>
            <p:nvPr/>
          </p:nvSpPr>
          <p:spPr>
            <a:xfrm>
              <a:off x="7679626" y="4396612"/>
              <a:ext cx="20409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Contracts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283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CCB92F-CC6A-4AF9-A69D-DC6425C9BB07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607A8-BC60-41A6-9667-F17878A064D6}"/>
              </a:ext>
            </a:extLst>
          </p:cNvPr>
          <p:cNvSpPr txBox="1"/>
          <p:nvPr/>
        </p:nvSpPr>
        <p:spPr>
          <a:xfrm>
            <a:off x="175513" y="30332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계좌 생성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389F8A-51D9-4889-A1DE-1F6DFFDEC0F2}"/>
              </a:ext>
            </a:extLst>
          </p:cNvPr>
          <p:cNvGrpSpPr/>
          <p:nvPr/>
        </p:nvGrpSpPr>
        <p:grpSpPr>
          <a:xfrm>
            <a:off x="1417896" y="1996333"/>
            <a:ext cx="9405101" cy="2861777"/>
            <a:chOff x="1354926" y="2148733"/>
            <a:chExt cx="9405101" cy="286177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E95E5CB-051F-4350-85D9-5ABED2FB0202}"/>
                </a:ext>
              </a:extLst>
            </p:cNvPr>
            <p:cNvGrpSpPr/>
            <p:nvPr/>
          </p:nvGrpSpPr>
          <p:grpSpPr>
            <a:xfrm>
              <a:off x="7996129" y="2148733"/>
              <a:ext cx="2763898" cy="2861777"/>
              <a:chOff x="1284988" y="2221607"/>
              <a:chExt cx="2763898" cy="2861777"/>
            </a:xfrm>
          </p:grpSpPr>
          <p:pic>
            <p:nvPicPr>
              <p:cNvPr id="6" name="그래픽 5" descr="열쇠">
                <a:extLst>
                  <a:ext uri="{FF2B5EF4-FFF2-40B4-BE49-F238E27FC236}">
                    <a16:creationId xmlns:a16="http://schemas.microsoft.com/office/drawing/2014/main" id="{9040BF7F-EC99-40C7-9651-8CDB3409AB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06936" y="2221607"/>
                <a:ext cx="2520000" cy="25200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41236F-4352-4F5B-AD60-03AB69F8D39C}"/>
                  </a:ext>
                </a:extLst>
              </p:cNvPr>
              <p:cNvSpPr txBox="1"/>
              <p:nvPr/>
            </p:nvSpPr>
            <p:spPr>
              <a:xfrm>
                <a:off x="1284988" y="4283165"/>
                <a:ext cx="276389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0x774D28c9Df765542...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Public Key</a:t>
                </a:r>
                <a:endPara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34784608-616A-4928-9219-CA98F6FB7415}"/>
                </a:ext>
              </a:extLst>
            </p:cNvPr>
            <p:cNvSpPr/>
            <p:nvPr/>
          </p:nvSpPr>
          <p:spPr>
            <a:xfrm>
              <a:off x="4312555" y="3332918"/>
              <a:ext cx="3461257" cy="172502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B5DA8C-5599-44A8-A01C-F7D7A7A5FB69}"/>
                </a:ext>
              </a:extLst>
            </p:cNvPr>
            <p:cNvSpPr txBox="1"/>
            <p:nvPr/>
          </p:nvSpPr>
          <p:spPr>
            <a:xfrm>
              <a:off x="5087553" y="2670630"/>
              <a:ext cx="2016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Secp</a:t>
              </a: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256k1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072502-88AC-4723-A1D7-6182075AE437}"/>
                </a:ext>
              </a:extLst>
            </p:cNvPr>
            <p:cNvSpPr txBox="1"/>
            <p:nvPr/>
          </p:nvSpPr>
          <p:spPr>
            <a:xfrm>
              <a:off x="4532543" y="3644488"/>
              <a:ext cx="31269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Sha3 Keccak256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를 사용해 생성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D88CE80-C3C3-4DDF-88A0-55949A27542A}"/>
                </a:ext>
              </a:extLst>
            </p:cNvPr>
            <p:cNvGrpSpPr/>
            <p:nvPr/>
          </p:nvGrpSpPr>
          <p:grpSpPr>
            <a:xfrm>
              <a:off x="1354926" y="2152289"/>
              <a:ext cx="2666114" cy="2858221"/>
              <a:chOff x="1333879" y="2225163"/>
              <a:chExt cx="2666114" cy="2858221"/>
            </a:xfrm>
          </p:grpSpPr>
          <p:pic>
            <p:nvPicPr>
              <p:cNvPr id="15" name="그래픽 14" descr="열쇠">
                <a:extLst>
                  <a:ext uri="{FF2B5EF4-FFF2-40B4-BE49-F238E27FC236}">
                    <a16:creationId xmlns:a16="http://schemas.microsoft.com/office/drawing/2014/main" id="{C3F36042-D636-4E48-9E76-51D6B714A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06936" y="2225163"/>
                <a:ext cx="2520000" cy="252000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CD28B1-A9D8-4AF0-AAA6-BB86931709ED}"/>
                  </a:ext>
                </a:extLst>
              </p:cNvPr>
              <p:cNvSpPr txBox="1"/>
              <p:nvPr/>
            </p:nvSpPr>
            <p:spPr>
              <a:xfrm>
                <a:off x="1333879" y="4283165"/>
                <a:ext cx="266611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0x6948ECD98772648...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Private</a:t>
                </a:r>
                <a:r>
                  <a:rPr kumimoji="0" lang="ko-KR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Key</a:t>
                </a:r>
                <a:endPara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2325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CCB92F-CC6A-4AF9-A69D-DC6425C9BB07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607A8-BC60-41A6-9667-F17878A064D6}"/>
              </a:ext>
            </a:extLst>
          </p:cNvPr>
          <p:cNvSpPr txBox="1"/>
          <p:nvPr/>
        </p:nvSpPr>
        <p:spPr>
          <a:xfrm>
            <a:off x="175513" y="30332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계좌 생성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4389F8A-51D9-4889-A1DE-1F6DFFDEC0F2}"/>
              </a:ext>
            </a:extLst>
          </p:cNvPr>
          <p:cNvGrpSpPr/>
          <p:nvPr/>
        </p:nvGrpSpPr>
        <p:grpSpPr>
          <a:xfrm>
            <a:off x="4375525" y="2518230"/>
            <a:ext cx="3461257" cy="1312412"/>
            <a:chOff x="4312555" y="2670630"/>
            <a:chExt cx="3461257" cy="1312412"/>
          </a:xfrm>
        </p:grpSpPr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34784608-616A-4928-9219-CA98F6FB7415}"/>
                </a:ext>
              </a:extLst>
            </p:cNvPr>
            <p:cNvSpPr/>
            <p:nvPr/>
          </p:nvSpPr>
          <p:spPr>
            <a:xfrm>
              <a:off x="4312555" y="3332918"/>
              <a:ext cx="3461257" cy="172502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B5DA8C-5599-44A8-A01C-F7D7A7A5FB69}"/>
                </a:ext>
              </a:extLst>
            </p:cNvPr>
            <p:cNvSpPr txBox="1"/>
            <p:nvPr/>
          </p:nvSpPr>
          <p:spPr>
            <a:xfrm>
              <a:off x="5042673" y="2670630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컨트랙</a:t>
              </a: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생성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072502-88AC-4723-A1D7-6182075AE437}"/>
                </a:ext>
              </a:extLst>
            </p:cNvPr>
            <p:cNvSpPr txBox="1"/>
            <p:nvPr/>
          </p:nvSpPr>
          <p:spPr>
            <a:xfrm>
              <a:off x="4766983" y="3644488"/>
              <a:ext cx="26581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일반 계정으로만 생성 가능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E6B9CF0-C7A9-49D0-BF90-816B51EBEFB4}"/>
              </a:ext>
            </a:extLst>
          </p:cNvPr>
          <p:cNvGrpSpPr/>
          <p:nvPr/>
        </p:nvGrpSpPr>
        <p:grpSpPr>
          <a:xfrm>
            <a:off x="1583239" y="2022806"/>
            <a:ext cx="2520000" cy="2812387"/>
            <a:chOff x="2231903" y="2169000"/>
            <a:chExt cx="2520000" cy="2812387"/>
          </a:xfrm>
        </p:grpSpPr>
        <p:pic>
          <p:nvPicPr>
            <p:cNvPr id="18" name="그래픽 17" descr="지갑">
              <a:extLst>
                <a:ext uri="{FF2B5EF4-FFF2-40B4-BE49-F238E27FC236}">
                  <a16:creationId xmlns:a16="http://schemas.microsoft.com/office/drawing/2014/main" id="{4AC777D1-1D8A-4992-8BFE-FDB26F323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31903" y="2169000"/>
              <a:ext cx="2520000" cy="252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F2AF64-8061-4D19-9F4D-D83365DB175A}"/>
                </a:ext>
              </a:extLst>
            </p:cNvPr>
            <p:cNvSpPr txBox="1"/>
            <p:nvPr/>
          </p:nvSpPr>
          <p:spPr>
            <a:xfrm>
              <a:off x="2670492" y="4396612"/>
              <a:ext cx="16428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Normal</a:t>
              </a:r>
              <a:endPara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578EB6-554C-4CEF-96F3-4A663B78512B}"/>
              </a:ext>
            </a:extLst>
          </p:cNvPr>
          <p:cNvGrpSpPr/>
          <p:nvPr/>
        </p:nvGrpSpPr>
        <p:grpSpPr>
          <a:xfrm>
            <a:off x="8109068" y="2022806"/>
            <a:ext cx="2520000" cy="2812387"/>
            <a:chOff x="7440098" y="2169000"/>
            <a:chExt cx="2520000" cy="2812387"/>
          </a:xfrm>
        </p:grpSpPr>
        <p:pic>
          <p:nvPicPr>
            <p:cNvPr id="25" name="그래픽 24" descr="신문">
              <a:extLst>
                <a:ext uri="{FF2B5EF4-FFF2-40B4-BE49-F238E27FC236}">
                  <a16:creationId xmlns:a16="http://schemas.microsoft.com/office/drawing/2014/main" id="{5212B6B0-43E1-40A8-8E12-B957F13AA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098" y="2169000"/>
              <a:ext cx="2520000" cy="2520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831ECD-5F3C-485F-98D2-1945EFC935B9}"/>
                </a:ext>
              </a:extLst>
            </p:cNvPr>
            <p:cNvSpPr txBox="1"/>
            <p:nvPr/>
          </p:nvSpPr>
          <p:spPr>
            <a:xfrm>
              <a:off x="7679626" y="4396612"/>
              <a:ext cx="20409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Contracts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140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FB69A6C-58C4-4BE9-A9AC-7CEA7CBBCF5B}"/>
              </a:ext>
            </a:extLst>
          </p:cNvPr>
          <p:cNvGrpSpPr/>
          <p:nvPr/>
        </p:nvGrpSpPr>
        <p:grpSpPr>
          <a:xfrm>
            <a:off x="1710729" y="2021608"/>
            <a:ext cx="2520000" cy="2814783"/>
            <a:chOff x="2545795" y="2471130"/>
            <a:chExt cx="2520000" cy="2814783"/>
          </a:xfrm>
        </p:grpSpPr>
        <p:pic>
          <p:nvPicPr>
            <p:cNvPr id="3" name="그래픽 2" descr="사용자">
              <a:extLst>
                <a:ext uri="{FF2B5EF4-FFF2-40B4-BE49-F238E27FC236}">
                  <a16:creationId xmlns:a16="http://schemas.microsoft.com/office/drawing/2014/main" id="{1EDB96ED-0E9F-4A42-B744-0C586F11B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5795" y="2471130"/>
              <a:ext cx="2520000" cy="252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5456D5-80AF-48B9-8552-F0FC11FF86A1}"/>
                </a:ext>
              </a:extLst>
            </p:cNvPr>
            <p:cNvSpPr txBox="1"/>
            <p:nvPr/>
          </p:nvSpPr>
          <p:spPr>
            <a:xfrm>
              <a:off x="2699871" y="4701138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Bob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AAEC9A-04DC-4152-910E-182ABABBB5E8}"/>
              </a:ext>
            </a:extLst>
          </p:cNvPr>
          <p:cNvGrpSpPr/>
          <p:nvPr/>
        </p:nvGrpSpPr>
        <p:grpSpPr>
          <a:xfrm>
            <a:off x="8253815" y="2021609"/>
            <a:ext cx="2520000" cy="2814782"/>
            <a:chOff x="7730465" y="2471130"/>
            <a:chExt cx="2520000" cy="2814782"/>
          </a:xfrm>
          <a:solidFill>
            <a:schemeClr val="accent6"/>
          </a:solidFill>
        </p:grpSpPr>
        <p:pic>
          <p:nvPicPr>
            <p:cNvPr id="17" name="그래픽 16" descr="사용자">
              <a:extLst>
                <a:ext uri="{FF2B5EF4-FFF2-40B4-BE49-F238E27FC236}">
                  <a16:creationId xmlns:a16="http://schemas.microsoft.com/office/drawing/2014/main" id="{FEEBB3DA-0035-4147-B4F4-835FD99B6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30465" y="2471130"/>
              <a:ext cx="2520000" cy="252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4EBF45-23ED-4350-AF21-A1FCFB45F41C}"/>
                </a:ext>
              </a:extLst>
            </p:cNvPr>
            <p:cNvSpPr txBox="1"/>
            <p:nvPr/>
          </p:nvSpPr>
          <p:spPr>
            <a:xfrm>
              <a:off x="7884541" y="4701137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Cale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FEF723-83C7-4111-9EA0-5E2CF207B171}"/>
              </a:ext>
            </a:extLst>
          </p:cNvPr>
          <p:cNvSpPr txBox="1"/>
          <p:nvPr/>
        </p:nvSpPr>
        <p:spPr>
          <a:xfrm>
            <a:off x="4990076" y="2573722"/>
            <a:ext cx="2211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5 ETH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EE1B01-2C30-49E0-A5AC-380331703E23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6A46B-7B3E-4167-BFEB-B3D87597600B}"/>
              </a:ext>
            </a:extLst>
          </p:cNvPr>
          <p:cNvSpPr txBox="1"/>
          <p:nvPr/>
        </p:nvSpPr>
        <p:spPr>
          <a:xfrm>
            <a:off x="175513" y="30332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계좌 기능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0F530C0-8779-4855-B75C-CE134B416BC7}"/>
              </a:ext>
            </a:extLst>
          </p:cNvPr>
          <p:cNvSpPr/>
          <p:nvPr/>
        </p:nvSpPr>
        <p:spPr>
          <a:xfrm>
            <a:off x="4384805" y="3342749"/>
            <a:ext cx="3461257" cy="17250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9D9A4-AC4C-4F70-9A56-03782D176A0F}"/>
              </a:ext>
            </a:extLst>
          </p:cNvPr>
          <p:cNvSpPr txBox="1"/>
          <p:nvPr/>
        </p:nvSpPr>
        <p:spPr>
          <a:xfrm>
            <a:off x="4647733" y="3576392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계좌 이체 기능만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1330972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6FB69A6C-58C4-4BE9-A9AC-7CEA7CBBCF5B}"/>
              </a:ext>
            </a:extLst>
          </p:cNvPr>
          <p:cNvGrpSpPr/>
          <p:nvPr/>
        </p:nvGrpSpPr>
        <p:grpSpPr>
          <a:xfrm>
            <a:off x="1710729" y="2021608"/>
            <a:ext cx="2520000" cy="2814783"/>
            <a:chOff x="2545795" y="2471130"/>
            <a:chExt cx="2520000" cy="2814783"/>
          </a:xfrm>
        </p:grpSpPr>
        <p:pic>
          <p:nvPicPr>
            <p:cNvPr id="3" name="그래픽 2" descr="사용자">
              <a:extLst>
                <a:ext uri="{FF2B5EF4-FFF2-40B4-BE49-F238E27FC236}">
                  <a16:creationId xmlns:a16="http://schemas.microsoft.com/office/drawing/2014/main" id="{1EDB96ED-0E9F-4A42-B744-0C586F11B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5795" y="2471130"/>
              <a:ext cx="2520000" cy="252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5456D5-80AF-48B9-8552-F0FC11FF86A1}"/>
                </a:ext>
              </a:extLst>
            </p:cNvPr>
            <p:cNvSpPr txBox="1"/>
            <p:nvPr/>
          </p:nvSpPr>
          <p:spPr>
            <a:xfrm>
              <a:off x="2699871" y="4701138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Bob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AAEC9A-04DC-4152-910E-182ABABBB5E8}"/>
              </a:ext>
            </a:extLst>
          </p:cNvPr>
          <p:cNvGrpSpPr/>
          <p:nvPr/>
        </p:nvGrpSpPr>
        <p:grpSpPr>
          <a:xfrm>
            <a:off x="8253815" y="2021609"/>
            <a:ext cx="2520000" cy="2814782"/>
            <a:chOff x="7730465" y="2471130"/>
            <a:chExt cx="2520000" cy="2814782"/>
          </a:xfrm>
          <a:solidFill>
            <a:schemeClr val="accent6"/>
          </a:solidFill>
        </p:grpSpPr>
        <p:pic>
          <p:nvPicPr>
            <p:cNvPr id="17" name="그래픽 16" descr="사용자">
              <a:extLst>
                <a:ext uri="{FF2B5EF4-FFF2-40B4-BE49-F238E27FC236}">
                  <a16:creationId xmlns:a16="http://schemas.microsoft.com/office/drawing/2014/main" id="{FEEBB3DA-0035-4147-B4F4-835FD99B6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30465" y="2471130"/>
              <a:ext cx="2520000" cy="252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4EBF45-23ED-4350-AF21-A1FCFB45F41C}"/>
                </a:ext>
              </a:extLst>
            </p:cNvPr>
            <p:cNvSpPr txBox="1"/>
            <p:nvPr/>
          </p:nvSpPr>
          <p:spPr>
            <a:xfrm>
              <a:off x="7884541" y="4701137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Cale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FEF723-83C7-4111-9EA0-5E2CF207B171}"/>
              </a:ext>
            </a:extLst>
          </p:cNvPr>
          <p:cNvSpPr txBox="1"/>
          <p:nvPr/>
        </p:nvSpPr>
        <p:spPr>
          <a:xfrm>
            <a:off x="4990076" y="2573722"/>
            <a:ext cx="2211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5 ETH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EE1B01-2C30-49E0-A5AC-380331703E23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6A46B-7B3E-4167-BFEB-B3D87597600B}"/>
              </a:ext>
            </a:extLst>
          </p:cNvPr>
          <p:cNvSpPr txBox="1"/>
          <p:nvPr/>
        </p:nvSpPr>
        <p:spPr>
          <a:xfrm>
            <a:off x="175513" y="30332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계좌 기능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0F530C0-8779-4855-B75C-CE134B416BC7}"/>
              </a:ext>
            </a:extLst>
          </p:cNvPr>
          <p:cNvSpPr/>
          <p:nvPr/>
        </p:nvSpPr>
        <p:spPr>
          <a:xfrm>
            <a:off x="4384805" y="3342749"/>
            <a:ext cx="3461257" cy="17250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CAF42-8E3F-40DD-BA1D-8B32810B1250}"/>
              </a:ext>
            </a:extLst>
          </p:cNvPr>
          <p:cNvSpPr txBox="1"/>
          <p:nvPr/>
        </p:nvSpPr>
        <p:spPr>
          <a:xfrm>
            <a:off x="5073331" y="3576392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계좌 이체 기능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47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FBEE22-D332-EF46-81DB-E5F6F21CD8F6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1190" y="2224800"/>
            <a:ext cx="2408400" cy="24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4637CB-0054-F846-9154-ECD3234F50A9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92407" y="2224800"/>
            <a:ext cx="2408400" cy="24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18">
            <a:extLst>
              <a:ext uri="{FF2B5EF4-FFF2-40B4-BE49-F238E27FC236}">
                <a16:creationId xmlns:a16="http://schemas.microsoft.com/office/drawing/2014/main" id="{9F420D19-DB95-A14A-9340-806A4CE5170E}"/>
              </a:ext>
            </a:extLst>
          </p:cNvPr>
          <p:cNvSpPr txBox="1"/>
          <p:nvPr/>
        </p:nvSpPr>
        <p:spPr>
          <a:xfrm>
            <a:off x="4952802" y="2670630"/>
            <a:ext cx="2286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Peer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to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Peer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22" name="화살표: 오른쪽 8">
            <a:extLst>
              <a:ext uri="{FF2B5EF4-FFF2-40B4-BE49-F238E27FC236}">
                <a16:creationId xmlns:a16="http://schemas.microsoft.com/office/drawing/2014/main" id="{48105F01-CAF5-ED44-B8F8-5DABDE43836C}"/>
              </a:ext>
            </a:extLst>
          </p:cNvPr>
          <p:cNvSpPr/>
          <p:nvPr/>
        </p:nvSpPr>
        <p:spPr>
          <a:xfrm>
            <a:off x="4365370" y="3342749"/>
            <a:ext cx="3461257" cy="172502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302150" y="2804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블록체인</a:t>
            </a:r>
          </a:p>
        </p:txBody>
      </p:sp>
    </p:spTree>
    <p:extLst>
      <p:ext uri="{BB962C8B-B14F-4D97-AF65-F5344CB8AC3E}">
        <p14:creationId xmlns:p14="http://schemas.microsoft.com/office/powerpoint/2010/main" val="2545306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EE1B01-2C30-49E0-A5AC-380331703E23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6A46B-7B3E-4167-BFEB-B3D87597600B}"/>
              </a:ext>
            </a:extLst>
          </p:cNvPr>
          <p:cNvSpPr txBox="1"/>
          <p:nvPr/>
        </p:nvSpPr>
        <p:spPr>
          <a:xfrm>
            <a:off x="175513" y="30332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계좌 서명</a:t>
            </a:r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6101E369-FF4D-4A67-AF49-087ABD706E82}"/>
              </a:ext>
            </a:extLst>
          </p:cNvPr>
          <p:cNvSpPr/>
          <p:nvPr/>
        </p:nvSpPr>
        <p:spPr>
          <a:xfrm>
            <a:off x="5376000" y="2709000"/>
            <a:ext cx="1440000" cy="1440000"/>
          </a:xfrm>
          <a:prstGeom prst="mathPlu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13A834-4560-4F7B-AFBD-635ABD8ED54E}"/>
              </a:ext>
            </a:extLst>
          </p:cNvPr>
          <p:cNvGrpSpPr/>
          <p:nvPr/>
        </p:nvGrpSpPr>
        <p:grpSpPr>
          <a:xfrm>
            <a:off x="2040368" y="1784279"/>
            <a:ext cx="2520000" cy="3289441"/>
            <a:chOff x="2207111" y="2169000"/>
            <a:chExt cx="2520000" cy="3289441"/>
          </a:xfrm>
        </p:grpSpPr>
        <p:pic>
          <p:nvPicPr>
            <p:cNvPr id="4" name="그래픽 3" descr="문서">
              <a:extLst>
                <a:ext uri="{FF2B5EF4-FFF2-40B4-BE49-F238E27FC236}">
                  <a16:creationId xmlns:a16="http://schemas.microsoft.com/office/drawing/2014/main" id="{3FA56E5F-6535-4A59-BEBA-60BCC50D2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7111" y="2169000"/>
              <a:ext cx="2520000" cy="252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D283FA-A9AC-4393-8584-70914BB0A132}"/>
                </a:ext>
              </a:extLst>
            </p:cNvPr>
            <p:cNvSpPr txBox="1"/>
            <p:nvPr/>
          </p:nvSpPr>
          <p:spPr>
            <a:xfrm>
              <a:off x="2502359" y="4689000"/>
              <a:ext cx="19295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Transaction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Information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325ABD-A93F-4386-9FF4-936CAFA67C9D}"/>
              </a:ext>
            </a:extLst>
          </p:cNvPr>
          <p:cNvGrpSpPr/>
          <p:nvPr/>
        </p:nvGrpSpPr>
        <p:grpSpPr>
          <a:xfrm>
            <a:off x="7631632" y="2054279"/>
            <a:ext cx="2520000" cy="2749441"/>
            <a:chOff x="7392296" y="2169000"/>
            <a:chExt cx="2520000" cy="2749441"/>
          </a:xfrm>
        </p:grpSpPr>
        <p:pic>
          <p:nvPicPr>
            <p:cNvPr id="6" name="그래픽 5" descr="열쇠">
              <a:extLst>
                <a:ext uri="{FF2B5EF4-FFF2-40B4-BE49-F238E27FC236}">
                  <a16:creationId xmlns:a16="http://schemas.microsoft.com/office/drawing/2014/main" id="{BF8C1D8C-112D-4C9B-B6C2-DF3B86267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92296" y="2169000"/>
              <a:ext cx="2520000" cy="252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2F3371-FE4E-45BC-99B7-C81F19FBE939}"/>
                </a:ext>
              </a:extLst>
            </p:cNvPr>
            <p:cNvSpPr txBox="1"/>
            <p:nvPr/>
          </p:nvSpPr>
          <p:spPr>
            <a:xfrm>
              <a:off x="7734929" y="4149000"/>
              <a:ext cx="18347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Address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Private Key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765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EE1B01-2C30-49E0-A5AC-380331703E23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6A46B-7B3E-4167-BFEB-B3D87597600B}"/>
              </a:ext>
            </a:extLst>
          </p:cNvPr>
          <p:cNvSpPr txBox="1"/>
          <p:nvPr/>
        </p:nvSpPr>
        <p:spPr>
          <a:xfrm>
            <a:off x="175513" y="30332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계좌 호출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78FBC86-75F1-4133-91D5-B3E7F05ABD47}"/>
              </a:ext>
            </a:extLst>
          </p:cNvPr>
          <p:cNvGrpSpPr/>
          <p:nvPr/>
        </p:nvGrpSpPr>
        <p:grpSpPr>
          <a:xfrm>
            <a:off x="4375525" y="2518230"/>
            <a:ext cx="3461257" cy="1312412"/>
            <a:chOff x="4312555" y="2670630"/>
            <a:chExt cx="3461257" cy="1312412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57F67BEF-6398-41A3-86C0-50274AA16B6D}"/>
                </a:ext>
              </a:extLst>
            </p:cNvPr>
            <p:cNvSpPr/>
            <p:nvPr/>
          </p:nvSpPr>
          <p:spPr>
            <a:xfrm>
              <a:off x="4312555" y="3332918"/>
              <a:ext cx="3461257" cy="172502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2196ED-7F6E-4212-8F51-EAA6ADD7EEDF}"/>
                </a:ext>
              </a:extLst>
            </p:cNvPr>
            <p:cNvSpPr txBox="1"/>
            <p:nvPr/>
          </p:nvSpPr>
          <p:spPr>
            <a:xfrm>
              <a:off x="4901609" y="2670630"/>
              <a:ext cx="23887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Contract Call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8DB159-5152-41B9-A362-E299B6D44F3C}"/>
                </a:ext>
              </a:extLst>
            </p:cNvPr>
            <p:cNvSpPr txBox="1"/>
            <p:nvPr/>
          </p:nvSpPr>
          <p:spPr>
            <a:xfrm>
              <a:off x="4525730" y="3644488"/>
              <a:ext cx="3140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오로지 외부 호출에 의해 동작함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FAC73F-E10F-4583-A193-C43A346449D1}"/>
              </a:ext>
            </a:extLst>
          </p:cNvPr>
          <p:cNvGrpSpPr/>
          <p:nvPr/>
        </p:nvGrpSpPr>
        <p:grpSpPr>
          <a:xfrm>
            <a:off x="8109068" y="2022806"/>
            <a:ext cx="2520000" cy="2812387"/>
            <a:chOff x="7440098" y="2169000"/>
            <a:chExt cx="2520000" cy="2812387"/>
          </a:xfrm>
        </p:grpSpPr>
        <p:pic>
          <p:nvPicPr>
            <p:cNvPr id="24" name="그래픽 23" descr="신문">
              <a:extLst>
                <a:ext uri="{FF2B5EF4-FFF2-40B4-BE49-F238E27FC236}">
                  <a16:creationId xmlns:a16="http://schemas.microsoft.com/office/drawing/2014/main" id="{70B0D23D-C483-4A6F-BE0A-C1EE9652C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0098" y="2169000"/>
              <a:ext cx="2520000" cy="2520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228A79-DBE3-4EB0-9EFD-B50D05CE3E12}"/>
                </a:ext>
              </a:extLst>
            </p:cNvPr>
            <p:cNvSpPr txBox="1"/>
            <p:nvPr/>
          </p:nvSpPr>
          <p:spPr>
            <a:xfrm>
              <a:off x="7679626" y="4396612"/>
              <a:ext cx="20409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Contracts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1BAC49-D0AA-442B-8DA7-02D84CE75AF7}"/>
              </a:ext>
            </a:extLst>
          </p:cNvPr>
          <p:cNvGrpSpPr/>
          <p:nvPr/>
        </p:nvGrpSpPr>
        <p:grpSpPr>
          <a:xfrm>
            <a:off x="1622792" y="2652806"/>
            <a:ext cx="2460141" cy="1910272"/>
            <a:chOff x="1622792" y="2652806"/>
            <a:chExt cx="2460141" cy="191027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6075CB1-7F77-4E88-A3F7-1D10AA721950}"/>
                </a:ext>
              </a:extLst>
            </p:cNvPr>
            <p:cNvGrpSpPr/>
            <p:nvPr/>
          </p:nvGrpSpPr>
          <p:grpSpPr>
            <a:xfrm>
              <a:off x="1622792" y="2652806"/>
              <a:ext cx="2460141" cy="1260000"/>
              <a:chOff x="1583239" y="2022806"/>
              <a:chExt cx="2460141" cy="1260000"/>
            </a:xfrm>
          </p:grpSpPr>
          <p:pic>
            <p:nvPicPr>
              <p:cNvPr id="18" name="그래픽 17" descr="지갑">
                <a:extLst>
                  <a:ext uri="{FF2B5EF4-FFF2-40B4-BE49-F238E27FC236}">
                    <a16:creationId xmlns:a16="http://schemas.microsoft.com/office/drawing/2014/main" id="{2A467EED-DF47-4651-9798-0616C4F94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83239" y="2022806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27" name="그래픽 26" descr="신문">
                <a:extLst>
                  <a:ext uri="{FF2B5EF4-FFF2-40B4-BE49-F238E27FC236}">
                    <a16:creationId xmlns:a16="http://schemas.microsoft.com/office/drawing/2014/main" id="{8B88425D-4133-4C02-884C-B31169EF7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83380" y="2088303"/>
                <a:ext cx="1260000" cy="1129005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A2BB89F-1153-4F36-B2C9-549BE66CAAE8}"/>
                </a:ext>
              </a:extLst>
            </p:cNvPr>
            <p:cNvSpPr txBox="1"/>
            <p:nvPr/>
          </p:nvSpPr>
          <p:spPr>
            <a:xfrm>
              <a:off x="1895181" y="3978303"/>
              <a:ext cx="19752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Accounts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720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3730194" y="2875002"/>
            <a:ext cx="47316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Transaction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07850-C067-4391-8042-15F0D47E7FE9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7DEA7-C7E6-4EAF-8400-56227F24ACEF}"/>
              </a:ext>
            </a:extLst>
          </p:cNvPr>
          <p:cNvSpPr txBox="1"/>
          <p:nvPr/>
        </p:nvSpPr>
        <p:spPr>
          <a:xfrm>
            <a:off x="661223" y="28046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두번째</a:t>
            </a:r>
          </a:p>
        </p:txBody>
      </p:sp>
    </p:spTree>
    <p:extLst>
      <p:ext uri="{BB962C8B-B14F-4D97-AF65-F5344CB8AC3E}">
        <p14:creationId xmlns:p14="http://schemas.microsoft.com/office/powerpoint/2010/main" val="832455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0A9DF-644A-4917-A073-9FC63BD4B2B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7DEDB4-23B0-4FF7-941E-1DA2053682C4}"/>
              </a:ext>
            </a:extLst>
          </p:cNvPr>
          <p:cNvGrpSpPr/>
          <p:nvPr/>
        </p:nvGrpSpPr>
        <p:grpSpPr>
          <a:xfrm>
            <a:off x="2786832" y="1409857"/>
            <a:ext cx="6618335" cy="4038285"/>
            <a:chOff x="1338527" y="1409856"/>
            <a:chExt cx="6618335" cy="4038285"/>
          </a:xfrm>
        </p:grpSpPr>
        <p:sp>
          <p:nvSpPr>
            <p:cNvPr id="17" name="두루마리 모양: 세로로 말림 16">
              <a:extLst>
                <a:ext uri="{FF2B5EF4-FFF2-40B4-BE49-F238E27FC236}">
                  <a16:creationId xmlns:a16="http://schemas.microsoft.com/office/drawing/2014/main" id="{CF8FFA7E-A023-4860-B19E-4D6121998878}"/>
                </a:ext>
              </a:extLst>
            </p:cNvPr>
            <p:cNvSpPr/>
            <p:nvPr/>
          </p:nvSpPr>
          <p:spPr>
            <a:xfrm>
              <a:off x="1338527" y="1969099"/>
              <a:ext cx="2585067" cy="2806206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Transaction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To. Cale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From. Bob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01C4E0F-0B2F-4C8E-BAC5-E029487AE746}"/>
                </a:ext>
              </a:extLst>
            </p:cNvPr>
            <p:cNvGrpSpPr/>
            <p:nvPr/>
          </p:nvGrpSpPr>
          <p:grpSpPr>
            <a:xfrm>
              <a:off x="4235138" y="1409856"/>
              <a:ext cx="3721724" cy="4038285"/>
              <a:chOff x="4235138" y="1970772"/>
              <a:chExt cx="3721724" cy="4038285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E3F6D8F-4991-4E79-8708-147AE92E53F4}"/>
                  </a:ext>
                </a:extLst>
              </p:cNvPr>
              <p:cNvGrpSpPr/>
              <p:nvPr/>
            </p:nvGrpSpPr>
            <p:grpSpPr>
              <a:xfrm>
                <a:off x="4235138" y="1970772"/>
                <a:ext cx="3721724" cy="2916453"/>
                <a:chOff x="7406080" y="1239769"/>
                <a:chExt cx="3721724" cy="2916453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C163687-201C-4794-9FBA-F9BEA444C944}"/>
                    </a:ext>
                  </a:extLst>
                </p:cNvPr>
                <p:cNvSpPr txBox="1"/>
                <p:nvPr/>
              </p:nvSpPr>
              <p:spPr>
                <a:xfrm>
                  <a:off x="7915450" y="1239769"/>
                  <a:ext cx="27029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Gas Unit. 2000</a:t>
                  </a:r>
                  <a:endParaRPr kumimoji="0" lang="ko-KR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513D336-735E-455E-8D01-784FAC1DFE7E}"/>
                    </a:ext>
                  </a:extLst>
                </p:cNvPr>
                <p:cNvSpPr txBox="1"/>
                <p:nvPr/>
              </p:nvSpPr>
              <p:spPr>
                <a:xfrm>
                  <a:off x="7406080" y="1959332"/>
                  <a:ext cx="37217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Gas Price. 0.001 ETH</a:t>
                  </a:r>
                  <a:endParaRPr kumimoji="0" lang="ko-KR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226E2E4-D64F-4064-A9AA-D40CC5DB2280}"/>
                    </a:ext>
                  </a:extLst>
                </p:cNvPr>
                <p:cNvSpPr txBox="1"/>
                <p:nvPr/>
              </p:nvSpPr>
              <p:spPr>
                <a:xfrm>
                  <a:off x="7974407" y="2678895"/>
                  <a:ext cx="25850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Size. 170 Byte</a:t>
                  </a:r>
                  <a:endParaRPr kumimoji="0" lang="ko-KR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EE7150-3637-460E-B11B-8446A4288FA6}"/>
                    </a:ext>
                  </a:extLst>
                </p:cNvPr>
                <p:cNvSpPr txBox="1"/>
                <p:nvPr/>
              </p:nvSpPr>
              <p:spPr>
                <a:xfrm>
                  <a:off x="9127319" y="3202115"/>
                  <a:ext cx="279244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.</a:t>
                  </a: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.</a:t>
                  </a: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FC830D-106A-4029-A94A-F3DA9B0F2F3F}"/>
                  </a:ext>
                </a:extLst>
              </p:cNvPr>
              <p:cNvSpPr txBox="1"/>
              <p:nvPr/>
            </p:nvSpPr>
            <p:spPr>
              <a:xfrm>
                <a:off x="5511543" y="5085727"/>
                <a:ext cx="116891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B9BD5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OK</a:t>
                </a:r>
                <a:endParaRPr kumimoji="0" lang="ko-KR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8A53312-992F-4A57-9257-C9DDFDB07EBE}"/>
              </a:ext>
            </a:extLst>
          </p:cNvPr>
          <p:cNvSpPr txBox="1"/>
          <p:nvPr/>
        </p:nvSpPr>
        <p:spPr>
          <a:xfrm>
            <a:off x="175513" y="30332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발행 정보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581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EE1B01-2C30-49E0-A5AC-380331703E23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6A46B-7B3E-4167-BFEB-B3D87597600B}"/>
              </a:ext>
            </a:extLst>
          </p:cNvPr>
          <p:cNvSpPr txBox="1"/>
          <p:nvPr/>
        </p:nvSpPr>
        <p:spPr>
          <a:xfrm>
            <a:off x="175513" y="30332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계좌 서명</a:t>
            </a:r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6101E369-FF4D-4A67-AF49-087ABD706E82}"/>
              </a:ext>
            </a:extLst>
          </p:cNvPr>
          <p:cNvSpPr/>
          <p:nvPr/>
        </p:nvSpPr>
        <p:spPr>
          <a:xfrm>
            <a:off x="5376000" y="2709000"/>
            <a:ext cx="1440000" cy="1440000"/>
          </a:xfrm>
          <a:prstGeom prst="mathPlu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325ABD-A93F-4386-9FF4-936CAFA67C9D}"/>
              </a:ext>
            </a:extLst>
          </p:cNvPr>
          <p:cNvGrpSpPr/>
          <p:nvPr/>
        </p:nvGrpSpPr>
        <p:grpSpPr>
          <a:xfrm>
            <a:off x="7631632" y="2054279"/>
            <a:ext cx="2520000" cy="2749441"/>
            <a:chOff x="7392296" y="2169000"/>
            <a:chExt cx="2520000" cy="2749441"/>
          </a:xfrm>
        </p:grpSpPr>
        <p:pic>
          <p:nvPicPr>
            <p:cNvPr id="6" name="그래픽 5" descr="열쇠">
              <a:extLst>
                <a:ext uri="{FF2B5EF4-FFF2-40B4-BE49-F238E27FC236}">
                  <a16:creationId xmlns:a16="http://schemas.microsoft.com/office/drawing/2014/main" id="{BF8C1D8C-112D-4C9B-B6C2-DF3B86267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92296" y="2169000"/>
              <a:ext cx="2520000" cy="252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2F3371-FE4E-45BC-99B7-C81F19FBE939}"/>
                </a:ext>
              </a:extLst>
            </p:cNvPr>
            <p:cNvSpPr txBox="1"/>
            <p:nvPr/>
          </p:nvSpPr>
          <p:spPr>
            <a:xfrm>
              <a:off x="7734929" y="4149000"/>
              <a:ext cx="18347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Address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Private Key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971F9A-E5F7-429C-A058-59B30DC1D98B}"/>
              </a:ext>
            </a:extLst>
          </p:cNvPr>
          <p:cNvGrpSpPr/>
          <p:nvPr/>
        </p:nvGrpSpPr>
        <p:grpSpPr>
          <a:xfrm>
            <a:off x="2040368" y="1706640"/>
            <a:ext cx="2520000" cy="3444720"/>
            <a:chOff x="2168376" y="1629000"/>
            <a:chExt cx="2520000" cy="34447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D283FA-A9AC-4393-8584-70914BB0A132}"/>
                </a:ext>
              </a:extLst>
            </p:cNvPr>
            <p:cNvSpPr txBox="1"/>
            <p:nvPr/>
          </p:nvSpPr>
          <p:spPr>
            <a:xfrm>
              <a:off x="2335616" y="4304279"/>
              <a:ext cx="19295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Transaction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Information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두루마리 모양: 세로로 말림 11">
              <a:extLst>
                <a:ext uri="{FF2B5EF4-FFF2-40B4-BE49-F238E27FC236}">
                  <a16:creationId xmlns:a16="http://schemas.microsoft.com/office/drawing/2014/main" id="{B859BEE5-8F7F-43B8-AE03-21C13BAEC0A8}"/>
                </a:ext>
              </a:extLst>
            </p:cNvPr>
            <p:cNvSpPr/>
            <p:nvPr/>
          </p:nvSpPr>
          <p:spPr>
            <a:xfrm>
              <a:off x="2168376" y="1629000"/>
              <a:ext cx="2520000" cy="2520000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Transaction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To. Cale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From. Bob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54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0A9DF-644A-4917-A073-9FC63BD4B2B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11E40-5795-452D-9434-B26F82EA402A}"/>
              </a:ext>
            </a:extLst>
          </p:cNvPr>
          <p:cNvSpPr txBox="1"/>
          <p:nvPr/>
        </p:nvSpPr>
        <p:spPr>
          <a:xfrm>
            <a:off x="175513" y="30332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발송 대기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D1CF5B8-37F6-4365-95A9-8DB8C4A255E3}"/>
              </a:ext>
            </a:extLst>
          </p:cNvPr>
          <p:cNvGrpSpPr/>
          <p:nvPr/>
        </p:nvGrpSpPr>
        <p:grpSpPr>
          <a:xfrm>
            <a:off x="2341581" y="1657495"/>
            <a:ext cx="7508838" cy="3543010"/>
            <a:chOff x="2341581" y="2043111"/>
            <a:chExt cx="7508838" cy="354301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E602FE4-53AD-4BC4-B0F9-088BBD0F9386}"/>
                </a:ext>
              </a:extLst>
            </p:cNvPr>
            <p:cNvGrpSpPr/>
            <p:nvPr/>
          </p:nvGrpSpPr>
          <p:grpSpPr>
            <a:xfrm>
              <a:off x="2341581" y="2043111"/>
              <a:ext cx="7508838" cy="2449046"/>
              <a:chOff x="2341581" y="2204477"/>
              <a:chExt cx="7508838" cy="2449046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65CC3A4A-FA28-4257-83F0-642938E9C552}"/>
                  </a:ext>
                </a:extLst>
              </p:cNvPr>
              <p:cNvGrpSpPr/>
              <p:nvPr/>
            </p:nvGrpSpPr>
            <p:grpSpPr>
              <a:xfrm>
                <a:off x="4844527" y="2204477"/>
                <a:ext cx="2502946" cy="2449046"/>
                <a:chOff x="1923107" y="2529000"/>
                <a:chExt cx="2502946" cy="2449046"/>
              </a:xfrm>
            </p:grpSpPr>
            <p:sp>
              <p:nvSpPr>
                <p:cNvPr id="7" name="두루마리 모양: 세로로 말림 6">
                  <a:extLst>
                    <a:ext uri="{FF2B5EF4-FFF2-40B4-BE49-F238E27FC236}">
                      <a16:creationId xmlns:a16="http://schemas.microsoft.com/office/drawing/2014/main" id="{66E3B868-083E-4766-924A-C6A44B081876}"/>
                    </a:ext>
                  </a:extLst>
                </p:cNvPr>
                <p:cNvSpPr/>
                <p:nvPr/>
              </p:nvSpPr>
              <p:spPr>
                <a:xfrm>
                  <a:off x="1923107" y="2529000"/>
                  <a:ext cx="1800000" cy="1800000"/>
                </a:xfrm>
                <a:prstGeom prst="verticalScroll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Smart Contract</a:t>
                  </a:r>
                </a:p>
              </p:txBody>
            </p:sp>
            <p:sp>
              <p:nvSpPr>
                <p:cNvPr id="8" name="두루마리 모양: 세로로 말림 7">
                  <a:extLst>
                    <a:ext uri="{FF2B5EF4-FFF2-40B4-BE49-F238E27FC236}">
                      <a16:creationId xmlns:a16="http://schemas.microsoft.com/office/drawing/2014/main" id="{4FD20F27-A5AE-4291-924B-A07464A57CD6}"/>
                    </a:ext>
                  </a:extLst>
                </p:cNvPr>
                <p:cNvSpPr/>
                <p:nvPr/>
              </p:nvSpPr>
              <p:spPr>
                <a:xfrm>
                  <a:off x="2274580" y="2853523"/>
                  <a:ext cx="1800000" cy="1800000"/>
                </a:xfrm>
                <a:prstGeom prst="verticalScroll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Smart Contract</a:t>
                  </a:r>
                </a:p>
              </p:txBody>
            </p:sp>
            <p:sp>
              <p:nvSpPr>
                <p:cNvPr id="9" name="두루마리 모양: 세로로 말림 8">
                  <a:extLst>
                    <a:ext uri="{FF2B5EF4-FFF2-40B4-BE49-F238E27FC236}">
                      <a16:creationId xmlns:a16="http://schemas.microsoft.com/office/drawing/2014/main" id="{465FA4CA-735D-43D8-AC78-BBCF40C9D574}"/>
                    </a:ext>
                  </a:extLst>
                </p:cNvPr>
                <p:cNvSpPr/>
                <p:nvPr/>
              </p:nvSpPr>
              <p:spPr>
                <a:xfrm>
                  <a:off x="2626053" y="3178046"/>
                  <a:ext cx="1800000" cy="1800000"/>
                </a:xfrm>
                <a:prstGeom prst="verticalScroll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Smart Contract</a:t>
                  </a: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9245DEB-2054-47BC-A9C0-681D19C1A0A9}"/>
                  </a:ext>
                </a:extLst>
              </p:cNvPr>
              <p:cNvGrpSpPr/>
              <p:nvPr/>
            </p:nvGrpSpPr>
            <p:grpSpPr>
              <a:xfrm>
                <a:off x="2341581" y="2204477"/>
                <a:ext cx="2502946" cy="2449046"/>
                <a:chOff x="1923107" y="2529000"/>
                <a:chExt cx="2502946" cy="2449046"/>
              </a:xfrm>
            </p:grpSpPr>
            <p:sp>
              <p:nvSpPr>
                <p:cNvPr id="12" name="두루마리 모양: 세로로 말림 11">
                  <a:extLst>
                    <a:ext uri="{FF2B5EF4-FFF2-40B4-BE49-F238E27FC236}">
                      <a16:creationId xmlns:a16="http://schemas.microsoft.com/office/drawing/2014/main" id="{B7AF475A-2110-4A03-A3D0-8FBDD409AE27}"/>
                    </a:ext>
                  </a:extLst>
                </p:cNvPr>
                <p:cNvSpPr/>
                <p:nvPr/>
              </p:nvSpPr>
              <p:spPr>
                <a:xfrm>
                  <a:off x="1923107" y="2529000"/>
                  <a:ext cx="1800000" cy="1800000"/>
                </a:xfrm>
                <a:prstGeom prst="verticalScroll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Smart Contract</a:t>
                  </a:r>
                </a:p>
              </p:txBody>
            </p:sp>
            <p:sp>
              <p:nvSpPr>
                <p:cNvPr id="14" name="두루마리 모양: 세로로 말림 13">
                  <a:extLst>
                    <a:ext uri="{FF2B5EF4-FFF2-40B4-BE49-F238E27FC236}">
                      <a16:creationId xmlns:a16="http://schemas.microsoft.com/office/drawing/2014/main" id="{81640261-7E7A-4053-8915-EB679089D0D4}"/>
                    </a:ext>
                  </a:extLst>
                </p:cNvPr>
                <p:cNvSpPr/>
                <p:nvPr/>
              </p:nvSpPr>
              <p:spPr>
                <a:xfrm>
                  <a:off x="2274580" y="2853523"/>
                  <a:ext cx="1800000" cy="1800000"/>
                </a:xfrm>
                <a:prstGeom prst="verticalScroll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Smart Contract</a:t>
                  </a:r>
                </a:p>
              </p:txBody>
            </p:sp>
            <p:sp>
              <p:nvSpPr>
                <p:cNvPr id="16" name="두루마리 모양: 세로로 말림 15">
                  <a:extLst>
                    <a:ext uri="{FF2B5EF4-FFF2-40B4-BE49-F238E27FC236}">
                      <a16:creationId xmlns:a16="http://schemas.microsoft.com/office/drawing/2014/main" id="{5988A67A-46B7-4FB4-8B72-A443F322E965}"/>
                    </a:ext>
                  </a:extLst>
                </p:cNvPr>
                <p:cNvSpPr/>
                <p:nvPr/>
              </p:nvSpPr>
              <p:spPr>
                <a:xfrm>
                  <a:off x="2626053" y="3178046"/>
                  <a:ext cx="1800000" cy="1800000"/>
                </a:xfrm>
                <a:prstGeom prst="verticalScroll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Smart Contract</a:t>
                  </a: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46DE3119-2B31-4018-873C-7D05E29A0E50}"/>
                  </a:ext>
                </a:extLst>
              </p:cNvPr>
              <p:cNvGrpSpPr/>
              <p:nvPr/>
            </p:nvGrpSpPr>
            <p:grpSpPr>
              <a:xfrm>
                <a:off x="7347473" y="2204477"/>
                <a:ext cx="2502946" cy="2449046"/>
                <a:chOff x="1923107" y="2529000"/>
                <a:chExt cx="2502946" cy="2449046"/>
              </a:xfrm>
            </p:grpSpPr>
            <p:sp>
              <p:nvSpPr>
                <p:cNvPr id="19" name="두루마리 모양: 세로로 말림 18">
                  <a:extLst>
                    <a:ext uri="{FF2B5EF4-FFF2-40B4-BE49-F238E27FC236}">
                      <a16:creationId xmlns:a16="http://schemas.microsoft.com/office/drawing/2014/main" id="{8F0690CD-BD11-44DD-AE9D-8C62A7473A59}"/>
                    </a:ext>
                  </a:extLst>
                </p:cNvPr>
                <p:cNvSpPr/>
                <p:nvPr/>
              </p:nvSpPr>
              <p:spPr>
                <a:xfrm>
                  <a:off x="1923107" y="2529000"/>
                  <a:ext cx="1800000" cy="1800000"/>
                </a:xfrm>
                <a:prstGeom prst="verticalScroll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Smart Contract</a:t>
                  </a:r>
                </a:p>
              </p:txBody>
            </p:sp>
            <p:sp>
              <p:nvSpPr>
                <p:cNvPr id="20" name="두루마리 모양: 세로로 말림 19">
                  <a:extLst>
                    <a:ext uri="{FF2B5EF4-FFF2-40B4-BE49-F238E27FC236}">
                      <a16:creationId xmlns:a16="http://schemas.microsoft.com/office/drawing/2014/main" id="{C9A92034-E4FE-4247-A307-3EF74E869686}"/>
                    </a:ext>
                  </a:extLst>
                </p:cNvPr>
                <p:cNvSpPr/>
                <p:nvPr/>
              </p:nvSpPr>
              <p:spPr>
                <a:xfrm>
                  <a:off x="2274580" y="2853523"/>
                  <a:ext cx="1800000" cy="1800000"/>
                </a:xfrm>
                <a:prstGeom prst="verticalScroll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Smart Contract</a:t>
                  </a:r>
                </a:p>
              </p:txBody>
            </p:sp>
            <p:sp>
              <p:nvSpPr>
                <p:cNvPr id="21" name="두루마리 모양: 세로로 말림 20">
                  <a:extLst>
                    <a:ext uri="{FF2B5EF4-FFF2-40B4-BE49-F238E27FC236}">
                      <a16:creationId xmlns:a16="http://schemas.microsoft.com/office/drawing/2014/main" id="{ECA28A1A-303F-45F7-9A01-7B50F0E975D0}"/>
                    </a:ext>
                  </a:extLst>
                </p:cNvPr>
                <p:cNvSpPr/>
                <p:nvPr/>
              </p:nvSpPr>
              <p:spPr>
                <a:xfrm>
                  <a:off x="2626053" y="3178046"/>
                  <a:ext cx="1800000" cy="1800000"/>
                </a:xfrm>
                <a:prstGeom prst="verticalScroll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Smart Contract</a:t>
                  </a: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B898AA-42AE-4609-966F-4776D16C5883}"/>
                </a:ext>
              </a:extLst>
            </p:cNvPr>
            <p:cNvSpPr txBox="1"/>
            <p:nvPr/>
          </p:nvSpPr>
          <p:spPr>
            <a:xfrm>
              <a:off x="4175891" y="4816680"/>
              <a:ext cx="3840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Memory</a:t>
              </a:r>
              <a:r>
                <a:rPr kumimoji="0" lang="ko-KR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 </a:t>
              </a: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Pool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708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0A9DF-644A-4917-A073-9FC63BD4B2B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11E40-5795-452D-9434-B26F82EA402A}"/>
              </a:ext>
            </a:extLst>
          </p:cNvPr>
          <p:cNvSpPr txBox="1"/>
          <p:nvPr/>
        </p:nvSpPr>
        <p:spPr>
          <a:xfrm>
            <a:off x="175513" y="30332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 전파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EFAE25-D8A5-4452-80E7-0509A4EB9DDA}"/>
              </a:ext>
            </a:extLst>
          </p:cNvPr>
          <p:cNvGrpSpPr/>
          <p:nvPr/>
        </p:nvGrpSpPr>
        <p:grpSpPr>
          <a:xfrm>
            <a:off x="4000268" y="1635057"/>
            <a:ext cx="4191468" cy="3403220"/>
            <a:chOff x="4000268" y="1989000"/>
            <a:chExt cx="4191468" cy="34032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BC7A5F7-CBF4-4CC0-8185-EE5F97C4F09E}"/>
                </a:ext>
              </a:extLst>
            </p:cNvPr>
            <p:cNvSpPr txBox="1"/>
            <p:nvPr/>
          </p:nvSpPr>
          <p:spPr>
            <a:xfrm>
              <a:off x="4000268" y="4869000"/>
              <a:ext cx="4191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 Confirm </a:t>
              </a: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-&gt;</a:t>
              </a: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Complete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그래픽 4" descr="상자">
              <a:extLst>
                <a:ext uri="{FF2B5EF4-FFF2-40B4-BE49-F238E27FC236}">
                  <a16:creationId xmlns:a16="http://schemas.microsoft.com/office/drawing/2014/main" id="{4FE3F902-842B-4353-879A-1EFDD465F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6000" y="1989000"/>
              <a:ext cx="288000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472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3730194" y="2497976"/>
            <a:ext cx="47316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Gas</a:t>
            </a:r>
            <a:endParaRPr kumimoji="0" lang="ko-KR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07850-C067-4391-8042-15F0D47E7FE9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7DEA7-C7E6-4EAF-8400-56227F24ACEF}"/>
              </a:ext>
            </a:extLst>
          </p:cNvPr>
          <p:cNvSpPr txBox="1"/>
          <p:nvPr/>
        </p:nvSpPr>
        <p:spPr>
          <a:xfrm>
            <a:off x="661223" y="28046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세번째</a:t>
            </a:r>
          </a:p>
        </p:txBody>
      </p:sp>
    </p:spTree>
    <p:extLst>
      <p:ext uri="{BB962C8B-B14F-4D97-AF65-F5344CB8AC3E}">
        <p14:creationId xmlns:p14="http://schemas.microsoft.com/office/powerpoint/2010/main" val="2463605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07850-C067-4391-8042-15F0D47E7FE9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7DEA7-C7E6-4EAF-8400-56227F24ACEF}"/>
              </a:ext>
            </a:extLst>
          </p:cNvPr>
          <p:cNvSpPr txBox="1"/>
          <p:nvPr/>
        </p:nvSpPr>
        <p:spPr>
          <a:xfrm>
            <a:off x="1020296" y="3033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FEF74D-987F-4157-843B-96A5FD4E441F}"/>
              </a:ext>
            </a:extLst>
          </p:cNvPr>
          <p:cNvGrpSpPr/>
          <p:nvPr/>
        </p:nvGrpSpPr>
        <p:grpSpPr>
          <a:xfrm>
            <a:off x="1893329" y="2767280"/>
            <a:ext cx="8405341" cy="1323440"/>
            <a:chOff x="1711348" y="2449565"/>
            <a:chExt cx="8405341" cy="13234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B9426C-CC06-4683-AEB7-1B7A48B6BA7F}"/>
                </a:ext>
              </a:extLst>
            </p:cNvPr>
            <p:cNvSpPr txBox="1"/>
            <p:nvPr/>
          </p:nvSpPr>
          <p:spPr>
            <a:xfrm>
              <a:off x="1711348" y="2449565"/>
              <a:ext cx="21829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Wei</a:t>
              </a:r>
              <a:endParaRPr kumimoji="0" lang="ko-KR" altLang="en-US" sz="1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CADB3A-8016-4CB6-89AC-522EAC196884}"/>
                </a:ext>
              </a:extLst>
            </p:cNvPr>
            <p:cNvSpPr txBox="1"/>
            <p:nvPr/>
          </p:nvSpPr>
          <p:spPr>
            <a:xfrm>
              <a:off x="4333541" y="2449566"/>
              <a:ext cx="296106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GWei</a:t>
              </a:r>
              <a:endPara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9855B2-9833-46AB-BDBC-E8CD35F5DC7A}"/>
                </a:ext>
              </a:extLst>
            </p:cNvPr>
            <p:cNvSpPr txBox="1"/>
            <p:nvPr/>
          </p:nvSpPr>
          <p:spPr>
            <a:xfrm>
              <a:off x="7733873" y="2449565"/>
              <a:ext cx="23828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ETH</a:t>
              </a:r>
              <a:endPara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031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07850-C067-4391-8042-15F0D47E7FE9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7DEA7-C7E6-4EAF-8400-56227F24ACEF}"/>
              </a:ext>
            </a:extLst>
          </p:cNvPr>
          <p:cNvSpPr txBox="1"/>
          <p:nvPr/>
        </p:nvSpPr>
        <p:spPr>
          <a:xfrm>
            <a:off x="1020296" y="3033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용어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29B97C-9911-4A4E-B6C0-21E3C472D235}"/>
              </a:ext>
            </a:extLst>
          </p:cNvPr>
          <p:cNvGrpSpPr/>
          <p:nvPr/>
        </p:nvGrpSpPr>
        <p:grpSpPr>
          <a:xfrm>
            <a:off x="1672835" y="2765874"/>
            <a:ext cx="8846330" cy="1326252"/>
            <a:chOff x="1613662" y="2764466"/>
            <a:chExt cx="8846330" cy="13262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B9426C-CC06-4683-AEB7-1B7A48B6BA7F}"/>
                </a:ext>
              </a:extLst>
            </p:cNvPr>
            <p:cNvSpPr txBox="1"/>
            <p:nvPr/>
          </p:nvSpPr>
          <p:spPr>
            <a:xfrm>
              <a:off x="1613662" y="2764466"/>
              <a:ext cx="275036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Limit</a:t>
              </a:r>
              <a:endPara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CADB3A-8016-4CB6-89AC-522EAC196884}"/>
                </a:ext>
              </a:extLst>
            </p:cNvPr>
            <p:cNvSpPr txBox="1"/>
            <p:nvPr/>
          </p:nvSpPr>
          <p:spPr>
            <a:xfrm>
              <a:off x="4615468" y="2767279"/>
              <a:ext cx="296106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Used</a:t>
              </a:r>
              <a:endPara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9855B2-9833-46AB-BDBC-E8CD35F5DC7A}"/>
                </a:ext>
              </a:extLst>
            </p:cNvPr>
            <p:cNvSpPr txBox="1"/>
            <p:nvPr/>
          </p:nvSpPr>
          <p:spPr>
            <a:xfrm>
              <a:off x="7827973" y="2764466"/>
              <a:ext cx="26320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Price</a:t>
              </a:r>
              <a:endPara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31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302150" y="2804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블록체인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A0F410-309A-0B44-939C-7B29F7343B9F}"/>
              </a:ext>
            </a:extLst>
          </p:cNvPr>
          <p:cNvGrpSpPr/>
          <p:nvPr/>
        </p:nvGrpSpPr>
        <p:grpSpPr>
          <a:xfrm>
            <a:off x="4191000" y="1223918"/>
            <a:ext cx="3810000" cy="4410164"/>
            <a:chOff x="4191000" y="1182959"/>
            <a:chExt cx="3810000" cy="441016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C162E6E-66D0-AA45-8E5C-2CE005B1562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91000" y="1182959"/>
              <a:ext cx="3810000" cy="3810000"/>
            </a:xfrm>
            <a:prstGeom prst="rect">
              <a:avLst/>
            </a:prstGeom>
          </p:spPr>
        </p:pic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4F645231-4F6A-6646-A581-DD6C2A914CBF}"/>
                </a:ext>
              </a:extLst>
            </p:cNvPr>
            <p:cNvSpPr txBox="1"/>
            <p:nvPr/>
          </p:nvSpPr>
          <p:spPr>
            <a:xfrm>
              <a:off x="4607804" y="4392794"/>
              <a:ext cx="297639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</a:rPr>
                <a:t>Server</a:t>
              </a:r>
              <a:endParaRPr lang="ko-KR" altLang="en-US" sz="7200" b="1" dirty="0">
                <a:solidFill>
                  <a:schemeClr val="accent4"/>
                </a:solidFill>
              </a:endParaRPr>
            </a:p>
          </p:txBody>
        </p:sp>
      </p:grp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F9728FD-8D15-AB47-85FE-FCD73D83F083}"/>
              </a:ext>
            </a:extLst>
          </p:cNvPr>
          <p:cNvCxnSpPr/>
          <p:nvPr/>
        </p:nvCxnSpPr>
        <p:spPr>
          <a:xfrm flipH="1">
            <a:off x="3815575" y="1223918"/>
            <a:ext cx="4560849" cy="441588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437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07850-C067-4391-8042-15F0D47E7FE9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7DEA7-C7E6-4EAF-8400-56227F24ACEF}"/>
              </a:ext>
            </a:extLst>
          </p:cNvPr>
          <p:cNvSpPr txBox="1"/>
          <p:nvPr/>
        </p:nvSpPr>
        <p:spPr>
          <a:xfrm>
            <a:off x="1020296" y="3033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용도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7706322-4E3B-4317-8576-AAC5D83E621C}"/>
              </a:ext>
            </a:extLst>
          </p:cNvPr>
          <p:cNvGrpSpPr/>
          <p:nvPr/>
        </p:nvGrpSpPr>
        <p:grpSpPr>
          <a:xfrm>
            <a:off x="4263607" y="1446903"/>
            <a:ext cx="3664786" cy="3964194"/>
            <a:chOff x="4263607" y="1446903"/>
            <a:chExt cx="3664786" cy="39641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BF8716-4BA0-4BDE-B7F8-C27135174F81}"/>
                </a:ext>
              </a:extLst>
            </p:cNvPr>
            <p:cNvSpPr txBox="1"/>
            <p:nvPr/>
          </p:nvSpPr>
          <p:spPr>
            <a:xfrm>
              <a:off x="4263607" y="4764766"/>
              <a:ext cx="36647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DDOS </a:t>
              </a:r>
              <a:r>
                <a:rPr kumimoji="0" lang="ko-KR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공격 방지</a:t>
              </a:r>
            </a:p>
          </p:txBody>
        </p:sp>
        <p:sp>
          <p:nvSpPr>
            <p:cNvPr id="2" name="&quot;허용 안 됨&quot; 기호 1">
              <a:extLst>
                <a:ext uri="{FF2B5EF4-FFF2-40B4-BE49-F238E27FC236}">
                  <a16:creationId xmlns:a16="http://schemas.microsoft.com/office/drawing/2014/main" id="{5BD0F14A-4FCC-4221-9121-BC4DE0A91E4A}"/>
                </a:ext>
              </a:extLst>
            </p:cNvPr>
            <p:cNvSpPr/>
            <p:nvPr/>
          </p:nvSpPr>
          <p:spPr>
            <a:xfrm>
              <a:off x="4746000" y="1446903"/>
              <a:ext cx="2700000" cy="2700000"/>
            </a:xfrm>
            <a:prstGeom prst="noSmoking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095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4904955-ECFD-4415-8CA6-446398A88EF8}"/>
              </a:ext>
            </a:extLst>
          </p:cNvPr>
          <p:cNvGrpSpPr/>
          <p:nvPr/>
        </p:nvGrpSpPr>
        <p:grpSpPr>
          <a:xfrm>
            <a:off x="2822314" y="2332776"/>
            <a:ext cx="6547372" cy="2289267"/>
            <a:chOff x="2822314" y="2406899"/>
            <a:chExt cx="6547372" cy="228926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B9426C-CC06-4683-AEB7-1B7A48B6BA7F}"/>
                </a:ext>
              </a:extLst>
            </p:cNvPr>
            <p:cNvSpPr txBox="1"/>
            <p:nvPr/>
          </p:nvSpPr>
          <p:spPr>
            <a:xfrm>
              <a:off x="3062793" y="2406899"/>
              <a:ext cx="60664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Chapter 2 </a:t>
              </a:r>
              <a:endPara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80F8EC-A14C-404A-B5FB-97E904299DC5}"/>
                </a:ext>
              </a:extLst>
            </p:cNvPr>
            <p:cNvSpPr txBox="1"/>
            <p:nvPr/>
          </p:nvSpPr>
          <p:spPr>
            <a:xfrm>
              <a:off x="2822314" y="4172946"/>
              <a:ext cx="65473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Smart Contract &amp; </a:t>
              </a:r>
              <a:r>
                <a:rPr kumimoji="0" lang="en-US" altLang="ko-KR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Ethereum</a:t>
              </a: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n-cs"/>
                </a:rPr>
                <a:t> Mining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389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3099881" y="2921168"/>
            <a:ext cx="5992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Smart Contract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07850-C067-4391-8042-15F0D47E7FE9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7DEA7-C7E6-4EAF-8400-56227F24ACEF}"/>
              </a:ext>
            </a:extLst>
          </p:cNvPr>
          <p:cNvSpPr txBox="1"/>
          <p:nvPr/>
        </p:nvSpPr>
        <p:spPr>
          <a:xfrm>
            <a:off x="661223" y="28046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첫번째</a:t>
            </a:r>
          </a:p>
        </p:txBody>
      </p:sp>
    </p:spTree>
    <p:extLst>
      <p:ext uri="{BB962C8B-B14F-4D97-AF65-F5344CB8AC3E}">
        <p14:creationId xmlns:p14="http://schemas.microsoft.com/office/powerpoint/2010/main" val="2032364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EE1B01-2C30-49E0-A5AC-380331703E23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6A46B-7B3E-4167-BFEB-B3D87597600B}"/>
              </a:ext>
            </a:extLst>
          </p:cNvPr>
          <p:cNvSpPr txBox="1"/>
          <p:nvPr/>
        </p:nvSpPr>
        <p:spPr>
          <a:xfrm>
            <a:off x="302150" y="2804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객체지향</a:t>
            </a:r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5E58C3E5-CCC7-9444-AE5C-A83A2C291A55}"/>
              </a:ext>
            </a:extLst>
          </p:cNvPr>
          <p:cNvSpPr txBox="1"/>
          <p:nvPr/>
        </p:nvSpPr>
        <p:spPr>
          <a:xfrm>
            <a:off x="4464784" y="2767280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독립적</a:t>
            </a:r>
            <a:endParaRPr kumimoji="1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27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CCB92F-CC6A-4AF9-A69D-DC6425C9BB07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607A8-BC60-41A6-9667-F17878A064D6}"/>
              </a:ext>
            </a:extLst>
          </p:cNvPr>
          <p:cNvSpPr txBox="1"/>
          <p:nvPr/>
        </p:nvSpPr>
        <p:spPr>
          <a:xfrm>
            <a:off x="302150" y="2804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6F8DF53-D5EF-5841-832E-92E29F38A2D7}"/>
              </a:ext>
            </a:extLst>
          </p:cNvPr>
          <p:cNvGrpSpPr/>
          <p:nvPr/>
        </p:nvGrpSpPr>
        <p:grpSpPr>
          <a:xfrm>
            <a:off x="4073557" y="1175725"/>
            <a:ext cx="4044885" cy="4506550"/>
            <a:chOff x="5717006" y="1406557"/>
            <a:chExt cx="4044885" cy="4506550"/>
          </a:xfrm>
        </p:grpSpPr>
        <p:sp>
          <p:nvSpPr>
            <p:cNvPr id="16" name="텍스트상자 15">
              <a:extLst>
                <a:ext uri="{FF2B5EF4-FFF2-40B4-BE49-F238E27FC236}">
                  <a16:creationId xmlns:a16="http://schemas.microsoft.com/office/drawing/2014/main" id="{00865ADD-013F-404F-911F-3619754C81CE}"/>
                </a:ext>
              </a:extLst>
            </p:cNvPr>
            <p:cNvSpPr txBox="1"/>
            <p:nvPr/>
          </p:nvSpPr>
          <p:spPr>
            <a:xfrm>
              <a:off x="6416009" y="4989777"/>
              <a:ext cx="26468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+mn-cs"/>
                </a:rPr>
                <a:t>Solidity</a:t>
              </a:r>
              <a:endPara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ED3C43F-429F-9B43-B985-DC260B0C5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006" y="1406557"/>
              <a:ext cx="4044885" cy="40448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9740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CCB92F-CC6A-4AF9-A69D-DC6425C9BB07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607A8-BC60-41A6-9667-F17878A064D6}"/>
              </a:ext>
            </a:extLst>
          </p:cNvPr>
          <p:cNvSpPr txBox="1"/>
          <p:nvPr/>
        </p:nvSpPr>
        <p:spPr>
          <a:xfrm>
            <a:off x="302150" y="2804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운영체제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68A9BF6-E0E9-154A-904A-43147BCA72C3}"/>
              </a:ext>
            </a:extLst>
          </p:cNvPr>
          <p:cNvGrpSpPr/>
          <p:nvPr/>
        </p:nvGrpSpPr>
        <p:grpSpPr>
          <a:xfrm>
            <a:off x="4370786" y="1740316"/>
            <a:ext cx="3450427" cy="3377368"/>
            <a:chOff x="6935249" y="2206475"/>
            <a:chExt cx="3450427" cy="337736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55976F2-48F8-EB41-A15B-68B1E659F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539" y="2206475"/>
              <a:ext cx="2211848" cy="2211848"/>
            </a:xfrm>
            <a:prstGeom prst="rect">
              <a:avLst/>
            </a:prstGeom>
          </p:spPr>
        </p:pic>
        <p:sp>
          <p:nvSpPr>
            <p:cNvPr id="27" name="TextBox 12">
              <a:extLst>
                <a:ext uri="{FF2B5EF4-FFF2-40B4-BE49-F238E27FC236}">
                  <a16:creationId xmlns:a16="http://schemas.microsoft.com/office/drawing/2014/main" id="{886F1A69-46E3-D845-8F2C-E6E5B50223FD}"/>
                </a:ext>
              </a:extLst>
            </p:cNvPr>
            <p:cNvSpPr txBox="1"/>
            <p:nvPr/>
          </p:nvSpPr>
          <p:spPr>
            <a:xfrm>
              <a:off x="6935249" y="4506625"/>
              <a:ext cx="34504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34" charset="-127"/>
                  <a:cs typeface="+mn-cs"/>
                </a:rPr>
                <a:t>Ethereum</a:t>
              </a:r>
              <a:endPara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34" charset="-127"/>
                  <a:cs typeface="+mn-cs"/>
                </a:rPr>
                <a:t>Virtual Machine</a:t>
              </a:r>
              <a:endPara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077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3730194" y="2367171"/>
            <a:ext cx="47316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Ethereum</a:t>
            </a:r>
            <a:r>
              <a: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Mining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07850-C067-4391-8042-15F0D47E7FE9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7DEA7-C7E6-4EAF-8400-56227F24ACEF}"/>
              </a:ext>
            </a:extLst>
          </p:cNvPr>
          <p:cNvSpPr txBox="1"/>
          <p:nvPr/>
        </p:nvSpPr>
        <p:spPr>
          <a:xfrm>
            <a:off x="661223" y="28046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두번째</a:t>
            </a:r>
          </a:p>
        </p:txBody>
      </p:sp>
    </p:spTree>
    <p:extLst>
      <p:ext uri="{BB962C8B-B14F-4D97-AF65-F5344CB8AC3E}">
        <p14:creationId xmlns:p14="http://schemas.microsoft.com/office/powerpoint/2010/main" val="403302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0A9DF-644A-4917-A073-9FC63BD4B2B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A53312-992F-4A57-9257-C9DDFDB07EBE}"/>
              </a:ext>
            </a:extLst>
          </p:cNvPr>
          <p:cNvSpPr txBox="1"/>
          <p:nvPr/>
        </p:nvSpPr>
        <p:spPr>
          <a:xfrm>
            <a:off x="175513" y="28046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노드 종류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CE22B8-4D6A-4140-9D38-85AE472602F8}"/>
              </a:ext>
            </a:extLst>
          </p:cNvPr>
          <p:cNvGrpSpPr/>
          <p:nvPr/>
        </p:nvGrpSpPr>
        <p:grpSpPr>
          <a:xfrm>
            <a:off x="1785244" y="2767280"/>
            <a:ext cx="8621511" cy="1323439"/>
            <a:chOff x="2242902" y="2705725"/>
            <a:chExt cx="8621511" cy="1323439"/>
          </a:xfrm>
        </p:grpSpPr>
        <p:sp>
          <p:nvSpPr>
            <p:cNvPr id="14" name="텍스트상자 13">
              <a:extLst>
                <a:ext uri="{FF2B5EF4-FFF2-40B4-BE49-F238E27FC236}">
                  <a16:creationId xmlns:a16="http://schemas.microsoft.com/office/drawing/2014/main" id="{AE7229A7-B876-8E48-88F4-EC9A1DA15446}"/>
                </a:ext>
              </a:extLst>
            </p:cNvPr>
            <p:cNvSpPr txBox="1"/>
            <p:nvPr/>
          </p:nvSpPr>
          <p:spPr>
            <a:xfrm>
              <a:off x="2242902" y="2828835"/>
              <a:ext cx="173637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2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+mn-cs"/>
                </a:rPr>
                <a:t>Full</a:t>
              </a:r>
              <a:endParaRPr kumimoji="1" lang="ko-KR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텍스트상자 14">
              <a:extLst>
                <a:ext uri="{FF2B5EF4-FFF2-40B4-BE49-F238E27FC236}">
                  <a16:creationId xmlns:a16="http://schemas.microsoft.com/office/drawing/2014/main" id="{E726D6DF-BE7E-424D-BE16-65FFDFB3DA0A}"/>
                </a:ext>
              </a:extLst>
            </p:cNvPr>
            <p:cNvSpPr txBox="1"/>
            <p:nvPr/>
          </p:nvSpPr>
          <p:spPr>
            <a:xfrm>
              <a:off x="5038050" y="2705725"/>
              <a:ext cx="21159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+mn-cs"/>
                </a:rPr>
                <a:t>Fast</a:t>
              </a:r>
              <a:endParaRPr kumimoji="1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텍스트상자 15">
              <a:extLst>
                <a:ext uri="{FF2B5EF4-FFF2-40B4-BE49-F238E27FC236}">
                  <a16:creationId xmlns:a16="http://schemas.microsoft.com/office/drawing/2014/main" id="{8E1C9A44-DC27-FE4A-9510-F8BB303DEB7E}"/>
                </a:ext>
              </a:extLst>
            </p:cNvPr>
            <p:cNvSpPr txBox="1"/>
            <p:nvPr/>
          </p:nvSpPr>
          <p:spPr>
            <a:xfrm>
              <a:off x="8212725" y="2705725"/>
              <a:ext cx="26516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+mn-cs"/>
                </a:rPr>
                <a:t>Light</a:t>
              </a:r>
              <a:endParaRPr kumimoji="1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479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EE1B01-2C30-49E0-A5AC-380331703E23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6A46B-7B3E-4167-BFEB-B3D87597600B}"/>
              </a:ext>
            </a:extLst>
          </p:cNvPr>
          <p:cNvSpPr txBox="1"/>
          <p:nvPr/>
        </p:nvSpPr>
        <p:spPr>
          <a:xfrm>
            <a:off x="109790" y="40357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합의 알고리즘</a:t>
            </a:r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51C5DE68-7AC5-DF4C-A553-6714FE005C23}"/>
              </a:ext>
            </a:extLst>
          </p:cNvPr>
          <p:cNvSpPr txBox="1"/>
          <p:nvPr/>
        </p:nvSpPr>
        <p:spPr>
          <a:xfrm>
            <a:off x="2011747" y="2750627"/>
            <a:ext cx="26468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POW</a:t>
            </a:r>
            <a:endParaRPr kumimoji="1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D785E8F2-9D01-1148-98D6-E3CD4700735D}"/>
              </a:ext>
            </a:extLst>
          </p:cNvPr>
          <p:cNvSpPr txBox="1"/>
          <p:nvPr/>
        </p:nvSpPr>
        <p:spPr>
          <a:xfrm>
            <a:off x="7744815" y="2750626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POS</a:t>
            </a:r>
            <a:endParaRPr kumimoji="1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B5CFA-20EB-D948-A883-06E7CE4B8170}"/>
              </a:ext>
            </a:extLst>
          </p:cNvPr>
          <p:cNvSpPr txBox="1"/>
          <p:nvPr/>
        </p:nvSpPr>
        <p:spPr>
          <a:xfrm>
            <a:off x="4990076" y="3013501"/>
            <a:ext cx="221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n-cs"/>
              </a:rPr>
              <a:t>VS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320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0A9DF-644A-4917-A073-9FC63BD4B2B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11E40-5795-452D-9434-B26F82EA402A}"/>
              </a:ext>
            </a:extLst>
          </p:cNvPr>
          <p:cNvSpPr txBox="1"/>
          <p:nvPr/>
        </p:nvSpPr>
        <p:spPr>
          <a:xfrm>
            <a:off x="175513" y="28046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 보상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52F5109-42A2-EE49-95C3-9806C93D99F4}"/>
              </a:ext>
            </a:extLst>
          </p:cNvPr>
          <p:cNvGrpSpPr/>
          <p:nvPr/>
        </p:nvGrpSpPr>
        <p:grpSpPr>
          <a:xfrm>
            <a:off x="4466387" y="1696612"/>
            <a:ext cx="3259226" cy="3464775"/>
            <a:chOff x="4466387" y="1989000"/>
            <a:chExt cx="3259226" cy="3464775"/>
          </a:xfrm>
        </p:grpSpPr>
        <p:sp>
          <p:nvSpPr>
            <p:cNvPr id="23" name="TextBox 1">
              <a:extLst>
                <a:ext uri="{FF2B5EF4-FFF2-40B4-BE49-F238E27FC236}">
                  <a16:creationId xmlns:a16="http://schemas.microsoft.com/office/drawing/2014/main" id="{40A722F8-BFEB-004A-B6C7-8D61088D7995}"/>
                </a:ext>
              </a:extLst>
            </p:cNvPr>
            <p:cNvSpPr txBox="1"/>
            <p:nvPr/>
          </p:nvSpPr>
          <p:spPr>
            <a:xfrm>
              <a:off x="4466387" y="4869000"/>
              <a:ext cx="32592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 ETH </a:t>
              </a: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-&gt;</a:t>
              </a: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 ETH</a:t>
              </a:r>
              <a:endPara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4" name="그래픽 23" descr="상자">
              <a:extLst>
                <a:ext uri="{FF2B5EF4-FFF2-40B4-BE49-F238E27FC236}">
                  <a16:creationId xmlns:a16="http://schemas.microsoft.com/office/drawing/2014/main" id="{9E4652C6-CF0F-C24C-BB51-986128A4A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6000" y="1989000"/>
              <a:ext cx="288000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209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10FF3F-30AD-2948-9A68-F912C56D66F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66AEC8EE-F3C4-0047-980E-C97946671313}"/>
              </a:ext>
            </a:extLst>
          </p:cNvPr>
          <p:cNvSpPr txBox="1"/>
          <p:nvPr/>
        </p:nvSpPr>
        <p:spPr>
          <a:xfrm>
            <a:off x="302150" y="2804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블록체인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A0F410-309A-0B44-939C-7B29F7343B9F}"/>
              </a:ext>
            </a:extLst>
          </p:cNvPr>
          <p:cNvGrpSpPr/>
          <p:nvPr/>
        </p:nvGrpSpPr>
        <p:grpSpPr>
          <a:xfrm>
            <a:off x="4667272" y="1776370"/>
            <a:ext cx="2880000" cy="3305260"/>
            <a:chOff x="4656000" y="1733865"/>
            <a:chExt cx="2880000" cy="330526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C162E6E-66D0-AA45-8E5C-2CE005B1562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56000" y="1733865"/>
              <a:ext cx="2880000" cy="2880000"/>
            </a:xfrm>
            <a:prstGeom prst="rect">
              <a:avLst/>
            </a:prstGeom>
          </p:spPr>
        </p:pic>
        <p:sp>
          <p:nvSpPr>
            <p:cNvPr id="9" name="TextBox 18">
              <a:extLst>
                <a:ext uri="{FF2B5EF4-FFF2-40B4-BE49-F238E27FC236}">
                  <a16:creationId xmlns:a16="http://schemas.microsoft.com/office/drawing/2014/main" id="{4F645231-4F6A-6646-A581-DD6C2A914CBF}"/>
                </a:ext>
              </a:extLst>
            </p:cNvPr>
            <p:cNvSpPr txBox="1"/>
            <p:nvPr/>
          </p:nvSpPr>
          <p:spPr>
            <a:xfrm>
              <a:off x="4720592" y="4392794"/>
              <a:ext cx="27508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Con</a:t>
              </a:r>
              <a:r>
                <a:rPr lang="en-US" altLang="ko-KR" sz="3600" b="1" dirty="0" err="1">
                  <a:solidFill>
                    <a:srgbClr val="FFC000"/>
                  </a:solidFill>
                  <a:latin typeface="맑은 고딕" panose="020F0502020204030204"/>
                  <a:ea typeface="맑은 고딕" panose="020B0503020000020004" pitchFamily="34" charset="-127"/>
                </a:rPr>
                <a:t>sortium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28D2DD4-D494-1F42-960C-1B8297168B00}"/>
              </a:ext>
            </a:extLst>
          </p:cNvPr>
          <p:cNvGrpSpPr/>
          <p:nvPr/>
        </p:nvGrpSpPr>
        <p:grpSpPr>
          <a:xfrm>
            <a:off x="8229693" y="1776370"/>
            <a:ext cx="2880000" cy="3305260"/>
            <a:chOff x="8363507" y="1774824"/>
            <a:chExt cx="2880000" cy="330526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BBAF82-BBF4-EA4A-B952-61E843164701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63507" y="1774824"/>
              <a:ext cx="2880000" cy="2880000"/>
            </a:xfrm>
            <a:prstGeom prst="rect">
              <a:avLst/>
            </a:prstGeom>
          </p:spPr>
        </p:pic>
        <p:sp>
          <p:nvSpPr>
            <p:cNvPr id="10" name="TextBox 18">
              <a:extLst>
                <a:ext uri="{FF2B5EF4-FFF2-40B4-BE49-F238E27FC236}">
                  <a16:creationId xmlns:a16="http://schemas.microsoft.com/office/drawing/2014/main" id="{B0BC0498-4E37-4E4D-BD06-B3B65261A748}"/>
                </a:ext>
              </a:extLst>
            </p:cNvPr>
            <p:cNvSpPr txBox="1"/>
            <p:nvPr/>
          </p:nvSpPr>
          <p:spPr>
            <a:xfrm>
              <a:off x="9045928" y="4433753"/>
              <a:ext cx="1515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Public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AB8C6A3-499B-5240-A92F-1BE79862E832}"/>
              </a:ext>
            </a:extLst>
          </p:cNvPr>
          <p:cNvGrpSpPr/>
          <p:nvPr/>
        </p:nvGrpSpPr>
        <p:grpSpPr>
          <a:xfrm>
            <a:off x="1104851" y="1774825"/>
            <a:ext cx="2880000" cy="3306805"/>
            <a:chOff x="961553" y="1774824"/>
            <a:chExt cx="2880000" cy="330680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8344094-BDC7-9C46-A42A-90FFE5CEAB80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1553" y="1774824"/>
              <a:ext cx="2880000" cy="2880000"/>
            </a:xfrm>
            <a:prstGeom prst="rect">
              <a:avLst/>
            </a:prstGeom>
          </p:spPr>
        </p:pic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EFC77263-188B-314F-8882-C3EDC267EE0B}"/>
                </a:ext>
              </a:extLst>
            </p:cNvPr>
            <p:cNvSpPr txBox="1"/>
            <p:nvPr/>
          </p:nvSpPr>
          <p:spPr>
            <a:xfrm>
              <a:off x="1552666" y="4435298"/>
              <a:ext cx="1697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Private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165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D5BA065-2454-4F7C-AD51-3029BB864F44}"/>
              </a:ext>
            </a:extLst>
          </p:cNvPr>
          <p:cNvSpPr txBox="1"/>
          <p:nvPr/>
        </p:nvSpPr>
        <p:spPr>
          <a:xfrm>
            <a:off x="2099005" y="2105561"/>
            <a:ext cx="79939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Q</a:t>
            </a:r>
            <a:r>
              <a:rPr kumimoji="0" lang="en-US" altLang="ko-KR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&amp;</a:t>
            </a:r>
            <a:r>
              <a:rPr kumimoji="0" lang="en-US" altLang="ko-KR" sz="1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82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3062793" y="2644170"/>
            <a:ext cx="6066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Bitcoin </a:t>
            </a:r>
            <a:endParaRPr kumimoji="0" lang="ko-KR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83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B9426C-CC06-4683-AEB7-1B7A48B6BA7F}"/>
              </a:ext>
            </a:extLst>
          </p:cNvPr>
          <p:cNvSpPr txBox="1"/>
          <p:nvPr/>
        </p:nvSpPr>
        <p:spPr>
          <a:xfrm>
            <a:off x="3062793" y="1536174"/>
            <a:ext cx="60664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8000" b="1" dirty="0">
                <a:solidFill>
                  <a:schemeClr val="accent4"/>
                </a:solidFill>
                <a:latin typeface="맑은 고딕" panose="020F0302020204030204"/>
                <a:ea typeface="맑은 고딕" panose="020B0503020000020004" pitchFamily="50" charset="-127"/>
              </a:rPr>
              <a:t>Bitcoin</a:t>
            </a:r>
            <a:r>
              <a:rPr lang="en-US" altLang="ko-KR" sz="8000" b="1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 </a:t>
            </a:r>
          </a:p>
          <a:p>
            <a:pPr lvl="0" algn="ctr">
              <a:defRPr/>
            </a:pPr>
            <a:r>
              <a:rPr lang="ko-KR" altLang="en-US" sz="8000" b="1" dirty="0">
                <a:solidFill>
                  <a:schemeClr val="bg1"/>
                </a:solidFill>
              </a:rPr>
              <a:t>≠ </a:t>
            </a:r>
            <a:r>
              <a:rPr lang="en-US" altLang="ko-KR" sz="8000" b="1" dirty="0" err="1">
                <a:solidFill>
                  <a:schemeClr val="accent5"/>
                </a:solidFill>
              </a:rPr>
              <a:t>Blockchain</a:t>
            </a: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DEA831-4CDF-E447-AF72-2BD482AF8ECD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CC4FB121-9380-3643-A1E6-7060A755CC0E}"/>
              </a:ext>
            </a:extLst>
          </p:cNvPr>
          <p:cNvSpPr txBox="1"/>
          <p:nvPr/>
        </p:nvSpPr>
        <p:spPr>
          <a:xfrm>
            <a:off x="302150" y="2804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비트코인</a:t>
            </a:r>
          </a:p>
        </p:txBody>
      </p:sp>
    </p:spTree>
    <p:extLst>
      <p:ext uri="{BB962C8B-B14F-4D97-AF65-F5344CB8AC3E}">
        <p14:creationId xmlns:p14="http://schemas.microsoft.com/office/powerpoint/2010/main" val="254147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0A9DF-644A-4917-A073-9FC63BD4B2B6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11E40-5795-452D-9434-B26F82EA402A}"/>
              </a:ext>
            </a:extLst>
          </p:cNvPr>
          <p:cNvSpPr txBox="1"/>
          <p:nvPr/>
        </p:nvSpPr>
        <p:spPr>
          <a:xfrm>
            <a:off x="302150" y="2804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비트코인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52F5109-42A2-EE49-95C3-9806C93D99F4}"/>
              </a:ext>
            </a:extLst>
          </p:cNvPr>
          <p:cNvGrpSpPr/>
          <p:nvPr/>
        </p:nvGrpSpPr>
        <p:grpSpPr>
          <a:xfrm>
            <a:off x="4584400" y="1450391"/>
            <a:ext cx="3023199" cy="3957218"/>
            <a:chOff x="4584402" y="1989000"/>
            <a:chExt cx="3023199" cy="3957218"/>
          </a:xfrm>
        </p:grpSpPr>
        <p:sp>
          <p:nvSpPr>
            <p:cNvPr id="23" name="TextBox 1">
              <a:extLst>
                <a:ext uri="{FF2B5EF4-FFF2-40B4-BE49-F238E27FC236}">
                  <a16:creationId xmlns:a16="http://schemas.microsoft.com/office/drawing/2014/main" id="{40A722F8-BFEB-004A-B6C7-8D61088D7995}"/>
                </a:ext>
              </a:extLst>
            </p:cNvPr>
            <p:cNvSpPr txBox="1"/>
            <p:nvPr/>
          </p:nvSpPr>
          <p:spPr>
            <a:xfrm>
              <a:off x="4584402" y="4869000"/>
              <a:ext cx="302319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Block</a:t>
              </a:r>
              <a:r>
                <a:rPr kumimoji="0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Rewards</a:t>
              </a:r>
              <a:endParaRPr lang="en-US" altLang="ko-KR" sz="3200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b="1" dirty="0">
                  <a:solidFill>
                    <a:srgbClr val="FFC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12.5 BTC</a:t>
              </a:r>
              <a:endPara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4" name="그래픽 23" descr="상자">
              <a:extLst>
                <a:ext uri="{FF2B5EF4-FFF2-40B4-BE49-F238E27FC236}">
                  <a16:creationId xmlns:a16="http://schemas.microsoft.com/office/drawing/2014/main" id="{9E4652C6-CF0F-C24C-BB51-986128A4A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6000" y="1989000"/>
              <a:ext cx="288000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422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921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4D1F861-018E-4777-B1CF-FEC7BEF9AA97}"/>
              </a:ext>
            </a:extLst>
          </p:cNvPr>
          <p:cNvCxnSpPr>
            <a:cxnSpLocks/>
          </p:cNvCxnSpPr>
          <p:nvPr/>
        </p:nvCxnSpPr>
        <p:spPr>
          <a:xfrm>
            <a:off x="4602684" y="3429000"/>
            <a:ext cx="3025499" cy="0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B69A6C-58C4-4BE9-A9AC-7CEA7CBBCF5B}"/>
              </a:ext>
            </a:extLst>
          </p:cNvPr>
          <p:cNvGrpSpPr/>
          <p:nvPr/>
        </p:nvGrpSpPr>
        <p:grpSpPr>
          <a:xfrm>
            <a:off x="1862295" y="2520225"/>
            <a:ext cx="2211848" cy="2208127"/>
            <a:chOff x="2397741" y="2471130"/>
            <a:chExt cx="2211848" cy="2208127"/>
          </a:xfrm>
        </p:grpSpPr>
        <p:pic>
          <p:nvPicPr>
            <p:cNvPr id="3" name="그래픽 2" descr="사용자">
              <a:extLst>
                <a:ext uri="{FF2B5EF4-FFF2-40B4-BE49-F238E27FC236}">
                  <a16:creationId xmlns:a16="http://schemas.microsoft.com/office/drawing/2014/main" id="{1EDB96ED-0E9F-4A42-B744-0C586F11B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5795" y="2471130"/>
              <a:ext cx="1915740" cy="191574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5456D5-80AF-48B9-8552-F0FC11FF86A1}"/>
                </a:ext>
              </a:extLst>
            </p:cNvPr>
            <p:cNvSpPr txBox="1"/>
            <p:nvPr/>
          </p:nvSpPr>
          <p:spPr>
            <a:xfrm>
              <a:off x="2397741" y="4094482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34" charset="-127"/>
                  <a:cs typeface="+mn-cs"/>
                </a:rPr>
                <a:t>Bob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AAEC9A-04DC-4152-910E-182ABABBB5E8}"/>
              </a:ext>
            </a:extLst>
          </p:cNvPr>
          <p:cNvGrpSpPr/>
          <p:nvPr/>
        </p:nvGrpSpPr>
        <p:grpSpPr>
          <a:xfrm>
            <a:off x="8304778" y="2520226"/>
            <a:ext cx="2211848" cy="2208126"/>
            <a:chOff x="7582411" y="2471130"/>
            <a:chExt cx="2211848" cy="2208126"/>
          </a:xfrm>
          <a:solidFill>
            <a:schemeClr val="accent6"/>
          </a:solidFill>
        </p:grpSpPr>
        <p:pic>
          <p:nvPicPr>
            <p:cNvPr id="17" name="그래픽 16" descr="사용자">
              <a:extLst>
                <a:ext uri="{FF2B5EF4-FFF2-40B4-BE49-F238E27FC236}">
                  <a16:creationId xmlns:a16="http://schemas.microsoft.com/office/drawing/2014/main" id="{FEEBB3DA-0035-4147-B4F4-835FD99B6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30465" y="2471130"/>
              <a:ext cx="1915740" cy="191574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4EBF45-23ED-4350-AF21-A1FCFB45F41C}"/>
                </a:ext>
              </a:extLst>
            </p:cNvPr>
            <p:cNvSpPr txBox="1"/>
            <p:nvPr/>
          </p:nvSpPr>
          <p:spPr>
            <a:xfrm>
              <a:off x="7582411" y="4094481"/>
              <a:ext cx="2211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34" charset="-127"/>
                  <a:cs typeface="+mn-cs"/>
                </a:rPr>
                <a:t>Cale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FEF723-83C7-4111-9EA0-5E2CF207B171}"/>
              </a:ext>
            </a:extLst>
          </p:cNvPr>
          <p:cNvSpPr txBox="1"/>
          <p:nvPr/>
        </p:nvSpPr>
        <p:spPr>
          <a:xfrm>
            <a:off x="4990076" y="2469084"/>
            <a:ext cx="2211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schemeClr val="accent4"/>
                </a:solidFill>
                <a:latin typeface="맑은 고딕" panose="020F0302020204030204"/>
                <a:ea typeface="맑은 고딕" panose="020B0503020000020004" pitchFamily="34" charset="-127"/>
              </a:rPr>
              <a:t>Only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395098-9277-2443-A240-D0EF83B23B75}"/>
              </a:ext>
            </a:extLst>
          </p:cNvPr>
          <p:cNvSpPr/>
          <p:nvPr/>
        </p:nvSpPr>
        <p:spPr>
          <a:xfrm rot="5400000">
            <a:off x="938694" y="-135012"/>
            <a:ext cx="45719" cy="1923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92DA53A0-DF4D-4145-AB5A-7F0B24D7C853}"/>
              </a:ext>
            </a:extLst>
          </p:cNvPr>
          <p:cNvSpPr txBox="1"/>
          <p:nvPr/>
        </p:nvSpPr>
        <p:spPr>
          <a:xfrm>
            <a:off x="302150" y="2804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비트코인</a:t>
            </a: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F2B974FE-922B-4443-8F1E-BD71BBB91CCB}"/>
              </a:ext>
            </a:extLst>
          </p:cNvPr>
          <p:cNvSpPr txBox="1"/>
          <p:nvPr/>
        </p:nvSpPr>
        <p:spPr>
          <a:xfrm>
            <a:off x="4990076" y="3557920"/>
            <a:ext cx="221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chemeClr val="accent4"/>
                </a:solidFill>
                <a:latin typeface="맑은 고딕" panose="020F0302020204030204"/>
                <a:ea typeface="맑은 고딕" panose="020B0503020000020004" pitchFamily="34" charset="-127"/>
              </a:rPr>
              <a:t>Withdrawals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72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E4F792-D9A6-DC44-942C-64FA19A6842E}">
  <we:reference id="wa104381063" version="1.0.0.0" store="ko-KR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347</Words>
  <Application>Microsoft Macintosh PowerPoint</Application>
  <PresentationFormat>와이드스크린</PresentationFormat>
  <Paragraphs>197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박정준</dc:creator>
  <cp:lastModifiedBy>박정준</cp:lastModifiedBy>
  <cp:revision>205</cp:revision>
  <dcterms:created xsi:type="dcterms:W3CDTF">2018-01-16T07:52:22Z</dcterms:created>
  <dcterms:modified xsi:type="dcterms:W3CDTF">2018-02-13T04:20:39Z</dcterms:modified>
</cp:coreProperties>
</file>