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56" r:id="rId4"/>
    <p:sldId id="278" r:id="rId5"/>
    <p:sldId id="279" r:id="rId6"/>
    <p:sldId id="263" r:id="rId7"/>
    <p:sldId id="264" r:id="rId8"/>
    <p:sldId id="265" r:id="rId9"/>
    <p:sldId id="267" r:id="rId10"/>
    <p:sldId id="274" r:id="rId11"/>
    <p:sldId id="266"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219822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25045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07414D-DC04-4254-A0F1-3759445AB482}"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445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30399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07414D-DC04-4254-A0F1-3759445AB482}"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5424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8900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215540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60354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2794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233729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3916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4916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161625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329773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40284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057E56-36CD-426F-B55F-C196B76DD50A}"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07414D-DC04-4254-A0F1-3759445AB482}" type="slidenum">
              <a:rPr lang="en-US" smtClean="0"/>
              <a:t>‹#›</a:t>
            </a:fld>
            <a:endParaRPr lang="en-US" dirty="0"/>
          </a:p>
        </p:txBody>
      </p:sp>
    </p:spTree>
    <p:extLst>
      <p:ext uri="{BB962C8B-B14F-4D97-AF65-F5344CB8AC3E}">
        <p14:creationId xmlns:p14="http://schemas.microsoft.com/office/powerpoint/2010/main" val="219048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057E56-36CD-426F-B55F-C196B76DD50A}" type="datetimeFigureOut">
              <a:rPr lang="en-US" smtClean="0"/>
              <a:t>27-Nov-18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07414D-DC04-4254-A0F1-3759445AB482}" type="slidenum">
              <a:rPr lang="en-US" smtClean="0"/>
              <a:t>‹#›</a:t>
            </a:fld>
            <a:endParaRPr lang="en-US" dirty="0"/>
          </a:p>
        </p:txBody>
      </p:sp>
    </p:spTree>
    <p:extLst>
      <p:ext uri="{BB962C8B-B14F-4D97-AF65-F5344CB8AC3E}">
        <p14:creationId xmlns:p14="http://schemas.microsoft.com/office/powerpoint/2010/main" val="6307635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mathworks.com/solutions/internet-of-thing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7DC6C-A046-4B24-A339-5056FA2308B1}"/>
              </a:ext>
            </a:extLst>
          </p:cNvPr>
          <p:cNvSpPr>
            <a:spLocks noGrp="1"/>
          </p:cNvSpPr>
          <p:nvPr>
            <p:ph type="title"/>
          </p:nvPr>
        </p:nvSpPr>
        <p:spPr/>
        <p:txBody>
          <a:bodyPr>
            <a:normAutofit/>
          </a:bodyPr>
          <a:lstStyle/>
          <a:p>
            <a:pPr algn="ctr" defTabSz="914400">
              <a:lnSpc>
                <a:spcPct val="90000"/>
              </a:lnSpc>
            </a:pPr>
            <a:r>
              <a:rPr lang="en-US" sz="4800" b="1" cap="all" dirty="0">
                <a:solidFill>
                  <a:schemeClr val="tx1"/>
                </a:solidFill>
                <a:effectLst>
                  <a:outerShdw blurRad="50800" dist="63500" dir="2700000" algn="tl" rotWithShape="0">
                    <a:srgbClr val="000000">
                      <a:alpha val="48000"/>
                    </a:srgbClr>
                  </a:outerShdw>
                </a:effectLst>
              </a:rPr>
              <a:t>FIRE EMERGENCY EXIT SYSTEM</a:t>
            </a:r>
          </a:p>
        </p:txBody>
      </p:sp>
      <p:sp>
        <p:nvSpPr>
          <p:cNvPr id="3" name="Content Placeholder 2">
            <a:extLst>
              <a:ext uri="{FF2B5EF4-FFF2-40B4-BE49-F238E27FC236}">
                <a16:creationId xmlns:a16="http://schemas.microsoft.com/office/drawing/2014/main" xmlns="" id="{82FBA7C1-14C8-4C05-A61B-6987667A3CB5}"/>
              </a:ext>
            </a:extLst>
          </p:cNvPr>
          <p:cNvSpPr>
            <a:spLocks noGrp="1"/>
          </p:cNvSpPr>
          <p:nvPr>
            <p:ph idx="1"/>
          </p:nvPr>
        </p:nvSpPr>
        <p:spPr>
          <a:xfrm>
            <a:off x="2589212" y="2137892"/>
            <a:ext cx="8915400" cy="3773329"/>
          </a:xfrm>
        </p:spPr>
        <p:txBody>
          <a:bodyPr>
            <a:normAutofit fontScale="85000" lnSpcReduction="20000"/>
          </a:bodyPr>
          <a:lstStyle/>
          <a:p>
            <a:endParaRPr lang="en-US" dirty="0"/>
          </a:p>
          <a:p>
            <a:endParaRPr lang="en-US" dirty="0"/>
          </a:p>
          <a:p>
            <a:endParaRPr lang="en-US" dirty="0"/>
          </a:p>
          <a:p>
            <a:r>
              <a:rPr lang="en-US" sz="1900" dirty="0" err="1" smtClean="0"/>
              <a:t>Haard</a:t>
            </a:r>
            <a:r>
              <a:rPr lang="en-US" sz="1900" dirty="0" smtClean="0"/>
              <a:t> </a:t>
            </a:r>
            <a:r>
              <a:rPr lang="en-US" sz="1900" dirty="0"/>
              <a:t>Patel – 15012101026</a:t>
            </a:r>
          </a:p>
          <a:p>
            <a:r>
              <a:rPr lang="en-US" sz="1900" dirty="0" err="1"/>
              <a:t>Khush</a:t>
            </a:r>
            <a:r>
              <a:rPr lang="en-US" sz="1900" dirty="0"/>
              <a:t> Patel – 15012101031</a:t>
            </a:r>
          </a:p>
          <a:p>
            <a:r>
              <a:rPr lang="en-US" sz="1900" dirty="0"/>
              <a:t>Neel Patel – 15012101036</a:t>
            </a:r>
          </a:p>
          <a:p>
            <a:r>
              <a:rPr lang="en-US" sz="1900" dirty="0" err="1"/>
              <a:t>Reeya</a:t>
            </a:r>
            <a:r>
              <a:rPr lang="en-US" sz="1900" dirty="0"/>
              <a:t> Patel - 15012101038</a:t>
            </a:r>
          </a:p>
          <a:p>
            <a:endParaRPr lang="en-US" sz="2600" dirty="0"/>
          </a:p>
          <a:p>
            <a:pPr lvl="8"/>
            <a:r>
              <a:rPr lang="en-US" sz="2100" dirty="0"/>
              <a:t>Guided by – </a:t>
            </a:r>
            <a:endParaRPr lang="en-US" sz="2100" dirty="0" smtClean="0"/>
          </a:p>
          <a:p>
            <a:pPr lvl="8"/>
            <a:r>
              <a:rPr lang="en-US" sz="2100" dirty="0" smtClean="0"/>
              <a:t>Prof. </a:t>
            </a:r>
            <a:r>
              <a:rPr lang="en-US" sz="2100" dirty="0" err="1" smtClean="0"/>
              <a:t>Nidhi</a:t>
            </a:r>
            <a:r>
              <a:rPr lang="en-US" sz="2100" smtClean="0"/>
              <a:t> Thacker</a:t>
            </a:r>
            <a:endParaRPr lang="en-US" sz="2100" dirty="0"/>
          </a:p>
          <a:p>
            <a:pPr lvl="8"/>
            <a:r>
              <a:rPr lang="en-US" sz="2100" dirty="0"/>
              <a:t>Prof. </a:t>
            </a:r>
            <a:r>
              <a:rPr lang="en-US" sz="2100" dirty="0" err="1"/>
              <a:t>Hirav</a:t>
            </a:r>
            <a:r>
              <a:rPr lang="en-US" sz="2100" dirty="0"/>
              <a:t> </a:t>
            </a:r>
            <a:r>
              <a:rPr lang="en-US" sz="2100" dirty="0" smtClean="0"/>
              <a:t>Shah</a:t>
            </a:r>
            <a:endParaRPr lang="en-US" sz="21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9853" b="52673"/>
          <a:stretch/>
        </p:blipFill>
        <p:spPr>
          <a:xfrm>
            <a:off x="7096226" y="1686058"/>
            <a:ext cx="4408386" cy="1301839"/>
          </a:xfrm>
          <a:prstGeom prst="rect">
            <a:avLst/>
          </a:prstGeom>
        </p:spPr>
      </p:pic>
    </p:spTree>
    <p:extLst>
      <p:ext uri="{BB962C8B-B14F-4D97-AF65-F5344CB8AC3E}">
        <p14:creationId xmlns:p14="http://schemas.microsoft.com/office/powerpoint/2010/main" val="427910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030ED8-E157-460C-985E-37FCA17BEBC4}"/>
              </a:ext>
            </a:extLst>
          </p:cNvPr>
          <p:cNvSpPr txBox="1"/>
          <p:nvPr/>
        </p:nvSpPr>
        <p:spPr>
          <a:xfrm>
            <a:off x="1" y="710214"/>
            <a:ext cx="12192000" cy="615553"/>
          </a:xfrm>
          <a:prstGeom prst="rect">
            <a:avLst/>
          </a:prstGeom>
          <a:noFill/>
        </p:spPr>
        <p:txBody>
          <a:bodyPr wrap="square" rtlCol="0">
            <a:spAutoFit/>
          </a:bodyPr>
          <a:lstStyle/>
          <a:p>
            <a:pPr algn="ctr"/>
            <a:r>
              <a:rPr lang="en-US" sz="3400" b="1" cap="all" dirty="0" smtClean="0">
                <a:effectLst>
                  <a:outerShdw blurRad="50800" dist="63500" dir="2700000" algn="tl" rotWithShape="0">
                    <a:srgbClr val="000000">
                      <a:alpha val="48000"/>
                    </a:srgbClr>
                  </a:outerShdw>
                </a:effectLst>
                <a:latin typeface="+mj-lt"/>
                <a:ea typeface="+mj-ea"/>
                <a:cs typeface="+mj-cs"/>
              </a:rPr>
              <a:t>Circuit Diagram:</a:t>
            </a:r>
            <a:endParaRPr lang="en-US" sz="3400" b="1" cap="all" dirty="0">
              <a:effectLst>
                <a:outerShdw blurRad="50800" dist="63500" dir="2700000" algn="tl" rotWithShape="0">
                  <a:srgbClr val="000000">
                    <a:alpha val="48000"/>
                  </a:srgbClr>
                </a:outerShdw>
              </a:effectLst>
              <a:latin typeface="+mj-lt"/>
              <a:ea typeface="+mj-ea"/>
              <a:cs typeface="+mj-cs"/>
            </a:endParaRPr>
          </a:p>
        </p:txBody>
      </p:sp>
      <p:sp>
        <p:nvSpPr>
          <p:cNvPr id="3" name="TextBox 2">
            <a:extLst>
              <a:ext uri="{FF2B5EF4-FFF2-40B4-BE49-F238E27FC236}">
                <a16:creationId xmlns:a16="http://schemas.microsoft.com/office/drawing/2014/main" xmlns="" id="{F3235A6B-48D1-41B8-BB10-028FB9CA02DC}"/>
              </a:ext>
            </a:extLst>
          </p:cNvPr>
          <p:cNvSpPr txBox="1"/>
          <p:nvPr/>
        </p:nvSpPr>
        <p:spPr>
          <a:xfrm>
            <a:off x="5637320" y="2978458"/>
            <a:ext cx="914400" cy="914400"/>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991" y="1325767"/>
            <a:ext cx="8371058" cy="5434835"/>
          </a:xfrm>
          <a:prstGeom prst="rect">
            <a:avLst/>
          </a:prstGeom>
        </p:spPr>
      </p:pic>
    </p:spTree>
    <p:extLst>
      <p:ext uri="{BB962C8B-B14F-4D97-AF65-F5344CB8AC3E}">
        <p14:creationId xmlns:p14="http://schemas.microsoft.com/office/powerpoint/2010/main" val="2351180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030ED8-E157-460C-985E-37FCA17BEBC4}"/>
              </a:ext>
            </a:extLst>
          </p:cNvPr>
          <p:cNvSpPr txBox="1"/>
          <p:nvPr/>
        </p:nvSpPr>
        <p:spPr>
          <a:xfrm>
            <a:off x="1" y="710214"/>
            <a:ext cx="12192000"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Future Scope:</a:t>
            </a:r>
          </a:p>
        </p:txBody>
      </p:sp>
      <p:sp>
        <p:nvSpPr>
          <p:cNvPr id="3" name="TextBox 2">
            <a:extLst>
              <a:ext uri="{FF2B5EF4-FFF2-40B4-BE49-F238E27FC236}">
                <a16:creationId xmlns:a16="http://schemas.microsoft.com/office/drawing/2014/main" xmlns="" id="{F3235A6B-48D1-41B8-BB10-028FB9CA02DC}"/>
              </a:ext>
            </a:extLst>
          </p:cNvPr>
          <p:cNvSpPr txBox="1"/>
          <p:nvPr/>
        </p:nvSpPr>
        <p:spPr>
          <a:xfrm>
            <a:off x="5637320" y="2978458"/>
            <a:ext cx="914400" cy="914400"/>
          </a:xfrm>
          <a:prstGeom prst="rect">
            <a:avLst/>
          </a:prstGeom>
          <a:noFill/>
        </p:spPr>
        <p:txBody>
          <a:bodyPr wrap="square" rtlCol="0">
            <a:spAutoFit/>
          </a:bodyPr>
          <a:lstStyle/>
          <a:p>
            <a:endParaRPr lang="en-US" dirty="0"/>
          </a:p>
        </p:txBody>
      </p:sp>
      <p:sp>
        <p:nvSpPr>
          <p:cNvPr id="4" name="TextBox 3"/>
          <p:cNvSpPr txBox="1"/>
          <p:nvPr/>
        </p:nvSpPr>
        <p:spPr>
          <a:xfrm>
            <a:off x="1243014" y="1757363"/>
            <a:ext cx="9385230" cy="323165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We would like to extend this project into real life implementation bus system implementations. </a:t>
            </a:r>
          </a:p>
          <a:p>
            <a:endParaRPr lang="en-US" sz="2400" dirty="0"/>
          </a:p>
          <a:p>
            <a:pPr marL="342900" indent="-342900">
              <a:buFont typeface="Arial" panose="020B0604020202020204" pitchFamily="34" charset="0"/>
              <a:buChar char="•"/>
            </a:pPr>
            <a:r>
              <a:rPr lang="en-US" sz="2400" dirty="0" smtClean="0"/>
              <a:t>Apart from this also system that can predict the accidents and other problems in bus. </a:t>
            </a:r>
          </a:p>
          <a:p>
            <a:endParaRPr lang="en-US" dirty="0" smtClean="0"/>
          </a:p>
          <a:p>
            <a:pPr marL="285750" indent="-285750">
              <a:buFont typeface="Arial" panose="020B0604020202020204" pitchFamily="34" charset="0"/>
              <a:buChar char="•"/>
            </a:pPr>
            <a:r>
              <a:rPr lang="en-US" sz="2400" dirty="0" smtClean="0"/>
              <a:t>Hydraulic and fully automated window system can also be implemented in near by future. </a:t>
            </a:r>
            <a:endParaRPr lang="en-US" sz="2400" dirty="0"/>
          </a:p>
          <a:p>
            <a:endParaRPr lang="en-US" dirty="0"/>
          </a:p>
        </p:txBody>
      </p:sp>
    </p:spTree>
    <p:extLst>
      <p:ext uri="{BB962C8B-B14F-4D97-AF65-F5344CB8AC3E}">
        <p14:creationId xmlns:p14="http://schemas.microsoft.com/office/powerpoint/2010/main" val="4148365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B25108-BF70-4C10-877E-032086C2190B}"/>
              </a:ext>
            </a:extLst>
          </p:cNvPr>
          <p:cNvSpPr txBox="1"/>
          <p:nvPr/>
        </p:nvSpPr>
        <p:spPr>
          <a:xfrm>
            <a:off x="1" y="683581"/>
            <a:ext cx="12192000"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CONCLUSION</a:t>
            </a:r>
          </a:p>
        </p:txBody>
      </p:sp>
      <p:sp>
        <p:nvSpPr>
          <p:cNvPr id="4" name="TextBox 3"/>
          <p:cNvSpPr txBox="1"/>
          <p:nvPr/>
        </p:nvSpPr>
        <p:spPr>
          <a:xfrm>
            <a:off x="1243014" y="1757363"/>
            <a:ext cx="9385230" cy="4524315"/>
          </a:xfrm>
          <a:prstGeom prst="rect">
            <a:avLst/>
          </a:prstGeom>
          <a:noFill/>
        </p:spPr>
        <p:txBody>
          <a:bodyPr wrap="square" rtlCol="0">
            <a:spAutoFit/>
          </a:bodyPr>
          <a:lstStyle/>
          <a:p>
            <a:r>
              <a:rPr lang="en-US" sz="2400" dirty="0" smtClean="0"/>
              <a:t>We learnt many new concepts like</a:t>
            </a:r>
          </a:p>
          <a:p>
            <a:endParaRPr lang="en-US" sz="2400" dirty="0" smtClean="0"/>
          </a:p>
          <a:p>
            <a:pPr marL="800100" lvl="1" indent="-342900">
              <a:buFont typeface="Arial" panose="020B0604020202020204" pitchFamily="34" charset="0"/>
              <a:buChar char="•"/>
            </a:pPr>
            <a:r>
              <a:rPr lang="en-US" sz="2400" dirty="0" smtClean="0"/>
              <a:t>MQ2 sensor and its real life implementations. </a:t>
            </a:r>
          </a:p>
          <a:p>
            <a:pPr lvl="1"/>
            <a:endParaRPr lang="en-US" sz="2400" dirty="0" smtClean="0"/>
          </a:p>
          <a:p>
            <a:pPr marL="800100" lvl="1" indent="-342900">
              <a:buFont typeface="Arial" panose="020B0604020202020204" pitchFamily="34" charset="0"/>
              <a:buChar char="•"/>
            </a:pPr>
            <a:r>
              <a:rPr lang="en-US" sz="2400" dirty="0" smtClean="0"/>
              <a:t>Cloud data System and Graph based APIs.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smtClean="0"/>
              <a:t>Different AT Command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smtClean="0"/>
              <a:t>GSM Module and </a:t>
            </a:r>
            <a:r>
              <a:rPr lang="en-US" sz="2400" smtClean="0"/>
              <a:t>Its versions</a:t>
            </a:r>
            <a:endParaRPr lang="en-US" sz="2400" dirty="0" smtClean="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smtClean="0"/>
              <a:t>Integrations in Big Projects</a:t>
            </a:r>
          </a:p>
          <a:p>
            <a:endParaRPr lang="en-US" sz="2400" dirty="0"/>
          </a:p>
        </p:txBody>
      </p:sp>
    </p:spTree>
    <p:extLst>
      <p:ext uri="{BB962C8B-B14F-4D97-AF65-F5344CB8AC3E}">
        <p14:creationId xmlns:p14="http://schemas.microsoft.com/office/powerpoint/2010/main" val="2668955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F56058-6063-44CA-9BA5-77B3D03F1FCC}"/>
              </a:ext>
            </a:extLst>
          </p:cNvPr>
          <p:cNvSpPr txBox="1"/>
          <p:nvPr/>
        </p:nvSpPr>
        <p:spPr>
          <a:xfrm>
            <a:off x="3924572" y="2254929"/>
            <a:ext cx="4342856" cy="1862048"/>
          </a:xfrm>
          <a:prstGeom prst="rect">
            <a:avLst/>
          </a:prstGeom>
          <a:noFill/>
        </p:spPr>
        <p:txBody>
          <a:bodyPr wrap="none" rtlCol="0">
            <a:spAutoFit/>
          </a:bodyPr>
          <a:lstStyle/>
          <a:p>
            <a:r>
              <a:rPr lang="en-US" sz="11500" b="1" cap="all" dirty="0">
                <a:effectLst>
                  <a:outerShdw blurRad="50800" dist="63500" dir="2700000" algn="tl" rotWithShape="0">
                    <a:srgbClr val="000000">
                      <a:alpha val="48000"/>
                    </a:srgbClr>
                  </a:outerShdw>
                </a:effectLst>
                <a:latin typeface="+mj-lt"/>
                <a:ea typeface="+mj-ea"/>
                <a:cs typeface="+mj-cs"/>
              </a:rPr>
              <a:t>Q &amp; A</a:t>
            </a:r>
          </a:p>
        </p:txBody>
      </p:sp>
    </p:spTree>
    <p:extLst>
      <p:ext uri="{BB962C8B-B14F-4D97-AF65-F5344CB8AC3E}">
        <p14:creationId xmlns:p14="http://schemas.microsoft.com/office/powerpoint/2010/main" val="3161373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853F2F1-35B8-4107-B23F-0F26ED3F2B7B}"/>
              </a:ext>
            </a:extLst>
          </p:cNvPr>
          <p:cNvSpPr txBox="1"/>
          <p:nvPr/>
        </p:nvSpPr>
        <p:spPr>
          <a:xfrm>
            <a:off x="3427641" y="2414727"/>
            <a:ext cx="5336717" cy="1200329"/>
          </a:xfrm>
          <a:prstGeom prst="rect">
            <a:avLst/>
          </a:prstGeom>
          <a:noFill/>
        </p:spPr>
        <p:txBody>
          <a:bodyPr wrap="none" rtlCol="0">
            <a:spAutoFit/>
          </a:bodyPr>
          <a:lstStyle/>
          <a:p>
            <a:r>
              <a:rPr lang="en-US" sz="7200" b="1" cap="all" dirty="0">
                <a:effectLst>
                  <a:outerShdw blurRad="50800" dist="63500" dir="2700000" algn="tl" rotWithShape="0">
                    <a:srgbClr val="000000">
                      <a:alpha val="48000"/>
                    </a:srgbClr>
                  </a:outerShdw>
                </a:effectLst>
                <a:latin typeface="+mj-lt"/>
                <a:ea typeface="+mj-ea"/>
                <a:cs typeface="+mj-cs"/>
              </a:rPr>
              <a:t>Thank You</a:t>
            </a:r>
          </a:p>
        </p:txBody>
      </p:sp>
    </p:spTree>
    <p:extLst>
      <p:ext uri="{BB962C8B-B14F-4D97-AF65-F5344CB8AC3E}">
        <p14:creationId xmlns:p14="http://schemas.microsoft.com/office/powerpoint/2010/main" val="2860965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020D3-21B5-4864-81A3-B9B67893B1A6}"/>
              </a:ext>
            </a:extLst>
          </p:cNvPr>
          <p:cNvSpPr>
            <a:spLocks noGrp="1"/>
          </p:cNvSpPr>
          <p:nvPr>
            <p:ph type="title"/>
          </p:nvPr>
        </p:nvSpPr>
        <p:spPr>
          <a:xfrm>
            <a:off x="0" y="624110"/>
            <a:ext cx="12191999" cy="654274"/>
          </a:xfrm>
        </p:spPr>
        <p:txBody>
          <a:bodyPr>
            <a:normAutofit/>
          </a:bodyPr>
          <a:lstStyle/>
          <a:p>
            <a:pPr algn="ctr"/>
            <a:r>
              <a:rPr lang="en-US" sz="3400" b="1" cap="all" dirty="0">
                <a:effectLst>
                  <a:outerShdw blurRad="50800" dist="63500" dir="2700000" algn="tl" rotWithShape="0">
                    <a:srgbClr val="000000">
                      <a:alpha val="48000"/>
                    </a:srgbClr>
                  </a:outerShdw>
                </a:effectLst>
              </a:rPr>
              <a:t>Project Definition</a:t>
            </a:r>
            <a:endParaRPr lang="en-US" sz="3400" b="1" cap="all" dirty="0">
              <a:solidFill>
                <a:schemeClr val="tx1"/>
              </a:solidFill>
              <a:effectLst>
                <a:outerShdw blurRad="50800" dist="63500" dir="2700000" algn="tl" rotWithShape="0">
                  <a:srgbClr val="000000">
                    <a:alpha val="48000"/>
                  </a:srgbClr>
                </a:outerShdw>
              </a:effectLst>
            </a:endParaRPr>
          </a:p>
        </p:txBody>
      </p:sp>
      <p:sp>
        <p:nvSpPr>
          <p:cNvPr id="3" name="Content Placeholder 2">
            <a:extLst>
              <a:ext uri="{FF2B5EF4-FFF2-40B4-BE49-F238E27FC236}">
                <a16:creationId xmlns:a16="http://schemas.microsoft.com/office/drawing/2014/main" xmlns="" id="{283675DC-70B1-402E-A8C1-C77B79638A24}"/>
              </a:ext>
            </a:extLst>
          </p:cNvPr>
          <p:cNvSpPr>
            <a:spLocks noGrp="1"/>
          </p:cNvSpPr>
          <p:nvPr>
            <p:ph idx="1"/>
          </p:nvPr>
        </p:nvSpPr>
        <p:spPr>
          <a:xfrm>
            <a:off x="1402672" y="2133600"/>
            <a:ext cx="10101940" cy="3777622"/>
          </a:xfrm>
        </p:spPr>
        <p:txBody>
          <a:bodyPr/>
          <a:lstStyle/>
          <a:p>
            <a:pPr marL="228600" indent="-228600" defTabSz="914400">
              <a:buFont typeface="Arial" panose="020B0604020202020204" pitchFamily="34" charset="0"/>
              <a:buChar char="•"/>
            </a:pPr>
            <a:r>
              <a:rPr lang="en-US" sz="2500" dirty="0">
                <a:solidFill>
                  <a:schemeClr val="tx1"/>
                </a:solidFill>
                <a:effectLst>
                  <a:outerShdw blurRad="50800" dist="38100" dir="2700000" algn="tl" rotWithShape="0">
                    <a:srgbClr val="000000">
                      <a:alpha val="48000"/>
                    </a:srgbClr>
                  </a:outerShdw>
                </a:effectLst>
              </a:rPr>
              <a:t>In this project ,we have used </a:t>
            </a:r>
            <a:r>
              <a:rPr lang="en-US" sz="2500" dirty="0" err="1">
                <a:solidFill>
                  <a:schemeClr val="tx1"/>
                </a:solidFill>
                <a:effectLst>
                  <a:outerShdw blurRad="50800" dist="38100" dir="2700000" algn="tl" rotWithShape="0">
                    <a:srgbClr val="000000">
                      <a:alpha val="48000"/>
                    </a:srgbClr>
                  </a:outerShdw>
                </a:effectLst>
              </a:rPr>
              <a:t>thingspeak</a:t>
            </a:r>
            <a:r>
              <a:rPr lang="en-US" sz="2500" dirty="0">
                <a:solidFill>
                  <a:schemeClr val="tx1"/>
                </a:solidFill>
                <a:effectLst>
                  <a:outerShdw blurRad="50800" dist="38100" dir="2700000" algn="tl" rotWithShape="0">
                    <a:srgbClr val="000000">
                      <a:alpha val="48000"/>
                    </a:srgbClr>
                  </a:outerShdw>
                </a:effectLst>
              </a:rPr>
              <a:t> to send data which is detected by the temperature sensor(</a:t>
            </a:r>
            <a:r>
              <a:rPr lang="en-US" sz="2500" dirty="0" err="1">
                <a:solidFill>
                  <a:schemeClr val="tx1"/>
                </a:solidFill>
                <a:effectLst>
                  <a:outerShdw blurRad="50800" dist="38100" dir="2700000" algn="tl" rotWithShape="0">
                    <a:srgbClr val="000000">
                      <a:alpha val="48000"/>
                    </a:srgbClr>
                  </a:outerShdw>
                </a:effectLst>
              </a:rPr>
              <a:t>AM2302</a:t>
            </a:r>
            <a:r>
              <a:rPr lang="en-US" sz="2500" dirty="0">
                <a:solidFill>
                  <a:schemeClr val="tx1"/>
                </a:solidFill>
                <a:effectLst>
                  <a:outerShdw blurRad="50800" dist="38100" dir="2700000" algn="tl" rotWithShape="0">
                    <a:srgbClr val="000000">
                      <a:alpha val="48000"/>
                    </a:srgbClr>
                  </a:outerShdw>
                </a:effectLst>
              </a:rPr>
              <a:t>) </a:t>
            </a:r>
          </a:p>
          <a:p>
            <a:pPr marL="228600" indent="-228600" defTabSz="914400">
              <a:buFont typeface="Arial" panose="020B0604020202020204" pitchFamily="34" charset="0"/>
              <a:buChar char="•"/>
            </a:pPr>
            <a:r>
              <a:rPr lang="en-US" sz="2500" dirty="0">
                <a:solidFill>
                  <a:schemeClr val="tx1"/>
                </a:solidFill>
                <a:effectLst>
                  <a:outerShdw blurRad="50800" dist="38100" dir="2700000" algn="tl" rotWithShape="0">
                    <a:srgbClr val="000000">
                      <a:alpha val="48000"/>
                    </a:srgbClr>
                  </a:outerShdw>
                </a:effectLst>
              </a:rPr>
              <a:t>In that it will store the data (temperature data) continuously on thing speak and it will also show in the form of graph</a:t>
            </a:r>
          </a:p>
          <a:p>
            <a:pPr marL="228600" indent="-228600" defTabSz="914400">
              <a:buFont typeface="Arial" panose="020B0604020202020204" pitchFamily="34" charset="0"/>
              <a:buChar char="•"/>
            </a:pPr>
            <a:r>
              <a:rPr lang="en-US" sz="2500" dirty="0">
                <a:solidFill>
                  <a:schemeClr val="tx1"/>
                </a:solidFill>
                <a:effectLst>
                  <a:outerShdw blurRad="50800" dist="38100" dir="2700000" algn="tl" rotWithShape="0">
                    <a:srgbClr val="000000">
                      <a:alpha val="48000"/>
                    </a:srgbClr>
                  </a:outerShdw>
                </a:effectLst>
              </a:rPr>
              <a:t>The stored data can be downloaded in the form of csv file.</a:t>
            </a:r>
          </a:p>
          <a:p>
            <a:endParaRPr lang="en-US" dirty="0"/>
          </a:p>
          <a:p>
            <a:endParaRPr lang="en-US" dirty="0"/>
          </a:p>
        </p:txBody>
      </p:sp>
    </p:spTree>
    <p:extLst>
      <p:ext uri="{BB962C8B-B14F-4D97-AF65-F5344CB8AC3E}">
        <p14:creationId xmlns:p14="http://schemas.microsoft.com/office/powerpoint/2010/main" val="118886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52688C0-6C87-4582-A28A-EA66BEF09CD2}"/>
              </a:ext>
            </a:extLst>
          </p:cNvPr>
          <p:cNvSpPr>
            <a:spLocks noGrp="1"/>
          </p:cNvSpPr>
          <p:nvPr>
            <p:ph type="subTitle" idx="1"/>
          </p:nvPr>
        </p:nvSpPr>
        <p:spPr>
          <a:xfrm>
            <a:off x="1775533" y="1402673"/>
            <a:ext cx="8877671" cy="4500990"/>
          </a:xfrm>
        </p:spPr>
        <p:txBody>
          <a:bodyPr>
            <a:normAutofit fontScale="77500" lnSpcReduction="20000"/>
          </a:bodyPr>
          <a:lstStyle/>
          <a:p>
            <a:pPr marL="228600" indent="-228600" defTabSz="914400">
              <a:lnSpc>
                <a:spcPct val="120000"/>
              </a:lnSpc>
              <a:buFont typeface="Arial" panose="020B0604020202020204" pitchFamily="34" charset="0"/>
              <a:buChar char="•"/>
            </a:pPr>
            <a:r>
              <a:rPr lang="en-US" sz="3200" dirty="0">
                <a:solidFill>
                  <a:schemeClr val="tx1"/>
                </a:solidFill>
                <a:effectLst>
                  <a:outerShdw blurRad="50800" dist="38100" dir="2700000" algn="tl" rotWithShape="0">
                    <a:srgbClr val="000000">
                      <a:alpha val="48000"/>
                    </a:srgbClr>
                  </a:outerShdw>
                </a:effectLst>
              </a:rPr>
              <a:t>In this proposed project, the main objective is to detect the temperature inside the bus and if incase fire occurs then the emergency window in the bus will be pulled up through rotating motor, so it can work as exit window for the passengers.</a:t>
            </a:r>
          </a:p>
          <a:p>
            <a:pPr marL="228600" indent="-228600" defTabSz="914400">
              <a:lnSpc>
                <a:spcPct val="120000"/>
              </a:lnSpc>
              <a:buFont typeface="Arial" panose="020B0604020202020204" pitchFamily="34" charset="0"/>
              <a:buChar char="•"/>
            </a:pPr>
            <a:endParaRPr lang="en-US" sz="3200" dirty="0">
              <a:solidFill>
                <a:schemeClr val="tx1"/>
              </a:solidFill>
              <a:effectLst>
                <a:outerShdw blurRad="50800" dist="38100" dir="2700000" algn="tl" rotWithShape="0">
                  <a:srgbClr val="000000">
                    <a:alpha val="48000"/>
                  </a:srgbClr>
                </a:outerShdw>
              </a:effectLst>
            </a:endParaRPr>
          </a:p>
          <a:p>
            <a:pPr marL="228600" indent="-228600" defTabSz="914400">
              <a:lnSpc>
                <a:spcPct val="120000"/>
              </a:lnSpc>
              <a:buFont typeface="Arial" panose="020B0604020202020204" pitchFamily="34" charset="0"/>
              <a:buChar char="•"/>
            </a:pPr>
            <a:r>
              <a:rPr lang="en-US" sz="3200" dirty="0">
                <a:solidFill>
                  <a:schemeClr val="tx1"/>
                </a:solidFill>
                <a:effectLst>
                  <a:outerShdw blurRad="50800" dist="38100" dir="2700000" algn="tl" rotWithShape="0">
                    <a:srgbClr val="000000">
                      <a:alpha val="48000"/>
                    </a:srgbClr>
                  </a:outerShdw>
                </a:effectLst>
              </a:rPr>
              <a:t>It will also work during summer season if incase the temperature inside bus rises above the defined level, the window will be pulled up, resulting in circulation of air inside the bus and lowering the temperature.</a:t>
            </a:r>
          </a:p>
          <a:p>
            <a:endParaRPr lang="en-US" dirty="0"/>
          </a:p>
        </p:txBody>
      </p:sp>
      <p:sp>
        <p:nvSpPr>
          <p:cNvPr id="4" name="Rectangle 3">
            <a:extLst>
              <a:ext uri="{FF2B5EF4-FFF2-40B4-BE49-F238E27FC236}">
                <a16:creationId xmlns:a16="http://schemas.microsoft.com/office/drawing/2014/main" xmlns="" id="{F48DF462-BAEA-46A3-BC29-7C5FC22D069D}"/>
              </a:ext>
            </a:extLst>
          </p:cNvPr>
          <p:cNvSpPr/>
          <p:nvPr/>
        </p:nvSpPr>
        <p:spPr>
          <a:xfrm>
            <a:off x="0" y="527765"/>
            <a:ext cx="12192000" cy="563231"/>
          </a:xfrm>
          <a:prstGeom prst="rect">
            <a:avLst/>
          </a:prstGeom>
        </p:spPr>
        <p:txBody>
          <a:bodyPr wrap="square">
            <a:spAutoFit/>
          </a:bodyPr>
          <a:lstStyle/>
          <a:p>
            <a:pPr algn="ctr">
              <a:lnSpc>
                <a:spcPct val="90000"/>
              </a:lnSpc>
              <a:spcBef>
                <a:spcPct val="0"/>
              </a:spcBef>
            </a:pPr>
            <a:r>
              <a:rPr lang="en-US" sz="3400" b="1" cap="all" dirty="0" err="1" smtClean="0">
                <a:effectLst>
                  <a:outerShdw blurRad="50800" dist="63500" dir="2700000" algn="tl" rotWithShape="0">
                    <a:srgbClr val="000000">
                      <a:alpha val="48000"/>
                    </a:srgbClr>
                  </a:outerShdw>
                </a:effectLst>
                <a:latin typeface="+mj-lt"/>
                <a:ea typeface="+mj-ea"/>
                <a:cs typeface="+mj-cs"/>
              </a:rPr>
              <a:t>Cont</a:t>
            </a:r>
            <a:r>
              <a:rPr lang="en-US" sz="3400" b="1" cap="all" dirty="0" smtClean="0">
                <a:effectLst>
                  <a:outerShdw blurRad="50800" dist="63500" dir="2700000" algn="tl" rotWithShape="0">
                    <a:srgbClr val="000000">
                      <a:alpha val="48000"/>
                    </a:srgbClr>
                  </a:outerShdw>
                </a:effectLst>
                <a:latin typeface="+mj-lt"/>
                <a:ea typeface="+mj-ea"/>
                <a:cs typeface="+mj-cs"/>
              </a:rPr>
              <a:t>…</a:t>
            </a:r>
            <a:endParaRPr lang="en-US" sz="3400" b="1" cap="all" dirty="0">
              <a:effectLst>
                <a:outerShdw blurRad="50800" dist="63500" dir="2700000" algn="tl" rotWithShape="0">
                  <a:srgbClr val="000000">
                    <a:alpha val="48000"/>
                  </a:srgbClr>
                </a:outerShdw>
              </a:effectLst>
              <a:latin typeface="+mj-lt"/>
              <a:ea typeface="+mj-ea"/>
              <a:cs typeface="+mj-cs"/>
            </a:endParaRPr>
          </a:p>
        </p:txBody>
      </p:sp>
    </p:spTree>
    <p:extLst>
      <p:ext uri="{BB962C8B-B14F-4D97-AF65-F5344CB8AC3E}">
        <p14:creationId xmlns:p14="http://schemas.microsoft.com/office/powerpoint/2010/main" val="1822379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AFB75C59-24EA-42EF-8278-49803A268ADD}"/>
              </a:ext>
            </a:extLst>
          </p:cNvPr>
          <p:cNvGraphicFramePr>
            <a:graphicFrameLocks noGrp="1"/>
          </p:cNvGraphicFramePr>
          <p:nvPr>
            <p:extLst/>
          </p:nvPr>
        </p:nvGraphicFramePr>
        <p:xfrm>
          <a:off x="1388601" y="2157551"/>
          <a:ext cx="10179050" cy="2844800"/>
        </p:xfrm>
        <a:graphic>
          <a:graphicData uri="http://schemas.openxmlformats.org/drawingml/2006/table">
            <a:tbl>
              <a:tblPr firstRow="1" bandRow="1">
                <a:tableStyleId>{5C22544A-7EE6-4342-B048-85BDC9FD1C3A}</a:tableStyleId>
              </a:tblPr>
              <a:tblGrid>
                <a:gridCol w="5089525">
                  <a:extLst>
                    <a:ext uri="{9D8B030D-6E8A-4147-A177-3AD203B41FA5}">
                      <a16:colId xmlns="" xmlns:a16="http://schemas.microsoft.com/office/drawing/2014/main" val="3831392457"/>
                    </a:ext>
                  </a:extLst>
                </a:gridCol>
                <a:gridCol w="5089525">
                  <a:extLst>
                    <a:ext uri="{9D8B030D-6E8A-4147-A177-3AD203B41FA5}">
                      <a16:colId xmlns="" xmlns:a16="http://schemas.microsoft.com/office/drawing/2014/main" val="2924776696"/>
                    </a:ext>
                  </a:extLst>
                </a:gridCol>
              </a:tblGrid>
              <a:tr h="370840">
                <a:tc>
                  <a:txBody>
                    <a:bodyPr/>
                    <a:lstStyle/>
                    <a:p>
                      <a:r>
                        <a:rPr lang="en-US" dirty="0"/>
                        <a:t>Name</a:t>
                      </a:r>
                      <a:endParaRPr lang="en-IN" dirty="0"/>
                    </a:p>
                  </a:txBody>
                  <a:tcPr/>
                </a:tc>
                <a:tc>
                  <a:txBody>
                    <a:bodyPr/>
                    <a:lstStyle/>
                    <a:p>
                      <a:r>
                        <a:rPr lang="en-IN" dirty="0"/>
                        <a:t>Bus Fire Safety.</a:t>
                      </a:r>
                    </a:p>
                  </a:txBody>
                  <a:tcPr/>
                </a:tc>
                <a:extLst>
                  <a:ext uri="{0D108BD9-81ED-4DB2-BD59-A6C34878D82A}">
                    <a16:rowId xmlns="" xmlns:a16="http://schemas.microsoft.com/office/drawing/2014/main" val="9358528"/>
                  </a:ext>
                </a:extLst>
              </a:tr>
              <a:tr h="370840">
                <a:tc>
                  <a:txBody>
                    <a:bodyPr/>
                    <a:lstStyle/>
                    <a:p>
                      <a:r>
                        <a:rPr lang="en-US" dirty="0"/>
                        <a:t>Link</a:t>
                      </a:r>
                      <a:endParaRPr lang="en-IN" dirty="0"/>
                    </a:p>
                  </a:txBody>
                  <a:tcPr/>
                </a:tc>
                <a:tc>
                  <a:txBody>
                    <a:bodyPr/>
                    <a:lstStyle/>
                    <a:p>
                      <a:r>
                        <a:rPr lang="en-IN" dirty="0"/>
                        <a:t>http://www.diva-portal.org/smash/get/diva2:962472/FULLTEXT01.pdf</a:t>
                      </a:r>
                    </a:p>
                  </a:txBody>
                  <a:tcPr/>
                </a:tc>
                <a:extLst>
                  <a:ext uri="{0D108BD9-81ED-4DB2-BD59-A6C34878D82A}">
                    <a16:rowId xmlns="" xmlns:a16="http://schemas.microsoft.com/office/drawing/2014/main" val="1177090501"/>
                  </a:ext>
                </a:extLst>
              </a:tr>
              <a:tr h="370840">
                <a:tc>
                  <a:txBody>
                    <a:bodyPr/>
                    <a:lstStyle/>
                    <a:p>
                      <a:r>
                        <a:rPr lang="en-US" dirty="0"/>
                        <a:t>Type</a:t>
                      </a:r>
                      <a:endParaRPr lang="en-IN" dirty="0"/>
                    </a:p>
                  </a:txBody>
                  <a:tcPr/>
                </a:tc>
                <a:tc>
                  <a:txBody>
                    <a:bodyPr/>
                    <a:lstStyle/>
                    <a:p>
                      <a:r>
                        <a:rPr lang="en-US" dirty="0"/>
                        <a:t>Report</a:t>
                      </a:r>
                      <a:endParaRPr lang="en-IN" dirty="0"/>
                    </a:p>
                  </a:txBody>
                  <a:tcPr/>
                </a:tc>
                <a:extLst>
                  <a:ext uri="{0D108BD9-81ED-4DB2-BD59-A6C34878D82A}">
                    <a16:rowId xmlns="" xmlns:a16="http://schemas.microsoft.com/office/drawing/2014/main" val="82999847"/>
                  </a:ext>
                </a:extLst>
              </a:tr>
              <a:tr h="370840">
                <a:tc>
                  <a:txBody>
                    <a:bodyPr/>
                    <a:lstStyle/>
                    <a:p>
                      <a:r>
                        <a:rPr lang="en-US" dirty="0"/>
                        <a:t>Proposed</a:t>
                      </a:r>
                      <a:endParaRPr lang="en-IN" dirty="0"/>
                    </a:p>
                  </a:txBody>
                  <a:tcPr/>
                </a:tc>
                <a:tc>
                  <a:txBody>
                    <a:bodyPr/>
                    <a:lstStyle/>
                    <a:p>
                      <a:r>
                        <a:rPr lang="en-IN" dirty="0"/>
                        <a:t>The roof hatches are very effective in ventilating fire smoke. Therefore automatic opening of roof hatches triggered by the driver would be useful.</a:t>
                      </a:r>
                    </a:p>
                  </a:txBody>
                  <a:tcPr/>
                </a:tc>
                <a:extLst>
                  <a:ext uri="{0D108BD9-81ED-4DB2-BD59-A6C34878D82A}">
                    <a16:rowId xmlns="" xmlns:a16="http://schemas.microsoft.com/office/drawing/2014/main" val="1628019552"/>
                  </a:ext>
                </a:extLst>
              </a:tr>
            </a:tbl>
          </a:graphicData>
        </a:graphic>
      </p:graphicFrame>
      <p:sp>
        <p:nvSpPr>
          <p:cNvPr id="3" name="TextBox 2">
            <a:extLst>
              <a:ext uri="{FF2B5EF4-FFF2-40B4-BE49-F238E27FC236}">
                <a16:creationId xmlns="" xmlns:a16="http://schemas.microsoft.com/office/drawing/2014/main" id="{2F7179B7-04CF-4840-A094-796D13E5B1E4}"/>
              </a:ext>
            </a:extLst>
          </p:cNvPr>
          <p:cNvSpPr txBox="1"/>
          <p:nvPr/>
        </p:nvSpPr>
        <p:spPr>
          <a:xfrm>
            <a:off x="-1" y="585926"/>
            <a:ext cx="12192001"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LITERATURE REVIEW</a:t>
            </a:r>
          </a:p>
        </p:txBody>
      </p:sp>
    </p:spTree>
    <p:extLst>
      <p:ext uri="{BB962C8B-B14F-4D97-AF65-F5344CB8AC3E}">
        <p14:creationId xmlns:p14="http://schemas.microsoft.com/office/powerpoint/2010/main" val="166909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 xmlns:a16="http://schemas.microsoft.com/office/drawing/2014/main" id="{79114AFD-CBCA-4EF4-8F82-FEF74C714871}"/>
              </a:ext>
            </a:extLst>
          </p:cNvPr>
          <p:cNvGraphicFramePr>
            <a:graphicFrameLocks/>
          </p:cNvGraphicFramePr>
          <p:nvPr>
            <p:extLst/>
          </p:nvPr>
        </p:nvGraphicFramePr>
        <p:xfrm>
          <a:off x="1250950" y="2286000"/>
          <a:ext cx="10179050" cy="3119120"/>
        </p:xfrm>
        <a:graphic>
          <a:graphicData uri="http://schemas.openxmlformats.org/drawingml/2006/table">
            <a:tbl>
              <a:tblPr firstRow="1" bandRow="1">
                <a:tableStyleId>{5C22544A-7EE6-4342-B048-85BDC9FD1C3A}</a:tableStyleId>
              </a:tblPr>
              <a:tblGrid>
                <a:gridCol w="5089525">
                  <a:extLst>
                    <a:ext uri="{9D8B030D-6E8A-4147-A177-3AD203B41FA5}">
                      <a16:colId xmlns="" xmlns:a16="http://schemas.microsoft.com/office/drawing/2014/main" val="20000"/>
                    </a:ext>
                  </a:extLst>
                </a:gridCol>
                <a:gridCol w="5089525">
                  <a:extLst>
                    <a:ext uri="{9D8B030D-6E8A-4147-A177-3AD203B41FA5}">
                      <a16:colId xmlns="" xmlns:a16="http://schemas.microsoft.com/office/drawing/2014/main" val="20001"/>
                    </a:ext>
                  </a:extLst>
                </a:gridCol>
              </a:tblGrid>
              <a:tr h="370840">
                <a:tc>
                  <a:txBody>
                    <a:bodyPr/>
                    <a:lstStyle/>
                    <a:p>
                      <a:r>
                        <a:rPr lang="en-US" dirty="0"/>
                        <a:t>Name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‘emergency exit’ for buses</a:t>
                      </a:r>
                    </a:p>
                  </a:txBody>
                  <a:tcPr/>
                </a:tc>
                <a:extLst>
                  <a:ext uri="{0D108BD9-81ED-4DB2-BD59-A6C34878D82A}">
                    <a16:rowId xmlns="" xmlns:a16="http://schemas.microsoft.com/office/drawing/2014/main" val="10000"/>
                  </a:ext>
                </a:extLst>
              </a:tr>
              <a:tr h="370840">
                <a:tc>
                  <a:txBody>
                    <a:bodyPr/>
                    <a:lstStyle/>
                    <a:p>
                      <a:r>
                        <a:rPr lang="en-US" dirty="0"/>
                        <a:t>link</a:t>
                      </a:r>
                      <a:endParaRPr lang="en-IN" dirty="0"/>
                    </a:p>
                  </a:txBody>
                  <a:tcPr/>
                </a:tc>
                <a:tc>
                  <a:txBody>
                    <a:bodyPr/>
                    <a:lstStyle/>
                    <a:p>
                      <a:r>
                        <a:rPr lang="en-IN" dirty="0"/>
                        <a:t>https://www.deccanchronicle.com/150725/nation-current-affairs/article/bengaluru-students-devise-automatic-%E2%80%98emergency-exit%E2%80%99-buses</a:t>
                      </a:r>
                    </a:p>
                  </a:txBody>
                  <a:tcPr/>
                </a:tc>
                <a:extLst>
                  <a:ext uri="{0D108BD9-81ED-4DB2-BD59-A6C34878D82A}">
                    <a16:rowId xmlns="" xmlns:a16="http://schemas.microsoft.com/office/drawing/2014/main" val="10001"/>
                  </a:ext>
                </a:extLst>
              </a:tr>
              <a:tr h="370840">
                <a:tc>
                  <a:txBody>
                    <a:bodyPr/>
                    <a:lstStyle/>
                    <a:p>
                      <a:r>
                        <a:rPr lang="en-US" dirty="0"/>
                        <a:t>Type</a:t>
                      </a:r>
                      <a:endParaRPr lang="en-IN" dirty="0"/>
                    </a:p>
                  </a:txBody>
                  <a:tcPr/>
                </a:tc>
                <a:tc>
                  <a:txBody>
                    <a:bodyPr/>
                    <a:lstStyle/>
                    <a:p>
                      <a:r>
                        <a:rPr lang="en-US" dirty="0"/>
                        <a:t>article</a:t>
                      </a:r>
                      <a:endParaRPr lang="en-IN" dirty="0"/>
                    </a:p>
                  </a:txBody>
                  <a:tcPr/>
                </a:tc>
                <a:extLst>
                  <a:ext uri="{0D108BD9-81ED-4DB2-BD59-A6C34878D82A}">
                    <a16:rowId xmlns="" xmlns:a16="http://schemas.microsoft.com/office/drawing/2014/main" val="10002"/>
                  </a:ext>
                </a:extLst>
              </a:tr>
              <a:tr h="370840">
                <a:tc>
                  <a:txBody>
                    <a:bodyPr/>
                    <a:lstStyle/>
                    <a:p>
                      <a:r>
                        <a:rPr lang="en-US" dirty="0"/>
                        <a:t>Proposed</a:t>
                      </a:r>
                      <a:endParaRPr lang="en-IN" dirty="0"/>
                    </a:p>
                  </a:txBody>
                  <a:tcPr/>
                </a:tc>
                <a:tc>
                  <a:txBody>
                    <a:bodyPr/>
                    <a:lstStyle/>
                    <a:p>
                      <a:r>
                        <a:rPr lang="en-IN" sz="1800" b="0" i="0" kern="1200" dirty="0">
                          <a:solidFill>
                            <a:schemeClr val="dk1"/>
                          </a:solidFill>
                          <a:effectLst/>
                          <a:latin typeface="+mn-lt"/>
                          <a:ea typeface="+mn-ea"/>
                          <a:cs typeface="+mn-cs"/>
                        </a:rPr>
                        <a:t>Sensors would be placed across the bus. If the bus catches fire, the sensors detect and activate the linear actuator.</a:t>
                      </a:r>
                      <a:endParaRPr lang="en-IN" dirty="0"/>
                    </a:p>
                  </a:txBody>
                  <a:tcPr/>
                </a:tc>
                <a:extLst>
                  <a:ext uri="{0D108BD9-81ED-4DB2-BD59-A6C34878D82A}">
                    <a16:rowId xmlns="" xmlns:a16="http://schemas.microsoft.com/office/drawing/2014/main" val="10003"/>
                  </a:ext>
                </a:extLst>
              </a:tr>
            </a:tbl>
          </a:graphicData>
        </a:graphic>
      </p:graphicFrame>
      <p:graphicFrame>
        <p:nvGraphicFramePr>
          <p:cNvPr id="3" name="Content Placeholder 3">
            <a:extLst>
              <a:ext uri="{FF2B5EF4-FFF2-40B4-BE49-F238E27FC236}">
                <a16:creationId xmlns="" xmlns:a16="http://schemas.microsoft.com/office/drawing/2014/main" id="{79114AFD-CBCA-4EF4-8F82-FEF74C714871}"/>
              </a:ext>
            </a:extLst>
          </p:cNvPr>
          <p:cNvGraphicFramePr>
            <a:graphicFrameLocks/>
          </p:cNvGraphicFramePr>
          <p:nvPr>
            <p:extLst/>
          </p:nvPr>
        </p:nvGraphicFramePr>
        <p:xfrm>
          <a:off x="1262101" y="2286000"/>
          <a:ext cx="10179050" cy="3119120"/>
        </p:xfrm>
        <a:graphic>
          <a:graphicData uri="http://schemas.openxmlformats.org/drawingml/2006/table">
            <a:tbl>
              <a:tblPr firstRow="1" bandRow="1">
                <a:tableStyleId>{5C22544A-7EE6-4342-B048-85BDC9FD1C3A}</a:tableStyleId>
              </a:tblPr>
              <a:tblGrid>
                <a:gridCol w="5089525">
                  <a:extLst>
                    <a:ext uri="{9D8B030D-6E8A-4147-A177-3AD203B41FA5}">
                      <a16:colId xmlns="" xmlns:a16="http://schemas.microsoft.com/office/drawing/2014/main" val="20000"/>
                    </a:ext>
                  </a:extLst>
                </a:gridCol>
                <a:gridCol w="5089525">
                  <a:extLst>
                    <a:ext uri="{9D8B030D-6E8A-4147-A177-3AD203B41FA5}">
                      <a16:colId xmlns="" xmlns:a16="http://schemas.microsoft.com/office/drawing/2014/main" val="20001"/>
                    </a:ext>
                  </a:extLst>
                </a:gridCol>
              </a:tblGrid>
              <a:tr h="370840">
                <a:tc>
                  <a:txBody>
                    <a:bodyPr/>
                    <a:lstStyle/>
                    <a:p>
                      <a:r>
                        <a:rPr lang="en-US" dirty="0"/>
                        <a:t>Name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‘emergency exit’ for buses</a:t>
                      </a:r>
                    </a:p>
                  </a:txBody>
                  <a:tcPr/>
                </a:tc>
                <a:extLst>
                  <a:ext uri="{0D108BD9-81ED-4DB2-BD59-A6C34878D82A}">
                    <a16:rowId xmlns="" xmlns:a16="http://schemas.microsoft.com/office/drawing/2014/main" val="10000"/>
                  </a:ext>
                </a:extLst>
              </a:tr>
              <a:tr h="370840">
                <a:tc>
                  <a:txBody>
                    <a:bodyPr/>
                    <a:lstStyle/>
                    <a:p>
                      <a:r>
                        <a:rPr lang="en-US" dirty="0"/>
                        <a:t>link</a:t>
                      </a:r>
                      <a:endParaRPr lang="en-IN" dirty="0"/>
                    </a:p>
                  </a:txBody>
                  <a:tcPr/>
                </a:tc>
                <a:tc>
                  <a:txBody>
                    <a:bodyPr/>
                    <a:lstStyle/>
                    <a:p>
                      <a:r>
                        <a:rPr lang="en-IN" dirty="0"/>
                        <a:t>https://www.deccanchronicle.com/150725/nation-current-affairs/article/bengaluru-students-devise-automatic-%E2%80%98emergency-exit%E2%80%99-buses</a:t>
                      </a:r>
                    </a:p>
                  </a:txBody>
                  <a:tcPr/>
                </a:tc>
                <a:extLst>
                  <a:ext uri="{0D108BD9-81ED-4DB2-BD59-A6C34878D82A}">
                    <a16:rowId xmlns="" xmlns:a16="http://schemas.microsoft.com/office/drawing/2014/main" val="10001"/>
                  </a:ext>
                </a:extLst>
              </a:tr>
              <a:tr h="370840">
                <a:tc>
                  <a:txBody>
                    <a:bodyPr/>
                    <a:lstStyle/>
                    <a:p>
                      <a:r>
                        <a:rPr lang="en-US" dirty="0"/>
                        <a:t>Type</a:t>
                      </a:r>
                      <a:endParaRPr lang="en-IN" dirty="0"/>
                    </a:p>
                  </a:txBody>
                  <a:tcPr/>
                </a:tc>
                <a:tc>
                  <a:txBody>
                    <a:bodyPr/>
                    <a:lstStyle/>
                    <a:p>
                      <a:r>
                        <a:rPr lang="en-US" dirty="0"/>
                        <a:t>article</a:t>
                      </a:r>
                      <a:endParaRPr lang="en-IN" dirty="0"/>
                    </a:p>
                  </a:txBody>
                  <a:tcPr/>
                </a:tc>
                <a:extLst>
                  <a:ext uri="{0D108BD9-81ED-4DB2-BD59-A6C34878D82A}">
                    <a16:rowId xmlns="" xmlns:a16="http://schemas.microsoft.com/office/drawing/2014/main" val="10002"/>
                  </a:ext>
                </a:extLst>
              </a:tr>
              <a:tr h="370840">
                <a:tc>
                  <a:txBody>
                    <a:bodyPr/>
                    <a:lstStyle/>
                    <a:p>
                      <a:r>
                        <a:rPr lang="en-US" dirty="0"/>
                        <a:t>Proposed</a:t>
                      </a:r>
                      <a:endParaRPr lang="en-IN" dirty="0"/>
                    </a:p>
                  </a:txBody>
                  <a:tcPr/>
                </a:tc>
                <a:tc>
                  <a:txBody>
                    <a:bodyPr/>
                    <a:lstStyle/>
                    <a:p>
                      <a:r>
                        <a:rPr lang="en-IN" sz="1800" b="0" i="0" kern="1200" dirty="0">
                          <a:solidFill>
                            <a:schemeClr val="dk1"/>
                          </a:solidFill>
                          <a:effectLst/>
                          <a:latin typeface="+mn-lt"/>
                          <a:ea typeface="+mn-ea"/>
                          <a:cs typeface="+mn-cs"/>
                        </a:rPr>
                        <a:t>Sensors would be placed across the bus. If the bus catches fire, the sensors detect and activate the linear actuator.</a:t>
                      </a:r>
                      <a:endParaRPr lang="en-IN" dirty="0"/>
                    </a:p>
                  </a:txBody>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2F7179B7-04CF-4840-A094-796D13E5B1E4}"/>
              </a:ext>
            </a:extLst>
          </p:cNvPr>
          <p:cNvSpPr txBox="1"/>
          <p:nvPr/>
        </p:nvSpPr>
        <p:spPr>
          <a:xfrm>
            <a:off x="-1" y="585926"/>
            <a:ext cx="12192001"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LITERATURE REVIEW</a:t>
            </a:r>
          </a:p>
        </p:txBody>
      </p:sp>
    </p:spTree>
    <p:extLst>
      <p:ext uri="{BB962C8B-B14F-4D97-AF65-F5344CB8AC3E}">
        <p14:creationId xmlns:p14="http://schemas.microsoft.com/office/powerpoint/2010/main" val="166432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EEBCBB-B66D-4E9D-8CF7-E358E949B801}"/>
              </a:ext>
            </a:extLst>
          </p:cNvPr>
          <p:cNvSpPr txBox="1"/>
          <p:nvPr/>
        </p:nvSpPr>
        <p:spPr>
          <a:xfrm>
            <a:off x="0" y="710214"/>
            <a:ext cx="12192000"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Cloud Based Development Work:</a:t>
            </a:r>
          </a:p>
        </p:txBody>
      </p:sp>
      <p:sp>
        <p:nvSpPr>
          <p:cNvPr id="3" name="TextBox 2">
            <a:extLst>
              <a:ext uri="{FF2B5EF4-FFF2-40B4-BE49-F238E27FC236}">
                <a16:creationId xmlns:a16="http://schemas.microsoft.com/office/drawing/2014/main" xmlns="" id="{582C1537-1E10-4F74-8F57-7EA5D058F191}"/>
              </a:ext>
            </a:extLst>
          </p:cNvPr>
          <p:cNvSpPr txBox="1"/>
          <p:nvPr/>
        </p:nvSpPr>
        <p:spPr>
          <a:xfrm>
            <a:off x="1321442" y="2209208"/>
            <a:ext cx="9765437" cy="4708981"/>
          </a:xfrm>
          <a:prstGeom prst="rect">
            <a:avLst/>
          </a:prstGeom>
          <a:noFill/>
        </p:spPr>
        <p:txBody>
          <a:bodyPr wrap="square" rtlCol="0">
            <a:spAutoFit/>
          </a:bodyPr>
          <a:lstStyle/>
          <a:p>
            <a:pPr marL="342900" indent="-342900">
              <a:buFont typeface="Arial" panose="020B0604020202020204" pitchFamily="34" charset="0"/>
              <a:buChar char="•"/>
            </a:pPr>
            <a:r>
              <a:rPr lang="en-IN" sz="2500" dirty="0" err="1">
                <a:effectLst>
                  <a:outerShdw blurRad="50800" dist="38100" dir="2700000" algn="tl" rotWithShape="0">
                    <a:srgbClr val="000000">
                      <a:alpha val="48000"/>
                    </a:srgbClr>
                  </a:outerShdw>
                </a:effectLst>
              </a:rPr>
              <a:t>ThingSpeak</a:t>
            </a:r>
            <a:r>
              <a:rPr lang="en-IN" sz="2500" dirty="0">
                <a:effectLst>
                  <a:outerShdw blurRad="50800" dist="38100" dir="2700000" algn="tl" rotWithShape="0">
                    <a:srgbClr val="000000">
                      <a:alpha val="48000"/>
                    </a:srgbClr>
                  </a:outerShdw>
                </a:effectLst>
              </a:rPr>
              <a:t>™ is a free web service that lets you collect and store sensor data in the cloud and develop </a:t>
            </a:r>
            <a:r>
              <a:rPr lang="en-IN" sz="2500" dirty="0">
                <a:effectLst>
                  <a:outerShdw blurRad="50800" dist="38100" dir="2700000" algn="tl" rotWithShape="0">
                    <a:srgbClr val="000000">
                      <a:alpha val="48000"/>
                    </a:srgbClr>
                  </a:outerShdw>
                </a:effectLst>
                <a:hlinkClick r:id="rId2">
                  <a:extLst>
                    <a:ext uri="{A12FA001-AC4F-418D-AE19-62706E023703}">
                      <ahyp:hlinkClr xmlns:ahyp="http://schemas.microsoft.com/office/drawing/2018/hyperlinkcolor" xmlns="" val="tx"/>
                    </a:ext>
                  </a:extLst>
                </a:hlinkClick>
              </a:rPr>
              <a:t>Internet of Things</a:t>
            </a:r>
            <a:r>
              <a:rPr lang="en-IN" sz="2500" dirty="0">
                <a:effectLst>
                  <a:outerShdw blurRad="50800" dist="38100" dir="2700000" algn="tl" rotWithShape="0">
                    <a:srgbClr val="000000">
                      <a:alpha val="48000"/>
                    </a:srgbClr>
                  </a:outerShdw>
                </a:effectLst>
              </a:rPr>
              <a:t> applications.</a:t>
            </a:r>
          </a:p>
          <a:p>
            <a:pPr marL="342900" indent="-342900">
              <a:buFont typeface="Arial" panose="020B0604020202020204" pitchFamily="34" charset="0"/>
              <a:buChar char="•"/>
            </a:pPr>
            <a:endParaRPr lang="en-IN" sz="2500" dirty="0">
              <a:effectLst>
                <a:outerShdw blurRad="50800" dist="38100" dir="2700000" algn="tl" rotWithShape="0">
                  <a:srgbClr val="000000">
                    <a:alpha val="48000"/>
                  </a:srgbClr>
                </a:outerShdw>
              </a:effectLst>
            </a:endParaRPr>
          </a:p>
          <a:p>
            <a:pPr marL="342900" indent="-342900">
              <a:buFont typeface="Arial" panose="020B0604020202020204" pitchFamily="34" charset="0"/>
              <a:buChar char="•"/>
            </a:pPr>
            <a:r>
              <a:rPr lang="en-IN" sz="2500" dirty="0">
                <a:effectLst>
                  <a:outerShdw blurRad="50800" dist="38100" dir="2700000" algn="tl" rotWithShape="0">
                    <a:srgbClr val="000000">
                      <a:alpha val="48000"/>
                    </a:srgbClr>
                  </a:outerShdw>
                </a:effectLst>
              </a:rPr>
              <a:t>The user can create his/her own channel on the website, where he/she can create private/public channel’s in his/her account, to use that channel to upload data from </a:t>
            </a:r>
            <a:r>
              <a:rPr lang="en-IN" sz="2500" dirty="0" err="1">
                <a:effectLst>
                  <a:outerShdw blurRad="50800" dist="38100" dir="2700000" algn="tl" rotWithShape="0">
                    <a:srgbClr val="000000">
                      <a:alpha val="48000"/>
                    </a:srgbClr>
                  </a:outerShdw>
                </a:effectLst>
              </a:rPr>
              <a:t>arduino</a:t>
            </a:r>
            <a:r>
              <a:rPr lang="en-IN" sz="2500" dirty="0">
                <a:effectLst>
                  <a:outerShdw blurRad="50800" dist="38100" dir="2700000" algn="tl" rotWithShape="0">
                    <a:srgbClr val="000000">
                      <a:alpha val="48000"/>
                    </a:srgbClr>
                  </a:outerShdw>
                </a:effectLst>
              </a:rPr>
              <a:t> device and export that same data into a csv file.</a:t>
            </a:r>
          </a:p>
          <a:p>
            <a:endParaRPr lang="en-IN" sz="2500" dirty="0">
              <a:effectLst>
                <a:outerShdw blurRad="50800" dist="38100" dir="2700000" algn="tl" rotWithShape="0">
                  <a:srgbClr val="000000">
                    <a:alpha val="48000"/>
                  </a:srgbClr>
                </a:outerShdw>
              </a:effectLst>
            </a:endParaRPr>
          </a:p>
          <a:p>
            <a:endParaRPr lang="en-IN" sz="2500" dirty="0">
              <a:effectLst>
                <a:outerShdw blurRad="50800" dist="38100" dir="2700000" algn="tl" rotWithShape="0">
                  <a:srgbClr val="000000">
                    <a:alpha val="48000"/>
                  </a:srgbClr>
                </a:outerShdw>
              </a:effectLst>
            </a:endParaRPr>
          </a:p>
          <a:p>
            <a:endParaRPr lang="en-IN" sz="2500" dirty="0">
              <a:effectLst>
                <a:outerShdw blurRad="50800" dist="38100" dir="2700000" algn="tl" rotWithShape="0">
                  <a:srgbClr val="000000">
                    <a:alpha val="48000"/>
                  </a:srgbClr>
                </a:outerShdw>
              </a:effectLst>
            </a:endParaRPr>
          </a:p>
          <a:p>
            <a:endParaRPr lang="en-US" sz="25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64730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4BB31D-7D2D-40D9-80BF-C0007A5B1DAC}"/>
              </a:ext>
            </a:extLst>
          </p:cNvPr>
          <p:cNvSpPr txBox="1"/>
          <p:nvPr/>
        </p:nvSpPr>
        <p:spPr>
          <a:xfrm>
            <a:off x="1112668" y="1447060"/>
            <a:ext cx="10536119" cy="4985980"/>
          </a:xfrm>
          <a:prstGeom prst="rect">
            <a:avLst/>
          </a:prstGeom>
          <a:noFill/>
        </p:spPr>
        <p:txBody>
          <a:bodyPr wrap="square" rtlCol="0">
            <a:spAutoFit/>
          </a:bodyPr>
          <a:lstStyle/>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We have created a private channel on </a:t>
            </a:r>
            <a:r>
              <a:rPr lang="en-US" sz="2500" dirty="0" err="1">
                <a:effectLst>
                  <a:outerShdw blurRad="50800" dist="38100" dir="2700000" algn="tl" rotWithShape="0">
                    <a:srgbClr val="000000">
                      <a:alpha val="48000"/>
                    </a:srgbClr>
                  </a:outerShdw>
                </a:effectLst>
              </a:rPr>
              <a:t>thingspeak</a:t>
            </a:r>
            <a:r>
              <a:rPr lang="en-US" sz="2500" dirty="0">
                <a:effectLst>
                  <a:outerShdw blurRad="50800" dist="38100" dir="2700000" algn="tl" rotWithShape="0">
                    <a:srgbClr val="000000">
                      <a:alpha val="48000"/>
                    </a:srgbClr>
                  </a:outerShdw>
                </a:effectLst>
              </a:rPr>
              <a:t>.</a:t>
            </a:r>
          </a:p>
          <a:p>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The </a:t>
            </a:r>
            <a:r>
              <a:rPr lang="en-US" sz="2500" dirty="0" err="1">
                <a:effectLst>
                  <a:outerShdw blurRad="50800" dist="38100" dir="2700000" algn="tl" rotWithShape="0">
                    <a:srgbClr val="000000">
                      <a:alpha val="48000"/>
                    </a:srgbClr>
                  </a:outerShdw>
                </a:effectLst>
              </a:rPr>
              <a:t>update_id</a:t>
            </a:r>
            <a:r>
              <a:rPr lang="en-US" sz="2500" dirty="0">
                <a:effectLst>
                  <a:outerShdw blurRad="50800" dist="38100" dir="2700000" algn="tl" rotWithShape="0">
                    <a:srgbClr val="000000">
                      <a:alpha val="48000"/>
                    </a:srgbClr>
                  </a:outerShdw>
                </a:effectLst>
              </a:rPr>
              <a:t> of that channel is than inserted in the Arduino code, so the data obtained in output is uploaded on the channel. </a:t>
            </a: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r>
              <a:rPr lang="en-US" sz="2500" dirty="0" err="1">
                <a:effectLst>
                  <a:outerShdw blurRad="50800" dist="38100" dir="2700000" algn="tl" rotWithShape="0">
                    <a:srgbClr val="000000">
                      <a:alpha val="48000"/>
                    </a:srgbClr>
                  </a:outerShdw>
                </a:effectLst>
              </a:rPr>
              <a:t>Update_id</a:t>
            </a:r>
            <a:r>
              <a:rPr lang="en-US" sz="2500" dirty="0">
                <a:effectLst>
                  <a:outerShdw blurRad="50800" dist="38100" dir="2700000" algn="tl" rotWithShape="0">
                    <a:srgbClr val="000000">
                      <a:alpha val="48000"/>
                    </a:srgbClr>
                  </a:outerShdw>
                </a:effectLst>
              </a:rPr>
              <a:t> use for communication of Arduino console with </a:t>
            </a:r>
            <a:r>
              <a:rPr lang="en-US" sz="2500" dirty="0" err="1">
                <a:effectLst>
                  <a:outerShdw blurRad="50800" dist="38100" dir="2700000" algn="tl" rotWithShape="0">
                    <a:srgbClr val="000000">
                      <a:alpha val="48000"/>
                    </a:srgbClr>
                  </a:outerShdw>
                </a:effectLst>
              </a:rPr>
              <a:t>Thingspeak</a:t>
            </a: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endParaRPr lang="en-US" dirty="0"/>
          </a:p>
        </p:txBody>
      </p:sp>
      <p:pic>
        <p:nvPicPr>
          <p:cNvPr id="4" name="Picture 3">
            <a:extLst>
              <a:ext uri="{FF2B5EF4-FFF2-40B4-BE49-F238E27FC236}">
                <a16:creationId xmlns:a16="http://schemas.microsoft.com/office/drawing/2014/main" xmlns="" id="{616D938B-D39B-41FF-82E1-C9253583D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68" y="4575026"/>
            <a:ext cx="10536120" cy="638264"/>
          </a:xfrm>
          <a:prstGeom prst="rect">
            <a:avLst/>
          </a:prstGeom>
        </p:spPr>
      </p:pic>
    </p:spTree>
    <p:extLst>
      <p:ext uri="{BB962C8B-B14F-4D97-AF65-F5344CB8AC3E}">
        <p14:creationId xmlns:p14="http://schemas.microsoft.com/office/powerpoint/2010/main" val="1986087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851B90D-4257-4E36-BD11-A26610B8F8B3}"/>
              </a:ext>
            </a:extLst>
          </p:cNvPr>
          <p:cNvSpPr txBox="1"/>
          <p:nvPr/>
        </p:nvSpPr>
        <p:spPr>
          <a:xfrm>
            <a:off x="0" y="443884"/>
            <a:ext cx="12192000" cy="61555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AT Commands:</a:t>
            </a:r>
          </a:p>
        </p:txBody>
      </p:sp>
      <p:sp>
        <p:nvSpPr>
          <p:cNvPr id="4" name="TextBox 3">
            <a:extLst>
              <a:ext uri="{FF2B5EF4-FFF2-40B4-BE49-F238E27FC236}">
                <a16:creationId xmlns:a16="http://schemas.microsoft.com/office/drawing/2014/main" xmlns="" id="{397502C5-B523-43A0-864F-0329B7616ACB}"/>
              </a:ext>
            </a:extLst>
          </p:cNvPr>
          <p:cNvSpPr txBox="1"/>
          <p:nvPr/>
        </p:nvSpPr>
        <p:spPr>
          <a:xfrm>
            <a:off x="1953088" y="1278383"/>
            <a:ext cx="9001957" cy="5986254"/>
          </a:xfrm>
          <a:prstGeom prst="rect">
            <a:avLst/>
          </a:prstGeom>
          <a:noFill/>
        </p:spPr>
        <p:txBody>
          <a:bodyPr wrap="square" rtlCol="0">
            <a:spAutoFit/>
          </a:bodyPr>
          <a:lstStyle/>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The AT command is used in GSM module, which will connect Arduino with </a:t>
            </a:r>
            <a:r>
              <a:rPr lang="en-US" sz="2500" dirty="0" err="1">
                <a:effectLst>
                  <a:outerShdw blurRad="50800" dist="38100" dir="2700000" algn="tl" rotWithShape="0">
                    <a:srgbClr val="000000">
                      <a:alpha val="48000"/>
                    </a:srgbClr>
                  </a:outerShdw>
                </a:effectLst>
              </a:rPr>
              <a:t>ThingSpeak</a:t>
            </a:r>
            <a:r>
              <a:rPr lang="en-US" sz="2500" dirty="0">
                <a:effectLst>
                  <a:outerShdw blurRad="50800" dist="38100" dir="2700000" algn="tl" rotWithShape="0">
                    <a:srgbClr val="000000">
                      <a:alpha val="48000"/>
                    </a:srgbClr>
                  </a:outerShdw>
                </a:effectLst>
              </a:rPr>
              <a:t> to create the communication channel.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AT command is used in obtaining Local IP Address of the GSM Module.</a:t>
            </a: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Than it will start the connection to connect Arduino with </a:t>
            </a:r>
            <a:r>
              <a:rPr lang="en-US" sz="2500" dirty="0" err="1">
                <a:effectLst>
                  <a:outerShdw blurRad="50800" dist="38100" dir="2700000" algn="tl" rotWithShape="0">
                    <a:srgbClr val="000000">
                      <a:alpha val="48000"/>
                    </a:srgbClr>
                  </a:outerShdw>
                </a:effectLst>
              </a:rPr>
              <a:t>ThingSpeak</a:t>
            </a:r>
            <a:r>
              <a:rPr lang="en-US" sz="2500" dirty="0">
                <a:effectLst>
                  <a:outerShdw blurRad="50800" dist="38100" dir="2700000" algn="tl" rotWithShape="0">
                    <a:srgbClr val="000000">
                      <a:alpha val="48000"/>
                    </a:srgbClr>
                  </a:outerShdw>
                </a:effectLst>
              </a:rPr>
              <a:t>.</a:t>
            </a:r>
          </a:p>
          <a:p>
            <a:pPr marL="285750" indent="-285750">
              <a:buFont typeface="Arial" panose="020B0604020202020204" pitchFamily="34" charset="0"/>
              <a:buChar char="•"/>
            </a:pPr>
            <a:endParaRPr lang="en-US" sz="2500" dirty="0">
              <a:effectLst>
                <a:outerShdw blurRad="50800" dist="38100" dir="2700000" algn="tl" rotWithShape="0">
                  <a:srgbClr val="000000">
                    <a:alpha val="48000"/>
                  </a:srgbClr>
                </a:outerShdw>
              </a:effectLst>
            </a:endParaRPr>
          </a:p>
          <a:p>
            <a:pPr marL="285750" indent="-285750">
              <a:buFont typeface="Arial" panose="020B0604020202020204" pitchFamily="34" charset="0"/>
              <a:buChar char="•"/>
            </a:pPr>
            <a:r>
              <a:rPr lang="en-US" sz="2500" dirty="0">
                <a:effectLst>
                  <a:outerShdw blurRad="50800" dist="38100" dir="2700000" algn="tl" rotWithShape="0">
                    <a:srgbClr val="000000">
                      <a:alpha val="48000"/>
                    </a:srgbClr>
                  </a:outerShdw>
                </a:effectLst>
              </a:rPr>
              <a:t>After the connection is successful, the data of Arduino will be uploaded on </a:t>
            </a:r>
            <a:r>
              <a:rPr lang="en-US" sz="2500" dirty="0" err="1">
                <a:effectLst>
                  <a:outerShdw blurRad="50800" dist="38100" dir="2700000" algn="tl" rotWithShape="0">
                    <a:srgbClr val="000000">
                      <a:alpha val="48000"/>
                    </a:srgbClr>
                  </a:outerShdw>
                </a:effectLst>
              </a:rPr>
              <a:t>ThingSpeak</a:t>
            </a:r>
            <a:r>
              <a:rPr lang="en-US" sz="2500" dirty="0">
                <a:effectLst>
                  <a:outerShdw blurRad="50800" dist="38100" dir="2700000" algn="tl" rotWithShape="0">
                    <a:srgbClr val="000000">
                      <a:alpha val="48000"/>
                    </a:srgbClr>
                  </a:outerShdw>
                </a:effectLst>
              </a:rPr>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10047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5" name="Rectangle 44">
            <a:extLst>
              <a:ext uri="{FF2B5EF4-FFF2-40B4-BE49-F238E27FC236}">
                <a16:creationId xmlns:a16="http://schemas.microsoft.com/office/drawing/2014/main" xmlns="" id="{FA94DED7-0A28-4AD9-8747-E94113225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47" name="Rectangle 46">
            <a:extLst>
              <a:ext uri="{FF2B5EF4-FFF2-40B4-BE49-F238E27FC236}">
                <a16:creationId xmlns:a16="http://schemas.microsoft.com/office/drawing/2014/main" xmlns="" id="{6F175609-91A3-416E-BC3D-7548FDE029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9" name="Rectangle 48">
            <a:extLst>
              <a:ext uri="{FF2B5EF4-FFF2-40B4-BE49-F238E27FC236}">
                <a16:creationId xmlns:a16="http://schemas.microsoft.com/office/drawing/2014/main" xmlns="" id="{9A3B0D54-9DF0-4FF8-A0AA-B4234DF358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xmlns="" id="{013E71BB-60DC-4A99-8C75-681C10250D1C}"/>
              </a:ext>
            </a:extLst>
          </p:cNvPr>
          <p:cNvSpPr txBox="1"/>
          <p:nvPr/>
        </p:nvSpPr>
        <p:spPr>
          <a:xfrm>
            <a:off x="125560" y="1795849"/>
            <a:ext cx="4536537" cy="3114818"/>
          </a:xfrm>
          <a:prstGeom prst="rect">
            <a:avLst/>
          </a:prstGeom>
        </p:spPr>
        <p:txBody>
          <a:bodyPr vert="horz" lIns="91440" tIns="45720" rIns="91440" bIns="45720" rtlCol="0" anchor="b">
            <a:normAutofit/>
          </a:bodyPr>
          <a:lstStyle/>
          <a:p>
            <a:pPr>
              <a:spcBef>
                <a:spcPct val="0"/>
              </a:spcBef>
              <a:spcAft>
                <a:spcPts val="600"/>
              </a:spcAft>
            </a:pPr>
            <a:r>
              <a:rPr lang="en-US" sz="4000" b="1" cap="all" dirty="0">
                <a:solidFill>
                  <a:srgbClr val="FEFFFF"/>
                </a:solidFill>
                <a:effectLst>
                  <a:outerShdw blurRad="50800" dist="63500" dir="2700000" algn="tl" rotWithShape="0">
                    <a:srgbClr val="000000">
                      <a:alpha val="48000"/>
                    </a:srgbClr>
                  </a:outerShdw>
                </a:effectLst>
                <a:latin typeface="+mj-lt"/>
                <a:ea typeface="+mj-ea"/>
                <a:cs typeface="+mj-cs"/>
              </a:rPr>
              <a:t>Implementation Work</a:t>
            </a:r>
          </a:p>
        </p:txBody>
      </p:sp>
      <p:pic>
        <p:nvPicPr>
          <p:cNvPr id="8" name="Picture 7" descr="A close up of a device&#10;&#10;Description generated with high confidence">
            <a:extLst>
              <a:ext uri="{FF2B5EF4-FFF2-40B4-BE49-F238E27FC236}">
                <a16:creationId xmlns:a16="http://schemas.microsoft.com/office/drawing/2014/main" xmlns="" id="{C2053A9B-AABD-4C1E-A914-14E7680EEC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11" t="9091" r="20975" b="1"/>
          <a:stretch/>
        </p:blipFill>
        <p:spPr>
          <a:xfrm rot="5400000">
            <a:off x="4986865" y="-347133"/>
            <a:ext cx="6858000" cy="7552267"/>
          </a:xfrm>
          <a:prstGeom prst="rect">
            <a:avLst/>
          </a:prstGeom>
        </p:spPr>
      </p:pic>
      <p:sp>
        <p:nvSpPr>
          <p:cNvPr id="51" name="Freeform 5">
            <a:extLst>
              <a:ext uri="{FF2B5EF4-FFF2-40B4-BE49-F238E27FC236}">
                <a16:creationId xmlns:a16="http://schemas.microsoft.com/office/drawing/2014/main" xmlns="" id="{64D236DE-BD07-488F-B236-DDEEFFF720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88013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150</TotalTime>
  <Words>507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FIRE EMERGENCY EXIT SYSTEM</vt:lpstr>
      <vt:lpstr>Project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EMERGENCY EXIT SYSTEM</dc:title>
  <dc:creator>PATEL NEEL</dc:creator>
  <cp:lastModifiedBy>iKhushPatel</cp:lastModifiedBy>
  <cp:revision>13</cp:revision>
  <dcterms:created xsi:type="dcterms:W3CDTF">2018-10-11T10:31:13Z</dcterms:created>
  <dcterms:modified xsi:type="dcterms:W3CDTF">2018-11-27T08:48:18Z</dcterms:modified>
</cp:coreProperties>
</file>