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8" r:id="rId6"/>
    <p:sldId id="269" r:id="rId7"/>
    <p:sldId id="259" r:id="rId8"/>
    <p:sldId id="260" r:id="rId9"/>
    <p:sldId id="265" r:id="rId10"/>
    <p:sldId id="266" r:id="rId11"/>
    <p:sldId id="271" r:id="rId12"/>
    <p:sldId id="274" r:id="rId13"/>
    <p:sldId id="284" r:id="rId14"/>
    <p:sldId id="278" r:id="rId15"/>
    <p:sldId id="279" r:id="rId16"/>
    <p:sldId id="281" r:id="rId17"/>
    <p:sldId id="280" r:id="rId18"/>
    <p:sldId id="276" r:id="rId19"/>
    <p:sldId id="282" r:id="rId20"/>
    <p:sldId id="277" r:id="rId21"/>
    <p:sldId id="283"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27-Oct-18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27-Oct-18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27-Oct-18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27-Oct-18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27-Oct-18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27-Oct-18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27-Oct-18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27-Oct-18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27-Oct-18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kernel.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Heart Disease Prediction</a:t>
            </a:r>
            <a:endParaRPr lang="en-US" dirty="0"/>
          </a:p>
        </p:txBody>
      </p:sp>
      <p:sp>
        <p:nvSpPr>
          <p:cNvPr id="3" name="Subtitle 2"/>
          <p:cNvSpPr>
            <a:spLocks noGrp="1"/>
          </p:cNvSpPr>
          <p:nvPr>
            <p:ph type="subTitle" idx="1"/>
          </p:nvPr>
        </p:nvSpPr>
        <p:spPr>
          <a:xfrm>
            <a:off x="3010104" y="4790941"/>
            <a:ext cx="6262685" cy="1891898"/>
          </a:xfrm>
        </p:spPr>
        <p:txBody>
          <a:bodyPr>
            <a:normAutofit fontScale="92500" lnSpcReduction="10000"/>
          </a:bodyPr>
          <a:lstStyle/>
          <a:p>
            <a:r>
              <a:rPr lang="en-US" dirty="0" smtClean="0"/>
              <a:t>Presented By  </a:t>
            </a:r>
          </a:p>
          <a:p>
            <a:r>
              <a:rPr lang="en-US" b="0" dirty="0" smtClean="0"/>
              <a:t>Khush </a:t>
            </a:r>
            <a:r>
              <a:rPr lang="en-US" b="0" dirty="0" smtClean="0"/>
              <a:t>Patel(31) </a:t>
            </a:r>
            <a:endParaRPr lang="en-US" b="0" dirty="0" smtClean="0"/>
          </a:p>
          <a:p>
            <a:r>
              <a:rPr lang="en-US" b="0" dirty="0" err="1" smtClean="0"/>
              <a:t>Reeya</a:t>
            </a:r>
            <a:r>
              <a:rPr lang="en-US" b="0" dirty="0" smtClean="0"/>
              <a:t> </a:t>
            </a:r>
            <a:r>
              <a:rPr lang="en-US" b="0" dirty="0" smtClean="0"/>
              <a:t>Patel(38)</a:t>
            </a:r>
            <a:endParaRPr lang="en-US" b="0" dirty="0" smtClean="0"/>
          </a:p>
          <a:p>
            <a:r>
              <a:rPr lang="en-US" b="0" dirty="0" smtClean="0"/>
              <a:t>Neel </a:t>
            </a:r>
            <a:r>
              <a:rPr lang="en-US" b="0" dirty="0" smtClean="0"/>
              <a:t>Patel(36)</a:t>
            </a:r>
            <a:endParaRPr lang="en-US" b="0" dirty="0" smtClean="0"/>
          </a:p>
          <a:p>
            <a:r>
              <a:rPr lang="en-US" b="0" dirty="0" err="1" smtClean="0"/>
              <a:t>Haard</a:t>
            </a:r>
            <a:r>
              <a:rPr lang="en-US" b="0" dirty="0" smtClean="0"/>
              <a:t> </a:t>
            </a:r>
            <a:r>
              <a:rPr lang="en-US" b="0" smtClean="0"/>
              <a:t>Patel(26)</a:t>
            </a:r>
            <a:endParaRPr lang="en-US" b="0" dirty="0" smtClean="0"/>
          </a:p>
        </p:txBody>
      </p:sp>
      <p:pic>
        <p:nvPicPr>
          <p:cNvPr id="5" name="Picture 4"/>
          <p:cNvPicPr>
            <a:picLocks noChangeAspect="1"/>
          </p:cNvPicPr>
          <p:nvPr/>
        </p:nvPicPr>
        <p:blipFill>
          <a:blip r:embed="rId2"/>
          <a:stretch>
            <a:fillRect/>
          </a:stretch>
        </p:blipFill>
        <p:spPr>
          <a:xfrm>
            <a:off x="9647323" y="0"/>
            <a:ext cx="2544677" cy="1823805"/>
          </a:xfrm>
          <a:prstGeom prst="rect">
            <a:avLst/>
          </a:prstGeom>
        </p:spPr>
      </p:pic>
      <p:sp>
        <p:nvSpPr>
          <p:cNvPr id="4" name="TextBox 3"/>
          <p:cNvSpPr txBox="1"/>
          <p:nvPr/>
        </p:nvSpPr>
        <p:spPr>
          <a:xfrm>
            <a:off x="9272789" y="5493376"/>
            <a:ext cx="1869423" cy="923330"/>
          </a:xfrm>
          <a:prstGeom prst="rect">
            <a:avLst/>
          </a:prstGeom>
          <a:noFill/>
        </p:spPr>
        <p:txBody>
          <a:bodyPr wrap="none" rtlCol="0">
            <a:spAutoFit/>
          </a:bodyPr>
          <a:lstStyle/>
          <a:p>
            <a:r>
              <a:rPr lang="en-US" dirty="0" smtClean="0"/>
              <a:t>Guide By : </a:t>
            </a:r>
          </a:p>
          <a:p>
            <a:endParaRPr lang="en-US" dirty="0"/>
          </a:p>
          <a:p>
            <a:r>
              <a:rPr lang="en-US" dirty="0" smtClean="0"/>
              <a:t>Prof. </a:t>
            </a:r>
            <a:r>
              <a:rPr lang="en-US" dirty="0" err="1" smtClean="0"/>
              <a:t>Parth</a:t>
            </a:r>
            <a:r>
              <a:rPr lang="en-US" dirty="0" smtClean="0"/>
              <a:t> Parekh</a:t>
            </a:r>
            <a:endParaRPr lang="en-US" dirty="0"/>
          </a:p>
        </p:txBody>
      </p:sp>
    </p:spTree>
    <p:extLst>
      <p:ext uri="{BB962C8B-B14F-4D97-AF65-F5344CB8AC3E}">
        <p14:creationId xmlns:p14="http://schemas.microsoft.com/office/powerpoint/2010/main" val="305484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1200722" y="1873404"/>
            <a:ext cx="9392937" cy="4560849"/>
          </a:xfrm>
          <a:prstGeom prst="rect">
            <a:avLst/>
          </a:prstGeom>
        </p:spPr>
      </p:pic>
      <p:pic>
        <p:nvPicPr>
          <p:cNvPr id="5" name="Picture 4"/>
          <p:cNvPicPr>
            <a:picLocks noChangeAspect="1"/>
          </p:cNvPicPr>
          <p:nvPr/>
        </p:nvPicPr>
        <p:blipFill>
          <a:blip r:embed="rId3"/>
          <a:stretch>
            <a:fillRect/>
          </a:stretch>
        </p:blipFill>
        <p:spPr>
          <a:xfrm>
            <a:off x="9647323" y="0"/>
            <a:ext cx="2544677" cy="1823805"/>
          </a:xfrm>
          <a:prstGeom prst="rect">
            <a:avLst/>
          </a:prstGeom>
        </p:spPr>
      </p:pic>
    </p:spTree>
    <p:extLst>
      <p:ext uri="{BB962C8B-B14F-4D97-AF65-F5344CB8AC3E}">
        <p14:creationId xmlns:p14="http://schemas.microsoft.com/office/powerpoint/2010/main" val="273266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5660430"/>
              </p:ext>
            </p:extLst>
          </p:nvPr>
        </p:nvGraphicFramePr>
        <p:xfrm>
          <a:off x="1250950" y="2286000"/>
          <a:ext cx="10179050" cy="3215640"/>
        </p:xfrm>
        <a:graphic>
          <a:graphicData uri="http://schemas.openxmlformats.org/drawingml/2006/table">
            <a:tbl>
              <a:tblPr firstRow="1" bandRow="1">
                <a:tableStyleId>{5C22544A-7EE6-4342-B048-85BDC9FD1C3A}</a:tableStyleId>
              </a:tblPr>
              <a:tblGrid>
                <a:gridCol w="5089525"/>
                <a:gridCol w="5089525"/>
              </a:tblGrid>
              <a:tr h="370840">
                <a:tc>
                  <a:txBody>
                    <a:bodyPr/>
                    <a:lstStyle/>
                    <a:p>
                      <a:r>
                        <a:rPr lang="en-US" dirty="0" smtClean="0"/>
                        <a:t>Name</a:t>
                      </a:r>
                      <a:endParaRPr lang="en-IN" dirty="0"/>
                    </a:p>
                  </a:txBody>
                  <a:tcPr/>
                </a:tc>
                <a:tc>
                  <a:txBody>
                    <a:bodyPr/>
                    <a:lstStyle/>
                    <a:p>
                      <a:r>
                        <a:rPr lang="en-IN" sz="1800" b="1" i="0" u="none" strike="noStrike" kern="1200" baseline="0" dirty="0" smtClean="0">
                          <a:solidFill>
                            <a:schemeClr val="lt1"/>
                          </a:solidFill>
                          <a:latin typeface="+mn-lt"/>
                          <a:ea typeface="+mn-ea"/>
                          <a:cs typeface="+mn-cs"/>
                        </a:rPr>
                        <a:t>Improved Study of Heart Disease Prediction System using Data Mining Classification Techniques </a:t>
                      </a:r>
                      <a:endParaRPr lang="en-IN" dirty="0"/>
                    </a:p>
                  </a:txBody>
                  <a:tcPr/>
                </a:tc>
              </a:tr>
              <a:tr h="370840">
                <a:tc>
                  <a:txBody>
                    <a:bodyPr/>
                    <a:lstStyle/>
                    <a:p>
                      <a:r>
                        <a:rPr lang="en-US" dirty="0" smtClean="0"/>
                        <a:t>Year</a:t>
                      </a:r>
                      <a:endParaRPr lang="en-IN" dirty="0"/>
                    </a:p>
                  </a:txBody>
                  <a:tcPr/>
                </a:tc>
                <a:tc>
                  <a:txBody>
                    <a:bodyPr/>
                    <a:lstStyle/>
                    <a:p>
                      <a:r>
                        <a:rPr lang="en-US" dirty="0" smtClean="0"/>
                        <a:t>10 june,2012</a:t>
                      </a:r>
                      <a:endParaRPr lang="en-IN" dirty="0"/>
                    </a:p>
                  </a:txBody>
                  <a:tcPr/>
                </a:tc>
              </a:tr>
              <a:tr h="370840">
                <a:tc>
                  <a:txBody>
                    <a:bodyPr/>
                    <a:lstStyle/>
                    <a:p>
                      <a:r>
                        <a:rPr lang="en-US" dirty="0" smtClean="0"/>
                        <a:t>Type</a:t>
                      </a:r>
                      <a:endParaRPr lang="en-IN" dirty="0"/>
                    </a:p>
                  </a:txBody>
                  <a:tcPr/>
                </a:tc>
                <a:tc>
                  <a:txBody>
                    <a:bodyPr/>
                    <a:lstStyle/>
                    <a:p>
                      <a:r>
                        <a:rPr lang="en-US" dirty="0" smtClean="0"/>
                        <a:t>Research paper</a:t>
                      </a:r>
                      <a:endParaRPr lang="en-IN" dirty="0"/>
                    </a:p>
                  </a:txBody>
                  <a:tcPr/>
                </a:tc>
              </a:tr>
              <a:tr h="370840">
                <a:tc>
                  <a:txBody>
                    <a:bodyPr/>
                    <a:lstStyle/>
                    <a:p>
                      <a:r>
                        <a:rPr lang="en-US" dirty="0" smtClean="0"/>
                        <a:t>Proposed</a:t>
                      </a:r>
                      <a:endParaRPr lang="en-IN" dirty="0"/>
                    </a:p>
                  </a:txBody>
                  <a:tcPr/>
                </a:tc>
                <a:tc>
                  <a:txBody>
                    <a:bodyPr/>
                    <a:lstStyle/>
                    <a:p>
                      <a:r>
                        <a:rPr lang="en-IN" sz="1800" b="0" i="0" u="none" strike="noStrike" kern="1200" baseline="0" dirty="0" smtClean="0">
                          <a:solidFill>
                            <a:schemeClr val="dk1"/>
                          </a:solidFill>
                          <a:latin typeface="+mn-lt"/>
                          <a:ea typeface="+mn-ea"/>
                          <a:cs typeface="+mn-cs"/>
                        </a:rPr>
                        <a:t>Initially dataset contained some fields, in which some value in the records was missing. These were identified and replaced with most appropriate values using Replace Missing Values filter from Weka 3.6.6. </a:t>
                      </a:r>
                      <a:endParaRPr lang="en-IN" dirty="0"/>
                    </a:p>
                  </a:txBody>
                  <a:tcPr/>
                </a:tc>
              </a:tr>
              <a:tr h="370840">
                <a:tc>
                  <a:txBody>
                    <a:bodyPr/>
                    <a:lstStyle/>
                    <a:p>
                      <a:r>
                        <a:rPr lang="en-US" dirty="0" smtClean="0"/>
                        <a:t>Conclusion</a:t>
                      </a:r>
                      <a:endParaRPr lang="en-IN" dirty="0"/>
                    </a:p>
                  </a:txBody>
                  <a:tcPr/>
                </a:tc>
                <a:tc>
                  <a:txBody>
                    <a:bodyPr/>
                    <a:lstStyle/>
                    <a:p>
                      <a:r>
                        <a:rPr lang="en-US" dirty="0" smtClean="0"/>
                        <a:t>Naïve Bayes using Weka tool</a:t>
                      </a:r>
                      <a:endParaRPr lang="en-IN" dirty="0"/>
                    </a:p>
                  </a:txBody>
                  <a:tcPr/>
                </a:tc>
              </a:tr>
            </a:tbl>
          </a:graphicData>
        </a:graphic>
      </p:graphicFrame>
      <p:pic>
        <p:nvPicPr>
          <p:cNvPr id="5" name="Picture 4"/>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4264935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89156"/>
              </p:ext>
            </p:extLst>
          </p:nvPr>
        </p:nvGraphicFramePr>
        <p:xfrm>
          <a:off x="1250950" y="2286000"/>
          <a:ext cx="10179050" cy="3759200"/>
        </p:xfrm>
        <a:graphic>
          <a:graphicData uri="http://schemas.openxmlformats.org/drawingml/2006/table">
            <a:tbl>
              <a:tblPr firstRow="1" bandRow="1">
                <a:tableStyleId>{5C22544A-7EE6-4342-B048-85BDC9FD1C3A}</a:tableStyleId>
              </a:tblPr>
              <a:tblGrid>
                <a:gridCol w="5089525"/>
                <a:gridCol w="5089525"/>
              </a:tblGrid>
              <a:tr h="370840">
                <a:tc>
                  <a:txBody>
                    <a:bodyPr/>
                    <a:lstStyle/>
                    <a:p>
                      <a:r>
                        <a:rPr lang="en-US" dirty="0" smtClean="0"/>
                        <a:t>Name</a:t>
                      </a:r>
                      <a:endParaRPr lang="en-IN" dirty="0"/>
                    </a:p>
                  </a:txBody>
                  <a:tcPr/>
                </a:tc>
                <a:tc>
                  <a:txBody>
                    <a:bodyPr/>
                    <a:lstStyle/>
                    <a:p>
                      <a:r>
                        <a:rPr lang="en-IN" sz="1800" b="1" i="0" u="none" strike="noStrike" kern="1200" baseline="0" dirty="0" smtClean="0">
                          <a:solidFill>
                            <a:schemeClr val="lt1"/>
                          </a:solidFill>
                          <a:latin typeface="+mn-lt"/>
                          <a:ea typeface="+mn-ea"/>
                          <a:cs typeface="+mn-cs"/>
                        </a:rPr>
                        <a:t>Predicting and Diagnosing of Heart Disease Using Machine Learning</a:t>
                      </a:r>
                    </a:p>
                    <a:p>
                      <a:r>
                        <a:rPr lang="en-IN" sz="1800" b="1" i="0" u="none" strike="noStrike" kern="1200" baseline="0" dirty="0" smtClean="0">
                          <a:solidFill>
                            <a:schemeClr val="lt1"/>
                          </a:solidFill>
                          <a:latin typeface="+mn-lt"/>
                          <a:ea typeface="+mn-ea"/>
                          <a:cs typeface="+mn-cs"/>
                        </a:rPr>
                        <a:t>Algorithms.</a:t>
                      </a:r>
                      <a:endParaRPr lang="en-IN" dirty="0"/>
                    </a:p>
                  </a:txBody>
                  <a:tcPr/>
                </a:tc>
              </a:tr>
              <a:tr h="370840">
                <a:tc>
                  <a:txBody>
                    <a:bodyPr/>
                    <a:lstStyle/>
                    <a:p>
                      <a:r>
                        <a:rPr lang="en-US" dirty="0" smtClean="0"/>
                        <a:t>Year</a:t>
                      </a:r>
                      <a:endParaRPr lang="en-IN" dirty="0"/>
                    </a:p>
                  </a:txBody>
                  <a:tcPr/>
                </a:tc>
                <a:tc>
                  <a:txBody>
                    <a:bodyPr/>
                    <a:lstStyle/>
                    <a:p>
                      <a:r>
                        <a:rPr lang="en-US" dirty="0" smtClean="0"/>
                        <a:t>6</a:t>
                      </a:r>
                      <a:r>
                        <a:rPr lang="en-US" baseline="0" dirty="0" smtClean="0"/>
                        <a:t> june,2017</a:t>
                      </a:r>
                      <a:endParaRPr lang="en-IN" dirty="0"/>
                    </a:p>
                  </a:txBody>
                  <a:tcPr/>
                </a:tc>
              </a:tr>
              <a:tr h="370840">
                <a:tc>
                  <a:txBody>
                    <a:bodyPr/>
                    <a:lstStyle/>
                    <a:p>
                      <a:r>
                        <a:rPr lang="en-US" dirty="0" smtClean="0"/>
                        <a:t>Type</a:t>
                      </a:r>
                      <a:endParaRPr lang="en-IN" dirty="0"/>
                    </a:p>
                  </a:txBody>
                  <a:tcPr/>
                </a:tc>
                <a:tc>
                  <a:txBody>
                    <a:bodyPr/>
                    <a:lstStyle/>
                    <a:p>
                      <a:r>
                        <a:rPr lang="en-US" dirty="0" smtClean="0"/>
                        <a:t>Research paper</a:t>
                      </a:r>
                      <a:endParaRPr lang="en-IN" dirty="0"/>
                    </a:p>
                  </a:txBody>
                  <a:tcPr/>
                </a:tc>
              </a:tr>
              <a:tr h="370840">
                <a:tc>
                  <a:txBody>
                    <a:bodyPr/>
                    <a:lstStyle/>
                    <a:p>
                      <a:r>
                        <a:rPr lang="en-US" dirty="0" smtClean="0"/>
                        <a:t>Proposed</a:t>
                      </a:r>
                      <a:endParaRPr lang="en-IN" dirty="0"/>
                    </a:p>
                  </a:txBody>
                  <a:tcPr/>
                </a:tc>
                <a:tc>
                  <a:txBody>
                    <a:bodyPr/>
                    <a:lstStyle/>
                    <a:p>
                      <a:r>
                        <a:rPr lang="en-IN" sz="1800" b="0" i="0" u="none" strike="noStrike" kern="1200" baseline="0" dirty="0" smtClean="0">
                          <a:solidFill>
                            <a:schemeClr val="dk1"/>
                          </a:solidFill>
                          <a:latin typeface="+mn-lt"/>
                          <a:ea typeface="+mn-ea"/>
                          <a:cs typeface="+mn-cs"/>
                        </a:rPr>
                        <a:t>four machine learning algorithms,</a:t>
                      </a:r>
                    </a:p>
                    <a:p>
                      <a:r>
                        <a:rPr lang="en-IN" sz="1800" b="0" i="0" u="none" strike="noStrike" kern="1200" baseline="0" dirty="0" smtClean="0">
                          <a:solidFill>
                            <a:schemeClr val="dk1"/>
                          </a:solidFill>
                          <a:latin typeface="+mn-lt"/>
                          <a:ea typeface="+mn-ea"/>
                          <a:cs typeface="+mn-cs"/>
                        </a:rPr>
                        <a:t>classifiers are applied on same data and results are compared on the basis of misclassification and correct classification rate and according to experimental results.</a:t>
                      </a:r>
                      <a:endParaRPr lang="en-IN" dirty="0"/>
                    </a:p>
                  </a:txBody>
                  <a:tcPr/>
                </a:tc>
              </a:tr>
              <a:tr h="370840">
                <a:tc>
                  <a:txBody>
                    <a:bodyPr/>
                    <a:lstStyle/>
                    <a:p>
                      <a:r>
                        <a:rPr lang="en-US" dirty="0" smtClean="0"/>
                        <a:t>Conclusion</a:t>
                      </a:r>
                      <a:endParaRPr lang="en-IN" dirty="0"/>
                    </a:p>
                  </a:txBody>
                  <a:tcPr/>
                </a:tc>
                <a:tc>
                  <a:txBody>
                    <a:bodyPr/>
                    <a:lstStyle/>
                    <a:p>
                      <a:r>
                        <a:rPr lang="en-IN" sz="1800" b="0" i="0" u="none" strike="noStrike" kern="1200" baseline="0" dirty="0" smtClean="0">
                          <a:solidFill>
                            <a:schemeClr val="dk1"/>
                          </a:solidFill>
                          <a:latin typeface="+mn-lt"/>
                          <a:ea typeface="+mn-ea"/>
                          <a:cs typeface="+mn-cs"/>
                        </a:rPr>
                        <a:t>Naïve base classifier is the best in</a:t>
                      </a:r>
                    </a:p>
                    <a:p>
                      <a:r>
                        <a:rPr lang="en-IN" sz="1800" b="0" i="0" u="none" strike="noStrike" kern="1200" baseline="0" dirty="0" smtClean="0">
                          <a:solidFill>
                            <a:schemeClr val="dk1"/>
                          </a:solidFill>
                          <a:latin typeface="+mn-lt"/>
                          <a:ea typeface="+mn-ea"/>
                          <a:cs typeface="+mn-cs"/>
                        </a:rPr>
                        <a:t>performance for prediction of heart disease.</a:t>
                      </a:r>
                      <a:endParaRPr lang="en-IN" dirty="0"/>
                    </a:p>
                  </a:txBody>
                  <a:tcPr/>
                </a:tc>
              </a:tr>
            </a:tbl>
          </a:graphicData>
        </a:graphic>
      </p:graphicFrame>
      <p:pic>
        <p:nvPicPr>
          <p:cNvPr id="5" name="Picture 4"/>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961173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Kaggle</a:t>
            </a:r>
            <a:r>
              <a:rPr lang="en-US" dirty="0" smtClean="0"/>
              <a:t> Dataset Interpretations and Learning</a:t>
            </a:r>
          </a:p>
          <a:p>
            <a:r>
              <a:rPr lang="en-US" dirty="0" smtClean="0">
                <a:hlinkClick r:id="rId2" action="ppaction://hlinkfile"/>
              </a:rPr>
              <a:t>Click here</a:t>
            </a:r>
            <a:endParaRPr lang="en-US" dirty="0"/>
          </a:p>
        </p:txBody>
      </p:sp>
    </p:spTree>
    <p:extLst>
      <p:ext uri="{BB962C8B-B14F-4D97-AF65-F5344CB8AC3E}">
        <p14:creationId xmlns:p14="http://schemas.microsoft.com/office/powerpoint/2010/main" val="119710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Bayes - Output</a:t>
            </a:r>
            <a:endParaRPr lang="en-US" dirty="0"/>
          </a:p>
        </p:txBody>
      </p:sp>
      <p:pic>
        <p:nvPicPr>
          <p:cNvPr id="4" name="Picture 3"/>
          <p:cNvPicPr>
            <a:picLocks noChangeAspect="1"/>
          </p:cNvPicPr>
          <p:nvPr/>
        </p:nvPicPr>
        <p:blipFill>
          <a:blip r:embed="rId2"/>
          <a:stretch>
            <a:fillRect/>
          </a:stretch>
        </p:blipFill>
        <p:spPr>
          <a:xfrm>
            <a:off x="1251678" y="1823805"/>
            <a:ext cx="10238765" cy="3705458"/>
          </a:xfrm>
          <a:prstGeom prst="rect">
            <a:avLst/>
          </a:prstGeom>
        </p:spPr>
      </p:pic>
      <p:pic>
        <p:nvPicPr>
          <p:cNvPr id="5" name="Picture 4"/>
          <p:cNvPicPr>
            <a:picLocks noChangeAspect="1"/>
          </p:cNvPicPr>
          <p:nvPr/>
        </p:nvPicPr>
        <p:blipFill>
          <a:blip r:embed="rId3"/>
          <a:stretch>
            <a:fillRect/>
          </a:stretch>
        </p:blipFill>
        <p:spPr>
          <a:xfrm>
            <a:off x="9647323" y="0"/>
            <a:ext cx="2544677" cy="1823805"/>
          </a:xfrm>
          <a:prstGeom prst="rect">
            <a:avLst/>
          </a:prstGeom>
        </p:spPr>
      </p:pic>
    </p:spTree>
    <p:extLst>
      <p:ext uri="{BB962C8B-B14F-4D97-AF65-F5344CB8AC3E}">
        <p14:creationId xmlns:p14="http://schemas.microsoft.com/office/powerpoint/2010/main" val="412010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Bayes - Output</a:t>
            </a:r>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pic>
        <p:nvPicPr>
          <p:cNvPr id="5" name="Picture 4"/>
          <p:cNvPicPr>
            <a:picLocks noChangeAspect="1"/>
          </p:cNvPicPr>
          <p:nvPr/>
        </p:nvPicPr>
        <p:blipFill>
          <a:blip r:embed="rId3"/>
          <a:stretch>
            <a:fillRect/>
          </a:stretch>
        </p:blipFill>
        <p:spPr>
          <a:xfrm>
            <a:off x="1438275" y="1823805"/>
            <a:ext cx="9391650" cy="4386635"/>
          </a:xfrm>
          <a:prstGeom prst="rect">
            <a:avLst/>
          </a:prstGeom>
        </p:spPr>
      </p:pic>
    </p:spTree>
    <p:extLst>
      <p:ext uri="{BB962C8B-B14F-4D97-AF65-F5344CB8AC3E}">
        <p14:creationId xmlns:p14="http://schemas.microsoft.com/office/powerpoint/2010/main" val="297742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Content Placeholder 3"/>
          <p:cNvPicPr>
            <a:picLocks noGrp="1" noChangeAspect="1"/>
          </p:cNvPicPr>
          <p:nvPr>
            <p:ph idx="1"/>
          </p:nvPr>
        </p:nvPicPr>
        <p:blipFill>
          <a:blip r:embed="rId2"/>
          <a:stretch>
            <a:fillRect/>
          </a:stretch>
        </p:blipFill>
        <p:spPr>
          <a:xfrm>
            <a:off x="2681580" y="2588654"/>
            <a:ext cx="6256358" cy="3153204"/>
          </a:xfrm>
          <a:prstGeom prst="rect">
            <a:avLst/>
          </a:prstGeom>
        </p:spPr>
      </p:pic>
    </p:spTree>
    <p:extLst>
      <p:ext uri="{BB962C8B-B14F-4D97-AF65-F5344CB8AC3E}">
        <p14:creationId xmlns:p14="http://schemas.microsoft.com/office/powerpoint/2010/main" val="1615135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(Using Libraries)</a:t>
            </a:r>
            <a:endParaRPr lang="en-US" dirty="0"/>
          </a:p>
        </p:txBody>
      </p:sp>
      <p:pic>
        <p:nvPicPr>
          <p:cNvPr id="4" name="Content Placeholder 3"/>
          <p:cNvPicPr>
            <a:picLocks noGrp="1" noChangeAspect="1"/>
          </p:cNvPicPr>
          <p:nvPr>
            <p:ph idx="1"/>
          </p:nvPr>
        </p:nvPicPr>
        <p:blipFill>
          <a:blip r:embed="rId2"/>
          <a:stretch>
            <a:fillRect/>
          </a:stretch>
        </p:blipFill>
        <p:spPr>
          <a:xfrm>
            <a:off x="1251678" y="1128451"/>
            <a:ext cx="9667875" cy="2245814"/>
          </a:xfrm>
          <a:prstGeom prst="rect">
            <a:avLst/>
          </a:prstGeom>
        </p:spPr>
      </p:pic>
      <p:pic>
        <p:nvPicPr>
          <p:cNvPr id="5" name="Picture 4"/>
          <p:cNvPicPr>
            <a:picLocks noChangeAspect="1"/>
          </p:cNvPicPr>
          <p:nvPr/>
        </p:nvPicPr>
        <p:blipFill>
          <a:blip r:embed="rId3"/>
          <a:stretch>
            <a:fillRect/>
          </a:stretch>
        </p:blipFill>
        <p:spPr>
          <a:xfrm>
            <a:off x="1251677" y="3374265"/>
            <a:ext cx="9667875" cy="3190875"/>
          </a:xfrm>
          <a:prstGeom prst="rect">
            <a:avLst/>
          </a:prstGeom>
        </p:spPr>
      </p:pic>
    </p:spTree>
    <p:extLst>
      <p:ext uri="{BB962C8B-B14F-4D97-AF65-F5344CB8AC3E}">
        <p14:creationId xmlns:p14="http://schemas.microsoft.com/office/powerpoint/2010/main" val="2253572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Rapidminer</a:t>
            </a:r>
            <a:r>
              <a:rPr lang="en-US" dirty="0" smtClean="0"/>
              <a:t> Model Test</a:t>
            </a:r>
            <a:endParaRPr lang="en-US" dirty="0"/>
          </a:p>
        </p:txBody>
      </p:sp>
      <p:pic>
        <p:nvPicPr>
          <p:cNvPr id="4" name="Content Placeholder 3"/>
          <p:cNvPicPr>
            <a:picLocks noGrp="1" noChangeAspect="1"/>
          </p:cNvPicPr>
          <p:nvPr>
            <p:ph idx="1"/>
          </p:nvPr>
        </p:nvPicPr>
        <p:blipFill>
          <a:blip r:embed="rId2"/>
          <a:stretch>
            <a:fillRect/>
          </a:stretch>
        </p:blipFill>
        <p:spPr>
          <a:xfrm>
            <a:off x="2530475" y="2997200"/>
            <a:ext cx="7620000" cy="2171700"/>
          </a:xfrm>
          <a:prstGeom prst="rect">
            <a:avLst/>
          </a:prstGeom>
        </p:spPr>
      </p:pic>
    </p:spTree>
    <p:extLst>
      <p:ext uri="{BB962C8B-B14F-4D97-AF65-F5344CB8AC3E}">
        <p14:creationId xmlns:p14="http://schemas.microsoft.com/office/powerpoint/2010/main" val="986090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4" name="Rectangle 1"/>
          <p:cNvSpPr>
            <a:spLocks noGrp="1" noChangeArrowheads="1"/>
          </p:cNvSpPr>
          <p:nvPr>
            <p:ph idx="1"/>
          </p:nvPr>
        </p:nvSpPr>
        <p:spPr bwMode="auto">
          <a:xfrm>
            <a:off x="891069" y="2090776"/>
            <a:ext cx="213231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panose="020B0604020202020204" pitchFamily="34" charset="0"/>
              </a:rPr>
              <a:t>Cluster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Unicode MS" panose="020B0604020202020204" pitchFamily="34" charset="-128"/>
              </a:rPr>
              <a:t>Cluster 0: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Unicode MS" panose="020B0604020202020204" pitchFamily="34" charset="-128"/>
              </a:rPr>
              <a:t>Cluster 1: 4215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Unicode MS" panose="020B0604020202020204" pitchFamily="34" charset="-128"/>
              </a:rPr>
              <a:t>Total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Unicode MS" panose="020B0604020202020204" pitchFamily="34" charset="-128"/>
              </a:rPr>
              <a:t>of items: 4240</a:t>
            </a:r>
            <a:r>
              <a:rPr kumimoji="0" 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3118572" y="1941591"/>
            <a:ext cx="8277225" cy="4114800"/>
          </a:xfrm>
          <a:prstGeom prst="rect">
            <a:avLst/>
          </a:prstGeom>
        </p:spPr>
      </p:pic>
    </p:spTree>
    <p:extLst>
      <p:ext uri="{BB962C8B-B14F-4D97-AF65-F5344CB8AC3E}">
        <p14:creationId xmlns:p14="http://schemas.microsoft.com/office/powerpoint/2010/main" val="4196518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marL="0" indent="0">
              <a:buNone/>
            </a:pPr>
            <a:r>
              <a:rPr lang="en-US" dirty="0" smtClean="0">
                <a:sym typeface="Wingdings" panose="05000000000000000000" pitchFamily="2" charset="2"/>
              </a:rPr>
              <a:t> </a:t>
            </a:r>
            <a:r>
              <a:rPr lang="en-US" dirty="0" smtClean="0"/>
              <a:t>Now a Days A major challenge facing in Healthcare organizations(hospitals , medical centers)</a:t>
            </a:r>
          </a:p>
          <a:p>
            <a:pPr marL="0" indent="0">
              <a:buNone/>
            </a:pPr>
            <a:r>
              <a:rPr lang="en-US" dirty="0" smtClean="0"/>
              <a:t>Is to provide Quality of services at affordable costs. Quality of Service is mainly depends on correct prediction of doctor .  </a:t>
            </a:r>
          </a:p>
          <a:p>
            <a:pPr marL="0" indent="0">
              <a:buNone/>
            </a:pPr>
            <a:r>
              <a:rPr lang="en-US" dirty="0" smtClean="0">
                <a:sym typeface="Wingdings" panose="05000000000000000000" pitchFamily="2" charset="2"/>
              </a:rPr>
              <a:t> </a:t>
            </a:r>
            <a:r>
              <a:rPr lang="en-US" dirty="0" smtClean="0"/>
              <a:t>Poor clinical decisions can lead to disastrous consequences which are unacceptable.</a:t>
            </a:r>
          </a:p>
          <a:p>
            <a:pPr marL="0" indent="0">
              <a:buNone/>
            </a:pPr>
            <a:r>
              <a:rPr lang="en-US" dirty="0" smtClean="0">
                <a:sym typeface="Wingdings" panose="05000000000000000000" pitchFamily="2" charset="2"/>
              </a:rPr>
              <a:t> </a:t>
            </a:r>
            <a:r>
              <a:rPr lang="en-US" dirty="0" smtClean="0"/>
              <a:t>So to Reduce the cost of clinical tests , organizations need computer based information for prediction of best decision.</a:t>
            </a:r>
            <a:endParaRPr lang="en-US" dirty="0"/>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1292211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a:t>
            </a:r>
            <a:endParaRPr lang="en-US" dirty="0"/>
          </a:p>
        </p:txBody>
      </p:sp>
      <p:pic>
        <p:nvPicPr>
          <p:cNvPr id="4" name="Content Placeholder 3"/>
          <p:cNvPicPr>
            <a:picLocks noGrp="1" noChangeAspect="1"/>
          </p:cNvPicPr>
          <p:nvPr>
            <p:ph idx="1"/>
          </p:nvPr>
        </p:nvPicPr>
        <p:blipFill>
          <a:blip r:embed="rId2"/>
          <a:stretch>
            <a:fillRect/>
          </a:stretch>
        </p:blipFill>
        <p:spPr>
          <a:xfrm>
            <a:off x="2671574" y="2067059"/>
            <a:ext cx="7338530" cy="4663818"/>
          </a:xfrm>
          <a:prstGeom prst="rect">
            <a:avLst/>
          </a:prstGeom>
        </p:spPr>
      </p:pic>
    </p:spTree>
    <p:extLst>
      <p:ext uri="{BB962C8B-B14F-4D97-AF65-F5344CB8AC3E}">
        <p14:creationId xmlns:p14="http://schemas.microsoft.com/office/powerpoint/2010/main" val="3811600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Aspect &amp; Conclusion</a:t>
            </a:r>
            <a:endParaRPr lang="en-US" dirty="0"/>
          </a:p>
        </p:txBody>
      </p:sp>
      <p:sp>
        <p:nvSpPr>
          <p:cNvPr id="3" name="Content Placeholder 2"/>
          <p:cNvSpPr>
            <a:spLocks noGrp="1"/>
          </p:cNvSpPr>
          <p:nvPr>
            <p:ph idx="1"/>
          </p:nvPr>
        </p:nvSpPr>
        <p:spPr>
          <a:xfrm>
            <a:off x="1251678" y="1345844"/>
            <a:ext cx="10178322" cy="5273897"/>
          </a:xfrm>
        </p:spPr>
        <p:txBody>
          <a:bodyPr>
            <a:normAutofit/>
          </a:bodyPr>
          <a:lstStyle/>
          <a:p>
            <a:r>
              <a:rPr lang="en-US" dirty="0" smtClean="0"/>
              <a:t>Data Preprocessing</a:t>
            </a:r>
          </a:p>
          <a:p>
            <a:r>
              <a:rPr lang="en-US" dirty="0" smtClean="0"/>
              <a:t>Feature Extraction and Data Cleaning</a:t>
            </a:r>
          </a:p>
          <a:p>
            <a:r>
              <a:rPr lang="en-US" dirty="0" smtClean="0"/>
              <a:t>Models</a:t>
            </a:r>
          </a:p>
          <a:p>
            <a:pPr lvl="1"/>
            <a:r>
              <a:rPr lang="en-US" dirty="0"/>
              <a:t>Naïve </a:t>
            </a:r>
            <a:r>
              <a:rPr lang="en-US" dirty="0" smtClean="0"/>
              <a:t>Bayes</a:t>
            </a:r>
            <a:endParaRPr lang="en-US" dirty="0"/>
          </a:p>
          <a:p>
            <a:pPr lvl="1"/>
            <a:r>
              <a:rPr lang="en-US" dirty="0"/>
              <a:t>KNN</a:t>
            </a:r>
          </a:p>
          <a:p>
            <a:pPr lvl="1"/>
            <a:r>
              <a:rPr lang="en-US" dirty="0" smtClean="0"/>
              <a:t>K-Means</a:t>
            </a:r>
          </a:p>
          <a:p>
            <a:r>
              <a:rPr lang="en-US" dirty="0" smtClean="0"/>
              <a:t>Tools</a:t>
            </a:r>
          </a:p>
          <a:p>
            <a:pPr lvl="1"/>
            <a:r>
              <a:rPr lang="en-US" dirty="0" err="1"/>
              <a:t>Jupyter</a:t>
            </a:r>
            <a:endParaRPr lang="en-US" dirty="0"/>
          </a:p>
          <a:p>
            <a:pPr lvl="1"/>
            <a:r>
              <a:rPr lang="en-US" dirty="0" err="1"/>
              <a:t>Weka</a:t>
            </a:r>
            <a:endParaRPr lang="en-US" dirty="0"/>
          </a:p>
          <a:p>
            <a:pPr lvl="1"/>
            <a:r>
              <a:rPr lang="en-US" dirty="0" err="1" smtClean="0"/>
              <a:t>Rapidminer</a:t>
            </a:r>
            <a:endParaRPr lang="en-US" dirty="0" smtClean="0"/>
          </a:p>
          <a:p>
            <a:r>
              <a:rPr lang="en-US" dirty="0" smtClean="0"/>
              <a:t>Information and Confusion Matrix Understanding</a:t>
            </a:r>
          </a:p>
        </p:txBody>
      </p:sp>
    </p:spTree>
    <p:extLst>
      <p:ext uri="{BB962C8B-B14F-4D97-AF65-F5344CB8AC3E}">
        <p14:creationId xmlns:p14="http://schemas.microsoft.com/office/powerpoint/2010/main" val="3258790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32" name="Picture 8"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3222" y="1873405"/>
            <a:ext cx="6926698" cy="390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20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IN" dirty="0"/>
          </a:p>
        </p:txBody>
      </p:sp>
      <p:sp>
        <p:nvSpPr>
          <p:cNvPr id="3" name="Content Placeholder 2"/>
          <p:cNvSpPr>
            <a:spLocks noGrp="1"/>
          </p:cNvSpPr>
          <p:nvPr>
            <p:ph idx="1"/>
          </p:nvPr>
        </p:nvSpPr>
        <p:spPr/>
        <p:txBody>
          <a:bodyPr/>
          <a:lstStyle/>
          <a:p>
            <a:r>
              <a:rPr lang="en-US" dirty="0" smtClean="0"/>
              <a:t>In India , clinical decisions are often made based on doctors Experience rather than on the knowledge of rich data hidden in the database.</a:t>
            </a:r>
          </a:p>
          <a:p>
            <a:r>
              <a:rPr lang="en-US" dirty="0" smtClean="0"/>
              <a:t>This practice leads to unwanted errors &amp; high cost which affect to quality of service provided to patients.</a:t>
            </a:r>
          </a:p>
          <a:p>
            <a:r>
              <a:rPr lang="en-US" dirty="0" smtClean="0"/>
              <a:t>There are many ways that medical misdiagnosis is present itself , whether a doctor is at fault , or hospital staff etc.</a:t>
            </a:r>
          </a:p>
          <a:p>
            <a:r>
              <a:rPr lang="en-US" dirty="0" smtClean="0"/>
              <a:t>The national patient safety foundation cited that </a:t>
            </a:r>
            <a:r>
              <a:rPr lang="en-US" b="1" dirty="0" smtClean="0"/>
              <a:t>42% of medical patients feel that they have had experienced a medical error or misdiagnosis</a:t>
            </a:r>
            <a:r>
              <a:rPr lang="en-US" dirty="0" smtClean="0"/>
              <a:t>.</a:t>
            </a:r>
            <a:endParaRPr lang="en-IN" dirty="0"/>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1907171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Explanation</a:t>
            </a:r>
            <a:endParaRPr lang="en-US" dirty="0"/>
          </a:p>
        </p:txBody>
      </p:sp>
      <p:sp>
        <p:nvSpPr>
          <p:cNvPr id="3" name="Content Placeholder 2"/>
          <p:cNvSpPr>
            <a:spLocks noGrp="1"/>
          </p:cNvSpPr>
          <p:nvPr>
            <p:ph idx="1"/>
          </p:nvPr>
        </p:nvSpPr>
        <p:spPr>
          <a:xfrm>
            <a:off x="1215483" y="1884557"/>
            <a:ext cx="10214517" cy="3995036"/>
          </a:xfrm>
        </p:spPr>
        <p:txBody>
          <a:bodyPr>
            <a:normAutofit fontScale="70000" lnSpcReduction="20000"/>
          </a:bodyPr>
          <a:lstStyle/>
          <a:p>
            <a:r>
              <a:rPr lang="en-IN" b="1" dirty="0"/>
              <a:t>Gender :</a:t>
            </a:r>
          </a:p>
          <a:p>
            <a:pPr marL="0" indent="0">
              <a:buNone/>
            </a:pPr>
            <a:r>
              <a:rPr lang="en-IN" dirty="0"/>
              <a:t>	Male : Male</a:t>
            </a:r>
          </a:p>
          <a:p>
            <a:pPr marL="0" indent="0">
              <a:buNone/>
            </a:pPr>
            <a:r>
              <a:rPr lang="en-IN" dirty="0"/>
              <a:t>	Female : </a:t>
            </a:r>
            <a:r>
              <a:rPr lang="en-IN" dirty="0" smtClean="0"/>
              <a:t>Female</a:t>
            </a:r>
            <a:endParaRPr lang="en-IN" dirty="0"/>
          </a:p>
          <a:p>
            <a:r>
              <a:rPr lang="en-IN" b="1" dirty="0"/>
              <a:t>Age : </a:t>
            </a:r>
          </a:p>
          <a:p>
            <a:pPr marL="0" indent="0">
              <a:buNone/>
            </a:pPr>
            <a:r>
              <a:rPr lang="en-IN" dirty="0"/>
              <a:t>	&lt;25 : Low</a:t>
            </a:r>
          </a:p>
          <a:p>
            <a:pPr marL="0" indent="0">
              <a:buNone/>
            </a:pPr>
            <a:r>
              <a:rPr lang="en-IN" dirty="0"/>
              <a:t>	&gt;25 and &lt;50: Medium</a:t>
            </a:r>
          </a:p>
          <a:p>
            <a:pPr marL="0" indent="0">
              <a:buNone/>
            </a:pPr>
            <a:r>
              <a:rPr lang="en-IN" dirty="0"/>
              <a:t>	&gt;50 : </a:t>
            </a:r>
            <a:r>
              <a:rPr lang="en-IN" dirty="0" smtClean="0"/>
              <a:t>High</a:t>
            </a:r>
            <a:r>
              <a:rPr lang="en-IN" dirty="0"/>
              <a:t>	</a:t>
            </a:r>
          </a:p>
          <a:p>
            <a:r>
              <a:rPr lang="en-IN" b="1" dirty="0"/>
              <a:t>Smoker :</a:t>
            </a:r>
          </a:p>
          <a:p>
            <a:pPr marL="0" indent="0">
              <a:buNone/>
            </a:pPr>
            <a:r>
              <a:rPr lang="en-IN" dirty="0"/>
              <a:t>	Yes : Yes</a:t>
            </a:r>
          </a:p>
          <a:p>
            <a:pPr marL="0" indent="0">
              <a:buNone/>
            </a:pPr>
            <a:r>
              <a:rPr lang="en-IN" dirty="0"/>
              <a:t>	No : </a:t>
            </a:r>
            <a:r>
              <a:rPr lang="en-IN" dirty="0" smtClean="0"/>
              <a:t>No</a:t>
            </a:r>
            <a:endParaRPr lang="en-IN" dirty="0"/>
          </a:p>
          <a:p>
            <a:r>
              <a:rPr lang="en-IN" b="1" dirty="0" err="1"/>
              <a:t>BPMed</a:t>
            </a:r>
            <a:r>
              <a:rPr lang="en-IN" b="1" dirty="0"/>
              <a:t> :</a:t>
            </a:r>
          </a:p>
          <a:p>
            <a:pPr marL="0" indent="0">
              <a:buNone/>
            </a:pPr>
            <a:r>
              <a:rPr lang="en-IN" dirty="0"/>
              <a:t>	Blood Pressure Medicine</a:t>
            </a:r>
          </a:p>
          <a:p>
            <a:pPr marL="0" indent="0">
              <a:buNone/>
            </a:pPr>
            <a:r>
              <a:rPr lang="en-IN" dirty="0"/>
              <a:t>	Yes : Yes</a:t>
            </a:r>
          </a:p>
          <a:p>
            <a:pPr marL="0" indent="0">
              <a:buNone/>
            </a:pPr>
            <a:r>
              <a:rPr lang="en-IN" dirty="0"/>
              <a:t>	No : No</a:t>
            </a:r>
            <a:endParaRPr lang="en-US" dirty="0"/>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10431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Stroke : </a:t>
            </a:r>
          </a:p>
          <a:p>
            <a:pPr marL="0" indent="0">
              <a:buNone/>
            </a:pPr>
            <a:r>
              <a:rPr lang="en-IN" dirty="0" smtClean="0"/>
              <a:t>	Yes </a:t>
            </a:r>
            <a:r>
              <a:rPr lang="en-IN" dirty="0"/>
              <a:t>: Yes</a:t>
            </a:r>
          </a:p>
          <a:p>
            <a:pPr marL="0" indent="0">
              <a:buNone/>
            </a:pPr>
            <a:r>
              <a:rPr lang="en-IN" dirty="0" smtClean="0"/>
              <a:t>	No </a:t>
            </a:r>
            <a:r>
              <a:rPr lang="en-IN" dirty="0"/>
              <a:t>: </a:t>
            </a:r>
            <a:r>
              <a:rPr lang="en-IN" dirty="0" smtClean="0"/>
              <a:t>No</a:t>
            </a:r>
            <a:endParaRPr lang="en-IN" dirty="0"/>
          </a:p>
          <a:p>
            <a:r>
              <a:rPr lang="en-IN" b="1" dirty="0"/>
              <a:t>Hypertension:</a:t>
            </a:r>
          </a:p>
          <a:p>
            <a:pPr marL="0" indent="0">
              <a:buNone/>
            </a:pPr>
            <a:r>
              <a:rPr lang="en-IN" dirty="0"/>
              <a:t>	Yes : Yes</a:t>
            </a:r>
          </a:p>
          <a:p>
            <a:pPr marL="0" indent="0">
              <a:buNone/>
            </a:pPr>
            <a:r>
              <a:rPr lang="en-IN" dirty="0"/>
              <a:t>	No : </a:t>
            </a:r>
            <a:r>
              <a:rPr lang="en-IN" dirty="0" smtClean="0"/>
              <a:t>No</a:t>
            </a:r>
            <a:endParaRPr lang="en-IN" dirty="0"/>
          </a:p>
          <a:p>
            <a:r>
              <a:rPr lang="en-IN" b="1" dirty="0"/>
              <a:t>Diabetes:</a:t>
            </a:r>
          </a:p>
          <a:p>
            <a:pPr marL="0" indent="0">
              <a:buNone/>
            </a:pPr>
            <a:r>
              <a:rPr lang="en-IN" dirty="0"/>
              <a:t>	Yes : Yes</a:t>
            </a:r>
          </a:p>
          <a:p>
            <a:pPr marL="0" indent="0">
              <a:buNone/>
            </a:pPr>
            <a:r>
              <a:rPr lang="en-IN" dirty="0"/>
              <a:t>	No : No</a:t>
            </a:r>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3219070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a:t>Cholestrol</a:t>
            </a:r>
            <a:r>
              <a:rPr lang="en-IN" b="1" dirty="0"/>
              <a:t>:</a:t>
            </a:r>
          </a:p>
          <a:p>
            <a:pPr marL="0" indent="0">
              <a:buNone/>
            </a:pPr>
            <a:r>
              <a:rPr lang="en-IN" dirty="0"/>
              <a:t>	&lt;200 : Low</a:t>
            </a:r>
          </a:p>
          <a:p>
            <a:pPr marL="0" indent="0">
              <a:buNone/>
            </a:pPr>
            <a:r>
              <a:rPr lang="en-IN" dirty="0"/>
              <a:t>	&gt;200 and &lt;240: Medium</a:t>
            </a:r>
          </a:p>
          <a:p>
            <a:pPr marL="0" indent="0">
              <a:buNone/>
            </a:pPr>
            <a:r>
              <a:rPr lang="en-IN" dirty="0"/>
              <a:t>	&gt;240 : </a:t>
            </a:r>
            <a:r>
              <a:rPr lang="en-IN" dirty="0" smtClean="0"/>
              <a:t>High</a:t>
            </a:r>
            <a:r>
              <a:rPr lang="en-IN" dirty="0"/>
              <a:t>	</a:t>
            </a:r>
          </a:p>
          <a:p>
            <a:r>
              <a:rPr lang="en-IN" b="1" dirty="0"/>
              <a:t>Systolic : </a:t>
            </a:r>
          </a:p>
          <a:p>
            <a:pPr marL="0" indent="0">
              <a:buNone/>
            </a:pPr>
            <a:r>
              <a:rPr lang="en-IN" dirty="0"/>
              <a:t>	&gt;120 : High</a:t>
            </a:r>
          </a:p>
          <a:p>
            <a:pPr marL="0" indent="0">
              <a:buNone/>
            </a:pPr>
            <a:r>
              <a:rPr lang="en-IN" dirty="0"/>
              <a:t>	&lt;120 : </a:t>
            </a:r>
            <a:r>
              <a:rPr lang="en-IN" dirty="0" smtClean="0"/>
              <a:t>Low</a:t>
            </a:r>
            <a:r>
              <a:rPr lang="en-IN" dirty="0"/>
              <a:t>	</a:t>
            </a:r>
          </a:p>
          <a:p>
            <a:r>
              <a:rPr lang="en-IN" b="1" dirty="0"/>
              <a:t>Diastolic :</a:t>
            </a:r>
          </a:p>
          <a:p>
            <a:pPr marL="0" indent="0">
              <a:buNone/>
            </a:pPr>
            <a:r>
              <a:rPr lang="en-IN" dirty="0"/>
              <a:t>	&gt;80 : High</a:t>
            </a:r>
          </a:p>
          <a:p>
            <a:pPr marL="0" indent="0">
              <a:buNone/>
            </a:pPr>
            <a:r>
              <a:rPr lang="en-IN" dirty="0"/>
              <a:t>	&lt;80 : Low</a:t>
            </a:r>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2102738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normAutofit/>
          </a:bodyPr>
          <a:lstStyle/>
          <a:p>
            <a:r>
              <a:rPr lang="en-US" dirty="0" smtClean="0"/>
              <a:t>In Data Preprocessing Feature Extraction step is require to get dataset actually you want…</a:t>
            </a:r>
          </a:p>
          <a:p>
            <a:r>
              <a:rPr lang="en-US" dirty="0" smtClean="0"/>
              <a:t>So in out dataset few attributes are not necessary like…</a:t>
            </a:r>
          </a:p>
          <a:p>
            <a:pPr lvl="1"/>
            <a:r>
              <a:rPr lang="en-US" dirty="0" smtClean="0"/>
              <a:t>Education</a:t>
            </a:r>
          </a:p>
          <a:p>
            <a:pPr lvl="1"/>
            <a:r>
              <a:rPr lang="en-US" dirty="0" smtClean="0"/>
              <a:t>Birth date</a:t>
            </a:r>
            <a:endParaRPr lang="en-US" dirty="0"/>
          </a:p>
          <a:p>
            <a:pPr marL="457200" lvl="1" indent="0">
              <a:buNone/>
            </a:pPr>
            <a:r>
              <a:rPr lang="en-US" dirty="0" smtClean="0"/>
              <a:t>So both attributes are removed as not required </a:t>
            </a:r>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357795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CATEGORIZATION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IN" b="1" dirty="0" smtClean="0"/>
              <a:t>EX.  </a:t>
            </a:r>
            <a:r>
              <a:rPr lang="en-IN" b="1" u="sng" dirty="0" smtClean="0"/>
              <a:t>Cholesterol</a:t>
            </a:r>
          </a:p>
          <a:p>
            <a:pPr marL="0" indent="0">
              <a:buNone/>
            </a:pPr>
            <a:r>
              <a:rPr lang="en-IN" dirty="0" smtClean="0"/>
              <a:t>totCholNormal </a:t>
            </a:r>
            <a:r>
              <a:rPr lang="en-IN" dirty="0"/>
              <a:t>=[]</a:t>
            </a:r>
          </a:p>
          <a:p>
            <a:pPr marL="0" indent="0">
              <a:buNone/>
            </a:pPr>
            <a:r>
              <a:rPr lang="en-IN" dirty="0"/>
              <a:t>for i in totChol:</a:t>
            </a:r>
          </a:p>
          <a:p>
            <a:pPr marL="0" indent="0">
              <a:buNone/>
            </a:pPr>
            <a:r>
              <a:rPr lang="en-IN" dirty="0"/>
              <a:t>    if(i&gt;240):</a:t>
            </a:r>
          </a:p>
          <a:p>
            <a:pPr marL="0" indent="0">
              <a:buNone/>
            </a:pPr>
            <a:r>
              <a:rPr lang="en-IN" dirty="0"/>
              <a:t>        x=2;</a:t>
            </a:r>
          </a:p>
          <a:p>
            <a:pPr marL="0" indent="0">
              <a:buNone/>
            </a:pPr>
            <a:r>
              <a:rPr lang="en-IN" dirty="0"/>
              <a:t>    elif(i&gt;200 and i&lt;240):</a:t>
            </a:r>
          </a:p>
          <a:p>
            <a:pPr marL="0" indent="0">
              <a:buNone/>
            </a:pPr>
            <a:r>
              <a:rPr lang="en-IN" dirty="0"/>
              <a:t>        x=1;</a:t>
            </a:r>
          </a:p>
          <a:p>
            <a:pPr marL="0" indent="0">
              <a:buNone/>
            </a:pPr>
            <a:r>
              <a:rPr lang="en-IN" dirty="0"/>
              <a:t>    elif(i&lt;200):</a:t>
            </a:r>
          </a:p>
          <a:p>
            <a:pPr marL="0" indent="0">
              <a:buNone/>
            </a:pPr>
            <a:r>
              <a:rPr lang="en-IN" dirty="0"/>
              <a:t>        x=0;</a:t>
            </a:r>
          </a:p>
          <a:p>
            <a:pPr marL="0" indent="0">
              <a:buNone/>
            </a:pPr>
            <a:r>
              <a:rPr lang="en-IN" dirty="0"/>
              <a:t>    else:</a:t>
            </a:r>
          </a:p>
          <a:p>
            <a:pPr marL="0" indent="0">
              <a:buNone/>
            </a:pPr>
            <a:r>
              <a:rPr lang="en-IN" dirty="0"/>
              <a:t>        x=-1;</a:t>
            </a:r>
          </a:p>
          <a:p>
            <a:pPr marL="0" indent="0">
              <a:buNone/>
            </a:pPr>
            <a:r>
              <a:rPr lang="en-IN" dirty="0"/>
              <a:t>    totCholNormal.append(x)</a:t>
            </a:r>
          </a:p>
          <a:p>
            <a:endParaRPr lang="en-US" dirty="0"/>
          </a:p>
        </p:txBody>
      </p:sp>
      <p:pic>
        <p:nvPicPr>
          <p:cNvPr id="4" name="Picture 3"/>
          <p:cNvPicPr>
            <a:picLocks noChangeAspect="1"/>
          </p:cNvPicPr>
          <p:nvPr/>
        </p:nvPicPr>
        <p:blipFill>
          <a:blip r:embed="rId2"/>
          <a:stretch>
            <a:fillRect/>
          </a:stretch>
        </p:blipFill>
        <p:spPr>
          <a:xfrm>
            <a:off x="9647323" y="0"/>
            <a:ext cx="2544677" cy="1823805"/>
          </a:xfrm>
          <a:prstGeom prst="rect">
            <a:avLst/>
          </a:prstGeom>
        </p:spPr>
      </p:pic>
    </p:spTree>
    <p:extLst>
      <p:ext uri="{BB962C8B-B14F-4D97-AF65-F5344CB8AC3E}">
        <p14:creationId xmlns:p14="http://schemas.microsoft.com/office/powerpoint/2010/main" val="46736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pic>
        <p:nvPicPr>
          <p:cNvPr id="4" name="Content Placeholder 3"/>
          <p:cNvPicPr>
            <a:picLocks noGrp="1"/>
          </p:cNvPicPr>
          <p:nvPr>
            <p:ph idx="1"/>
          </p:nvPr>
        </p:nvPicPr>
        <p:blipFill>
          <a:blip r:embed="rId2"/>
          <a:stretch>
            <a:fillRect/>
          </a:stretch>
        </p:blipFill>
        <p:spPr>
          <a:xfrm>
            <a:off x="1248937" y="1918008"/>
            <a:ext cx="9656956" cy="4471640"/>
          </a:xfrm>
          <a:prstGeom prst="rect">
            <a:avLst/>
          </a:prstGeom>
        </p:spPr>
      </p:pic>
      <p:pic>
        <p:nvPicPr>
          <p:cNvPr id="5" name="Picture 4"/>
          <p:cNvPicPr>
            <a:picLocks noChangeAspect="1"/>
          </p:cNvPicPr>
          <p:nvPr/>
        </p:nvPicPr>
        <p:blipFill>
          <a:blip r:embed="rId3"/>
          <a:stretch>
            <a:fillRect/>
          </a:stretch>
        </p:blipFill>
        <p:spPr>
          <a:xfrm>
            <a:off x="9647323" y="0"/>
            <a:ext cx="2544677" cy="1823805"/>
          </a:xfrm>
          <a:prstGeom prst="rect">
            <a:avLst/>
          </a:prstGeom>
        </p:spPr>
      </p:pic>
    </p:spTree>
    <p:extLst>
      <p:ext uri="{BB962C8B-B14F-4D97-AF65-F5344CB8AC3E}">
        <p14:creationId xmlns:p14="http://schemas.microsoft.com/office/powerpoint/2010/main" val="1392013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381</TotalTime>
  <Words>486</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Unicode MS</vt:lpstr>
      <vt:lpstr>Arial</vt:lpstr>
      <vt:lpstr>Gill Sans MT</vt:lpstr>
      <vt:lpstr>Impact</vt:lpstr>
      <vt:lpstr>Wingdings</vt:lpstr>
      <vt:lpstr>Badge</vt:lpstr>
      <vt:lpstr>Heart Disease Prediction</vt:lpstr>
      <vt:lpstr>Problem Definition</vt:lpstr>
      <vt:lpstr>EXISTING SYSTEM</vt:lpstr>
      <vt:lpstr>Dataset Explanation</vt:lpstr>
      <vt:lpstr>Cont…</vt:lpstr>
      <vt:lpstr>Cont…</vt:lpstr>
      <vt:lpstr>Feature Extraction</vt:lpstr>
      <vt:lpstr>CATEGORIZATION</vt:lpstr>
      <vt:lpstr>Cont…</vt:lpstr>
      <vt:lpstr>Cont…</vt:lpstr>
      <vt:lpstr>Literature Review</vt:lpstr>
      <vt:lpstr>Cont…</vt:lpstr>
      <vt:lpstr>Cont…</vt:lpstr>
      <vt:lpstr>Naive Bayes - Output</vt:lpstr>
      <vt:lpstr>Naive Bayes - Output</vt:lpstr>
      <vt:lpstr>Confusion Matrix</vt:lpstr>
      <vt:lpstr>KNN (Using Libraries)</vt:lpstr>
      <vt:lpstr>Rapidminer Model Test</vt:lpstr>
      <vt:lpstr>Cont…</vt:lpstr>
      <vt:lpstr>Plot</vt:lpstr>
      <vt:lpstr>Learning Aspect &amp;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iKhushPatel</dc:creator>
  <cp:lastModifiedBy>iKhushPatel</cp:lastModifiedBy>
  <cp:revision>51</cp:revision>
  <dcterms:created xsi:type="dcterms:W3CDTF">2018-08-27T07:08:00Z</dcterms:created>
  <dcterms:modified xsi:type="dcterms:W3CDTF">2018-10-27T05:18:33Z</dcterms:modified>
</cp:coreProperties>
</file>