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56" r:id="rId2"/>
    <p:sldId id="459" r:id="rId3"/>
    <p:sldId id="458" r:id="rId4"/>
    <p:sldId id="465" r:id="rId5"/>
    <p:sldId id="460" r:id="rId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9900"/>
    <a:srgbClr val="FFFF00"/>
    <a:srgbClr val="0000CC"/>
    <a:srgbClr val="051453"/>
    <a:srgbClr val="044F82"/>
    <a:srgbClr val="043468"/>
    <a:srgbClr val="0D3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3" autoAdjust="0"/>
    <p:restoredTop sz="85330" autoAdjust="0"/>
  </p:normalViewPr>
  <p:slideViewPr>
    <p:cSldViewPr>
      <p:cViewPr varScale="1">
        <p:scale>
          <a:sx n="100" d="100"/>
          <a:sy n="100" d="100"/>
        </p:scale>
        <p:origin x="1458" y="72"/>
      </p:cViewPr>
      <p:guideLst>
        <p:guide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2454" y="-10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332"/>
          </a:xfrm>
          <a:prstGeom prst="rect">
            <a:avLst/>
          </a:prstGeom>
        </p:spPr>
        <p:txBody>
          <a:bodyPr vert="horz" lIns="92434" tIns="46216" rIns="92434" bIns="462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6" y="2"/>
            <a:ext cx="2945659" cy="496332"/>
          </a:xfrm>
          <a:prstGeom prst="rect">
            <a:avLst/>
          </a:prstGeom>
        </p:spPr>
        <p:txBody>
          <a:bodyPr vert="horz" lIns="92434" tIns="46216" rIns="92434" bIns="46216" rtlCol="0"/>
          <a:lstStyle>
            <a:lvl1pPr algn="r">
              <a:defRPr sz="1200"/>
            </a:lvl1pPr>
          </a:lstStyle>
          <a:p>
            <a:fld id="{54ED3312-5E5E-4726-BDA6-8CE85E31073C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8584"/>
            <a:ext cx="2945659" cy="496332"/>
          </a:xfrm>
          <a:prstGeom prst="rect">
            <a:avLst/>
          </a:prstGeom>
        </p:spPr>
        <p:txBody>
          <a:bodyPr vert="horz" lIns="92434" tIns="46216" rIns="92434" bIns="462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6" y="9428584"/>
            <a:ext cx="2945659" cy="496332"/>
          </a:xfrm>
          <a:prstGeom prst="rect">
            <a:avLst/>
          </a:prstGeom>
        </p:spPr>
        <p:txBody>
          <a:bodyPr vert="horz" lIns="92434" tIns="46216" rIns="92434" bIns="46216" rtlCol="0" anchor="b"/>
          <a:lstStyle>
            <a:lvl1pPr algn="r">
              <a:defRPr sz="1200"/>
            </a:lvl1pPr>
          </a:lstStyle>
          <a:p>
            <a:fld id="{2BE1FF1C-DBB8-4C50-B1FB-BE5B501C0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125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2B1CA9EA-5AA7-46D0-8E54-10FA1E15884E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3" rIns="91427" bIns="4571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2" y="4714877"/>
            <a:ext cx="5438775" cy="4467225"/>
          </a:xfrm>
          <a:prstGeom prst="rect">
            <a:avLst/>
          </a:prstGeom>
        </p:spPr>
        <p:txBody>
          <a:bodyPr vert="horz" lIns="91427" tIns="45713" rIns="91427" bIns="4571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165"/>
            <a:ext cx="2946400" cy="496887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59B8E791-2746-4815-B27C-846EBBE96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6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8E791-2746-4815-B27C-846EBBE96F3A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875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8E791-2746-4815-B27C-846EBBE96F3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9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8E791-2746-4815-B27C-846EBBE96F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5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8E791-2746-4815-B27C-846EBBE96F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8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8E791-2746-4815-B27C-846EBBE96F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3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 descr="1222-1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8" name="그룹 7"/>
          <p:cNvGrpSpPr/>
          <p:nvPr userDrawn="1"/>
        </p:nvGrpSpPr>
        <p:grpSpPr>
          <a:xfrm>
            <a:off x="0" y="2132856"/>
            <a:ext cx="9144000" cy="1506527"/>
            <a:chOff x="0" y="2132856"/>
            <a:chExt cx="9144000" cy="1506527"/>
          </a:xfrm>
        </p:grpSpPr>
        <p:sp>
          <p:nvSpPr>
            <p:cNvPr id="9" name="직사각형 8"/>
            <p:cNvSpPr/>
            <p:nvPr/>
          </p:nvSpPr>
          <p:spPr>
            <a:xfrm>
              <a:off x="0" y="2146979"/>
              <a:ext cx="9144000" cy="1478280"/>
            </a:xfrm>
            <a:prstGeom prst="rect">
              <a:avLst/>
            </a:prstGeom>
            <a:gradFill>
              <a:gsLst>
                <a:gs pos="10000">
                  <a:schemeClr val="bg1">
                    <a:alpha val="0"/>
                  </a:schemeClr>
                </a:gs>
                <a:gs pos="30000">
                  <a:srgbClr val="00B0F0">
                    <a:alpha val="30000"/>
                  </a:srgbClr>
                </a:gs>
                <a:gs pos="50000">
                  <a:srgbClr val="002060">
                    <a:alpha val="50000"/>
                  </a:srgbClr>
                </a:gs>
                <a:gs pos="70000">
                  <a:srgbClr val="00B0F0">
                    <a:alpha val="30000"/>
                  </a:srgbClr>
                </a:gs>
                <a:gs pos="9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rot="10800000" flipH="1">
              <a:off x="376" y="2132856"/>
              <a:ext cx="9143245" cy="0"/>
            </a:xfrm>
            <a:prstGeom prst="line">
              <a:avLst/>
            </a:prstGeom>
            <a:ln w="31750">
              <a:gradFill>
                <a:gsLst>
                  <a:gs pos="5000">
                    <a:schemeClr val="bg1">
                      <a:alpha val="0"/>
                    </a:schemeClr>
                  </a:gs>
                  <a:gs pos="30000">
                    <a:schemeClr val="bg1"/>
                  </a:gs>
                  <a:gs pos="70000">
                    <a:schemeClr val="bg1"/>
                  </a:gs>
                  <a:gs pos="95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0800000" flipH="1">
              <a:off x="376" y="3639383"/>
              <a:ext cx="9143245" cy="0"/>
            </a:xfrm>
            <a:prstGeom prst="line">
              <a:avLst/>
            </a:prstGeom>
            <a:ln w="31750">
              <a:gradFill>
                <a:gsLst>
                  <a:gs pos="5000">
                    <a:schemeClr val="bg1">
                      <a:alpha val="0"/>
                    </a:schemeClr>
                  </a:gs>
                  <a:gs pos="30000">
                    <a:schemeClr val="bg1"/>
                  </a:gs>
                  <a:gs pos="70000">
                    <a:schemeClr val="bg1"/>
                  </a:gs>
                  <a:gs pos="95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4388" y="2465328"/>
            <a:ext cx="6675224" cy="800219"/>
          </a:xfr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57150">
              <a:bevelT w="0" h="38100"/>
            </a:sp3d>
          </a:bodyPr>
          <a:lstStyle>
            <a:lvl1pPr marL="0" algn="ctr" defTabSz="914400" rtl="0" eaLnBrk="1" latinLnBrk="1" hangingPunct="1">
              <a:defRPr lang="ko-KR" altLang="en-US" sz="4600" kern="1200" dirty="0" err="1" smtClean="0">
                <a:gradFill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rgbClr val="FFC000"/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0" hasCustomPrompt="1"/>
          </p:nvPr>
        </p:nvSpPr>
        <p:spPr>
          <a:xfrm>
            <a:off x="3059906" y="4221088"/>
            <a:ext cx="3024188" cy="431800"/>
          </a:xfrm>
          <a:effectLst>
            <a:outerShdw blurRad="50800" dir="2700000" algn="tl" rotWithShape="0">
              <a:prstClr val="black">
                <a:alpha val="31000"/>
              </a:prstClr>
            </a:outerShdw>
          </a:effectLst>
        </p:spPr>
        <p:txBody>
          <a:bodyPr vert="horz" lIns="91422" tIns="45712" rIns="91422" bIns="45712" rtlCol="0" anchor="ctr">
            <a:noAutofit/>
          </a:bodyPr>
          <a:lstStyle>
            <a:lvl1pPr marL="0" algn="ctr" defTabSz="914229" rtl="0" eaLnBrk="1" latinLnBrk="1" hangingPunct="1">
              <a:spcBef>
                <a:spcPct val="0"/>
              </a:spcBef>
              <a:buNone/>
              <a:defRPr lang="ko-KR" altLang="en-US" sz="2000" kern="120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88900" dist="38100" dir="2700000" algn="tl" rotWithShape="0">
                    <a:prstClr val="black"/>
                  </a:outerShdw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  <a:lvl2pPr marL="0" algn="ctr" defTabSz="914229" rtl="0" eaLnBrk="1" latinLnBrk="1" hangingPunct="1">
              <a:spcBef>
                <a:spcPct val="0"/>
              </a:spcBef>
              <a:buNone/>
              <a:defRPr lang="ko-KR" altLang="en-US" sz="2000" kern="120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88900" dist="38100" dir="2700000" algn="tl" rotWithShape="0">
                    <a:prstClr val="black"/>
                  </a:outerShdw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2pPr>
            <a:lvl3pPr marL="0" algn="ctr" defTabSz="914229" rtl="0" eaLnBrk="1" latinLnBrk="1" hangingPunct="1">
              <a:spcBef>
                <a:spcPct val="0"/>
              </a:spcBef>
              <a:buNone/>
              <a:defRPr lang="ko-KR" altLang="en-US" sz="2000" kern="120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88900" dist="38100" dir="2700000" algn="tl" rotWithShape="0">
                    <a:prstClr val="black"/>
                  </a:outerShdw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3pPr>
            <a:lvl4pPr marL="0" algn="ctr" defTabSz="914229" rtl="0" eaLnBrk="1" latinLnBrk="1" hangingPunct="1">
              <a:spcBef>
                <a:spcPct val="0"/>
              </a:spcBef>
              <a:buNone/>
              <a:defRPr lang="ko-KR" altLang="en-US" sz="2000" kern="120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88900" dist="38100" dir="2700000" algn="tl" rotWithShape="0">
                    <a:prstClr val="black"/>
                  </a:outerShdw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4pPr>
            <a:lvl5pPr marL="0" algn="ctr" defTabSz="914229" rtl="0" eaLnBrk="1" latinLnBrk="1" hangingPunct="1">
              <a:spcBef>
                <a:spcPct val="0"/>
              </a:spcBef>
              <a:buNone/>
              <a:defRPr lang="ko-KR" altLang="en-US" sz="2000" kern="1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88900" dist="38100" dir="2700000" algn="tl" rotWithShape="0">
                    <a:prstClr val="black"/>
                  </a:outerShdw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5pPr>
          </a:lstStyle>
          <a:p>
            <a:pPr lvl="0"/>
            <a:r>
              <a:rPr lang="ko-KR" altLang="en-US" dirty="0" smtClean="0"/>
              <a:t>날짜를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목차용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목차용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3" cstate="print"/>
          <a:srcRect b="63650"/>
          <a:stretch>
            <a:fillRect/>
          </a:stretch>
        </p:blipFill>
        <p:spPr>
          <a:xfrm>
            <a:off x="0" y="0"/>
            <a:ext cx="9144000" cy="2492896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4067944" y="1700808"/>
            <a:ext cx="5328592" cy="3384376"/>
          </a:xfrm>
          <a:prstGeom prst="rect">
            <a:avLst/>
          </a:prstGeom>
          <a:blipFill dpi="0" rotWithShape="1">
            <a:blip r:embed="rId4" cstate="print">
              <a:alphaModFix amt="20000"/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067944" y="-459432"/>
            <a:ext cx="5328592" cy="3312368"/>
          </a:xfrm>
          <a:prstGeom prst="rect">
            <a:avLst/>
          </a:prstGeom>
          <a:blipFill dpi="0" rotWithShape="1">
            <a:blip r:embed="rId5" cstate="print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-108520" y="836712"/>
            <a:ext cx="5328592" cy="3312368"/>
          </a:xfrm>
          <a:prstGeom prst="rect">
            <a:avLst/>
          </a:prstGeom>
          <a:blipFill dpi="0" rotWithShape="1">
            <a:blip r:embed="rId6" cstate="print">
              <a:alphaModFix amt="20000"/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 userDrawn="1"/>
        </p:nvGrpSpPr>
        <p:grpSpPr>
          <a:xfrm>
            <a:off x="0" y="3314702"/>
            <a:ext cx="9144000" cy="3543301"/>
            <a:chOff x="0" y="3214686"/>
            <a:chExt cx="9144000" cy="3643314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3214686"/>
              <a:ext cx="9144000" cy="1928802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0" y="5143512"/>
              <a:ext cx="9144000" cy="1714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 userDrawn="1"/>
        </p:nvSpPr>
        <p:spPr>
          <a:xfrm>
            <a:off x="2081932" y="2420318"/>
            <a:ext cx="5586412" cy="7858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34000">
                <a:schemeClr val="bg1">
                  <a:lumMod val="95000"/>
                </a:schemeClr>
              </a:gs>
              <a:gs pos="78000">
                <a:schemeClr val="bg1">
                  <a:lumMod val="85000"/>
                </a:schemeClr>
              </a:gs>
            </a:gsLst>
            <a:lin ang="5400000" scaled="0"/>
          </a:gradFill>
          <a:ln w="15875">
            <a:solidFill>
              <a:schemeClr val="bg1"/>
            </a:solidFill>
          </a:ln>
          <a:effectLst>
            <a:outerShdw blurRad="114300" dist="381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/>
          </a:p>
        </p:txBody>
      </p:sp>
      <p:pic>
        <p:nvPicPr>
          <p:cNvPr id="23" name="그림 5" descr="아이콘(파랑)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24745" y="2348880"/>
            <a:ext cx="928688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모서리가 둥근 직사각형 23"/>
          <p:cNvSpPr/>
          <p:nvPr userDrawn="1"/>
        </p:nvSpPr>
        <p:spPr>
          <a:xfrm>
            <a:off x="7884368" y="6461799"/>
            <a:ext cx="1162769" cy="351577"/>
          </a:xfrm>
          <a:prstGeom prst="round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 w="12700">
            <a:solidFill>
              <a:schemeClr val="bg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559" tIns="20189" rIns="102559" bIns="51280" rtlCol="0" anchor="ctr"/>
          <a:lstStyle/>
          <a:p>
            <a:pPr algn="ctr"/>
            <a:fld id="{06526F0E-A661-4581-B403-AB54C6082256}" type="slidenum">
              <a:rPr lang="en-US" altLang="ko-KR" sz="17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pPr algn="ctr"/>
              <a:t>‹#›</a:t>
            </a:fld>
            <a:r>
              <a:rPr lang="en-US" altLang="ko-KR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/ 30</a:t>
            </a:r>
            <a:endParaRPr lang="ko-KR" altLang="en-US" sz="1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1222-3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5580112" y="2564904"/>
            <a:ext cx="3563888" cy="429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9" descr="1222-3 copy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5000" contrast="16000"/>
          </a:blip>
          <a:srcRect t="5120" b="57228"/>
          <a:stretch>
            <a:fillRect/>
          </a:stretch>
        </p:blipFill>
        <p:spPr bwMode="auto">
          <a:xfrm rot="10800000">
            <a:off x="0" y="4275856"/>
            <a:ext cx="9144000" cy="2582145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1817" y="78911"/>
            <a:ext cx="8229600" cy="486735"/>
          </a:xfrm>
          <a:effectLst>
            <a:outerShdw blurRad="50800" dir="2700000" algn="tl" rotWithShape="0">
              <a:prstClr val="black">
                <a:alpha val="31000"/>
              </a:prstClr>
            </a:outerShdw>
          </a:effectLst>
        </p:spPr>
        <p:txBody>
          <a:bodyPr>
            <a:noAutofit/>
          </a:bodyPr>
          <a:lstStyle>
            <a:lvl1pPr algn="l">
              <a:defRPr sz="32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88900" dist="38100" dir="2700000" algn="tl" rotWithShape="0">
                    <a:prstClr val="black"/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100000"/>
          </a:blip>
          <a:srcRect l="26464" r="26473" b="25117"/>
          <a:stretch>
            <a:fillRect/>
          </a:stretch>
        </p:blipFill>
        <p:spPr bwMode="auto">
          <a:xfrm>
            <a:off x="0" y="4844231"/>
            <a:ext cx="9144000" cy="201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307299" y="836712"/>
            <a:ext cx="8529404" cy="5544616"/>
          </a:xfrm>
          <a:effectLst>
            <a:outerShdw blurRad="63500" algn="ctr" rotWithShape="0">
              <a:schemeClr val="bg1"/>
            </a:outerShdw>
          </a:effectLst>
        </p:spPr>
        <p:txBody>
          <a:bodyPr>
            <a:noAutofit/>
          </a:bodyPr>
          <a:lstStyle>
            <a:lvl1pPr marL="269875" indent="-269875">
              <a:buFontTx/>
              <a:buBlip>
                <a:blip r:embed="rId4"/>
              </a:buBlip>
              <a:defRPr sz="240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  <a:lvl2pPr marL="541338" indent="-271463">
              <a:buFontTx/>
              <a:buBlip>
                <a:blip r:embed="rId5"/>
              </a:buBlip>
              <a:defRPr sz="200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</a:defRPr>
            </a:lvl2pPr>
            <a:lvl3pPr marL="809625" indent="-269875">
              <a:buFont typeface="HY견고딕" pitchFamily="18" charset="-127"/>
              <a:buChar char="-"/>
              <a:defRPr sz="1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</a:defRPr>
            </a:lvl3pPr>
            <a:lvl4pPr>
              <a:defRPr sz="1600"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</a:defRPr>
            </a:lvl4pPr>
            <a:lvl5pPr>
              <a:defRPr sz="1400"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7884368" y="6461799"/>
            <a:ext cx="1162769" cy="351577"/>
          </a:xfrm>
          <a:prstGeom prst="round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 w="12700">
            <a:solidFill>
              <a:schemeClr val="bg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559" tIns="20189" rIns="102559" bIns="51280" rtlCol="0" anchor="ctr"/>
          <a:lstStyle/>
          <a:p>
            <a:pPr algn="ctr"/>
            <a:fld id="{06526F0E-A661-4581-B403-AB54C6082256}" type="slidenum">
              <a:rPr lang="en-US" altLang="ko-KR" sz="17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pPr algn="ctr"/>
              <a:t>‹#›</a:t>
            </a:fld>
            <a:r>
              <a:rPr lang="en-US" altLang="ko-KR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/ 10</a:t>
            </a:r>
            <a:endParaRPr lang="ko-KR" altLang="en-US" sz="1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1222-3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5580112" y="2564904"/>
            <a:ext cx="3563888" cy="429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9" descr="1222-3 copy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5000" contrast="16000"/>
          </a:blip>
          <a:srcRect t="5120" b="57228"/>
          <a:stretch>
            <a:fillRect/>
          </a:stretch>
        </p:blipFill>
        <p:spPr bwMode="auto">
          <a:xfrm rot="10800000">
            <a:off x="0" y="4275856"/>
            <a:ext cx="9144000" cy="2582145"/>
          </a:xfrm>
          <a:prstGeom prst="rect">
            <a:avLst/>
          </a:prstGeom>
          <a:noFill/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100000"/>
          </a:blip>
          <a:srcRect l="26464" r="26473" b="25117"/>
          <a:stretch>
            <a:fillRect/>
          </a:stretch>
        </p:blipFill>
        <p:spPr bwMode="auto">
          <a:xfrm>
            <a:off x="0" y="4844231"/>
            <a:ext cx="9144000" cy="201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1817" y="78911"/>
            <a:ext cx="8229600" cy="486735"/>
          </a:xfrm>
          <a:effectLst>
            <a:outerShdw blurRad="50800" dir="2700000" algn="tl" rotWithShape="0">
              <a:prstClr val="black">
                <a:alpha val="31000"/>
              </a:prstClr>
            </a:outerShdw>
          </a:effectLst>
        </p:spPr>
        <p:txBody>
          <a:bodyPr>
            <a:noAutofit/>
          </a:bodyPr>
          <a:lstStyle>
            <a:lvl1pPr algn="l">
              <a:defRPr sz="32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88900" dist="38100" dir="2700000" algn="tl" rotWithShape="0">
                    <a:prstClr val="black"/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307299" y="1312193"/>
            <a:ext cx="8529404" cy="2142753"/>
          </a:xfrm>
          <a:effectLst>
            <a:outerShdw blurRad="63500" algn="ctr" rotWithShape="0">
              <a:schemeClr val="bg1"/>
            </a:outerShdw>
          </a:effectLst>
        </p:spPr>
        <p:txBody>
          <a:bodyPr>
            <a:normAutofit/>
          </a:bodyPr>
          <a:lstStyle>
            <a:lvl1pPr marL="269875" indent="-269875">
              <a:buFontTx/>
              <a:buBlip>
                <a:blip r:embed="rId4"/>
              </a:buBlip>
              <a:defRPr sz="200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  <a:lvl2pPr marL="541338" indent="-271463">
              <a:buFontTx/>
              <a:buBlip>
                <a:blip r:embed="rId5"/>
              </a:buBlip>
              <a:defRPr sz="180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</a:defRPr>
            </a:lvl2pPr>
            <a:lvl3pPr marL="809625" indent="-269875">
              <a:buFont typeface="HY견고딕" pitchFamily="18" charset="-127"/>
              <a:buChar char="-"/>
              <a:defRPr sz="16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</a:defRPr>
            </a:lvl3pPr>
            <a:lvl4pPr>
              <a:defRPr sz="1800"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</a:defRPr>
            </a:lvl4pPr>
            <a:lvl5pPr>
              <a:defRPr sz="1800"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9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307299" y="4124697"/>
            <a:ext cx="8529404" cy="2142753"/>
          </a:xfrm>
          <a:effectLst>
            <a:outerShdw blurRad="63500" algn="ctr" rotWithShape="0">
              <a:schemeClr val="bg1"/>
            </a:outerShdw>
          </a:effectLst>
        </p:spPr>
        <p:txBody>
          <a:bodyPr>
            <a:normAutofit/>
          </a:bodyPr>
          <a:lstStyle>
            <a:lvl1pPr marL="269875" indent="-269875">
              <a:buFontTx/>
              <a:buBlip>
                <a:blip r:embed="rId4"/>
              </a:buBlip>
              <a:defRPr sz="200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  <a:lvl2pPr marL="541338" indent="-271463">
              <a:buFontTx/>
              <a:buBlip>
                <a:blip r:embed="rId5"/>
              </a:buBlip>
              <a:defRPr sz="180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</a:defRPr>
            </a:lvl2pPr>
            <a:lvl3pPr marL="809625" indent="-269875">
              <a:buFont typeface="HY견고딕" pitchFamily="18" charset="-127"/>
              <a:buChar char="-"/>
              <a:defRPr sz="16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</a:defRPr>
            </a:lvl3pPr>
            <a:lvl4pPr>
              <a:defRPr sz="1800"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</a:defRPr>
            </a:lvl4pPr>
            <a:lvl5pPr>
              <a:defRPr sz="1800"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7884368" y="6461799"/>
            <a:ext cx="1162769" cy="351577"/>
          </a:xfrm>
          <a:prstGeom prst="round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 w="12700">
            <a:solidFill>
              <a:schemeClr val="bg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559" tIns="20189" rIns="102559" bIns="51280" rtlCol="0" anchor="ctr"/>
          <a:lstStyle/>
          <a:p>
            <a:pPr algn="ctr"/>
            <a:fld id="{85292D02-4058-4065-9014-EA171DC6177D}" type="slidenum">
              <a:rPr lang="en-US" altLang="ko-KR" sz="17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pPr algn="ctr"/>
              <a:t>‹#›</a:t>
            </a:fld>
            <a:r>
              <a:rPr lang="en-US" altLang="ko-KR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/ 30</a:t>
            </a:r>
            <a:endParaRPr lang="ko-KR" altLang="en-US" sz="1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2.jpg"/>
          <p:cNvPicPr>
            <a:picLocks noChangeAspect="1"/>
          </p:cNvPicPr>
          <p:nvPr userDrawn="1"/>
        </p:nvPicPr>
        <p:blipFill>
          <a:blip r:embed="rId2" cstate="print"/>
          <a:srcRect t="22931" b="24561"/>
          <a:stretch>
            <a:fillRect/>
          </a:stretch>
        </p:blipFill>
        <p:spPr>
          <a:xfrm>
            <a:off x="0" y="0"/>
            <a:ext cx="9144000" cy="6856413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1" y="1"/>
            <a:ext cx="4572000" cy="3347382"/>
            <a:chOff x="0" y="0"/>
            <a:chExt cx="6855179" cy="5019007"/>
          </a:xfrm>
        </p:grpSpPr>
        <p:sp>
          <p:nvSpPr>
            <p:cNvPr id="8" name="직사각형 7"/>
            <p:cNvSpPr/>
            <p:nvPr/>
          </p:nvSpPr>
          <p:spPr>
            <a:xfrm flipV="1">
              <a:off x="1987429" y="0"/>
              <a:ext cx="1628800" cy="1676636"/>
            </a:xfrm>
            <a:prstGeom prst="rect">
              <a:avLst/>
            </a:prstGeom>
            <a:gradFill>
              <a:gsLst>
                <a:gs pos="0">
                  <a:srgbClr val="5E9EFF">
                    <a:alpha val="40000"/>
                  </a:srgbClr>
                </a:gs>
                <a:gs pos="39999">
                  <a:srgbClr val="85C2FF">
                    <a:alpha val="40000"/>
                  </a:srgbClr>
                </a:gs>
                <a:gs pos="70000">
                  <a:srgbClr val="C4D6EB">
                    <a:alpha val="40000"/>
                  </a:srgbClr>
                </a:gs>
                <a:gs pos="100000">
                  <a:srgbClr val="FFEBFA">
                    <a:alpha val="20000"/>
                  </a:srgb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360040" y="1676636"/>
              <a:ext cx="1628800" cy="1676636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1987429" y="3342371"/>
              <a:ext cx="1628800" cy="1676636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flipV="1">
              <a:off x="3635670" y="1676636"/>
              <a:ext cx="1628800" cy="1676636"/>
            </a:xfrm>
            <a:prstGeom prst="rect">
              <a:avLst/>
            </a:prstGeom>
            <a:gradFill>
              <a:gsLst>
                <a:gs pos="0">
                  <a:srgbClr val="5E9EFF">
                    <a:alpha val="40000"/>
                  </a:srgbClr>
                </a:gs>
                <a:gs pos="39999">
                  <a:srgbClr val="85C2FF">
                    <a:alpha val="40000"/>
                  </a:srgbClr>
                </a:gs>
                <a:gs pos="70000">
                  <a:srgbClr val="C4D6EB">
                    <a:alpha val="40000"/>
                  </a:srgbClr>
                </a:gs>
                <a:gs pos="100000">
                  <a:srgbClr val="FFEBFA">
                    <a:alpha val="20000"/>
                  </a:srgb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flipV="1">
              <a:off x="5226379" y="0"/>
              <a:ext cx="1628800" cy="1676636"/>
            </a:xfrm>
            <a:prstGeom prst="rect">
              <a:avLst/>
            </a:prstGeom>
            <a:gradFill>
              <a:gsLst>
                <a:gs pos="0">
                  <a:srgbClr val="5E9EFF">
                    <a:alpha val="40000"/>
                  </a:srgbClr>
                </a:gs>
                <a:gs pos="39999">
                  <a:srgbClr val="85C2FF">
                    <a:alpha val="40000"/>
                  </a:srgbClr>
                </a:gs>
                <a:gs pos="70000">
                  <a:srgbClr val="C4D6EB">
                    <a:alpha val="40000"/>
                  </a:srgbClr>
                </a:gs>
                <a:gs pos="100000">
                  <a:srgbClr val="FFEBFA">
                    <a:alpha val="20000"/>
                  </a:srgb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V="1">
              <a:off x="0" y="0"/>
              <a:ext cx="377280" cy="1676636"/>
            </a:xfrm>
            <a:prstGeom prst="rect">
              <a:avLst/>
            </a:prstGeom>
            <a:gradFill>
              <a:gsLst>
                <a:gs pos="0">
                  <a:srgbClr val="5E9EFF">
                    <a:alpha val="40000"/>
                  </a:srgbClr>
                </a:gs>
                <a:gs pos="39999">
                  <a:srgbClr val="85C2FF">
                    <a:alpha val="40000"/>
                  </a:srgbClr>
                </a:gs>
                <a:gs pos="70000">
                  <a:srgbClr val="C4D6EB">
                    <a:alpha val="40000"/>
                  </a:srgbClr>
                </a:gs>
                <a:gs pos="100000">
                  <a:srgbClr val="FFEBFA">
                    <a:alpha val="20000"/>
                  </a:srgb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flipV="1">
              <a:off x="5226379" y="3342371"/>
              <a:ext cx="1628800" cy="1676636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 userDrawn="1"/>
        </p:nvGrpSpPr>
        <p:grpSpPr>
          <a:xfrm>
            <a:off x="0" y="2426529"/>
            <a:ext cx="9144000" cy="1506527"/>
            <a:chOff x="0" y="2132856"/>
            <a:chExt cx="9144000" cy="1506527"/>
          </a:xfrm>
        </p:grpSpPr>
        <p:sp>
          <p:nvSpPr>
            <p:cNvPr id="16" name="직사각형 15"/>
            <p:cNvSpPr/>
            <p:nvPr/>
          </p:nvSpPr>
          <p:spPr>
            <a:xfrm>
              <a:off x="0" y="2146979"/>
              <a:ext cx="9144000" cy="1478280"/>
            </a:xfrm>
            <a:prstGeom prst="rect">
              <a:avLst/>
            </a:prstGeom>
            <a:gradFill>
              <a:gsLst>
                <a:gs pos="10000">
                  <a:schemeClr val="bg1">
                    <a:alpha val="0"/>
                  </a:schemeClr>
                </a:gs>
                <a:gs pos="30000">
                  <a:srgbClr val="00B0F0">
                    <a:alpha val="30000"/>
                  </a:srgbClr>
                </a:gs>
                <a:gs pos="50000">
                  <a:srgbClr val="002060">
                    <a:alpha val="50000"/>
                  </a:srgbClr>
                </a:gs>
                <a:gs pos="70000">
                  <a:srgbClr val="00B0F0">
                    <a:alpha val="30000"/>
                  </a:srgbClr>
                </a:gs>
                <a:gs pos="9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rot="10800000" flipH="1">
              <a:off x="376" y="2132856"/>
              <a:ext cx="9143245" cy="0"/>
            </a:xfrm>
            <a:prstGeom prst="line">
              <a:avLst/>
            </a:prstGeom>
            <a:ln w="31750">
              <a:gradFill>
                <a:gsLst>
                  <a:gs pos="5000">
                    <a:schemeClr val="bg1">
                      <a:alpha val="0"/>
                    </a:schemeClr>
                  </a:gs>
                  <a:gs pos="30000">
                    <a:schemeClr val="bg1"/>
                  </a:gs>
                  <a:gs pos="70000">
                    <a:schemeClr val="bg1"/>
                  </a:gs>
                  <a:gs pos="95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 flipH="1">
              <a:off x="376" y="3639383"/>
              <a:ext cx="9143245" cy="0"/>
            </a:xfrm>
            <a:prstGeom prst="line">
              <a:avLst/>
            </a:prstGeom>
            <a:ln w="31750">
              <a:gradFill>
                <a:gsLst>
                  <a:gs pos="5000">
                    <a:schemeClr val="bg1">
                      <a:alpha val="0"/>
                    </a:schemeClr>
                  </a:gs>
                  <a:gs pos="30000">
                    <a:schemeClr val="bg1"/>
                  </a:gs>
                  <a:gs pos="70000">
                    <a:schemeClr val="bg1"/>
                  </a:gs>
                  <a:gs pos="95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932" y="2662355"/>
            <a:ext cx="7802137" cy="923330"/>
          </a:xfrm>
          <a:noFill/>
        </p:spPr>
        <p:txBody>
          <a:bodyPr vert="horz" wrap="none" lIns="91440" tIns="45720" rIns="91440" bIns="45720" rtlCol="0" anchor="ctr">
            <a:spAutoFit/>
            <a:scene3d>
              <a:camera prst="orthographicFront"/>
              <a:lightRig rig="threePt" dir="t"/>
            </a:scene3d>
            <a:sp3d contourW="57150">
              <a:bevelT w="0" h="38100"/>
            </a:sp3d>
          </a:bodyPr>
          <a:lstStyle>
            <a:lvl1pPr marL="0" algn="ctr" defTabSz="914400" rtl="0" eaLnBrk="1" latinLnBrk="1" hangingPunct="1">
              <a:spcBef>
                <a:spcPct val="0"/>
              </a:spcBef>
              <a:buNone/>
              <a:defRPr lang="ko-KR" altLang="en-US" sz="5400" kern="1200">
                <a:gradFill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rgbClr val="FFC000"/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04A9-B942-438F-9B2B-C70E7660D999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4EE8-2448-4F3E-83EE-165691122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빅데이터의</a:t>
            </a:r>
            <a:r>
              <a:rPr lang="ko-KR" altLang="en-US" dirty="0" smtClean="0"/>
              <a:t> 이해와 산업동향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빅데이터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빅데이터는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데이터에서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데이터를 추출하는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등 총칭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기존의 데이터 처리방법으로는 처리할 수 없는 데이터 규모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유형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기계간통신</a:t>
            </a:r>
            <a:r>
              <a:rPr lang="en-US" altLang="ko-KR" dirty="0" smtClean="0"/>
              <a:t>, Click Stream, SNS,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변경점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정형데이터</a:t>
            </a:r>
            <a:r>
              <a:rPr lang="en-US" altLang="ko-KR" dirty="0" smtClean="0"/>
              <a:t>(SQL) -&gt; </a:t>
            </a:r>
            <a:r>
              <a:rPr lang="ko-KR" altLang="en-US" dirty="0" smtClean="0"/>
              <a:t>비정형데이터</a:t>
            </a:r>
            <a:r>
              <a:rPr lang="en-US" altLang="ko-KR" dirty="0" smtClean="0"/>
              <a:t>(NoSQL)</a:t>
            </a:r>
          </a:p>
          <a:p>
            <a:pPr lvl="2"/>
            <a:r>
              <a:rPr lang="en-US" altLang="ko-KR" dirty="0" smtClean="0"/>
              <a:t>Scale Up -&gt; Scale Out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거버너스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관리체계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기반의 의사결정이 필요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Top-down </a:t>
            </a:r>
            <a:r>
              <a:rPr lang="ko-KR" altLang="en-US" dirty="0" smtClean="0"/>
              <a:t>방식에서 벗어나 </a:t>
            </a:r>
            <a:r>
              <a:rPr lang="ko-KR" altLang="en-US" b="1" dirty="0" smtClean="0"/>
              <a:t>분석된 데이터를 </a:t>
            </a:r>
            <a:r>
              <a:rPr lang="ko-KR" altLang="en-US" dirty="0" smtClean="0"/>
              <a:t>토대로 기업의 의사결정이 이뤄지는 구조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69875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0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빅데이터의</a:t>
            </a:r>
            <a:r>
              <a:rPr lang="ko-KR" altLang="en-US" dirty="0" smtClean="0"/>
              <a:t> 이해와 산업동향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산업동향</a:t>
            </a:r>
            <a:endParaRPr lang="en-US" altLang="ko-KR" dirty="0"/>
          </a:p>
          <a:p>
            <a:pPr lvl="1"/>
            <a:r>
              <a:rPr lang="ko-KR" altLang="en-US" dirty="0" smtClean="0"/>
              <a:t>기사 쓰는 로봇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수많은 데이터를 분석하여 기사 작성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튜링테스트</a:t>
            </a:r>
            <a:r>
              <a:rPr lang="ko-KR" altLang="en-US" dirty="0" smtClean="0"/>
              <a:t> 통과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보고서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리포트 등 문서 다양화 예정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빅데이터</a:t>
            </a:r>
            <a:r>
              <a:rPr lang="ko-KR" altLang="en-US" dirty="0" smtClean="0"/>
              <a:t> 개인식별보호 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정보보안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빅데이터</a:t>
            </a:r>
            <a:r>
              <a:rPr lang="ko-KR" altLang="en-US" dirty="0" smtClean="0"/>
              <a:t> 내에 존재하는 개인정보에 대한 </a:t>
            </a:r>
            <a:r>
              <a:rPr lang="ko-KR" altLang="en-US" dirty="0" err="1" smtClean="0"/>
              <a:t>비식별화</a:t>
            </a:r>
            <a:r>
              <a:rPr lang="ko-KR" altLang="en-US" dirty="0" smtClean="0"/>
              <a:t> 기술 요구사항 증대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비정상 거래 탐지 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금융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기존 트랜잭션을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분석하여 비정상거래를 탐지하는 시스템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경험기반 재난관리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분석 및 예측기반 재난관리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기반하여 정확한 통계를 통한 분석 및 예측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Secure Coding </a:t>
            </a:r>
            <a:r>
              <a:rPr lang="ko-KR" altLang="en-US" dirty="0" smtClean="0"/>
              <a:t>기술을 제외한 대부분의 보안기술들이 </a:t>
            </a:r>
            <a:r>
              <a:rPr lang="ko-KR" altLang="en-US" dirty="0" err="1" smtClean="0"/>
              <a:t>빅데이터로</a:t>
            </a:r>
            <a:r>
              <a:rPr lang="ko-KR" altLang="en-US" dirty="0" smtClean="0"/>
              <a:t> 인해 </a:t>
            </a:r>
            <a:r>
              <a:rPr lang="ko-KR" altLang="en-US" dirty="0" err="1" smtClean="0"/>
              <a:t>보안성이</a:t>
            </a:r>
            <a:r>
              <a:rPr lang="ko-KR" altLang="en-US" dirty="0" smtClean="0"/>
              <a:t> 향상될 것</a:t>
            </a:r>
            <a:r>
              <a:rPr lang="en-US" altLang="ko-KR" sz="1200" dirty="0" smtClean="0"/>
              <a:t>(2013-2-2 </a:t>
            </a:r>
            <a:r>
              <a:rPr lang="en-US" altLang="ko-KR" sz="1200" dirty="0" err="1" smtClean="0"/>
              <a:t>Ponemon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Institue</a:t>
            </a:r>
            <a:r>
              <a:rPr lang="en-US" altLang="ko-KR" sz="1200" dirty="0" smtClean="0"/>
              <a:t>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69875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644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통계분석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07299" y="836712"/>
            <a:ext cx="8529404" cy="5760640"/>
          </a:xfrm>
          <a:prstGeom prst="rect">
            <a:avLst/>
          </a:prstGeom>
          <a:effectLst>
            <a:outerShdw blurRad="63500" algn="ctr" rotWithShape="0">
              <a:schemeClr val="bg1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69875" indent="-269875" algn="l" defTabSz="914400" rtl="0" eaLnBrk="1" latinLnBrk="1" hangingPunct="1">
              <a:spcBef>
                <a:spcPct val="20000"/>
              </a:spcBef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41338" indent="-271463" algn="l" defTabSz="914400" rtl="0" eaLnBrk="1" latinLnBrk="1" hangingPunct="1">
              <a:spcBef>
                <a:spcPct val="20000"/>
              </a:spcBef>
              <a:buFontTx/>
              <a:buBlip>
                <a:blip r:embed="rId4"/>
              </a:buBlip>
              <a:defRPr sz="2000" kern="120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indent="-269875" algn="l" defTabSz="914400" rtl="0" eaLnBrk="1" latinLnBrk="1" hangingPunct="1">
              <a:spcBef>
                <a:spcPct val="20000"/>
              </a:spcBef>
              <a:buFont typeface="HY견고딕" pitchFamily="18" charset="-127"/>
              <a:buChar char="-"/>
              <a:defRPr sz="18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데이터 분석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빅데이터를</a:t>
            </a:r>
            <a:r>
              <a:rPr lang="ko-KR" altLang="en-US" dirty="0" smtClean="0"/>
              <a:t> 분석하지 않으면 그냥 데이터 덩어리에 불과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분석을 통해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데이터를 이끌어 내는 작업</a:t>
            </a:r>
            <a:endParaRPr lang="en-US" altLang="ko-KR" dirty="0" smtClean="0"/>
          </a:p>
          <a:p>
            <a:pPr marL="269875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데이터 분석 절차</a:t>
            </a:r>
            <a:endParaRPr lang="en-US" altLang="ko-KR" dirty="0" smtClean="0"/>
          </a:p>
          <a:p>
            <a:pPr lvl="1"/>
            <a:r>
              <a:rPr lang="ko-KR" altLang="en-US" dirty="0"/>
              <a:t>주제정의 </a:t>
            </a:r>
            <a:r>
              <a:rPr lang="en-US" altLang="ko-KR" dirty="0"/>
              <a:t>-&gt; </a:t>
            </a:r>
            <a:r>
              <a:rPr lang="ko-KR" altLang="en-US" dirty="0"/>
              <a:t>데이터 수집 </a:t>
            </a:r>
            <a:r>
              <a:rPr lang="en-US" altLang="ko-KR" dirty="0"/>
              <a:t>-&gt; </a:t>
            </a:r>
            <a:r>
              <a:rPr lang="ko-KR" altLang="en-US" dirty="0"/>
              <a:t>분류 및 저장 </a:t>
            </a:r>
            <a:r>
              <a:rPr lang="en-US" altLang="ko-KR" dirty="0"/>
              <a:t>-&gt; </a:t>
            </a:r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 smtClean="0"/>
              <a:t>검증</a:t>
            </a:r>
            <a:r>
              <a:rPr lang="en-US" altLang="ko-KR" dirty="0" smtClean="0"/>
              <a:t>  </a:t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필드테스트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모델링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Classification(</a:t>
            </a:r>
            <a:r>
              <a:rPr lang="ko-KR" altLang="en-US" dirty="0" smtClean="0"/>
              <a:t>분류 분석</a:t>
            </a:r>
            <a:r>
              <a:rPr lang="en-US" altLang="ko-KR" dirty="0" smtClean="0"/>
              <a:t>) :Target(</a:t>
            </a:r>
            <a:r>
              <a:rPr lang="ko-KR" altLang="en-US" dirty="0" err="1" smtClean="0"/>
              <a:t>목표값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먼저 설정된 후 분류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데이터의 </a:t>
            </a:r>
            <a:r>
              <a:rPr lang="en-US" altLang="ko-KR" dirty="0" smtClean="0"/>
              <a:t>70%</a:t>
            </a:r>
            <a:r>
              <a:rPr lang="ko-KR" altLang="en-US" dirty="0" smtClean="0"/>
              <a:t>로 패턴을 파악하고</a:t>
            </a:r>
            <a:r>
              <a:rPr lang="en-US" altLang="ko-KR" dirty="0" smtClean="0"/>
              <a:t>, 30%</a:t>
            </a:r>
            <a:r>
              <a:rPr lang="ko-KR" altLang="en-US" dirty="0" smtClean="0"/>
              <a:t>로 검증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Clustering(</a:t>
            </a:r>
            <a:r>
              <a:rPr lang="ko-KR" altLang="en-US" dirty="0" smtClean="0"/>
              <a:t>집단 분석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유사한 </a:t>
            </a:r>
            <a:r>
              <a:rPr lang="ko-KR" altLang="en-US" dirty="0" err="1" smtClean="0"/>
              <a:t>특성별로</a:t>
            </a:r>
            <a:r>
              <a:rPr lang="ko-KR" altLang="en-US" dirty="0" smtClean="0"/>
              <a:t> 군집화</a:t>
            </a:r>
            <a:r>
              <a:rPr lang="en-US" altLang="ko-KR" dirty="0" smtClean="0"/>
              <a:t>, Outlier</a:t>
            </a:r>
            <a:br>
              <a:rPr lang="en-US" altLang="ko-KR" dirty="0" smtClean="0"/>
            </a:br>
            <a:r>
              <a:rPr lang="en-US" altLang="ko-KR" dirty="0" smtClean="0"/>
              <a:t>Target</a:t>
            </a:r>
            <a:r>
              <a:rPr lang="ko-KR" altLang="en-US" dirty="0" smtClean="0"/>
              <a:t>이 정해져 있지 않기 때문에 최적의 집단 개수 파악이 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 집단의 분산의 크기가 대폭 작아지는 개수가 최적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69875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269875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14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통계분석</a:t>
            </a:r>
            <a:r>
              <a:rPr lang="en-US" altLang="ko-KR" dirty="0" smtClean="0"/>
              <a:t>(</a:t>
            </a:r>
            <a:r>
              <a:rPr lang="en-US" altLang="ko-KR" dirty="0"/>
              <a:t>2</a:t>
            </a:r>
            <a:r>
              <a:rPr lang="en-US" altLang="ko-KR" dirty="0" smtClean="0"/>
              <a:t>/3)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07299" y="836712"/>
            <a:ext cx="8529404" cy="5760640"/>
          </a:xfrm>
          <a:prstGeom prst="rect">
            <a:avLst/>
          </a:prstGeom>
          <a:effectLst>
            <a:outerShdw blurRad="63500" algn="ctr" rotWithShape="0">
              <a:schemeClr val="bg1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69875" indent="-269875" algn="l" defTabSz="914400" rtl="0" eaLnBrk="1" latinLnBrk="1" hangingPunct="1">
              <a:spcBef>
                <a:spcPct val="20000"/>
              </a:spcBef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41338" indent="-271463" algn="l" defTabSz="914400" rtl="0" eaLnBrk="1" latinLnBrk="1" hangingPunct="1">
              <a:spcBef>
                <a:spcPct val="20000"/>
              </a:spcBef>
              <a:buFontTx/>
              <a:buBlip>
                <a:blip r:embed="rId4"/>
              </a:buBlip>
              <a:defRPr sz="2000" kern="120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indent="-269875" algn="l" defTabSz="914400" rtl="0" eaLnBrk="1" latinLnBrk="1" hangingPunct="1">
              <a:spcBef>
                <a:spcPct val="20000"/>
              </a:spcBef>
              <a:buFont typeface="HY견고딕" pitchFamily="18" charset="-127"/>
              <a:buChar char="-"/>
              <a:defRPr sz="18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ko-KR" dirty="0" smtClean="0"/>
              <a:t>Classification : </a:t>
            </a:r>
            <a:r>
              <a:rPr lang="ko-KR" altLang="en-US" dirty="0" smtClean="0"/>
              <a:t>비연속적</a:t>
            </a:r>
            <a:r>
              <a:rPr lang="en-US" altLang="ko-KR" dirty="0" smtClean="0"/>
              <a:t>, True/False </a:t>
            </a:r>
            <a:r>
              <a:rPr lang="ko-KR" altLang="en-US" dirty="0" smtClean="0"/>
              <a:t>파악에 용이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Clustering : </a:t>
            </a:r>
            <a:r>
              <a:rPr lang="ko-KR" altLang="en-US" dirty="0" smtClean="0"/>
              <a:t>연속적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집단에 포함되지 않는 부분까지 파악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269875" lvl="1" indent="0">
              <a:buNone/>
            </a:pPr>
            <a:endParaRPr lang="en-US" altLang="ko-KR" dirty="0" smtClean="0"/>
          </a:p>
        </p:txBody>
      </p:sp>
      <p:pic>
        <p:nvPicPr>
          <p:cNvPr id="4" name="Picture 2" descr="http://postfiles1.naver.net/20150217_32/ilustion_1424137260393wMUeW_PNG/PIC187.PNG?type=w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07202"/>
            <a:ext cx="3003586" cy="402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l="39768" t="16547" r="31095" b="35477"/>
          <a:stretch/>
        </p:blipFill>
        <p:spPr>
          <a:xfrm>
            <a:off x="4047196" y="2007202"/>
            <a:ext cx="4824536" cy="43029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54059" y="6453759"/>
            <a:ext cx="1630555" cy="287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Classification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44186" y="6453759"/>
            <a:ext cx="1630555" cy="287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Clustering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통계분석</a:t>
            </a:r>
            <a:r>
              <a:rPr lang="en-US" altLang="ko-KR" dirty="0" smtClean="0"/>
              <a:t>(</a:t>
            </a:r>
            <a:r>
              <a:rPr lang="en-US" altLang="ko-KR" dirty="0"/>
              <a:t>3</a:t>
            </a:r>
            <a:r>
              <a:rPr lang="en-US" altLang="ko-KR" dirty="0" smtClean="0"/>
              <a:t>/3)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23528" y="836712"/>
            <a:ext cx="8529404" cy="5472608"/>
          </a:xfrm>
          <a:prstGeom prst="rect">
            <a:avLst/>
          </a:prstGeom>
          <a:effectLst>
            <a:outerShdw blurRad="63500" algn="ctr" rotWithShape="0">
              <a:schemeClr val="bg1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69875" indent="-269875" algn="l" defTabSz="914400" rtl="0" eaLnBrk="1" latinLnBrk="1" hangingPunct="1">
              <a:spcBef>
                <a:spcPct val="20000"/>
              </a:spcBef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41338" indent="-271463" algn="l" defTabSz="914400" rtl="0" eaLnBrk="1" latinLnBrk="1" hangingPunct="1">
              <a:spcBef>
                <a:spcPct val="20000"/>
              </a:spcBef>
              <a:buFontTx/>
              <a:buBlip>
                <a:blip r:embed="rId4"/>
              </a:buBlip>
              <a:defRPr sz="2000" kern="120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indent="-269875" algn="l" defTabSz="914400" rtl="0" eaLnBrk="1" latinLnBrk="1" hangingPunct="1">
              <a:spcBef>
                <a:spcPct val="20000"/>
              </a:spcBef>
              <a:buFont typeface="HY견고딕" pitchFamily="18" charset="-127"/>
              <a:buChar char="-"/>
              <a:defRPr sz="18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보안적 관점에서 통계분석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Classification</a:t>
            </a:r>
          </a:p>
          <a:p>
            <a:pPr lvl="2"/>
            <a:r>
              <a:rPr lang="en-US" altLang="ko-KR" dirty="0" smtClean="0"/>
              <a:t>Black List, White List </a:t>
            </a:r>
            <a:r>
              <a:rPr lang="ko-KR" altLang="en-US" dirty="0" smtClean="0"/>
              <a:t>분류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접근제어 측면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여러 변수</a:t>
            </a:r>
            <a:r>
              <a:rPr lang="en-US" altLang="ko-KR" dirty="0" smtClean="0"/>
              <a:t>(IP, Port, </a:t>
            </a:r>
            <a:r>
              <a:rPr lang="ko-KR" altLang="en-US" dirty="0" smtClean="0"/>
              <a:t>접근횟수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등으로 공격인지 아닌지를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패턴화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정책으로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smtClean="0"/>
              <a:t>Clustering</a:t>
            </a:r>
          </a:p>
          <a:p>
            <a:pPr lvl="2"/>
            <a:r>
              <a:rPr lang="ko-KR" altLang="en-US" dirty="0" err="1" smtClean="0"/>
              <a:t>트래픽</a:t>
            </a:r>
            <a:r>
              <a:rPr lang="ko-KR" altLang="en-US" dirty="0" smtClean="0"/>
              <a:t> 분석을 통한 공격 탐지</a:t>
            </a:r>
            <a:r>
              <a:rPr lang="en-US" altLang="ko-KR" dirty="0" smtClean="0"/>
              <a:t>(SIEM,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여러 변수</a:t>
            </a:r>
            <a:r>
              <a:rPr lang="en-US" altLang="ko-KR" dirty="0" smtClean="0"/>
              <a:t>(IP, Port, </a:t>
            </a:r>
            <a:r>
              <a:rPr lang="ko-KR" altLang="en-US" dirty="0" smtClean="0"/>
              <a:t>접근횟수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등으로 접근유형을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패턴화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이상유무 파악가능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269875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269875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09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22126</TotalTime>
  <Words>211</Words>
  <Application>Microsoft Office PowerPoint</Application>
  <PresentationFormat>화면 슬라이드 쇼(4:3)</PresentationFormat>
  <Paragraphs>83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HY견고딕</vt:lpstr>
      <vt:lpstr>맑은 고딕</vt:lpstr>
      <vt:lpstr>Arial</vt:lpstr>
      <vt:lpstr>Office 테마</vt:lpstr>
      <vt:lpstr>2. 빅데이터의 이해와 산업동향(1/2)</vt:lpstr>
      <vt:lpstr>2. 빅데이터의 이해와 산업동향(2/2)</vt:lpstr>
      <vt:lpstr>4. 빅데이터 통계분석(1/3)</vt:lpstr>
      <vt:lpstr>4. 빅데이터 통계분석(2/3)</vt:lpstr>
      <vt:lpstr>4. 빅데이터 통계분석(3/3)</vt:lpstr>
    </vt:vector>
  </TitlesOfParts>
  <Company>국가보안기술연구소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가상화 환경에서 호스트 기반 취약점 분석 시스템</dc:title>
  <dc:creator>양진석</dc:creator>
  <cp:lastModifiedBy>LSSONG</cp:lastModifiedBy>
  <cp:revision>3728</cp:revision>
  <cp:lastPrinted>2015-07-15T00:53:42Z</cp:lastPrinted>
  <dcterms:created xsi:type="dcterms:W3CDTF">2010-11-08T08:10:54Z</dcterms:created>
  <dcterms:modified xsi:type="dcterms:W3CDTF">2016-04-19T08:37:19Z</dcterms:modified>
</cp:coreProperties>
</file>