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175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6D0A46-A400-4BA3-8A04-783957FA9936}" type="datetimeFigureOut">
              <a:rPr lang="en-PH" smtClean="0"/>
              <a:t>26/08/2020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5391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296523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427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235015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3413996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807427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684079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292934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79909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9444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6D0A46-A400-4BA3-8A04-783957FA9936}" type="datetimeFigureOut">
              <a:rPr lang="en-PH" smtClean="0"/>
              <a:t>26/08/2020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237717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6D0A46-A400-4BA3-8A04-783957FA9936}" type="datetimeFigureOut">
              <a:rPr lang="en-PH" smtClean="0"/>
              <a:t>26/08/2020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38332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76897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291060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06D0A46-A400-4BA3-8A04-783957FA9936}" type="datetimeFigureOut">
              <a:rPr lang="en-PH" smtClean="0"/>
              <a:t>26/08/2020</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320409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6D0A46-A400-4BA3-8A04-783957FA9936}" type="datetimeFigureOut">
              <a:rPr lang="en-PH" smtClean="0"/>
              <a:t>26/08/2020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69083C2-72FD-4268-A61B-84C0CE98B25F}" type="slidenum">
              <a:rPr lang="en-PH" smtClean="0"/>
              <a:t>‹#›</a:t>
            </a:fld>
            <a:endParaRPr lang="en-PH"/>
          </a:p>
        </p:txBody>
      </p:sp>
    </p:spTree>
    <p:extLst>
      <p:ext uri="{BB962C8B-B14F-4D97-AF65-F5344CB8AC3E}">
        <p14:creationId xmlns:p14="http://schemas.microsoft.com/office/powerpoint/2010/main" val="35480548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6D0A46-A400-4BA3-8A04-783957FA9936}" type="datetimeFigureOut">
              <a:rPr lang="en-PH" smtClean="0"/>
              <a:t>26/08/2020</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9083C2-72FD-4268-A61B-84C0CE98B25F}" type="slidenum">
              <a:rPr lang="en-PH" smtClean="0"/>
              <a:t>‹#›</a:t>
            </a:fld>
            <a:endParaRPr lang="en-PH"/>
          </a:p>
        </p:txBody>
      </p:sp>
    </p:spTree>
    <p:extLst>
      <p:ext uri="{BB962C8B-B14F-4D97-AF65-F5344CB8AC3E}">
        <p14:creationId xmlns:p14="http://schemas.microsoft.com/office/powerpoint/2010/main" val="176319539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Hans Ubana	</a:t>
            </a:r>
            <a:endParaRPr lang="en-PH" dirty="0"/>
          </a:p>
        </p:txBody>
      </p:sp>
      <p:sp>
        <p:nvSpPr>
          <p:cNvPr id="3" name="Subtitle 2"/>
          <p:cNvSpPr>
            <a:spLocks noGrp="1"/>
          </p:cNvSpPr>
          <p:nvPr>
            <p:ph type="subTitle" idx="1"/>
          </p:nvPr>
        </p:nvSpPr>
        <p:spPr/>
        <p:txBody>
          <a:bodyPr/>
          <a:lstStyle/>
          <a:p>
            <a:r>
              <a:rPr lang="en-PH" dirty="0" smtClean="0"/>
              <a:t>Stages of revelation </a:t>
            </a:r>
            <a:br>
              <a:rPr lang="en-PH" dirty="0" smtClean="0"/>
            </a:br>
            <a:r>
              <a:rPr lang="en-PH" dirty="0" smtClean="0"/>
              <a:t>activity#2</a:t>
            </a:r>
            <a:endParaRPr lang="en-PH" dirty="0"/>
          </a:p>
        </p:txBody>
      </p:sp>
    </p:spTree>
    <p:extLst>
      <p:ext uri="{BB962C8B-B14F-4D97-AF65-F5344CB8AC3E}">
        <p14:creationId xmlns:p14="http://schemas.microsoft.com/office/powerpoint/2010/main" val="337204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62160" y="579863"/>
            <a:ext cx="1478773" cy="724004"/>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PH"/>
          </a:p>
        </p:txBody>
      </p:sp>
      <p:sp>
        <p:nvSpPr>
          <p:cNvPr id="13" name="Chevron 12"/>
          <p:cNvSpPr/>
          <p:nvPr/>
        </p:nvSpPr>
        <p:spPr>
          <a:xfrm>
            <a:off x="1790699" y="579863"/>
            <a:ext cx="1557867" cy="724004"/>
          </a:xfrm>
          <a:prstGeom prst="chevr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solidFill>
                <a:schemeClr val="tx1"/>
              </a:solidFill>
            </a:endParaRPr>
          </a:p>
        </p:txBody>
      </p:sp>
      <p:sp>
        <p:nvSpPr>
          <p:cNvPr id="19" name="Chevron 18"/>
          <p:cNvSpPr/>
          <p:nvPr/>
        </p:nvSpPr>
        <p:spPr>
          <a:xfrm>
            <a:off x="3500965" y="587026"/>
            <a:ext cx="1557867" cy="724004"/>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solidFill>
                <a:schemeClr val="tx1"/>
              </a:solidFill>
            </a:endParaRPr>
          </a:p>
        </p:txBody>
      </p:sp>
      <p:sp>
        <p:nvSpPr>
          <p:cNvPr id="20" name="Chevron 19"/>
          <p:cNvSpPr/>
          <p:nvPr/>
        </p:nvSpPr>
        <p:spPr>
          <a:xfrm>
            <a:off x="5405966" y="590395"/>
            <a:ext cx="1557867" cy="724004"/>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1" name="Chevron 20"/>
          <p:cNvSpPr/>
          <p:nvPr/>
        </p:nvSpPr>
        <p:spPr>
          <a:xfrm>
            <a:off x="7213601" y="579863"/>
            <a:ext cx="1557867" cy="724004"/>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2" name="Chevron 21"/>
          <p:cNvSpPr/>
          <p:nvPr/>
        </p:nvSpPr>
        <p:spPr>
          <a:xfrm>
            <a:off x="9021234" y="579863"/>
            <a:ext cx="1557867" cy="724004"/>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3" name="Chevron 22"/>
          <p:cNvSpPr/>
          <p:nvPr/>
        </p:nvSpPr>
        <p:spPr>
          <a:xfrm>
            <a:off x="10634133" y="579863"/>
            <a:ext cx="1557867" cy="724004"/>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26" name="Straight Connector 25"/>
          <p:cNvCxnSpPr/>
          <p:nvPr/>
        </p:nvCxnSpPr>
        <p:spPr>
          <a:xfrm>
            <a:off x="1540933" y="1430867"/>
            <a:ext cx="0" cy="2192866"/>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p:cNvCxnSpPr/>
          <p:nvPr/>
        </p:nvCxnSpPr>
        <p:spPr>
          <a:xfrm>
            <a:off x="3348566" y="1430867"/>
            <a:ext cx="0" cy="4140200"/>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a:xfrm flipH="1">
            <a:off x="5096933" y="1430867"/>
            <a:ext cx="16934" cy="18034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p:cNvCxnSpPr/>
          <p:nvPr/>
        </p:nvCxnSpPr>
        <p:spPr>
          <a:xfrm>
            <a:off x="6929966" y="1430867"/>
            <a:ext cx="33867" cy="3285066"/>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8746068" y="1430867"/>
            <a:ext cx="25400" cy="4394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Straight Connector 30"/>
          <p:cNvCxnSpPr/>
          <p:nvPr/>
        </p:nvCxnSpPr>
        <p:spPr>
          <a:xfrm>
            <a:off x="10490200" y="1430867"/>
            <a:ext cx="16933" cy="23876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83478" y="629231"/>
            <a:ext cx="965200" cy="646331"/>
          </a:xfrm>
          <a:prstGeom prst="rect">
            <a:avLst/>
          </a:prstGeom>
          <a:noFill/>
        </p:spPr>
        <p:txBody>
          <a:bodyPr wrap="square" rtlCol="0">
            <a:spAutoFit/>
          </a:bodyPr>
          <a:lstStyle/>
          <a:p>
            <a:r>
              <a:rPr lang="en-US" sz="900" dirty="0" smtClean="0">
                <a:latin typeface="Cambria" panose="02040503050406030204" pitchFamily="18" charset="0"/>
                <a:ea typeface="Cambria" panose="02040503050406030204" pitchFamily="18" charset="0"/>
              </a:rPr>
              <a:t>In the beginning God makes himself known </a:t>
            </a:r>
            <a:endParaRPr lang="en-PH" sz="900" dirty="0">
              <a:latin typeface="Cambria" panose="02040503050406030204" pitchFamily="18" charset="0"/>
              <a:ea typeface="Cambria" panose="02040503050406030204" pitchFamily="18" charset="0"/>
            </a:endParaRPr>
          </a:p>
        </p:txBody>
      </p:sp>
      <p:sp>
        <p:nvSpPr>
          <p:cNvPr id="39" name="TextBox 38"/>
          <p:cNvSpPr txBox="1"/>
          <p:nvPr/>
        </p:nvSpPr>
        <p:spPr>
          <a:xfrm>
            <a:off x="2087033" y="757199"/>
            <a:ext cx="965200" cy="369332"/>
          </a:xfrm>
          <a:prstGeom prst="rect">
            <a:avLst/>
          </a:prstGeom>
          <a:noFill/>
        </p:spPr>
        <p:txBody>
          <a:bodyPr wrap="square" rtlCol="0">
            <a:spAutoFit/>
          </a:bodyPr>
          <a:lstStyle/>
          <a:p>
            <a:r>
              <a:rPr lang="en-PH" sz="900" dirty="0" smtClean="0"/>
              <a:t>The Covenant with Noah </a:t>
            </a:r>
            <a:endParaRPr lang="en-PH" sz="900" dirty="0">
              <a:latin typeface="Cambria" panose="02040503050406030204" pitchFamily="18" charset="0"/>
              <a:ea typeface="Cambria" panose="02040503050406030204" pitchFamily="18" charset="0"/>
            </a:endParaRPr>
          </a:p>
        </p:txBody>
      </p:sp>
      <p:sp>
        <p:nvSpPr>
          <p:cNvPr id="40" name="TextBox 39"/>
          <p:cNvSpPr txBox="1"/>
          <p:nvPr/>
        </p:nvSpPr>
        <p:spPr>
          <a:xfrm>
            <a:off x="3845982" y="764362"/>
            <a:ext cx="965200" cy="369332"/>
          </a:xfrm>
          <a:prstGeom prst="rect">
            <a:avLst/>
          </a:prstGeom>
          <a:noFill/>
        </p:spPr>
        <p:txBody>
          <a:bodyPr wrap="square" rtlCol="0">
            <a:spAutoFit/>
          </a:bodyPr>
          <a:lstStyle/>
          <a:p>
            <a:r>
              <a:rPr lang="en-PH" sz="900" dirty="0" smtClean="0"/>
              <a:t>God chooses Abraham </a:t>
            </a:r>
            <a:endParaRPr lang="en-PH" sz="900" dirty="0">
              <a:latin typeface="Cambria" panose="02040503050406030204" pitchFamily="18" charset="0"/>
              <a:ea typeface="Cambria" panose="02040503050406030204" pitchFamily="18" charset="0"/>
            </a:endParaRPr>
          </a:p>
        </p:txBody>
      </p:sp>
      <p:sp>
        <p:nvSpPr>
          <p:cNvPr id="41" name="TextBox 40"/>
          <p:cNvSpPr txBox="1"/>
          <p:nvPr/>
        </p:nvSpPr>
        <p:spPr>
          <a:xfrm>
            <a:off x="5740400" y="764362"/>
            <a:ext cx="965200" cy="369332"/>
          </a:xfrm>
          <a:prstGeom prst="rect">
            <a:avLst/>
          </a:prstGeom>
          <a:noFill/>
        </p:spPr>
        <p:txBody>
          <a:bodyPr wrap="square" rtlCol="0">
            <a:spAutoFit/>
          </a:bodyPr>
          <a:lstStyle/>
          <a:p>
            <a:r>
              <a:rPr lang="en-US" sz="900" dirty="0" smtClean="0"/>
              <a:t>God forms his people Israel </a:t>
            </a:r>
            <a:endParaRPr lang="en-PH" sz="900" dirty="0">
              <a:latin typeface="Cambria" panose="02040503050406030204" pitchFamily="18" charset="0"/>
              <a:ea typeface="Cambria" panose="02040503050406030204" pitchFamily="18" charset="0"/>
            </a:endParaRPr>
          </a:p>
        </p:txBody>
      </p:sp>
      <p:sp>
        <p:nvSpPr>
          <p:cNvPr id="42" name="TextBox 41"/>
          <p:cNvSpPr txBox="1"/>
          <p:nvPr/>
        </p:nvSpPr>
        <p:spPr>
          <a:xfrm>
            <a:off x="7545918" y="695112"/>
            <a:ext cx="965200" cy="507831"/>
          </a:xfrm>
          <a:prstGeom prst="rect">
            <a:avLst/>
          </a:prstGeom>
          <a:noFill/>
        </p:spPr>
        <p:txBody>
          <a:bodyPr wrap="square" rtlCol="0">
            <a:spAutoFit/>
          </a:bodyPr>
          <a:lstStyle/>
          <a:p>
            <a:r>
              <a:rPr lang="en-US" sz="900" dirty="0" smtClean="0"/>
              <a:t>God has said everything in his Word </a:t>
            </a:r>
            <a:endParaRPr lang="en-PH" sz="900" dirty="0">
              <a:latin typeface="Cambria" panose="02040503050406030204" pitchFamily="18" charset="0"/>
              <a:ea typeface="Cambria" panose="02040503050406030204" pitchFamily="18" charset="0"/>
            </a:endParaRPr>
          </a:p>
        </p:txBody>
      </p:sp>
      <p:sp>
        <p:nvSpPr>
          <p:cNvPr id="44" name="TextBox 43"/>
          <p:cNvSpPr txBox="1"/>
          <p:nvPr/>
        </p:nvSpPr>
        <p:spPr>
          <a:xfrm>
            <a:off x="9389533" y="687949"/>
            <a:ext cx="965200" cy="507831"/>
          </a:xfrm>
          <a:prstGeom prst="rect">
            <a:avLst/>
          </a:prstGeom>
          <a:noFill/>
        </p:spPr>
        <p:txBody>
          <a:bodyPr wrap="square" rtlCol="0">
            <a:spAutoFit/>
          </a:bodyPr>
          <a:lstStyle/>
          <a:p>
            <a:r>
              <a:rPr lang="en-US" sz="900" dirty="0" smtClean="0"/>
              <a:t>There will be no further Revelation </a:t>
            </a:r>
            <a:endParaRPr lang="en-PH" sz="900" dirty="0">
              <a:latin typeface="Cambria" panose="02040503050406030204" pitchFamily="18" charset="0"/>
              <a:ea typeface="Cambria" panose="02040503050406030204" pitchFamily="18" charset="0"/>
            </a:endParaRPr>
          </a:p>
        </p:txBody>
      </p:sp>
      <p:sp>
        <p:nvSpPr>
          <p:cNvPr id="47" name="TextBox 46"/>
          <p:cNvSpPr txBox="1"/>
          <p:nvPr/>
        </p:nvSpPr>
        <p:spPr>
          <a:xfrm>
            <a:off x="11006667" y="687948"/>
            <a:ext cx="965200" cy="507831"/>
          </a:xfrm>
          <a:prstGeom prst="rect">
            <a:avLst/>
          </a:prstGeom>
          <a:noFill/>
        </p:spPr>
        <p:txBody>
          <a:bodyPr wrap="square" rtlCol="0">
            <a:spAutoFit/>
          </a:bodyPr>
          <a:lstStyle/>
          <a:p>
            <a:r>
              <a:rPr lang="en-US" sz="900" dirty="0" smtClean="0"/>
              <a:t>The Magisterium of the Church </a:t>
            </a:r>
            <a:endParaRPr lang="en-PH" sz="900" dirty="0">
              <a:latin typeface="Cambria" panose="02040503050406030204" pitchFamily="18" charset="0"/>
              <a:ea typeface="Cambria" panose="02040503050406030204" pitchFamily="18" charset="0"/>
            </a:endParaRPr>
          </a:p>
        </p:txBody>
      </p:sp>
      <p:sp>
        <p:nvSpPr>
          <p:cNvPr id="48" name="TextBox 47"/>
          <p:cNvSpPr txBox="1"/>
          <p:nvPr/>
        </p:nvSpPr>
        <p:spPr>
          <a:xfrm>
            <a:off x="0" y="1430867"/>
            <a:ext cx="1540933" cy="5170646"/>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latin typeface="Cambria" panose="02040503050406030204" pitchFamily="18" charset="0"/>
                <a:ea typeface="Cambria" panose="02040503050406030204" pitchFamily="18" charset="0"/>
              </a:rPr>
              <a:t>God, who creates and conserves all things by his Word, provides men with constant evidence of himself in created realities.</a:t>
            </a:r>
          </a:p>
          <a:p>
            <a:pPr marL="285750" indent="-285750">
              <a:buFont typeface="Arial" panose="020B0604020202020204" pitchFamily="34" charset="0"/>
              <a:buChar char="•"/>
            </a:pPr>
            <a:r>
              <a:rPr lang="en-US" sz="1100" dirty="0" smtClean="0"/>
              <a:t>He invited them to intimate communion with himself and clothed them with resplendent grace and justice.</a:t>
            </a:r>
          </a:p>
          <a:p>
            <a:pPr marL="285750" indent="-285750">
              <a:buFont typeface="Arial" panose="020B0604020202020204" pitchFamily="34" charset="0"/>
              <a:buChar char="•"/>
            </a:pPr>
            <a:r>
              <a:rPr lang="en-US" sz="1100" dirty="0" smtClean="0"/>
              <a:t>After our first parents' sin. God buoyed them up with the hope of salvation, by promising redemption</a:t>
            </a:r>
          </a:p>
          <a:p>
            <a:pPr marL="285750" indent="-285750">
              <a:buFont typeface="Arial" panose="020B0604020202020204" pitchFamily="34" charset="0"/>
              <a:buChar char="•"/>
            </a:pPr>
            <a:r>
              <a:rPr lang="en-US" sz="1100" dirty="0" smtClean="0">
                <a:latin typeface="Cambria" panose="02040503050406030204" pitchFamily="18" charset="0"/>
                <a:ea typeface="Cambria" panose="02040503050406030204" pitchFamily="18" charset="0"/>
              </a:rPr>
              <a:t>Even though they sin God wishes </a:t>
            </a:r>
            <a:r>
              <a:rPr lang="en-US" sz="1100" dirty="0" smtClean="0"/>
              <a:t>to give eternal life to all those who seek salvation by patience in well-doing.</a:t>
            </a:r>
            <a:endParaRPr lang="en-PH" sz="1100" dirty="0">
              <a:latin typeface="Cambria" panose="02040503050406030204" pitchFamily="18" charset="0"/>
              <a:ea typeface="Cambria" panose="02040503050406030204" pitchFamily="18" charset="0"/>
            </a:endParaRPr>
          </a:p>
        </p:txBody>
      </p:sp>
      <p:sp>
        <p:nvSpPr>
          <p:cNvPr id="2" name="TextBox 1"/>
          <p:cNvSpPr txBox="1"/>
          <p:nvPr/>
        </p:nvSpPr>
        <p:spPr>
          <a:xfrm>
            <a:off x="1645920" y="1529542"/>
            <a:ext cx="1620982" cy="4493538"/>
          </a:xfrm>
          <a:prstGeom prst="rect">
            <a:avLst/>
          </a:prstGeom>
          <a:noFill/>
        </p:spPr>
        <p:txBody>
          <a:bodyPr wrap="square" rtlCol="0">
            <a:spAutoFit/>
          </a:bodyPr>
          <a:lstStyle/>
          <a:p>
            <a:pPr marL="171450" indent="-171450">
              <a:buFont typeface="Arial" panose="020B0604020202020204" pitchFamily="34" charset="0"/>
              <a:buChar char="•"/>
            </a:pPr>
            <a:r>
              <a:rPr lang="en-US" sz="1100" dirty="0"/>
              <a:t>After the unity of the human race was shattered by sin God at once sought to save </a:t>
            </a:r>
            <a:r>
              <a:rPr lang="en-US" sz="1100" dirty="0" smtClean="0"/>
              <a:t>humanity</a:t>
            </a:r>
          </a:p>
          <a:p>
            <a:pPr marL="171450" indent="-171450">
              <a:buFont typeface="Arial" panose="020B0604020202020204" pitchFamily="34" charset="0"/>
              <a:buChar char="•"/>
            </a:pPr>
            <a:r>
              <a:rPr lang="en-US" sz="1100" dirty="0"/>
              <a:t>The covenant with Noah after the flood gives expression to the principle of the divine economy toward the "</a:t>
            </a:r>
            <a:r>
              <a:rPr lang="en-US" sz="1100" dirty="0" smtClean="0"/>
              <a:t>nations“</a:t>
            </a:r>
          </a:p>
          <a:p>
            <a:pPr marL="171450" indent="-171450">
              <a:buFont typeface="Arial" panose="020B0604020202020204" pitchFamily="34" charset="0"/>
              <a:buChar char="•"/>
            </a:pPr>
            <a:r>
              <a:rPr lang="en-US" sz="1100" dirty="0"/>
              <a:t>It is intended to limit the pride of fallen humanity united only in its perverse ambition to forge its own unity as at </a:t>
            </a:r>
            <a:r>
              <a:rPr lang="en-US" sz="1100" dirty="0" smtClean="0"/>
              <a:t>Babel</a:t>
            </a:r>
          </a:p>
          <a:p>
            <a:pPr marL="171450" indent="-171450">
              <a:buFont typeface="Arial" panose="020B0604020202020204" pitchFamily="34" charset="0"/>
              <a:buChar char="•"/>
            </a:pPr>
            <a:r>
              <a:rPr lang="en-US" sz="1100" dirty="0"/>
              <a:t>But, because of sin, both polytheism and the idolatry of the nation and of its rulers constantly threaten this provisional economy with the perversion of paganism.</a:t>
            </a:r>
            <a:endParaRPr lang="en-PH" sz="1100" dirty="0">
              <a:latin typeface="Cambria" panose="02040503050406030204" pitchFamily="18" charset="0"/>
              <a:ea typeface="Cambria" panose="02040503050406030204" pitchFamily="18" charset="0"/>
            </a:endParaRPr>
          </a:p>
        </p:txBody>
      </p:sp>
      <p:sp>
        <p:nvSpPr>
          <p:cNvPr id="5" name="TextBox 4"/>
          <p:cNvSpPr txBox="1"/>
          <p:nvPr/>
        </p:nvSpPr>
        <p:spPr>
          <a:xfrm>
            <a:off x="3433156" y="1529542"/>
            <a:ext cx="1562793" cy="3985706"/>
          </a:xfrm>
          <a:prstGeom prst="rect">
            <a:avLst/>
          </a:prstGeom>
          <a:noFill/>
        </p:spPr>
        <p:txBody>
          <a:bodyPr wrap="square" rtlCol="0">
            <a:spAutoFit/>
          </a:bodyPr>
          <a:lstStyle/>
          <a:p>
            <a:pPr marL="171450" indent="-171450">
              <a:buFont typeface="Arial" panose="020B0604020202020204" pitchFamily="34" charset="0"/>
              <a:buChar char="•"/>
            </a:pPr>
            <a:r>
              <a:rPr lang="en-US" sz="1100" dirty="0"/>
              <a:t>In order to gather together scattered humanity God calls Abram from his country, his kindred and his father's </a:t>
            </a:r>
            <a:r>
              <a:rPr lang="en-US" sz="1100" dirty="0" smtClean="0"/>
              <a:t>house, that </a:t>
            </a:r>
            <a:r>
              <a:rPr lang="en-US" sz="1100" dirty="0"/>
              <a:t>makes </a:t>
            </a:r>
            <a:r>
              <a:rPr lang="en-US" sz="1100" dirty="0" smtClean="0"/>
              <a:t> Abraham “The </a:t>
            </a:r>
            <a:r>
              <a:rPr lang="en-US" sz="1100" dirty="0"/>
              <a:t>father of a multitude of nations</a:t>
            </a:r>
            <a:r>
              <a:rPr lang="en-US" sz="1100" dirty="0" smtClean="0"/>
              <a:t>".</a:t>
            </a:r>
          </a:p>
          <a:p>
            <a:pPr marL="171450" indent="-171450">
              <a:buFont typeface="Arial" panose="020B0604020202020204" pitchFamily="34" charset="0"/>
              <a:buChar char="•"/>
            </a:pPr>
            <a:r>
              <a:rPr lang="en-US" sz="1100" dirty="0"/>
              <a:t>The people descended from Abraham would be the trustee of the promise made to the patriarchs, the chosen people, called to prepare for that day when God would gather all his children into the unity of the Church</a:t>
            </a:r>
            <a:r>
              <a:rPr lang="en-US" sz="1100" dirty="0" smtClean="0"/>
              <a:t>.</a:t>
            </a:r>
          </a:p>
          <a:p>
            <a:pPr marL="171450" indent="-171450">
              <a:buFont typeface="Arial" panose="020B0604020202020204" pitchFamily="34" charset="0"/>
              <a:buChar char="•"/>
            </a:pPr>
            <a:endParaRPr lang="en-PH" sz="1100" dirty="0">
              <a:latin typeface="Cambria" panose="02040503050406030204" pitchFamily="18" charset="0"/>
              <a:ea typeface="Cambria" panose="02040503050406030204" pitchFamily="18" charset="0"/>
            </a:endParaRPr>
          </a:p>
        </p:txBody>
      </p:sp>
      <p:sp>
        <p:nvSpPr>
          <p:cNvPr id="7" name="TextBox 6"/>
          <p:cNvSpPr txBox="1"/>
          <p:nvPr/>
        </p:nvSpPr>
        <p:spPr>
          <a:xfrm>
            <a:off x="5156199" y="1529542"/>
            <a:ext cx="1744133" cy="4493538"/>
          </a:xfrm>
          <a:prstGeom prst="rect">
            <a:avLst/>
          </a:prstGeom>
          <a:noFill/>
        </p:spPr>
        <p:txBody>
          <a:bodyPr wrap="square" rtlCol="0">
            <a:spAutoFit/>
          </a:bodyPr>
          <a:lstStyle/>
          <a:p>
            <a:pPr marL="171450" indent="-171450">
              <a:buFont typeface="Arial" panose="020B0604020202020204" pitchFamily="34" charset="0"/>
              <a:buChar char="•"/>
            </a:pPr>
            <a:r>
              <a:rPr lang="en-US" sz="1100" dirty="0"/>
              <a:t>God formed Israel as his people by freeing them from slavery in Egypt. He established with them the covenant of Mount </a:t>
            </a:r>
            <a:r>
              <a:rPr lang="en-US" sz="1100" dirty="0" smtClean="0"/>
              <a:t>Sinai</a:t>
            </a:r>
          </a:p>
          <a:p>
            <a:pPr marL="171450" indent="-171450">
              <a:buFont typeface="Arial" panose="020B0604020202020204" pitchFamily="34" charset="0"/>
              <a:buChar char="•"/>
            </a:pPr>
            <a:r>
              <a:rPr lang="en-US" sz="1100" dirty="0" smtClean="0">
                <a:latin typeface="Cambria" panose="02040503050406030204" pitchFamily="18" charset="0"/>
                <a:ea typeface="Cambria" panose="02040503050406030204" pitchFamily="18" charset="0"/>
              </a:rPr>
              <a:t>God gave </a:t>
            </a:r>
            <a:r>
              <a:rPr lang="en-US" sz="1100" dirty="0">
                <a:latin typeface="Cambria" panose="02040503050406030204" pitchFamily="18" charset="0"/>
                <a:ea typeface="Cambria" panose="02040503050406030204" pitchFamily="18" charset="0"/>
              </a:rPr>
              <a:t>M</a:t>
            </a:r>
            <a:r>
              <a:rPr lang="en-US" sz="1100" dirty="0" smtClean="0">
                <a:latin typeface="Cambria" panose="02040503050406030204" pitchFamily="18" charset="0"/>
                <a:ea typeface="Cambria" panose="02040503050406030204" pitchFamily="18" charset="0"/>
              </a:rPr>
              <a:t>oses </a:t>
            </a:r>
            <a:r>
              <a:rPr lang="en-US" sz="1100" dirty="0"/>
              <a:t>his law so that they would recognize him and serve him as the one living and true </a:t>
            </a:r>
            <a:r>
              <a:rPr lang="en-US" sz="1100" dirty="0" smtClean="0"/>
              <a:t>God</a:t>
            </a:r>
          </a:p>
          <a:p>
            <a:pPr marL="171450" indent="-171450">
              <a:buFont typeface="Arial" panose="020B0604020202020204" pitchFamily="34" charset="0"/>
              <a:buChar char="•"/>
            </a:pPr>
            <a:r>
              <a:rPr lang="en-US" sz="1100" dirty="0"/>
              <a:t>Israel is the priestly people of God, "called by the name of the LORD", and "the first to hear the word of God", the people of "elder brethren" in the faith of Abraham. </a:t>
            </a:r>
            <a:endParaRPr lang="en-US" sz="1100" dirty="0" smtClean="0"/>
          </a:p>
          <a:p>
            <a:pPr marL="171450" indent="-171450">
              <a:buFont typeface="Arial" panose="020B0604020202020204" pitchFamily="34" charset="0"/>
              <a:buChar char="•"/>
            </a:pPr>
            <a:r>
              <a:rPr lang="en-US" sz="1100" dirty="0"/>
              <a:t>God forms his people in the hope of salvation, in the expectation of a new and everlasting Covenant intended for all, to be written on their hearts.</a:t>
            </a:r>
            <a:endParaRPr lang="en-PH" sz="1100" dirty="0">
              <a:latin typeface="Cambria" panose="02040503050406030204" pitchFamily="18" charset="0"/>
              <a:ea typeface="Cambria" panose="02040503050406030204" pitchFamily="18" charset="0"/>
            </a:endParaRPr>
          </a:p>
        </p:txBody>
      </p:sp>
      <p:sp>
        <p:nvSpPr>
          <p:cNvPr id="8" name="TextBox 7"/>
          <p:cNvSpPr txBox="1"/>
          <p:nvPr/>
        </p:nvSpPr>
        <p:spPr>
          <a:xfrm>
            <a:off x="6963833" y="1596044"/>
            <a:ext cx="1706342" cy="2123658"/>
          </a:xfrm>
          <a:prstGeom prst="rect">
            <a:avLst/>
          </a:prstGeom>
          <a:noFill/>
        </p:spPr>
        <p:txBody>
          <a:bodyPr wrap="square" rtlCol="0">
            <a:spAutoFit/>
          </a:bodyPr>
          <a:lstStyle/>
          <a:p>
            <a:pPr marL="171450" indent="-171450">
              <a:buFont typeface="Arial" panose="020B0604020202020204" pitchFamily="34" charset="0"/>
              <a:buChar char="•"/>
            </a:pPr>
            <a:r>
              <a:rPr lang="en-US" sz="1100" dirty="0"/>
              <a:t>"In many and various ways God spoke of old to our fathers by the prophets, but in these last days he has spoken to us by a Son</a:t>
            </a:r>
            <a:r>
              <a:rPr lang="en-US" sz="1100" dirty="0" smtClean="0"/>
              <a:t>.“</a:t>
            </a:r>
          </a:p>
          <a:p>
            <a:pPr marL="171450" indent="-171450">
              <a:buFont typeface="Arial" panose="020B0604020202020204" pitchFamily="34" charset="0"/>
              <a:buChar char="•"/>
            </a:pPr>
            <a:r>
              <a:rPr lang="en-US" sz="1100" dirty="0"/>
              <a:t>Christ, the Son of God made man, is the Father's one, perfect and unsurpassable </a:t>
            </a:r>
            <a:r>
              <a:rPr lang="en-US" sz="1100" dirty="0" smtClean="0"/>
              <a:t>Word</a:t>
            </a:r>
          </a:p>
          <a:p>
            <a:pPr marL="171450" indent="-171450">
              <a:buFont typeface="Arial" panose="020B0604020202020204" pitchFamily="34" charset="0"/>
              <a:buChar char="•"/>
            </a:pPr>
            <a:endParaRPr lang="en-PH" sz="1100" dirty="0">
              <a:latin typeface="Cambria" panose="02040503050406030204" pitchFamily="18" charset="0"/>
              <a:ea typeface="Cambria" panose="02040503050406030204" pitchFamily="18" charset="0"/>
            </a:endParaRPr>
          </a:p>
        </p:txBody>
      </p:sp>
      <p:sp>
        <p:nvSpPr>
          <p:cNvPr id="9" name="TextBox 8"/>
          <p:cNvSpPr txBox="1"/>
          <p:nvPr/>
        </p:nvSpPr>
        <p:spPr>
          <a:xfrm>
            <a:off x="8771468" y="1596044"/>
            <a:ext cx="1718732" cy="41549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Christian economy, therefore, since it is the new and definitive Covenant, will never pass away; and no new public revelation is to be expected before the glorious manifestation of our Lord Jesus Christ</a:t>
            </a:r>
            <a:r>
              <a:rPr lang="en-US" sz="1100" dirty="0" smtClean="0"/>
              <a:t>.“</a:t>
            </a:r>
          </a:p>
          <a:p>
            <a:pPr marL="171450" indent="-171450">
              <a:buFont typeface="Arial" panose="020B0604020202020204" pitchFamily="34" charset="0"/>
              <a:buChar char="•"/>
            </a:pPr>
            <a:r>
              <a:rPr lang="en-US" sz="1100" dirty="0"/>
              <a:t>to help live more fully by it in a certain period of history. Guided by the Magisterium of the Church, the </a:t>
            </a:r>
            <a:r>
              <a:rPr lang="en-US" sz="1100" dirty="0" err="1"/>
              <a:t>sensus</a:t>
            </a:r>
            <a:r>
              <a:rPr lang="en-US" sz="1100" dirty="0"/>
              <a:t> </a:t>
            </a:r>
            <a:r>
              <a:rPr lang="en-US" sz="1100" dirty="0" err="1"/>
              <a:t>fidelium</a:t>
            </a:r>
            <a:r>
              <a:rPr lang="en-US" sz="1100" dirty="0"/>
              <a:t> (sense of the faithful) knows how to discern and welcome in these revelations whatever constitutes an authentic call of Christ or his saints to the Church. </a:t>
            </a:r>
            <a:endParaRPr lang="en-PH" sz="1100" dirty="0">
              <a:latin typeface="Cambria" panose="02040503050406030204" pitchFamily="18" charset="0"/>
              <a:ea typeface="Cambria" panose="02040503050406030204" pitchFamily="18" charset="0"/>
            </a:endParaRPr>
          </a:p>
        </p:txBody>
      </p:sp>
      <p:sp>
        <p:nvSpPr>
          <p:cNvPr id="11" name="TextBox 10"/>
          <p:cNvSpPr txBox="1"/>
          <p:nvPr/>
        </p:nvSpPr>
        <p:spPr>
          <a:xfrm>
            <a:off x="10579101" y="1596044"/>
            <a:ext cx="1532543" cy="4324261"/>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task of giving an authentic interpretation of the Word of God, whether in its written form or in the form of Tradition, has been entrusted to the living teaching office of the Church alone</a:t>
            </a:r>
            <a:r>
              <a:rPr lang="en-US" sz="1100" dirty="0" smtClean="0"/>
              <a:t>.</a:t>
            </a:r>
          </a:p>
          <a:p>
            <a:pPr marL="171450" indent="-171450">
              <a:buFont typeface="Arial" panose="020B0604020202020204" pitchFamily="34" charset="0"/>
              <a:buChar char="•"/>
            </a:pPr>
            <a:r>
              <a:rPr lang="en-US" sz="1100" dirty="0"/>
              <a:t>T</a:t>
            </a:r>
            <a:r>
              <a:rPr lang="en-US" sz="1100" dirty="0" smtClean="0"/>
              <a:t>his </a:t>
            </a:r>
            <a:r>
              <a:rPr lang="en-US" sz="1100" dirty="0"/>
              <a:t>Magisterium is not superior to the Word of God, but is its servant. </a:t>
            </a:r>
            <a:endParaRPr lang="en-US" sz="1100" dirty="0" smtClean="0"/>
          </a:p>
          <a:p>
            <a:pPr marL="171450" indent="-171450">
              <a:buFont typeface="Arial" panose="020B0604020202020204" pitchFamily="34" charset="0"/>
              <a:buChar char="•"/>
            </a:pPr>
            <a:r>
              <a:rPr lang="en-US" sz="1100" dirty="0"/>
              <a:t>At the divine command and with the help of the Holy Spirit, it listens to this devotedly, guards it with dedication and expounds it faithfully.</a:t>
            </a:r>
          </a:p>
          <a:p>
            <a:pPr marL="171450" indent="-171450">
              <a:buFont typeface="Arial" panose="020B0604020202020204" pitchFamily="34" charset="0"/>
              <a:buChar char="•"/>
            </a:pPr>
            <a:endParaRPr lang="en-PH"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2969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630</Words>
  <Application>Microsoft Macintosh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Cambria</vt:lpstr>
      <vt:lpstr>Century Gothic</vt:lpstr>
      <vt:lpstr>Wingdings 3</vt:lpstr>
      <vt:lpstr>Arial</vt:lpstr>
      <vt:lpstr>Ion</vt:lpstr>
      <vt:lpstr>Hans Ubana </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Ubana</dc:creator>
  <cp:lastModifiedBy>Microsoft Office User</cp:lastModifiedBy>
  <cp:revision>9</cp:revision>
  <dcterms:created xsi:type="dcterms:W3CDTF">2020-08-25T03:12:29Z</dcterms:created>
  <dcterms:modified xsi:type="dcterms:W3CDTF">2020-08-26T01:38:02Z</dcterms:modified>
</cp:coreProperties>
</file>