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4" r:id="rId6"/>
    <p:sldId id="263" r:id="rId7"/>
    <p:sldId id="266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605714"/>
    <a:srgbClr val="939393"/>
    <a:srgbClr val="090909"/>
    <a:srgbClr val="9F8559"/>
    <a:srgbClr val="3F3F3F"/>
    <a:srgbClr val="253B4F"/>
    <a:srgbClr val="956B01"/>
    <a:srgbClr val="5B4101"/>
    <a:srgbClr val="FE7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DC52-499F-4505-99D7-E056D27303F8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653BE-0470-4A97-AAB1-EC900EABC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53BE-0470-4A97-AAB1-EC900EABC2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53BE-0470-4A97-AAB1-EC900EABC2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53BE-0470-4A97-AAB1-EC900EABC2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653BE-0470-4A97-AAB1-EC900EABC2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5"/>
            <a:ext cx="8246070" cy="1221639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5B4101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5"/>
            <a:ext cx="8246070" cy="106893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B4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585431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4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350110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B410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7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HRIST+-+THE+UNIQUE+WORD+OF+SACRED+SCRIPTURE+&amp;tbm=isch&amp;ved=2ahUKEwjhn_C_qLjrAhXzx4sBHaPABcMQ2-cCegQIABAA&amp;oq=CHRIST+-+THE+UNIQUE+WORD+OF+SACRED+SCRIPTURE+&amp;gs_lcp=CgNpbWcQA1Cz1FZYzNdWYM7ZVmgAcAB4AIABAIgBAJIBAJgBAKABAaoBC2d3cy13aXotaW1nsAEAwAEB&amp;sclient=img&amp;ei=LAtGX-HZD_OPr7wPo4GXmAw&amp;bih=609&amp;biw=1366#imgrc=CUjAUuPbBf8uPM" TargetMode="External"/><Relationship Id="rId2" Type="http://schemas.openxmlformats.org/officeDocument/2006/relationships/hyperlink" Target="https://www.google.com/search?q=abraham+stars&amp;tbm=isch&amp;ved=2ahUKEwiS7ojdprjrAhVHapQKHedvAEAQ2-cCegQIABAA&amp;oq=abraham+stars&amp;gs_lcp=CgNpbWcQAzIHCAAQsQMQQzIECAAQQzIECAAQQzIFCAAQsQMyAggAMgIIADICCAAyAggAMgIIADICCABQ_dANWL_7DWD1_A1oAHAAeACAAcoaiAG8YJIBAzktNJgBAKABAaoBC2d3cy13aXotaW1nsAEAwAEB&amp;sclient=img&amp;ei=UAlGX5KGJcfU0QTn34GABA&amp;bih=609&amp;biw=1366#imgrc=Kt-tcIbwjYGN3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/search?q=REVELATION+ADAM+AND+EVE&amp;tbm=isch&amp;ved=2ahUKEwi8n_SArrjrAhUnzIsBHSotCpcQ2-cCegQIABAA&amp;oq=REVELATION+ADAM+AND+EVE&amp;gs_lcp=CgNpbWcQAzoFCAAQsQM6BAgAEEM6BwgAELEDEEM6AggAOgQIABAYUMXpGljLjBtg_I0baABwAHgDgAHfBIgB-zSSAQwwLjQuMS4yLjEwLjGYAQCgAQGqAQtnd3Mtd2l6LWltZ7ABAMABAQ&amp;sclient=img&amp;ei=8hBGX7zeMaeYr7wPqtqouAk&amp;bih=609&amp;biw=1366#imgrc=jstBf8va39vatM" TargetMode="External"/><Relationship Id="rId4" Type="http://schemas.openxmlformats.org/officeDocument/2006/relationships/hyperlink" Target="https://www.google.com/search?q=CHRIST+-+THE+UNIQUE+WORD+OF+SACRED+SCRIPTURE+&amp;tbm=isch&amp;ved=2ahUKEwjhn_C_qLjrAhXzx4sBHaPABcMQ2-cCegQIABAA&amp;oq=CHRIST+-+THE+UNIQUE+WORD+OF+SACRED+SCRIPTURE+&amp;gs_lcp=CgNpbWcQA1Cz1FZYzNdWYM7ZVmgAcAB4AIABAIgBAJIBAJgBAKABAaoBC2d3cy13aXotaW1nsAEAwAEB&amp;sclient=img&amp;ei=LAtGX-HZD_OPr7wPo4GXmAw&amp;bih=609&amp;biw=1366#imgrc=ubHFQDiQ09SW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50" y="3640685"/>
            <a:ext cx="8246070" cy="1221639"/>
          </a:xfrm>
        </p:spPr>
        <p:txBody>
          <a:bodyPr>
            <a:normAutofit/>
          </a:bodyPr>
          <a:lstStyle/>
          <a:p>
            <a:r>
              <a:rPr lang="en-US" sz="3200" dirty="0"/>
              <a:t>Stages of Divine Revelation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4404210"/>
            <a:ext cx="8246070" cy="598307"/>
          </a:xfrm>
        </p:spPr>
        <p:txBody>
          <a:bodyPr>
            <a:normAutofit/>
          </a:bodyPr>
          <a:lstStyle/>
          <a:p>
            <a:r>
              <a:rPr lang="en-US" sz="2000" dirty="0"/>
              <a:t>Submitted by: Angelica Paulo BSCS-1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od's Word Revealed in Sacred Scripture - Veritas">
            <a:extLst>
              <a:ext uri="{FF2B5EF4-FFF2-40B4-BE49-F238E27FC236}">
                <a16:creationId xmlns:a16="http://schemas.microsoft.com/office/drawing/2014/main" id="{204666C0-5E4A-4B71-9065-A078EB58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72" y="1485885"/>
            <a:ext cx="1141202" cy="158828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A4317B7E-DC2F-4CD3-938E-73C05427A55D}"/>
              </a:ext>
            </a:extLst>
          </p:cNvPr>
          <p:cNvSpPr/>
          <p:nvPr/>
        </p:nvSpPr>
        <p:spPr>
          <a:xfrm>
            <a:off x="7397259" y="2820966"/>
            <a:ext cx="272784" cy="1049555"/>
          </a:xfrm>
          <a:prstGeom prst="curvedRightArrow">
            <a:avLst/>
          </a:prstGeom>
          <a:solidFill>
            <a:srgbClr val="939393"/>
          </a:solidFill>
          <a:ln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9F8559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469043A7-9100-44AE-A439-38907116C129}"/>
              </a:ext>
            </a:extLst>
          </p:cNvPr>
          <p:cNvSpPr/>
          <p:nvPr/>
        </p:nvSpPr>
        <p:spPr>
          <a:xfrm>
            <a:off x="5615942" y="2698757"/>
            <a:ext cx="272784" cy="1049555"/>
          </a:xfrm>
          <a:prstGeom prst="curvedRightArrow">
            <a:avLst/>
          </a:prstGeom>
          <a:solidFill>
            <a:srgbClr val="090909"/>
          </a:solidFill>
          <a:ln>
            <a:solidFill>
              <a:srgbClr val="09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9F8559"/>
              </a:solidFill>
            </a:endParaRPr>
          </a:p>
        </p:txBody>
      </p:sp>
      <p:pic>
        <p:nvPicPr>
          <p:cNvPr id="28" name="Picture 2" descr="What Is The Role of The Magisterium In The Church? - Daily Rosary ...">
            <a:extLst>
              <a:ext uri="{FF2B5EF4-FFF2-40B4-BE49-F238E27FC236}">
                <a16:creationId xmlns:a16="http://schemas.microsoft.com/office/drawing/2014/main" id="{6CF0045E-9438-4182-A549-C666C933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52" y="1596287"/>
            <a:ext cx="919461" cy="147368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C065E383-71C8-4595-8693-D4EFAD87CF6D}"/>
              </a:ext>
            </a:extLst>
          </p:cNvPr>
          <p:cNvSpPr/>
          <p:nvPr/>
        </p:nvSpPr>
        <p:spPr>
          <a:xfrm>
            <a:off x="3744587" y="2799128"/>
            <a:ext cx="272784" cy="1049555"/>
          </a:xfrm>
          <a:prstGeom prst="curvedRightArrow">
            <a:avLst/>
          </a:prstGeom>
          <a:solidFill>
            <a:srgbClr val="9F8559"/>
          </a:solidFill>
          <a:ln>
            <a:solidFill>
              <a:srgbClr val="9F8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9F8559"/>
              </a:solidFill>
            </a:endParaRP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F90C367F-6D8A-4E36-AFC6-10BC083A354F}"/>
              </a:ext>
            </a:extLst>
          </p:cNvPr>
          <p:cNvSpPr/>
          <p:nvPr/>
        </p:nvSpPr>
        <p:spPr>
          <a:xfrm>
            <a:off x="1752315" y="2768102"/>
            <a:ext cx="272784" cy="1049555"/>
          </a:xfrm>
          <a:prstGeom prst="curvedRightArrow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8" name="Picture 6" descr="God's Covenant With Abraham | Bible Message">
            <a:extLst>
              <a:ext uri="{FF2B5EF4-FFF2-40B4-BE49-F238E27FC236}">
                <a16:creationId xmlns:a16="http://schemas.microsoft.com/office/drawing/2014/main" id="{F1C266D8-C3F6-49FB-972B-955495E63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1" r="17113"/>
          <a:stretch/>
        </p:blipFill>
        <p:spPr bwMode="auto">
          <a:xfrm>
            <a:off x="2785094" y="1612309"/>
            <a:ext cx="1068935" cy="13743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w Testament Evidence for Noah's Existence">
            <a:extLst>
              <a:ext uri="{FF2B5EF4-FFF2-40B4-BE49-F238E27FC236}">
                <a16:creationId xmlns:a16="http://schemas.microsoft.com/office/drawing/2014/main" id="{269747F9-3BD7-4D3E-B352-42DCC650C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 r="44695"/>
          <a:stretch/>
        </p:blipFill>
        <p:spPr bwMode="auto">
          <a:xfrm>
            <a:off x="2374394" y="1612309"/>
            <a:ext cx="1068935" cy="13743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volution, Adam and Eve, and the Image of God - Articles - BioLogos">
            <a:extLst>
              <a:ext uri="{FF2B5EF4-FFF2-40B4-BE49-F238E27FC236}">
                <a16:creationId xmlns:a16="http://schemas.microsoft.com/office/drawing/2014/main" id="{577A9646-476E-458F-A688-FD961213E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" r="29157"/>
          <a:stretch/>
        </p:blipFill>
        <p:spPr bwMode="auto">
          <a:xfrm>
            <a:off x="1980270" y="1655520"/>
            <a:ext cx="1093495" cy="137434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528705-CA94-4C98-A944-A6755F2DD2C7}"/>
              </a:ext>
            </a:extLst>
          </p:cNvPr>
          <p:cNvSpPr/>
          <p:nvPr/>
        </p:nvSpPr>
        <p:spPr>
          <a:xfrm>
            <a:off x="1731371" y="308109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3F3F3F"/>
                </a:solidFill>
              </a:rPr>
              <a:t>CCC 54-64 God shows himself in the</a:t>
            </a:r>
          </a:p>
          <a:p>
            <a:r>
              <a:rPr lang="en-US" sz="1200" b="1" dirty="0">
                <a:solidFill>
                  <a:srgbClr val="3F3F3F"/>
                </a:solidFill>
              </a:rPr>
              <a:t> Old Testament</a:t>
            </a:r>
            <a:endParaRPr lang="en-PH" sz="1200" b="1" dirty="0">
              <a:solidFill>
                <a:srgbClr val="3F3F3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6BEE1-16E7-4250-AD88-2A6B6E8D9993}"/>
              </a:ext>
            </a:extLst>
          </p:cNvPr>
          <p:cNvSpPr/>
          <p:nvPr/>
        </p:nvSpPr>
        <p:spPr>
          <a:xfrm>
            <a:off x="1970155" y="35329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1200" dirty="0"/>
              <a:t>The Covenant with Noah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FBB3D-BF11-4931-8E8C-A4A0948949BF}"/>
              </a:ext>
            </a:extLst>
          </p:cNvPr>
          <p:cNvSpPr/>
          <p:nvPr/>
        </p:nvSpPr>
        <p:spPr>
          <a:xfrm>
            <a:off x="2002546" y="37099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1200" dirty="0"/>
              <a:t>God chooses Abraham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806E3-D0B2-4770-B587-34EB1A7DA927}"/>
              </a:ext>
            </a:extLst>
          </p:cNvPr>
          <p:cNvSpPr/>
          <p:nvPr/>
        </p:nvSpPr>
        <p:spPr>
          <a:xfrm>
            <a:off x="1707375" y="41795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3F3F3F"/>
                </a:solidFill>
              </a:rPr>
              <a:t>CCC 70-72 God shows himself in </a:t>
            </a:r>
          </a:p>
          <a:p>
            <a:r>
              <a:rPr lang="en-US" sz="1200" b="1" dirty="0">
                <a:solidFill>
                  <a:srgbClr val="3F3F3F"/>
                </a:solidFill>
              </a:rPr>
              <a:t>the Old Testament</a:t>
            </a:r>
            <a:endParaRPr lang="en-PH" sz="1200" b="1" dirty="0">
              <a:solidFill>
                <a:srgbClr val="3F3F3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52445-59C9-4568-81AB-ED901014C8FB}"/>
              </a:ext>
            </a:extLst>
          </p:cNvPr>
          <p:cNvSpPr/>
          <p:nvPr/>
        </p:nvSpPr>
        <p:spPr>
          <a:xfrm>
            <a:off x="5889182" y="33270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90909"/>
                </a:solidFill>
              </a:rPr>
              <a:t>CCC 76 Truth through </a:t>
            </a:r>
          </a:p>
          <a:p>
            <a:r>
              <a:rPr lang="en-US" sz="1200" b="1" dirty="0">
                <a:solidFill>
                  <a:srgbClr val="090909"/>
                </a:solidFill>
              </a:rPr>
              <a:t>Scripture and tradition</a:t>
            </a:r>
            <a:endParaRPr lang="en-PH" sz="1200" b="1" dirty="0">
              <a:solidFill>
                <a:srgbClr val="090909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905A3D-6FA1-4F1B-B1EE-7CE8C33F5FEB}"/>
              </a:ext>
            </a:extLst>
          </p:cNvPr>
          <p:cNvSpPr/>
          <p:nvPr/>
        </p:nvSpPr>
        <p:spPr>
          <a:xfrm>
            <a:off x="2009544" y="38979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God forms his people Israel </a:t>
            </a:r>
            <a:endParaRPr lang="en-PH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8B11A-7868-4A09-9212-FFC2963CBEFA}"/>
              </a:ext>
            </a:extLst>
          </p:cNvPr>
          <p:cNvSpPr/>
          <p:nvPr/>
        </p:nvSpPr>
        <p:spPr>
          <a:xfrm>
            <a:off x="3927673" y="37571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F8559"/>
                </a:solidFill>
              </a:rPr>
              <a:t>God has said everything in his Word </a:t>
            </a:r>
            <a:endParaRPr lang="en-PH" sz="1200" dirty="0">
              <a:solidFill>
                <a:srgbClr val="9F855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128F91-7CE4-4B0B-B528-D3AB08E0460D}"/>
              </a:ext>
            </a:extLst>
          </p:cNvPr>
          <p:cNvSpPr/>
          <p:nvPr/>
        </p:nvSpPr>
        <p:spPr>
          <a:xfrm>
            <a:off x="3927673" y="393711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F8559"/>
                </a:solidFill>
              </a:rPr>
              <a:t>There will be no further Revelation </a:t>
            </a:r>
            <a:endParaRPr lang="en-PH" sz="1200" dirty="0">
              <a:solidFill>
                <a:srgbClr val="9F8559"/>
              </a:solidFill>
            </a:endParaRPr>
          </a:p>
        </p:txBody>
      </p:sp>
      <p:pic>
        <p:nvPicPr>
          <p:cNvPr id="21" name="Picture 2" descr="Preparing for the Return of Jesus Christ">
            <a:extLst>
              <a:ext uri="{FF2B5EF4-FFF2-40B4-BE49-F238E27FC236}">
                <a16:creationId xmlns:a16="http://schemas.microsoft.com/office/drawing/2014/main" id="{66C58B63-F51D-4CC8-98D1-81527C7C1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4" r="16924"/>
          <a:stretch/>
        </p:blipFill>
        <p:spPr bwMode="auto">
          <a:xfrm>
            <a:off x="3903531" y="1699825"/>
            <a:ext cx="1165467" cy="137434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E8B6188-D221-4404-8A10-EBDBE7818DE7}"/>
              </a:ext>
            </a:extLst>
          </p:cNvPr>
          <p:cNvSpPr/>
          <p:nvPr/>
        </p:nvSpPr>
        <p:spPr>
          <a:xfrm>
            <a:off x="3836130" y="32963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9F8559"/>
                </a:solidFill>
              </a:rPr>
              <a:t>CCC 70-72 God shows himself in </a:t>
            </a:r>
          </a:p>
          <a:p>
            <a:r>
              <a:rPr lang="en-US" sz="1200" b="1" dirty="0">
                <a:solidFill>
                  <a:srgbClr val="9F8559"/>
                </a:solidFill>
              </a:rPr>
              <a:t>the Old Testament</a:t>
            </a:r>
            <a:endParaRPr lang="en-PH" sz="1200" b="1" dirty="0">
              <a:solidFill>
                <a:srgbClr val="9F8559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A9C053-D838-4B0D-8680-3BD981FC899B}"/>
              </a:ext>
            </a:extLst>
          </p:cNvPr>
          <p:cNvSpPr/>
          <p:nvPr/>
        </p:nvSpPr>
        <p:spPr>
          <a:xfrm>
            <a:off x="3858373" y="42047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9F8559"/>
                </a:solidFill>
              </a:rPr>
              <a:t>CCC 73 Jesus is the fullness of </a:t>
            </a:r>
          </a:p>
          <a:p>
            <a:r>
              <a:rPr lang="en-US" sz="1200" b="1" dirty="0">
                <a:solidFill>
                  <a:srgbClr val="9F8559"/>
                </a:solidFill>
              </a:rPr>
              <a:t>revelation </a:t>
            </a:r>
            <a:endParaRPr lang="en-PH" sz="1200" b="1" dirty="0">
              <a:solidFill>
                <a:srgbClr val="9F8559"/>
              </a:solidFill>
            </a:endParaRPr>
          </a:p>
        </p:txBody>
      </p:sp>
      <p:pic>
        <p:nvPicPr>
          <p:cNvPr id="27" name="Picture 2" descr="Gospel | Definition, History, &amp; Facts | Britannica">
            <a:extLst>
              <a:ext uri="{FF2B5EF4-FFF2-40B4-BE49-F238E27FC236}">
                <a16:creationId xmlns:a16="http://schemas.microsoft.com/office/drawing/2014/main" id="{B0756F03-FDAA-439D-8E9C-51CD771A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9" y="1647220"/>
            <a:ext cx="998288" cy="141562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7B7C190-69F5-47A9-8103-1BEA0599C8B5}"/>
              </a:ext>
            </a:extLst>
          </p:cNvPr>
          <p:cNvSpPr/>
          <p:nvPr/>
        </p:nvSpPr>
        <p:spPr>
          <a:xfrm>
            <a:off x="6032432" y="43116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The Magisterium of the </a:t>
            </a:r>
          </a:p>
          <a:p>
            <a:r>
              <a:rPr lang="en-US" sz="1200" dirty="0"/>
              <a:t>Church</a:t>
            </a:r>
            <a:endParaRPr lang="en-PH" sz="1200" dirty="0">
              <a:solidFill>
                <a:srgbClr val="9F8559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0F9CB-2AC0-4FB8-99F4-1649675536F3}"/>
              </a:ext>
            </a:extLst>
          </p:cNvPr>
          <p:cNvSpPr/>
          <p:nvPr/>
        </p:nvSpPr>
        <p:spPr>
          <a:xfrm>
            <a:off x="6008147" y="469529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90909"/>
                </a:solidFill>
              </a:rPr>
              <a:t>There will be no further </a:t>
            </a:r>
          </a:p>
          <a:p>
            <a:r>
              <a:rPr lang="en-US" sz="1200" dirty="0">
                <a:solidFill>
                  <a:srgbClr val="090909"/>
                </a:solidFill>
              </a:rPr>
              <a:t>Revelation </a:t>
            </a:r>
            <a:endParaRPr lang="en-PH" sz="1200" dirty="0">
              <a:solidFill>
                <a:srgbClr val="090909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9FBA5-DE0E-4BF6-8208-7F47861AA897}"/>
              </a:ext>
            </a:extLst>
          </p:cNvPr>
          <p:cNvSpPr/>
          <p:nvPr/>
        </p:nvSpPr>
        <p:spPr>
          <a:xfrm>
            <a:off x="6191430" y="37184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90909"/>
                </a:solidFill>
              </a:rPr>
              <a:t>CCC 85-87 Truth</a:t>
            </a:r>
          </a:p>
          <a:p>
            <a:r>
              <a:rPr lang="en-US" sz="1200" b="1" dirty="0">
                <a:solidFill>
                  <a:srgbClr val="090909"/>
                </a:solidFill>
              </a:rPr>
              <a:t>Through scripture</a:t>
            </a:r>
          </a:p>
          <a:p>
            <a:r>
              <a:rPr lang="en-US" sz="1200" b="1" dirty="0">
                <a:solidFill>
                  <a:srgbClr val="090909"/>
                </a:solidFill>
              </a:rPr>
              <a:t> and tradition </a:t>
            </a:r>
            <a:endParaRPr lang="en-PH" sz="1200" b="1" dirty="0">
              <a:solidFill>
                <a:srgbClr val="090909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3455C8-4F89-4265-A6F4-C04772093A58}"/>
              </a:ext>
            </a:extLst>
          </p:cNvPr>
          <p:cNvSpPr/>
          <p:nvPr/>
        </p:nvSpPr>
        <p:spPr>
          <a:xfrm>
            <a:off x="7597338" y="390842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39393"/>
                </a:solidFill>
              </a:rPr>
              <a:t>CCC 101-104 The word</a:t>
            </a:r>
          </a:p>
          <a:p>
            <a:r>
              <a:rPr lang="en-US" sz="1200" dirty="0">
                <a:solidFill>
                  <a:srgbClr val="939393"/>
                </a:solidFill>
              </a:rPr>
              <a:t>of scripture. </a:t>
            </a:r>
            <a:endParaRPr lang="en-PH" sz="1200" dirty="0">
              <a:solidFill>
                <a:srgbClr val="939393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019AB-FB8A-4C1B-AB29-9F2E07D53F6E}"/>
              </a:ext>
            </a:extLst>
          </p:cNvPr>
          <p:cNvSpPr/>
          <p:nvPr/>
        </p:nvSpPr>
        <p:spPr>
          <a:xfrm>
            <a:off x="7597338" y="42464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939393"/>
                </a:solidFill>
              </a:rPr>
              <a:t>CHRIST - THE UNIQUE </a:t>
            </a:r>
          </a:p>
          <a:p>
            <a:r>
              <a:rPr lang="en-US" sz="1200" dirty="0">
                <a:solidFill>
                  <a:srgbClr val="939393"/>
                </a:solidFill>
              </a:rPr>
              <a:t>WORD OF SACRED </a:t>
            </a:r>
          </a:p>
          <a:p>
            <a:r>
              <a:rPr lang="en-US" sz="1200" dirty="0">
                <a:solidFill>
                  <a:srgbClr val="939393"/>
                </a:solidFill>
              </a:rPr>
              <a:t>SCRIPTURE </a:t>
            </a:r>
            <a:endParaRPr lang="en-PH" sz="1200" dirty="0">
              <a:solidFill>
                <a:srgbClr val="939393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EA6730-59D4-4F56-95A0-58038C619B7E}"/>
              </a:ext>
            </a:extLst>
          </p:cNvPr>
          <p:cNvSpPr/>
          <p:nvPr/>
        </p:nvSpPr>
        <p:spPr>
          <a:xfrm>
            <a:off x="7597338" y="47350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1200" dirty="0">
                <a:solidFill>
                  <a:srgbClr val="939393"/>
                </a:solidFill>
              </a:rPr>
              <a:t>CCC 134, 423 We </a:t>
            </a:r>
          </a:p>
          <a:p>
            <a:r>
              <a:rPr lang="en-PH" sz="1200" dirty="0">
                <a:solidFill>
                  <a:srgbClr val="939393"/>
                </a:solidFill>
              </a:rPr>
              <a:t>believe in Jesus </a:t>
            </a:r>
            <a:endParaRPr lang="en-PH" sz="1200" b="1" dirty="0">
              <a:solidFill>
                <a:srgbClr val="939393"/>
              </a:solidFill>
            </a:endParaRPr>
          </a:p>
        </p:txBody>
      </p:sp>
      <p:pic>
        <p:nvPicPr>
          <p:cNvPr id="9218" name="Picture 2" descr="Christ – The Unique Word of Sacred Scripture | Virgo Clemens">
            <a:extLst>
              <a:ext uri="{FF2B5EF4-FFF2-40B4-BE49-F238E27FC236}">
                <a16:creationId xmlns:a16="http://schemas.microsoft.com/office/drawing/2014/main" id="{22AE77F4-0497-4B9D-B84A-496110BDF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" r="25132"/>
          <a:stretch/>
        </p:blipFill>
        <p:spPr bwMode="auto">
          <a:xfrm>
            <a:off x="7325250" y="1714047"/>
            <a:ext cx="1174423" cy="141562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52D80D-2F8A-42FF-8B5F-FF40050CA002}"/>
              </a:ext>
            </a:extLst>
          </p:cNvPr>
          <p:cNvSpPr/>
          <p:nvPr/>
        </p:nvSpPr>
        <p:spPr>
          <a:xfrm>
            <a:off x="7599734" y="33867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939393"/>
                </a:solidFill>
              </a:rPr>
              <a:t>CCC 97, 100 Truth </a:t>
            </a:r>
          </a:p>
          <a:p>
            <a:r>
              <a:rPr lang="en-US" sz="1200" b="1" dirty="0">
                <a:solidFill>
                  <a:srgbClr val="939393"/>
                </a:solidFill>
              </a:rPr>
              <a:t>through scripture </a:t>
            </a:r>
          </a:p>
          <a:p>
            <a:r>
              <a:rPr lang="en-US" sz="1200" b="1" dirty="0">
                <a:solidFill>
                  <a:srgbClr val="939393"/>
                </a:solidFill>
              </a:rPr>
              <a:t>and tradition </a:t>
            </a:r>
            <a:endParaRPr lang="en-PH" sz="1200" b="1" dirty="0">
              <a:solidFill>
                <a:srgbClr val="939393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55F2878-97FE-4635-B07D-F5AEE1F2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371" y="207982"/>
            <a:ext cx="8246070" cy="73929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Edwardian Script ITC" panose="030303020407070D0804" pitchFamily="66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Edwardian Script ITC" panose="030303020407070D0804" pitchFamily="66" charset="0"/>
              </a:rPr>
              <a:t>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2EEAC-F340-4370-ACC7-6C51F8186DFB}"/>
              </a:ext>
            </a:extLst>
          </p:cNvPr>
          <p:cNvSpPr/>
          <p:nvPr/>
        </p:nvSpPr>
        <p:spPr>
          <a:xfrm>
            <a:off x="0" y="3034440"/>
            <a:ext cx="4572000" cy="162764"/>
          </a:xfrm>
          <a:prstGeom prst="rect">
            <a:avLst/>
          </a:prstGeom>
          <a:solidFill>
            <a:srgbClr val="5B4101"/>
          </a:solidFill>
          <a:ln>
            <a:solidFill>
              <a:srgbClr val="5B4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0B2B62-0BD5-4698-960E-7894EAF6685C}"/>
              </a:ext>
            </a:extLst>
          </p:cNvPr>
          <p:cNvSpPr/>
          <p:nvPr/>
        </p:nvSpPr>
        <p:spPr>
          <a:xfrm>
            <a:off x="1976015" y="2858873"/>
            <a:ext cx="152705" cy="162764"/>
          </a:xfrm>
          <a:prstGeom prst="triangle">
            <a:avLst/>
          </a:prstGeom>
          <a:solidFill>
            <a:srgbClr val="5B4101"/>
          </a:solidFill>
          <a:ln>
            <a:solidFill>
              <a:srgbClr val="5B4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7B0A578-9028-4642-BAD4-904D4F417FC7}"/>
              </a:ext>
            </a:extLst>
          </p:cNvPr>
          <p:cNvSpPr/>
          <p:nvPr/>
        </p:nvSpPr>
        <p:spPr>
          <a:xfrm>
            <a:off x="4379517" y="2858873"/>
            <a:ext cx="152705" cy="162764"/>
          </a:xfrm>
          <a:prstGeom prst="triangle">
            <a:avLst/>
          </a:prstGeom>
          <a:solidFill>
            <a:srgbClr val="5B4101"/>
          </a:solidFill>
          <a:ln>
            <a:solidFill>
              <a:srgbClr val="5B4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1D79E47-19FF-4242-A969-5E151DA50579}"/>
              </a:ext>
            </a:extLst>
          </p:cNvPr>
          <p:cNvSpPr/>
          <p:nvPr/>
        </p:nvSpPr>
        <p:spPr>
          <a:xfrm>
            <a:off x="7002679" y="2858873"/>
            <a:ext cx="152705" cy="162764"/>
          </a:xfrm>
          <a:prstGeom prst="triangle">
            <a:avLst/>
          </a:prstGeom>
          <a:solidFill>
            <a:srgbClr val="956B01"/>
          </a:solidFill>
          <a:ln>
            <a:solidFill>
              <a:srgbClr val="956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Why Doesn't God Make Himself More Obvious? | The Stream">
            <a:extLst>
              <a:ext uri="{FF2B5EF4-FFF2-40B4-BE49-F238E27FC236}">
                <a16:creationId xmlns:a16="http://schemas.microsoft.com/office/drawing/2014/main" id="{7610D077-AC18-4291-B127-AA579CBA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0528" y="1400699"/>
            <a:ext cx="1778889" cy="134712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7318F38-C3A3-4FDC-8D46-107D27126CDB}"/>
              </a:ext>
            </a:extLst>
          </p:cNvPr>
          <p:cNvSpPr/>
          <p:nvPr/>
        </p:nvSpPr>
        <p:spPr>
          <a:xfrm rot="5400000">
            <a:off x="-33728" y="3399731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rgbClr val="5B4101"/>
          </a:solidFill>
          <a:ln>
            <a:solidFill>
              <a:srgbClr val="5B4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5E07D03D-2B0B-4D7D-AC1C-4807C9C65561}"/>
              </a:ext>
            </a:extLst>
          </p:cNvPr>
          <p:cNvSpPr/>
          <p:nvPr/>
        </p:nvSpPr>
        <p:spPr>
          <a:xfrm rot="5400000">
            <a:off x="2554207" y="3399731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rgbClr val="5B4101"/>
          </a:solidFill>
          <a:ln>
            <a:solidFill>
              <a:srgbClr val="5B41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CB5FFF41-4844-4119-AB1D-8F50FA280728}"/>
              </a:ext>
            </a:extLst>
          </p:cNvPr>
          <p:cNvSpPr/>
          <p:nvPr/>
        </p:nvSpPr>
        <p:spPr>
          <a:xfrm rot="5400000">
            <a:off x="4932537" y="3399732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rgbClr val="956B01"/>
          </a:solidFill>
          <a:ln>
            <a:solidFill>
              <a:srgbClr val="956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1312ABF-9872-471E-A394-15A3B8CFEB6E}"/>
              </a:ext>
            </a:extLst>
          </p:cNvPr>
          <p:cNvSpPr/>
          <p:nvPr/>
        </p:nvSpPr>
        <p:spPr>
          <a:xfrm rot="5400000">
            <a:off x="7288062" y="3382536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rgbClr val="956B01"/>
          </a:solidFill>
          <a:ln>
            <a:solidFill>
              <a:srgbClr val="956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251C8-A2A1-4B86-B153-97B32C26777B}"/>
              </a:ext>
            </a:extLst>
          </p:cNvPr>
          <p:cNvSpPr txBox="1"/>
          <p:nvPr/>
        </p:nvSpPr>
        <p:spPr>
          <a:xfrm>
            <a:off x="436409" y="3455217"/>
            <a:ext cx="205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God makes himself </a:t>
            </a:r>
          </a:p>
          <a:p>
            <a:r>
              <a:rPr lang="en-US" b="1" dirty="0"/>
              <a:t>known</a:t>
            </a:r>
            <a:endParaRPr lang="en-PH" b="1" dirty="0"/>
          </a:p>
        </p:txBody>
      </p:sp>
      <p:pic>
        <p:nvPicPr>
          <p:cNvPr id="1028" name="Picture 4" descr="New Testament Evidence for Noah's Existence">
            <a:extLst>
              <a:ext uri="{FF2B5EF4-FFF2-40B4-BE49-F238E27FC236}">
                <a16:creationId xmlns:a16="http://schemas.microsoft.com/office/drawing/2014/main" id="{E200FC9E-79A9-4CB3-9D29-580797D9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4" y="1469408"/>
            <a:ext cx="1932789" cy="147084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659386-87B9-47B9-B6CA-0B7D872B1D9B}"/>
              </a:ext>
            </a:extLst>
          </p:cNvPr>
          <p:cNvSpPr txBox="1"/>
          <p:nvPr/>
        </p:nvSpPr>
        <p:spPr>
          <a:xfrm>
            <a:off x="5358025" y="3440121"/>
            <a:ext cx="19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Covenant with</a:t>
            </a:r>
          </a:p>
          <a:p>
            <a:r>
              <a:rPr lang="en-US" b="1" dirty="0"/>
              <a:t>Noah</a:t>
            </a:r>
            <a:endParaRPr lang="en-PH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21EAB-BAC0-40B7-BAA3-20F74A2DEE39}"/>
              </a:ext>
            </a:extLst>
          </p:cNvPr>
          <p:cNvSpPr/>
          <p:nvPr/>
        </p:nvSpPr>
        <p:spPr>
          <a:xfrm>
            <a:off x="4576448" y="3036278"/>
            <a:ext cx="4572000" cy="162764"/>
          </a:xfrm>
          <a:prstGeom prst="rect">
            <a:avLst/>
          </a:prstGeom>
          <a:solidFill>
            <a:srgbClr val="956B01"/>
          </a:solidFill>
          <a:ln>
            <a:solidFill>
              <a:srgbClr val="956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824F3-93CB-411C-9751-06FF6EA9C053}"/>
              </a:ext>
            </a:extLst>
          </p:cNvPr>
          <p:cNvSpPr txBox="1"/>
          <p:nvPr/>
        </p:nvSpPr>
        <p:spPr>
          <a:xfrm>
            <a:off x="287412" y="4019949"/>
            <a:ext cx="273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manifested himself to our first </a:t>
            </a:r>
          </a:p>
          <a:p>
            <a:pPr algn="just"/>
            <a:r>
              <a:rPr lang="en-US" sz="1200" dirty="0"/>
              <a:t>parents from the very beginning.</a:t>
            </a:r>
          </a:p>
          <a:p>
            <a:pPr algn="just"/>
            <a:r>
              <a:rPr lang="en-US" sz="1200" dirty="0"/>
              <a:t>" He invited them to intimate </a:t>
            </a:r>
          </a:p>
          <a:p>
            <a:pPr algn="just"/>
            <a:r>
              <a:rPr lang="en-US" sz="1200" dirty="0"/>
              <a:t>communion with himself and clothed </a:t>
            </a:r>
          </a:p>
          <a:p>
            <a:pPr algn="just"/>
            <a:r>
              <a:rPr lang="en-US" sz="1200" dirty="0"/>
              <a:t>them with resplendent grace and justice.</a:t>
            </a:r>
            <a:endParaRPr lang="en-PH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4EAC1-601F-47DC-B8E9-3190FB66A4D7}"/>
              </a:ext>
            </a:extLst>
          </p:cNvPr>
          <p:cNvSpPr txBox="1"/>
          <p:nvPr/>
        </p:nvSpPr>
        <p:spPr>
          <a:xfrm>
            <a:off x="2965306" y="3465952"/>
            <a:ext cx="2421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God wishes to give eternal </a:t>
            </a:r>
          </a:p>
          <a:p>
            <a:pPr algn="just"/>
            <a:r>
              <a:rPr lang="en-US" sz="1200" dirty="0"/>
              <a:t>life to all those who seek </a:t>
            </a:r>
          </a:p>
          <a:p>
            <a:pPr algn="just"/>
            <a:r>
              <a:rPr lang="en-US" sz="1200" dirty="0"/>
              <a:t>salvation by patience in </a:t>
            </a:r>
          </a:p>
          <a:p>
            <a:pPr algn="just"/>
            <a:r>
              <a:rPr lang="en-US" sz="1200" dirty="0"/>
              <a:t>well-doing.“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The fall of Adam thus represents </a:t>
            </a:r>
          </a:p>
          <a:p>
            <a:pPr algn="just"/>
            <a:r>
              <a:rPr lang="en-US" sz="1200" dirty="0"/>
              <a:t>the way humanity became </a:t>
            </a:r>
          </a:p>
          <a:p>
            <a:pPr algn="just"/>
            <a:r>
              <a:rPr lang="en-US" sz="1200" dirty="0"/>
              <a:t>conscious of good and evil.</a:t>
            </a:r>
            <a:endParaRPr lang="en-PH" sz="1200" dirty="0"/>
          </a:p>
        </p:txBody>
      </p:sp>
      <p:pic>
        <p:nvPicPr>
          <p:cNvPr id="1030" name="Picture 6" descr="Evolution, Adam and Eve, and the Image of God - Articles - BioLogos">
            <a:extLst>
              <a:ext uri="{FF2B5EF4-FFF2-40B4-BE49-F238E27FC236}">
                <a16:creationId xmlns:a16="http://schemas.microsoft.com/office/drawing/2014/main" id="{16C72DA3-4E95-4356-962B-7865E9AA2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75" y="1490287"/>
            <a:ext cx="1756487" cy="146940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125044-A797-4D69-94A8-55D86AA3248C}"/>
              </a:ext>
            </a:extLst>
          </p:cNvPr>
          <p:cNvSpPr txBox="1"/>
          <p:nvPr/>
        </p:nvSpPr>
        <p:spPr>
          <a:xfrm>
            <a:off x="5151258" y="3953095"/>
            <a:ext cx="4060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God at once sought to save</a:t>
            </a:r>
          </a:p>
          <a:p>
            <a:pPr algn="just"/>
            <a:r>
              <a:rPr lang="en-US" sz="1200" dirty="0"/>
              <a:t>humanity part by part.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God promises never again to destroy</a:t>
            </a:r>
          </a:p>
          <a:p>
            <a:pPr algn="just"/>
            <a:r>
              <a:rPr lang="en-US" sz="1200" dirty="0"/>
              <a:t>all life on Earth by flood and creates </a:t>
            </a:r>
          </a:p>
          <a:p>
            <a:pPr algn="just"/>
            <a:r>
              <a:rPr lang="en-US" sz="1200" dirty="0"/>
              <a:t>the rainbow as the sign of this "everlasting covenant between</a:t>
            </a:r>
          </a:p>
          <a:p>
            <a:pPr algn="just"/>
            <a:r>
              <a:rPr lang="en-US" sz="1200" dirty="0"/>
              <a:t>God and every living creature of all flesh that is on the earth".</a:t>
            </a:r>
            <a:endParaRPr lang="en-PH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CF8DF-9B4B-4E17-81BC-BD7A5472A2BF}"/>
              </a:ext>
            </a:extLst>
          </p:cNvPr>
          <p:cNvSpPr txBox="1"/>
          <p:nvPr/>
        </p:nvSpPr>
        <p:spPr>
          <a:xfrm>
            <a:off x="7682014" y="3419784"/>
            <a:ext cx="1529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God blessed Noah </a:t>
            </a:r>
          </a:p>
          <a:p>
            <a:pPr algn="just"/>
            <a:r>
              <a:rPr lang="en-US" sz="1200" dirty="0"/>
              <a:t>and his sons, saying </a:t>
            </a:r>
          </a:p>
          <a:p>
            <a:pPr algn="just"/>
            <a:r>
              <a:rPr lang="en-US" sz="1200" dirty="0"/>
              <a:t>to them, "Be fruitful</a:t>
            </a:r>
          </a:p>
          <a:p>
            <a:pPr algn="just"/>
            <a:r>
              <a:rPr lang="en-US" sz="1200" dirty="0"/>
              <a:t> and increase in</a:t>
            </a:r>
          </a:p>
          <a:p>
            <a:pPr algn="just"/>
            <a:r>
              <a:rPr lang="en-US" sz="1200" dirty="0"/>
              <a:t> number and fill</a:t>
            </a:r>
          </a:p>
          <a:p>
            <a:pPr algn="just"/>
            <a:r>
              <a:rPr lang="en-US" sz="1200" dirty="0"/>
              <a:t> the earth. </a:t>
            </a:r>
            <a:endParaRPr lang="en-PH" sz="1200" dirty="0"/>
          </a:p>
        </p:txBody>
      </p:sp>
      <p:pic>
        <p:nvPicPr>
          <p:cNvPr id="1032" name="Picture 8" descr="These numbers are not from heaven">
            <a:extLst>
              <a:ext uri="{FF2B5EF4-FFF2-40B4-BE49-F238E27FC236}">
                <a16:creationId xmlns:a16="http://schemas.microsoft.com/office/drawing/2014/main" id="{68B19000-B11D-4B03-8FAE-F23016A6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27" y="1666149"/>
            <a:ext cx="1465020" cy="127456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82EEAC-F340-4370-ACC7-6C51F8186DFB}"/>
              </a:ext>
            </a:extLst>
          </p:cNvPr>
          <p:cNvSpPr/>
          <p:nvPr/>
        </p:nvSpPr>
        <p:spPr>
          <a:xfrm>
            <a:off x="0" y="3034440"/>
            <a:ext cx="4572000" cy="1627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0B2B62-0BD5-4698-960E-7894EAF6685C}"/>
              </a:ext>
            </a:extLst>
          </p:cNvPr>
          <p:cNvSpPr/>
          <p:nvPr/>
        </p:nvSpPr>
        <p:spPr>
          <a:xfrm>
            <a:off x="1976015" y="2858873"/>
            <a:ext cx="152705" cy="162764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7B0A578-9028-4642-BAD4-904D4F417FC7}"/>
              </a:ext>
            </a:extLst>
          </p:cNvPr>
          <p:cNvSpPr/>
          <p:nvPr/>
        </p:nvSpPr>
        <p:spPr>
          <a:xfrm>
            <a:off x="4379517" y="2858873"/>
            <a:ext cx="152705" cy="162764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1D79E47-19FF-4242-A969-5E151DA50579}"/>
              </a:ext>
            </a:extLst>
          </p:cNvPr>
          <p:cNvSpPr/>
          <p:nvPr/>
        </p:nvSpPr>
        <p:spPr>
          <a:xfrm>
            <a:off x="7002679" y="2858873"/>
            <a:ext cx="152705" cy="162764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7318F38-C3A3-4FDC-8D46-107D27126CDB}"/>
              </a:ext>
            </a:extLst>
          </p:cNvPr>
          <p:cNvSpPr/>
          <p:nvPr/>
        </p:nvSpPr>
        <p:spPr>
          <a:xfrm rot="5400000">
            <a:off x="-33728" y="3399731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5E07D03D-2B0B-4D7D-AC1C-4807C9C65561}"/>
              </a:ext>
            </a:extLst>
          </p:cNvPr>
          <p:cNvSpPr/>
          <p:nvPr/>
        </p:nvSpPr>
        <p:spPr>
          <a:xfrm rot="5400000">
            <a:off x="2554207" y="3399731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CB5FFF41-4844-4119-AB1D-8F50FA280728}"/>
              </a:ext>
            </a:extLst>
          </p:cNvPr>
          <p:cNvSpPr/>
          <p:nvPr/>
        </p:nvSpPr>
        <p:spPr>
          <a:xfrm rot="5400000">
            <a:off x="4932537" y="3399732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1312ABF-9872-471E-A394-15A3B8CFEB6E}"/>
              </a:ext>
            </a:extLst>
          </p:cNvPr>
          <p:cNvSpPr/>
          <p:nvPr/>
        </p:nvSpPr>
        <p:spPr>
          <a:xfrm rot="5400000">
            <a:off x="7150460" y="3382537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251C8-A2A1-4B86-B153-97B32C26777B}"/>
              </a:ext>
            </a:extLst>
          </p:cNvPr>
          <p:cNvSpPr txBox="1"/>
          <p:nvPr/>
        </p:nvSpPr>
        <p:spPr>
          <a:xfrm>
            <a:off x="437562" y="3416932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God chooses </a:t>
            </a:r>
            <a:r>
              <a:rPr lang="en-US" b="1" dirty="0" err="1"/>
              <a:t>abraham</a:t>
            </a:r>
            <a:endParaRPr lang="en-PH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59386-87B9-47B9-B6CA-0B7D872B1D9B}"/>
              </a:ext>
            </a:extLst>
          </p:cNvPr>
          <p:cNvSpPr txBox="1"/>
          <p:nvPr/>
        </p:nvSpPr>
        <p:spPr>
          <a:xfrm>
            <a:off x="5327474" y="3414389"/>
            <a:ext cx="156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God forms his </a:t>
            </a:r>
          </a:p>
          <a:p>
            <a:r>
              <a:rPr lang="en-US" b="1" dirty="0"/>
              <a:t>People </a:t>
            </a:r>
            <a:r>
              <a:rPr lang="en-US" b="1" dirty="0" err="1"/>
              <a:t>israel</a:t>
            </a:r>
            <a:endParaRPr lang="en-PH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21EAB-BAC0-40B7-BAA3-20F74A2DEE39}"/>
              </a:ext>
            </a:extLst>
          </p:cNvPr>
          <p:cNvSpPr/>
          <p:nvPr/>
        </p:nvSpPr>
        <p:spPr>
          <a:xfrm>
            <a:off x="4572000" y="3034440"/>
            <a:ext cx="4572000" cy="16276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098" name="Picture 2" descr="God chooses Abraham | Virgo Clemens">
            <a:extLst>
              <a:ext uri="{FF2B5EF4-FFF2-40B4-BE49-F238E27FC236}">
                <a16:creationId xmlns:a16="http://schemas.microsoft.com/office/drawing/2014/main" id="{A7082A74-198F-4531-B7C6-07618617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0" y="1221949"/>
            <a:ext cx="1445539" cy="17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ehovah Our God Is One Jehovah”—Deuteronomy 6:4 | Study">
            <a:extLst>
              <a:ext uri="{FF2B5EF4-FFF2-40B4-BE49-F238E27FC236}">
                <a16:creationId xmlns:a16="http://schemas.microsoft.com/office/drawing/2014/main" id="{1C44C1D3-8465-4BF6-B04E-36AC1B6B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80" y="1502815"/>
            <a:ext cx="2274477" cy="144264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0972B2-61DA-465D-9A4F-78668AE59C67}"/>
              </a:ext>
            </a:extLst>
          </p:cNvPr>
          <p:cNvSpPr txBox="1"/>
          <p:nvPr/>
        </p:nvSpPr>
        <p:spPr>
          <a:xfrm>
            <a:off x="20750" y="3802337"/>
            <a:ext cx="3960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Given here is evidence that Abraham</a:t>
            </a:r>
          </a:p>
          <a:p>
            <a:pPr algn="just"/>
            <a:r>
              <a:rPr lang="en-US" sz="1200" dirty="0"/>
              <a:t>was a preacher and a gatherer of souls </a:t>
            </a:r>
          </a:p>
          <a:p>
            <a:pPr algn="just"/>
            <a:r>
              <a:rPr lang="en-US" sz="1200" dirty="0"/>
              <a:t>wherever he went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God had said to Abram, “Leave your country, </a:t>
            </a:r>
          </a:p>
          <a:p>
            <a:pPr algn="just"/>
            <a:r>
              <a:rPr lang="en-US" sz="1200" dirty="0"/>
              <a:t>your people and your father's household and go</a:t>
            </a:r>
          </a:p>
          <a:p>
            <a:pPr algn="just"/>
            <a:r>
              <a:rPr lang="en-US" sz="1200" dirty="0"/>
              <a:t> to the land I will show you. “I will make you into a </a:t>
            </a:r>
          </a:p>
          <a:p>
            <a:pPr algn="just"/>
            <a:r>
              <a:rPr lang="en-US" sz="1200" dirty="0"/>
              <a:t>great nation and I will bless you; I will make your name great</a:t>
            </a:r>
            <a:endParaRPr lang="en-PH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3CCB0D-6FEF-483D-81BF-8A94FE2A7352}"/>
              </a:ext>
            </a:extLst>
          </p:cNvPr>
          <p:cNvSpPr txBox="1"/>
          <p:nvPr/>
        </p:nvSpPr>
        <p:spPr>
          <a:xfrm>
            <a:off x="2960488" y="3286180"/>
            <a:ext cx="2521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I will surely bless you, and </a:t>
            </a:r>
          </a:p>
          <a:p>
            <a:pPr algn="just"/>
            <a:r>
              <a:rPr lang="en-US" sz="1200" dirty="0"/>
              <a:t>I will multiply your descendants </a:t>
            </a:r>
          </a:p>
          <a:p>
            <a:pPr algn="just"/>
            <a:r>
              <a:rPr lang="en-US" sz="1200" dirty="0"/>
              <a:t>like the stars in the sky and the</a:t>
            </a:r>
          </a:p>
          <a:p>
            <a:pPr algn="just"/>
            <a:r>
              <a:rPr lang="en-US" sz="1200" dirty="0"/>
              <a:t> sand on the seashore. </a:t>
            </a:r>
          </a:p>
          <a:p>
            <a:pPr algn="just"/>
            <a:r>
              <a:rPr lang="en-US" sz="1200" dirty="0"/>
              <a:t>Your descendants will possess</a:t>
            </a:r>
          </a:p>
          <a:p>
            <a:pPr algn="just"/>
            <a:r>
              <a:rPr lang="en-US" sz="1200" dirty="0"/>
              <a:t> the gates of their enemies. </a:t>
            </a:r>
            <a:endParaRPr lang="en-PH" sz="1200" dirty="0"/>
          </a:p>
        </p:txBody>
      </p:sp>
      <p:pic>
        <p:nvPicPr>
          <p:cNvPr id="4102" name="Picture 6" descr="God's Covenant With Abraham | Bible Message">
            <a:extLst>
              <a:ext uri="{FF2B5EF4-FFF2-40B4-BE49-F238E27FC236}">
                <a16:creationId xmlns:a16="http://schemas.microsoft.com/office/drawing/2014/main" id="{4EE1EBD8-C64A-42E7-871A-C610F997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03" y="1768142"/>
            <a:ext cx="2076156" cy="10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 Lost Tribes of Israel and the Book of Revelation | St. Paul Center">
            <a:extLst>
              <a:ext uri="{FF2B5EF4-FFF2-40B4-BE49-F238E27FC236}">
                <a16:creationId xmlns:a16="http://schemas.microsoft.com/office/drawing/2014/main" id="{F0F1928B-920E-44E5-901E-6C2A7BB02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90" y="1768142"/>
            <a:ext cx="1679755" cy="103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C390D4-5500-4913-BB10-4F4F830CF1C9}"/>
              </a:ext>
            </a:extLst>
          </p:cNvPr>
          <p:cNvSpPr txBox="1"/>
          <p:nvPr/>
        </p:nvSpPr>
        <p:spPr>
          <a:xfrm>
            <a:off x="5071621" y="3990843"/>
            <a:ext cx="2521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God chose Israel as the one He would work with. God said through the prophet Isaiah, “Yet hear now, O Jacob My servant, and Israel whom I have chosen” (Isaiah 44:1).</a:t>
            </a:r>
            <a:endParaRPr lang="en-PH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95E87B-FB43-41AC-A698-59A8353AF67C}"/>
              </a:ext>
            </a:extLst>
          </p:cNvPr>
          <p:cNvSpPr txBox="1"/>
          <p:nvPr/>
        </p:nvSpPr>
        <p:spPr>
          <a:xfrm>
            <a:off x="7539478" y="3248340"/>
            <a:ext cx="2521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He offered them an</a:t>
            </a:r>
          </a:p>
          <a:p>
            <a:pPr algn="just"/>
            <a:r>
              <a:rPr lang="en-US" sz="1200" dirty="0"/>
              <a:t> opportunity to </a:t>
            </a:r>
          </a:p>
          <a:p>
            <a:pPr algn="just"/>
            <a:r>
              <a:rPr lang="en-US" sz="1200" dirty="0"/>
              <a:t>become the model</a:t>
            </a:r>
          </a:p>
          <a:p>
            <a:pPr algn="just"/>
            <a:r>
              <a:rPr lang="en-US" sz="1200" dirty="0"/>
              <a:t>nation of His way </a:t>
            </a:r>
          </a:p>
          <a:p>
            <a:pPr algn="just"/>
            <a:r>
              <a:rPr lang="en-US" sz="1200" dirty="0"/>
              <a:t>of life for all nations,</a:t>
            </a:r>
          </a:p>
          <a:p>
            <a:pPr algn="just"/>
            <a:r>
              <a:rPr lang="en-US" sz="1200" dirty="0"/>
              <a:t>so that all people could</a:t>
            </a:r>
          </a:p>
          <a:p>
            <a:pPr algn="just"/>
            <a:r>
              <a:rPr lang="en-US" sz="1200" dirty="0"/>
              <a:t> have His blessings. He</a:t>
            </a:r>
          </a:p>
          <a:p>
            <a:pPr algn="just"/>
            <a:r>
              <a:rPr lang="en-US" sz="1200" dirty="0"/>
              <a:t> blessed Israel because</a:t>
            </a:r>
          </a:p>
          <a:p>
            <a:pPr algn="just"/>
            <a:r>
              <a:rPr lang="en-US" sz="1200" dirty="0"/>
              <a:t>of the faith and </a:t>
            </a:r>
          </a:p>
          <a:p>
            <a:pPr algn="just"/>
            <a:r>
              <a:rPr lang="en-US" sz="1200" dirty="0"/>
              <a:t>obedience of Abraham,</a:t>
            </a:r>
            <a:endParaRPr lang="en-PH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0BB577-3B38-4C7C-A172-AF8D545B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6000" dirty="0">
                <a:latin typeface="Edwardian Script ITC" panose="030303020407070D0804" pitchFamily="66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088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Edwardian Script ITC" panose="030303020407070D0804" pitchFamily="66" charset="0"/>
              </a:rPr>
              <a:t>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2EEAC-F340-4370-ACC7-6C51F8186DFB}"/>
              </a:ext>
            </a:extLst>
          </p:cNvPr>
          <p:cNvSpPr/>
          <p:nvPr/>
        </p:nvSpPr>
        <p:spPr>
          <a:xfrm>
            <a:off x="0" y="3034440"/>
            <a:ext cx="9144000" cy="162764"/>
          </a:xfrm>
          <a:prstGeom prst="rect">
            <a:avLst/>
          </a:prstGeom>
          <a:solidFill>
            <a:srgbClr val="253B4F"/>
          </a:solidFill>
          <a:ln>
            <a:solidFill>
              <a:srgbClr val="253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0B2B62-0BD5-4698-960E-7894EAF6685C}"/>
              </a:ext>
            </a:extLst>
          </p:cNvPr>
          <p:cNvSpPr/>
          <p:nvPr/>
        </p:nvSpPr>
        <p:spPr>
          <a:xfrm>
            <a:off x="1976015" y="2858873"/>
            <a:ext cx="152705" cy="162764"/>
          </a:xfrm>
          <a:prstGeom prst="triangle">
            <a:avLst/>
          </a:prstGeom>
          <a:solidFill>
            <a:srgbClr val="253B4F"/>
          </a:solidFill>
          <a:ln>
            <a:solidFill>
              <a:srgbClr val="253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59386-87B9-47B9-B6CA-0B7D872B1D9B}"/>
              </a:ext>
            </a:extLst>
          </p:cNvPr>
          <p:cNvSpPr txBox="1"/>
          <p:nvPr/>
        </p:nvSpPr>
        <p:spPr>
          <a:xfrm>
            <a:off x="448965" y="3384997"/>
            <a:ext cx="2472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Jesus is the fullness</a:t>
            </a:r>
          </a:p>
          <a:p>
            <a:r>
              <a:rPr lang="en-US" b="1" dirty="0"/>
              <a:t>Of the revelation.</a:t>
            </a:r>
          </a:p>
          <a:p>
            <a:r>
              <a:rPr lang="en-US" b="1" dirty="0"/>
              <a:t>God has said everything</a:t>
            </a:r>
          </a:p>
          <a:p>
            <a:r>
              <a:rPr lang="en-US" b="1" dirty="0"/>
              <a:t>In his word</a:t>
            </a:r>
            <a:endParaRPr lang="en-PH" b="1" dirty="0"/>
          </a:p>
          <a:p>
            <a:endParaRPr lang="en-PH" b="1" dirty="0"/>
          </a:p>
        </p:txBody>
      </p:sp>
      <p:pic>
        <p:nvPicPr>
          <p:cNvPr id="8194" name="Picture 2" descr="Preparing for the Return of Jesus Christ">
            <a:extLst>
              <a:ext uri="{FF2B5EF4-FFF2-40B4-BE49-F238E27FC236}">
                <a16:creationId xmlns:a16="http://schemas.microsoft.com/office/drawing/2014/main" id="{906CE95D-8E4D-4A19-A214-345478A2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6" y="1382053"/>
            <a:ext cx="2478887" cy="139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No, the Bible Isn't the Fullness of Revelation. Jesus is ...">
            <a:extLst>
              <a:ext uri="{FF2B5EF4-FFF2-40B4-BE49-F238E27FC236}">
                <a16:creationId xmlns:a16="http://schemas.microsoft.com/office/drawing/2014/main" id="{23DC42AE-3032-4123-B05E-E732231D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1473602"/>
            <a:ext cx="1553146" cy="14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FA9A46-B754-4D2D-B3BD-FE4C8BBEC711}"/>
              </a:ext>
            </a:extLst>
          </p:cNvPr>
          <p:cNvSpPr txBox="1"/>
          <p:nvPr/>
        </p:nvSpPr>
        <p:spPr>
          <a:xfrm>
            <a:off x="3317484" y="3229564"/>
            <a:ext cx="52577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In giving us his Son, his only Word he spoke everything </a:t>
            </a:r>
          </a:p>
          <a:p>
            <a:pPr algn="just"/>
            <a:r>
              <a:rPr lang="en-US" sz="1200" dirty="0"/>
              <a:t>to us at once in this sole Word - and he has no more to say. because what he</a:t>
            </a:r>
          </a:p>
          <a:p>
            <a:pPr algn="just"/>
            <a:r>
              <a:rPr lang="en-US" sz="1200" dirty="0"/>
              <a:t>spoke before to the prophets in parts, he has now spoken all at once by giving </a:t>
            </a:r>
          </a:p>
          <a:p>
            <a:pPr algn="just"/>
            <a:r>
              <a:rPr lang="en-US" sz="1200" dirty="0"/>
              <a:t>us the All Who is His Son.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We proclaim our belief in Jesus Christ as our </a:t>
            </a:r>
            <a:r>
              <a:rPr lang="en-US" sz="1200" dirty="0" err="1"/>
              <a:t>Saviour</a:t>
            </a:r>
            <a:r>
              <a:rPr lang="en-US" sz="1200" dirty="0"/>
              <a:t>, God’s ultimate revelation</a:t>
            </a:r>
          </a:p>
          <a:p>
            <a:pPr algn="just"/>
            <a:r>
              <a:rPr lang="en-US" sz="1200" dirty="0"/>
              <a:t> to us and as God.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Jesus not only reflects God, He reveals God. He was not a mere statue, a close </a:t>
            </a:r>
          </a:p>
          <a:p>
            <a:pPr algn="just"/>
            <a:r>
              <a:rPr lang="en-US" sz="1200" dirty="0"/>
              <a:t>Representation of or likeness of God. </a:t>
            </a:r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334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Edwardian Script ITC" panose="030303020407070D0804" pitchFamily="66" charset="0"/>
              </a:rPr>
              <a:t>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2EEAC-F340-4370-ACC7-6C51F8186DFB}"/>
              </a:ext>
            </a:extLst>
          </p:cNvPr>
          <p:cNvSpPr/>
          <p:nvPr/>
        </p:nvSpPr>
        <p:spPr>
          <a:xfrm>
            <a:off x="0" y="3034440"/>
            <a:ext cx="4572000" cy="162764"/>
          </a:xfrm>
          <a:prstGeom prst="rect">
            <a:avLst/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D0B2B62-0BD5-4698-960E-7894EAF6685C}"/>
              </a:ext>
            </a:extLst>
          </p:cNvPr>
          <p:cNvSpPr/>
          <p:nvPr/>
        </p:nvSpPr>
        <p:spPr>
          <a:xfrm>
            <a:off x="1976015" y="2858873"/>
            <a:ext cx="152705" cy="162764"/>
          </a:xfrm>
          <a:prstGeom prst="triangle">
            <a:avLst/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7B0A578-9028-4642-BAD4-904D4F417FC7}"/>
              </a:ext>
            </a:extLst>
          </p:cNvPr>
          <p:cNvSpPr/>
          <p:nvPr/>
        </p:nvSpPr>
        <p:spPr>
          <a:xfrm>
            <a:off x="4379517" y="2858873"/>
            <a:ext cx="152705" cy="162764"/>
          </a:xfrm>
          <a:prstGeom prst="triangle">
            <a:avLst/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1D79E47-19FF-4242-A969-5E151DA50579}"/>
              </a:ext>
            </a:extLst>
          </p:cNvPr>
          <p:cNvSpPr/>
          <p:nvPr/>
        </p:nvSpPr>
        <p:spPr>
          <a:xfrm>
            <a:off x="7002679" y="2858873"/>
            <a:ext cx="152705" cy="162764"/>
          </a:xfrm>
          <a:prstGeom prst="triangle">
            <a:avLst/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7318F38-C3A3-4FDC-8D46-107D27126CDB}"/>
              </a:ext>
            </a:extLst>
          </p:cNvPr>
          <p:cNvSpPr/>
          <p:nvPr/>
        </p:nvSpPr>
        <p:spPr>
          <a:xfrm rot="5400000">
            <a:off x="-33728" y="3399731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CB5FFF41-4844-4119-AB1D-8F50FA280728}"/>
              </a:ext>
            </a:extLst>
          </p:cNvPr>
          <p:cNvSpPr/>
          <p:nvPr/>
        </p:nvSpPr>
        <p:spPr>
          <a:xfrm rot="5400000">
            <a:off x="4430056" y="3399732"/>
            <a:ext cx="610820" cy="240155"/>
          </a:xfrm>
          <a:prstGeom prst="bentUpArrow">
            <a:avLst>
              <a:gd name="adj1" fmla="val 25000"/>
              <a:gd name="adj2" fmla="val 26814"/>
              <a:gd name="adj3" fmla="val 25000"/>
            </a:avLst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251C8-A2A1-4B86-B153-97B32C26777B}"/>
              </a:ext>
            </a:extLst>
          </p:cNvPr>
          <p:cNvSpPr txBox="1"/>
          <p:nvPr/>
        </p:nvSpPr>
        <p:spPr>
          <a:xfrm>
            <a:off x="4933549" y="3247022"/>
            <a:ext cx="191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Magesterium</a:t>
            </a:r>
            <a:r>
              <a:rPr lang="en-US" b="1" dirty="0"/>
              <a:t> </a:t>
            </a:r>
          </a:p>
          <a:p>
            <a:r>
              <a:rPr lang="en-US" b="1" dirty="0"/>
              <a:t>Of the church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59386-87B9-47B9-B6CA-0B7D872B1D9B}"/>
              </a:ext>
            </a:extLst>
          </p:cNvPr>
          <p:cNvSpPr txBox="1"/>
          <p:nvPr/>
        </p:nvSpPr>
        <p:spPr>
          <a:xfrm>
            <a:off x="420686" y="3280121"/>
            <a:ext cx="2439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Truth through </a:t>
            </a:r>
          </a:p>
          <a:p>
            <a:r>
              <a:rPr lang="en-US" b="1" dirty="0"/>
              <a:t>Scriptures and tradition</a:t>
            </a:r>
          </a:p>
          <a:p>
            <a:endParaRPr lang="en-PH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21EAB-BAC0-40B7-BAA3-20F74A2DEE39}"/>
              </a:ext>
            </a:extLst>
          </p:cNvPr>
          <p:cNvSpPr/>
          <p:nvPr/>
        </p:nvSpPr>
        <p:spPr>
          <a:xfrm>
            <a:off x="4572000" y="3034440"/>
            <a:ext cx="4572000" cy="162764"/>
          </a:xfrm>
          <a:prstGeom prst="rect">
            <a:avLst/>
          </a:prstGeom>
          <a:solidFill>
            <a:srgbClr val="605714"/>
          </a:solidFill>
          <a:ln>
            <a:solidFill>
              <a:srgbClr val="6057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70" name="Picture 2" descr="What Is The Role of The Magisterium In The Church? - Daily Rosary ...">
            <a:extLst>
              <a:ext uri="{FF2B5EF4-FFF2-40B4-BE49-F238E27FC236}">
                <a16:creationId xmlns:a16="http://schemas.microsoft.com/office/drawing/2014/main" id="{5DFD5529-5F37-475A-8ABC-5491FE9E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80" y="1573688"/>
            <a:ext cx="1849142" cy="13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ospel | Definition, History, &amp; Facts | Britannica">
            <a:extLst>
              <a:ext uri="{FF2B5EF4-FFF2-40B4-BE49-F238E27FC236}">
                <a16:creationId xmlns:a16="http://schemas.microsoft.com/office/drawing/2014/main" id="{BA2274D7-6684-4053-919B-C2367EF2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2" y="1502815"/>
            <a:ext cx="1803045" cy="13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D99C08-F597-458E-87CF-4D7D4114DB37}"/>
              </a:ext>
            </a:extLst>
          </p:cNvPr>
          <p:cNvSpPr txBox="1"/>
          <p:nvPr/>
        </p:nvSpPr>
        <p:spPr>
          <a:xfrm>
            <a:off x="601670" y="3943171"/>
            <a:ext cx="4252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Christ commissioned the apostles to preach to all men</a:t>
            </a:r>
          </a:p>
          <a:p>
            <a:pPr algn="just"/>
            <a:r>
              <a:rPr lang="en-US" sz="1200" dirty="0"/>
              <a:t>his Gospel, which is the source of all the truths </a:t>
            </a:r>
          </a:p>
          <a:p>
            <a:pPr algn="just"/>
            <a:r>
              <a:rPr lang="en-US" sz="1200" dirty="0"/>
              <a:t>necessary for salvation and moral teaching. He also</a:t>
            </a:r>
          </a:p>
          <a:p>
            <a:pPr algn="just"/>
            <a:r>
              <a:rPr lang="en-US" sz="1200" dirty="0"/>
              <a:t>ordered them to administer the heavenly gifts, the sacraments.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“Tradition” means “handing on”–the apostles handed on what</a:t>
            </a:r>
          </a:p>
          <a:p>
            <a:pPr algn="just"/>
            <a:r>
              <a:rPr lang="en-US" sz="1200" dirty="0"/>
              <a:t> they themselves had received from Christ.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233C0-DBB5-4537-A783-28D4909D74F9}"/>
              </a:ext>
            </a:extLst>
          </p:cNvPr>
          <p:cNvSpPr txBox="1"/>
          <p:nvPr/>
        </p:nvSpPr>
        <p:spPr>
          <a:xfrm>
            <a:off x="4849499" y="3733851"/>
            <a:ext cx="4294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The authentic interpretation of the Word of God,</a:t>
            </a:r>
          </a:p>
          <a:p>
            <a:pPr algn="just"/>
            <a:r>
              <a:rPr lang="en-US" sz="1200" dirty="0"/>
              <a:t>"whether in its written form or  magisterium of the Catholic Church is the church's authority or office to give in the form of Tradition</a:t>
            </a:r>
            <a:r>
              <a:rPr lang="en-US" dirty="0"/>
              <a:t>.</a:t>
            </a:r>
          </a:p>
          <a:p>
            <a:pPr algn="just"/>
            <a:r>
              <a:rPr lang="en-US" sz="1200" dirty="0"/>
              <a:t>guarding the deposit and faithfully witnessing to it in every generation implies and demands </a:t>
            </a:r>
            <a:r>
              <a:rPr lang="en-US" sz="1200" dirty="0" err="1"/>
              <a:t>themagisterial</a:t>
            </a:r>
            <a:r>
              <a:rPr lang="en-US" sz="1200" dirty="0"/>
              <a:t> function of infallibly interpreting and defining the faith.</a:t>
            </a:r>
          </a:p>
        </p:txBody>
      </p:sp>
    </p:spTree>
    <p:extLst>
      <p:ext uri="{BB962C8B-B14F-4D97-AF65-F5344CB8AC3E}">
        <p14:creationId xmlns:p14="http://schemas.microsoft.com/office/powerpoint/2010/main" val="3389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5E285585-9EAA-4ADC-9B31-E08135C15F7E}"/>
              </a:ext>
            </a:extLst>
          </p:cNvPr>
          <p:cNvSpPr/>
          <p:nvPr/>
        </p:nvSpPr>
        <p:spPr>
          <a:xfrm>
            <a:off x="2892245" y="320931"/>
            <a:ext cx="5497380" cy="4501638"/>
          </a:xfrm>
          <a:prstGeom prst="verticalScroll">
            <a:avLst/>
          </a:prstGeom>
          <a:solidFill>
            <a:srgbClr val="CBCBCB"/>
          </a:solidFill>
          <a:ln>
            <a:solidFill>
              <a:srgbClr val="60571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55F2878-97FE-4635-B07D-F5AEE1F2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360" y="891995"/>
            <a:ext cx="8246070" cy="73929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Edwardian Script ITC" panose="030303020407070D0804" pitchFamily="66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98DDA-6158-4EE6-B912-F1DEAC946FEF}"/>
              </a:ext>
            </a:extLst>
          </p:cNvPr>
          <p:cNvSpPr/>
          <p:nvPr/>
        </p:nvSpPr>
        <p:spPr>
          <a:xfrm>
            <a:off x="3655770" y="148293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the book of the Revelation took us from the days</a:t>
            </a:r>
          </a:p>
          <a:p>
            <a:r>
              <a:rPr lang="en-US" sz="1600" dirty="0"/>
              <a:t>of the early church all the way into eternity in </a:t>
            </a:r>
          </a:p>
          <a:p>
            <a:r>
              <a:rPr lang="en-US" sz="1600" dirty="0"/>
              <a:t>the future and God’s revelation was progressive because his revelation was in stages, it was not</a:t>
            </a:r>
          </a:p>
          <a:p>
            <a:r>
              <a:rPr lang="en-US" sz="1600" dirty="0"/>
              <a:t>revealed everything at once the humanity. The scriptures were accurate John is assured that everything he has seen is both faithful and true.</a:t>
            </a:r>
          </a:p>
          <a:p>
            <a:r>
              <a:rPr lang="en-US" sz="1600" dirty="0"/>
              <a:t>God’s revelation was complete it is accurate in all that it teaches and the divine revelation brought </a:t>
            </a:r>
          </a:p>
          <a:p>
            <a:r>
              <a:rPr lang="en-US" sz="1600" dirty="0"/>
              <a:t>us salvation by sending his beloved son  </a:t>
            </a:r>
          </a:p>
          <a:p>
            <a:r>
              <a:rPr lang="en-US" sz="1600" dirty="0"/>
              <a:t>In the manner of the letters of Paul, John ends </a:t>
            </a:r>
          </a:p>
          <a:p>
            <a:r>
              <a:rPr lang="en-US" sz="1600" dirty="0"/>
              <a:t>with the closing salutation, The grace of the Lord Jesus be with God's people.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348569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1502815"/>
            <a:ext cx="6260905" cy="3511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Image Ref :</a:t>
            </a:r>
          </a:p>
          <a:p>
            <a:pPr marL="0" indent="0">
              <a:buNone/>
            </a:pPr>
            <a:r>
              <a:rPr lang="en-PH" sz="1100" dirty="0">
                <a:hlinkClick r:id="rId2"/>
              </a:rPr>
              <a:t>https://www.google.com/search?q=abraham+stars&amp;tbm=isch&amp;ved=2ahUKEwiS7ojdprjrAhVHapQKHedvAEAQ2-cCegQIABAA&amp;oq=abraham+stars&amp;gs_lcp=CgNpbWcQAzIHCAAQsQMQQzIECAAQQzIECAAQQzIFCAAQsQMyAggAMgIIADICCAAyAggAMgIIADICCABQ_dANWL_7DWD1_A1oAHAAeACAAcoaiAG8YJIBAzktNJgBAKABAaoBC2d3cy13aXotaW1nsAEAwAEB&amp;sclient=img&amp;ei=UAlGX5KGJcfU0QTn34GABA&amp;bih=609&amp;biw=1366#imgrc=Kt-tcIbwjYGN3M</a:t>
            </a:r>
            <a:endParaRPr lang="en-PH" sz="1100" dirty="0"/>
          </a:p>
          <a:p>
            <a:pPr marL="0" indent="0">
              <a:buNone/>
            </a:pPr>
            <a:r>
              <a:rPr lang="en-PH" sz="1100" dirty="0">
                <a:hlinkClick r:id="rId3"/>
              </a:rPr>
              <a:t>https://www.google.com/search?q=CHRIST+-+THE+UNIQUE+WORD+OF+SACRED+SCRIPTURE+&amp;tbm=isch&amp;ved=2ahUKEwjhn_C_qLjrAhXzx4sBHaPABcMQ2-cCegQIABAA&amp;oq=CHRIST+-+THE+UNIQUE+WORD+OF+SACRED+SCRIPTURE+&amp;gs_lcp=CgNpbWcQA1Cz1FZYzNdWYM7ZVmgAcAB4AIABAIgBAJIBAJgBAKABAaoBC2d3cy13aXotaW1nsAEAwAEB&amp;sclient=img&amp;ei=LAtGX-HZD_OPr7wPo4GXmAw&amp;bih=609&amp;biw=1366#imgrc=CUjAUuPbBf8uPM</a:t>
            </a:r>
            <a:endParaRPr lang="en-PH" sz="1100" dirty="0"/>
          </a:p>
          <a:p>
            <a:pPr marL="0" indent="0">
              <a:buNone/>
            </a:pPr>
            <a:r>
              <a:rPr lang="en-PH" sz="1100" dirty="0">
                <a:hlinkClick r:id="rId4"/>
              </a:rPr>
              <a:t>https://www.google.com/search?q=CHRIST+-+THE+UNIQUE+WORD+OF+SACRED+SCRIPTURE+&amp;tbm=isch&amp;ved=2ahUKEwjhn_C_qLjrAhXzx4sBHaPABcMQ2-cCegQIABAA&amp;oq=CHRIST+-+THE+UNIQUE+WORD+OF+SACRED+SCRIPTURE+&amp;gs_lcp=CgNpbWcQA1Cz1FZYzNdWYM7ZVmgAcAB4AIABAIgBAJIBAJgBAKABAaoBC2d3cy13aXotaW1nsAEAwAEB&amp;sclient=img&amp;ei=LAtGX-HZD_OPr7wPo4GXmAw&amp;bih=609&amp;biw=1366#imgrc=ubHFQDiQ09SWtM</a:t>
            </a:r>
            <a:endParaRPr lang="en-PH" sz="1100" dirty="0"/>
          </a:p>
          <a:p>
            <a:pPr marL="0" indent="0">
              <a:buNone/>
            </a:pPr>
            <a:r>
              <a:rPr lang="en-PH" sz="1100" dirty="0">
                <a:hlinkClick r:id="rId5"/>
              </a:rPr>
              <a:t>https://www.google.com/search?q=REVELATION+ADAM+AND+EVE&amp;tbm=isch&amp;ved=2ahUKEwi8n_SArrjrAhUnzIsBHSotCpcQ2-cCegQIABAA&amp;oq=REVELATION+ADAM+AND+EVE&amp;gs_lcp=CgNpbWcQAzoFCAAQsQM6BAgAEEM6BwgAELEDEEM6AggAOgQIABAYUMXpGljLjBtg_I0baABwAHgDgAHfBIgB-zSSAQwwLjQuMS4yLjEwLjGYAQCgAQGqAQtnd3Mtd2l6LWltZ7ABAMABAQ&amp;sclient=img&amp;ei=8hBGX7zeMaeYr7wPqtqouAk&amp;bih=609&amp;biw=1366#imgrc=jstBf8va39va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3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1136</Words>
  <Application>Microsoft Office PowerPoint</Application>
  <PresentationFormat>On-screen Show (16:9)</PresentationFormat>
  <Paragraphs>140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Edwardian Script ITC</vt:lpstr>
      <vt:lpstr>Office Theme</vt:lpstr>
      <vt:lpstr>Stages of Divine Revelation </vt:lpstr>
      <vt:lpstr>Timeline</vt:lpstr>
      <vt:lpstr>Timeline</vt:lpstr>
      <vt:lpstr>Timeline</vt:lpstr>
      <vt:lpstr>Timeline</vt:lpstr>
      <vt:lpstr>Timeline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Angelica Paulo</cp:lastModifiedBy>
  <cp:revision>190</cp:revision>
  <dcterms:created xsi:type="dcterms:W3CDTF">2013-08-21T19:17:07Z</dcterms:created>
  <dcterms:modified xsi:type="dcterms:W3CDTF">2020-08-27T05:25:18Z</dcterms:modified>
</cp:coreProperties>
</file>