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aica Serafina" initials="JS" lastIdx="2" clrIdx="0">
    <p:extLst>
      <p:ext uri="{19B8F6BF-5375-455C-9EA6-DF929625EA0E}">
        <p15:presenceInfo xmlns:p15="http://schemas.microsoft.com/office/powerpoint/2012/main" userId="3946b0603c2ad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3C26583-4F2B-4332-AC36-4671E4ACEEFC}" type="datetimeFigureOut">
              <a:rPr lang="en-PH" smtClean="0"/>
              <a:t>26/08/2020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6805830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26583-4F2B-4332-AC36-4671E4ACEEFC}"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196278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26583-4F2B-4332-AC36-4671E4ACEEFC}" type="datetimeFigureOut">
              <a:rPr lang="en-PH" smtClean="0"/>
              <a:t>26/08/2020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151631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26583-4F2B-4332-AC36-4671E4ACEEFC}" type="datetimeFigureOut">
              <a:rPr lang="en-PH" smtClean="0"/>
              <a:t>26/08/2020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85553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3C26583-4F2B-4332-AC36-4671E4ACEEFC}" type="datetimeFigureOut">
              <a:rPr lang="en-PH" smtClean="0"/>
              <a:t>26/08/2020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25740019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3C26583-4F2B-4332-AC36-4671E4ACEEFC}" type="datetimeFigureOut">
              <a:rPr lang="en-PH" smtClean="0"/>
              <a:t>26/08/2020</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7337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3C26583-4F2B-4332-AC36-4671E4ACEEFC}" type="datetimeFigureOut">
              <a:rPr lang="en-PH" smtClean="0"/>
              <a:t>26/08/2020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7A482AB-8DA6-4EB3-8FE8-99B81D067FE0}" type="slidenum">
              <a:rPr lang="en-PH" smtClean="0"/>
              <a:t>‹#›</a:t>
            </a:fld>
            <a:endParaRPr lang="en-PH"/>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558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26583-4F2B-4332-AC36-4671E4ACEEFC}" type="datetimeFigureOut">
              <a:rPr lang="en-PH" smtClean="0"/>
              <a:t>26/08/2020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227044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26583-4F2B-4332-AC36-4671E4ACEEFC}" type="datetimeFigureOut">
              <a:rPr lang="en-PH" smtClean="0"/>
              <a:t>26/08/2020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211827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3C26583-4F2B-4332-AC36-4671E4ACEEFC}" type="datetimeFigureOut">
              <a:rPr lang="en-PH" smtClean="0"/>
              <a:t>26/08/2020</a:t>
            </a:fld>
            <a:endParaRPr lang="en-PH"/>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1" name="Slide Number Placeholder 10"/>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378534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3C26583-4F2B-4332-AC36-4671E4ACEEFC}" type="datetimeFigureOut">
              <a:rPr lang="en-PH" smtClean="0"/>
              <a:t>26/08/2020</a:t>
            </a:fld>
            <a:endParaRPr lang="en-PH"/>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0" name="Slide Number Placeholder 9"/>
          <p:cNvSpPr>
            <a:spLocks noGrp="1"/>
          </p:cNvSpPr>
          <p:nvPr>
            <p:ph type="sldNum" sz="quarter" idx="12"/>
          </p:nvPr>
        </p:nvSpPr>
        <p:spPr/>
        <p:txBody>
          <a:bodyPr/>
          <a:lstStyle/>
          <a:p>
            <a:fld id="{67A482AB-8DA6-4EB3-8FE8-99B81D067FE0}" type="slidenum">
              <a:rPr lang="en-PH" smtClean="0"/>
              <a:t>‹#›</a:t>
            </a:fld>
            <a:endParaRPr lang="en-PH"/>
          </a:p>
        </p:txBody>
      </p:sp>
    </p:spTree>
    <p:extLst>
      <p:ext uri="{BB962C8B-B14F-4D97-AF65-F5344CB8AC3E}">
        <p14:creationId xmlns:p14="http://schemas.microsoft.com/office/powerpoint/2010/main" val="119811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3C26583-4F2B-4332-AC36-4671E4ACEEFC}" type="datetimeFigureOut">
              <a:rPr lang="en-PH" smtClean="0"/>
              <a:t>26/08/2020</a:t>
            </a:fld>
            <a:endParaRPr lang="en-PH"/>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PH"/>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7A482AB-8DA6-4EB3-8FE8-99B81D067FE0}" type="slidenum">
              <a:rPr lang="en-PH" smtClean="0"/>
              <a:t>‹#›</a:t>
            </a:fld>
            <a:endParaRPr lang="en-PH"/>
          </a:p>
        </p:txBody>
      </p:sp>
    </p:spTree>
    <p:extLst>
      <p:ext uri="{BB962C8B-B14F-4D97-AF65-F5344CB8AC3E}">
        <p14:creationId xmlns:p14="http://schemas.microsoft.com/office/powerpoint/2010/main" val="7699511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0">
              <a:schemeClr val="accent6">
                <a:lumMod val="97000"/>
                <a:lumOff val="3000"/>
              </a:schemeClr>
            </a:gs>
            <a:gs pos="73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76F4C-3F8B-4B93-8387-9D79589389A5}"/>
              </a:ext>
            </a:extLst>
          </p:cNvPr>
          <p:cNvSpPr txBox="1"/>
          <p:nvPr/>
        </p:nvSpPr>
        <p:spPr>
          <a:xfrm>
            <a:off x="3737113" y="2303143"/>
            <a:ext cx="4558748" cy="1015663"/>
          </a:xfrm>
          <a:prstGeom prst="rect">
            <a:avLst/>
          </a:prstGeom>
          <a:noFill/>
        </p:spPr>
        <p:txBody>
          <a:bodyPr wrap="square" rtlCol="0">
            <a:spAutoFit/>
          </a:bodyPr>
          <a:lstStyle/>
          <a:p>
            <a:r>
              <a:rPr lang="en-US" sz="6000" dirty="0"/>
              <a:t>ACTIVITY #2</a:t>
            </a:r>
            <a:endParaRPr lang="en-PH" sz="6000" dirty="0"/>
          </a:p>
        </p:txBody>
      </p:sp>
      <p:sp>
        <p:nvSpPr>
          <p:cNvPr id="3" name="TextBox 2">
            <a:extLst>
              <a:ext uri="{FF2B5EF4-FFF2-40B4-BE49-F238E27FC236}">
                <a16:creationId xmlns:a16="http://schemas.microsoft.com/office/drawing/2014/main" id="{E6E7ACF4-98A3-4C38-ACA3-15C2768E11CB}"/>
              </a:ext>
            </a:extLst>
          </p:cNvPr>
          <p:cNvSpPr txBox="1"/>
          <p:nvPr/>
        </p:nvSpPr>
        <p:spPr>
          <a:xfrm>
            <a:off x="8295861" y="4784035"/>
            <a:ext cx="3344377" cy="1384995"/>
          </a:xfrm>
          <a:prstGeom prst="rect">
            <a:avLst/>
          </a:prstGeom>
          <a:noFill/>
        </p:spPr>
        <p:txBody>
          <a:bodyPr wrap="none" rtlCol="0">
            <a:spAutoFit/>
          </a:bodyPr>
          <a:lstStyle/>
          <a:p>
            <a:r>
              <a:rPr lang="en-US" sz="2800" dirty="0"/>
              <a:t>Submitted by:</a:t>
            </a:r>
          </a:p>
          <a:p>
            <a:r>
              <a:rPr lang="en-US" sz="2800" dirty="0"/>
              <a:t>SERAFINA, JAMAICA</a:t>
            </a:r>
          </a:p>
          <a:p>
            <a:r>
              <a:rPr lang="en-US" sz="2800" dirty="0"/>
              <a:t>BSCS 1</a:t>
            </a:r>
            <a:endParaRPr lang="en-PH" sz="2800" dirty="0"/>
          </a:p>
        </p:txBody>
      </p:sp>
      <p:sp>
        <p:nvSpPr>
          <p:cNvPr id="5" name="TextBox 4">
            <a:extLst>
              <a:ext uri="{FF2B5EF4-FFF2-40B4-BE49-F238E27FC236}">
                <a16:creationId xmlns:a16="http://schemas.microsoft.com/office/drawing/2014/main" id="{BA5B0BC8-31D5-4602-8AE6-6D448BBD4A4E}"/>
              </a:ext>
            </a:extLst>
          </p:cNvPr>
          <p:cNvSpPr txBox="1"/>
          <p:nvPr/>
        </p:nvSpPr>
        <p:spPr>
          <a:xfrm>
            <a:off x="3358034" y="3539195"/>
            <a:ext cx="5316905" cy="369332"/>
          </a:xfrm>
          <a:prstGeom prst="rect">
            <a:avLst/>
          </a:prstGeom>
          <a:noFill/>
        </p:spPr>
        <p:txBody>
          <a:bodyPr wrap="none" rtlCol="0">
            <a:spAutoFit/>
          </a:bodyPr>
          <a:lstStyle/>
          <a:p>
            <a:r>
              <a:rPr lang="en-US" dirty="0"/>
              <a:t>REVELATION AND FAITH IN THE OLD TESTAMENT</a:t>
            </a:r>
            <a:endParaRPr lang="en-PH" dirty="0"/>
          </a:p>
        </p:txBody>
      </p:sp>
    </p:spTree>
    <p:extLst>
      <p:ext uri="{BB962C8B-B14F-4D97-AF65-F5344CB8AC3E}">
        <p14:creationId xmlns:p14="http://schemas.microsoft.com/office/powerpoint/2010/main" val="143337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0">
              <a:schemeClr val="accent6">
                <a:lumMod val="97000"/>
                <a:lumOff val="3000"/>
              </a:schemeClr>
            </a:gs>
            <a:gs pos="73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CD02-852D-4415-AEA0-AE338E516E49}"/>
              </a:ext>
            </a:extLst>
          </p:cNvPr>
          <p:cNvSpPr>
            <a:spLocks noGrp="1"/>
          </p:cNvSpPr>
          <p:nvPr>
            <p:ph type="ctrTitle"/>
          </p:nvPr>
        </p:nvSpPr>
        <p:spPr>
          <a:xfrm>
            <a:off x="276665" y="463233"/>
            <a:ext cx="6308034" cy="524808"/>
          </a:xfrm>
          <a:noFill/>
          <a:ln>
            <a:noFill/>
          </a:ln>
        </p:spPr>
        <p:txBody>
          <a:bodyPr>
            <a:normAutofit fontScale="90000"/>
          </a:bodyPr>
          <a:lstStyle/>
          <a:p>
            <a:r>
              <a:rPr lang="en-US" sz="1800" dirty="0"/>
              <a:t>Revelation and faith in the old testament</a:t>
            </a:r>
            <a:endParaRPr lang="en-PH" sz="1800" dirty="0"/>
          </a:p>
        </p:txBody>
      </p:sp>
      <p:sp>
        <p:nvSpPr>
          <p:cNvPr id="3" name="Subtitle 2">
            <a:extLst>
              <a:ext uri="{FF2B5EF4-FFF2-40B4-BE49-F238E27FC236}">
                <a16:creationId xmlns:a16="http://schemas.microsoft.com/office/drawing/2014/main" id="{F5D1C14A-A379-4A96-A1EC-6CCE6CC2A011}"/>
              </a:ext>
            </a:extLst>
          </p:cNvPr>
          <p:cNvSpPr>
            <a:spLocks noGrp="1"/>
          </p:cNvSpPr>
          <p:nvPr>
            <p:ph type="subTitle" idx="1"/>
          </p:nvPr>
        </p:nvSpPr>
        <p:spPr>
          <a:xfrm>
            <a:off x="2368014" y="2373984"/>
            <a:ext cx="7455971" cy="2110032"/>
          </a:xfr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style>
          <a:lnRef idx="1">
            <a:schemeClr val="accent5"/>
          </a:lnRef>
          <a:fillRef idx="2">
            <a:schemeClr val="accent5"/>
          </a:fillRef>
          <a:effectRef idx="1">
            <a:schemeClr val="accent5"/>
          </a:effectRef>
          <a:fontRef idx="minor">
            <a:schemeClr val="dk1"/>
          </a:fontRef>
        </p:style>
        <p:txBody>
          <a:bodyPr>
            <a:normAutofit/>
          </a:bodyPr>
          <a:lstStyle/>
          <a:p>
            <a:r>
              <a:rPr lang="en-US" sz="5400" dirty="0"/>
              <a:t>THE STAGES OF DIVINE REVELATION</a:t>
            </a:r>
            <a:endParaRPr lang="en-PH" sz="5400" dirty="0"/>
          </a:p>
        </p:txBody>
      </p:sp>
    </p:spTree>
    <p:extLst>
      <p:ext uri="{BB962C8B-B14F-4D97-AF65-F5344CB8AC3E}">
        <p14:creationId xmlns:p14="http://schemas.microsoft.com/office/powerpoint/2010/main" val="338230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0">
              <a:schemeClr val="accent6">
                <a:lumMod val="97000"/>
                <a:lumOff val="3000"/>
              </a:schemeClr>
            </a:gs>
            <a:gs pos="73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DD29A65-7C12-465C-9A8C-53E13F992B85}"/>
              </a:ext>
            </a:extLst>
          </p:cNvPr>
          <p:cNvCxnSpPr>
            <a:cxnSpLocks/>
          </p:cNvCxnSpPr>
          <p:nvPr/>
        </p:nvCxnSpPr>
        <p:spPr>
          <a:xfrm>
            <a:off x="1166193" y="3193774"/>
            <a:ext cx="970721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1CE098E-0E75-45B2-A7CE-B38E0429BA79}"/>
              </a:ext>
            </a:extLst>
          </p:cNvPr>
          <p:cNvCxnSpPr/>
          <p:nvPr/>
        </p:nvCxnSpPr>
        <p:spPr>
          <a:xfrm>
            <a:off x="2193236" y="2491409"/>
            <a:ext cx="0" cy="7023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AD1459D-2F37-4FBB-A987-829D711795B2}"/>
              </a:ext>
            </a:extLst>
          </p:cNvPr>
          <p:cNvCxnSpPr/>
          <p:nvPr/>
        </p:nvCxnSpPr>
        <p:spPr>
          <a:xfrm>
            <a:off x="4525617" y="3193774"/>
            <a:ext cx="0" cy="7023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B2CF2A3-0BC6-4F4B-8B8C-9A794257A535}"/>
              </a:ext>
            </a:extLst>
          </p:cNvPr>
          <p:cNvCxnSpPr/>
          <p:nvPr/>
        </p:nvCxnSpPr>
        <p:spPr>
          <a:xfrm>
            <a:off x="6751982" y="2491409"/>
            <a:ext cx="0" cy="70236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A8D6177-4E99-41A2-9564-CC142B10C8EF}"/>
              </a:ext>
            </a:extLst>
          </p:cNvPr>
          <p:cNvCxnSpPr/>
          <p:nvPr/>
        </p:nvCxnSpPr>
        <p:spPr>
          <a:xfrm>
            <a:off x="9296401" y="3213652"/>
            <a:ext cx="0" cy="702365"/>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89CAA42-4C21-45D3-B125-895189429B6C}"/>
              </a:ext>
            </a:extLst>
          </p:cNvPr>
          <p:cNvSpPr txBox="1"/>
          <p:nvPr/>
        </p:nvSpPr>
        <p:spPr>
          <a:xfrm>
            <a:off x="609604" y="1841984"/>
            <a:ext cx="3544947" cy="646331"/>
          </a:xfrm>
          <a:prstGeom prst="rect">
            <a:avLst/>
          </a:prstGeom>
          <a:noFill/>
        </p:spPr>
        <p:txBody>
          <a:bodyPr wrap="square" rtlCol="0">
            <a:spAutoFit/>
          </a:bodyPr>
          <a:lstStyle/>
          <a:p>
            <a:r>
              <a:rPr lang="en-US" dirty="0"/>
              <a:t>GOD MAKES HIMSELF  KNOWN</a:t>
            </a:r>
          </a:p>
          <a:p>
            <a:r>
              <a:rPr lang="en-US" dirty="0"/>
              <a:t>                    54-55</a:t>
            </a:r>
            <a:endParaRPr lang="en-PH" dirty="0"/>
          </a:p>
        </p:txBody>
      </p:sp>
      <p:sp>
        <p:nvSpPr>
          <p:cNvPr id="14" name="TextBox 13">
            <a:extLst>
              <a:ext uri="{FF2B5EF4-FFF2-40B4-BE49-F238E27FC236}">
                <a16:creationId xmlns:a16="http://schemas.microsoft.com/office/drawing/2014/main" id="{0923FB6A-32EA-4D86-9D46-222370D6ACE0}"/>
              </a:ext>
            </a:extLst>
          </p:cNvPr>
          <p:cNvSpPr txBox="1"/>
          <p:nvPr/>
        </p:nvSpPr>
        <p:spPr>
          <a:xfrm>
            <a:off x="2882348" y="4022899"/>
            <a:ext cx="3286538" cy="646331"/>
          </a:xfrm>
          <a:prstGeom prst="rect">
            <a:avLst/>
          </a:prstGeom>
          <a:noFill/>
        </p:spPr>
        <p:txBody>
          <a:bodyPr wrap="square" rtlCol="0">
            <a:spAutoFit/>
          </a:bodyPr>
          <a:lstStyle/>
          <a:p>
            <a:r>
              <a:rPr lang="en-US" dirty="0"/>
              <a:t>		     56-58</a:t>
            </a:r>
          </a:p>
          <a:p>
            <a:r>
              <a:rPr lang="en-US" dirty="0"/>
              <a:t>THE COVENANT WITH NOAH</a:t>
            </a:r>
            <a:endParaRPr lang="en-PH" dirty="0"/>
          </a:p>
        </p:txBody>
      </p:sp>
      <p:sp>
        <p:nvSpPr>
          <p:cNvPr id="15" name="TextBox 14">
            <a:extLst>
              <a:ext uri="{FF2B5EF4-FFF2-40B4-BE49-F238E27FC236}">
                <a16:creationId xmlns:a16="http://schemas.microsoft.com/office/drawing/2014/main" id="{C8133608-5490-4A50-B7AC-72AC56EEF742}"/>
              </a:ext>
            </a:extLst>
          </p:cNvPr>
          <p:cNvSpPr txBox="1"/>
          <p:nvPr/>
        </p:nvSpPr>
        <p:spPr>
          <a:xfrm>
            <a:off x="5399054" y="1927256"/>
            <a:ext cx="2944396" cy="646331"/>
          </a:xfrm>
          <a:prstGeom prst="rect">
            <a:avLst/>
          </a:prstGeom>
          <a:noFill/>
        </p:spPr>
        <p:txBody>
          <a:bodyPr wrap="none" rtlCol="0">
            <a:spAutoFit/>
          </a:bodyPr>
          <a:lstStyle/>
          <a:p>
            <a:r>
              <a:rPr lang="en-US" dirty="0"/>
              <a:t>GOD CHOOSES ABRAHAM</a:t>
            </a:r>
          </a:p>
          <a:p>
            <a:r>
              <a:rPr lang="en-US" dirty="0"/>
              <a:t>                59-61</a:t>
            </a:r>
            <a:endParaRPr lang="en-PH" dirty="0"/>
          </a:p>
        </p:txBody>
      </p:sp>
      <p:sp>
        <p:nvSpPr>
          <p:cNvPr id="16" name="TextBox 15">
            <a:extLst>
              <a:ext uri="{FF2B5EF4-FFF2-40B4-BE49-F238E27FC236}">
                <a16:creationId xmlns:a16="http://schemas.microsoft.com/office/drawing/2014/main" id="{4335902B-4292-4498-8F46-742F6CBCD13D}"/>
              </a:ext>
            </a:extLst>
          </p:cNvPr>
          <p:cNvSpPr txBox="1"/>
          <p:nvPr/>
        </p:nvSpPr>
        <p:spPr>
          <a:xfrm>
            <a:off x="7715241" y="4022899"/>
            <a:ext cx="3488455" cy="646331"/>
          </a:xfrm>
          <a:prstGeom prst="rect">
            <a:avLst/>
          </a:prstGeom>
          <a:noFill/>
        </p:spPr>
        <p:txBody>
          <a:bodyPr wrap="none" rtlCol="0">
            <a:spAutoFit/>
          </a:bodyPr>
          <a:lstStyle/>
          <a:p>
            <a:r>
              <a:rPr lang="en-US" dirty="0"/>
              <a:t>	             62-64</a:t>
            </a:r>
          </a:p>
          <a:p>
            <a:r>
              <a:rPr lang="en-US" dirty="0"/>
              <a:t>GOD FORMS HIS PEOPLE ISRAEL</a:t>
            </a:r>
            <a:endParaRPr lang="en-PH" dirty="0"/>
          </a:p>
        </p:txBody>
      </p:sp>
      <p:sp>
        <p:nvSpPr>
          <p:cNvPr id="21" name="TextBox 20">
            <a:extLst>
              <a:ext uri="{FF2B5EF4-FFF2-40B4-BE49-F238E27FC236}">
                <a16:creationId xmlns:a16="http://schemas.microsoft.com/office/drawing/2014/main" id="{D7A0339B-63C5-40EF-A735-AB285FB3F407}"/>
              </a:ext>
            </a:extLst>
          </p:cNvPr>
          <p:cNvSpPr txBox="1"/>
          <p:nvPr/>
        </p:nvSpPr>
        <p:spPr>
          <a:xfrm>
            <a:off x="3124437" y="643528"/>
            <a:ext cx="6452600" cy="369332"/>
          </a:xfrm>
          <a:prstGeom prst="rect">
            <a:avLst/>
          </a:prstGeom>
          <a:noFill/>
        </p:spPr>
        <p:txBody>
          <a:bodyPr wrap="none" rtlCol="0">
            <a:spAutoFit/>
          </a:bodyPr>
          <a:lstStyle/>
          <a:p>
            <a:r>
              <a:rPr lang="en-US" dirty="0"/>
              <a:t>CCC 54-64 </a:t>
            </a:r>
            <a:r>
              <a:rPr lang="en-US" dirty="0">
                <a:latin typeface="Arial Black" panose="020B0A04020102020204" pitchFamily="34" charset="0"/>
              </a:rPr>
              <a:t>God shows himself in the Old Testament</a:t>
            </a:r>
            <a:endParaRPr lang="en-PH" dirty="0">
              <a:latin typeface="Arial Black" panose="020B0A04020102020204" pitchFamily="34" charset="0"/>
            </a:endParaRPr>
          </a:p>
        </p:txBody>
      </p:sp>
    </p:spTree>
    <p:extLst>
      <p:ext uri="{BB962C8B-B14F-4D97-AF65-F5344CB8AC3E}">
        <p14:creationId xmlns:p14="http://schemas.microsoft.com/office/powerpoint/2010/main" val="232735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0">
              <a:schemeClr val="accent6">
                <a:lumMod val="97000"/>
                <a:lumOff val="3000"/>
              </a:schemeClr>
            </a:gs>
            <a:gs pos="73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0D4200-10E5-46D9-B0D1-3BD65C63898F}"/>
              </a:ext>
            </a:extLst>
          </p:cNvPr>
          <p:cNvSpPr txBox="1"/>
          <p:nvPr/>
        </p:nvSpPr>
        <p:spPr>
          <a:xfrm>
            <a:off x="914400" y="1470991"/>
            <a:ext cx="184731" cy="369332"/>
          </a:xfrm>
          <a:prstGeom prst="rect">
            <a:avLst/>
          </a:prstGeom>
          <a:noFill/>
        </p:spPr>
        <p:txBody>
          <a:bodyPr wrap="none" rtlCol="0">
            <a:spAutoFit/>
          </a:bodyPr>
          <a:lstStyle/>
          <a:p>
            <a:endParaRPr lang="en-PH" dirty="0"/>
          </a:p>
        </p:txBody>
      </p:sp>
      <p:sp>
        <p:nvSpPr>
          <p:cNvPr id="4" name="Rectangle 3">
            <a:extLst>
              <a:ext uri="{FF2B5EF4-FFF2-40B4-BE49-F238E27FC236}">
                <a16:creationId xmlns:a16="http://schemas.microsoft.com/office/drawing/2014/main" id="{73A9016D-A071-4CD0-B7E8-1CEDE7FD91EE}"/>
              </a:ext>
            </a:extLst>
          </p:cNvPr>
          <p:cNvSpPr/>
          <p:nvPr/>
        </p:nvSpPr>
        <p:spPr>
          <a:xfrm>
            <a:off x="3429328" y="683257"/>
            <a:ext cx="5670207" cy="369332"/>
          </a:xfrm>
          <a:prstGeom prst="rect">
            <a:avLst/>
          </a:prstGeom>
        </p:spPr>
        <p:txBody>
          <a:bodyPr wrap="none">
            <a:spAutoFit/>
          </a:bodyPr>
          <a:lstStyle/>
          <a:p>
            <a:r>
              <a:rPr lang="en-US" dirty="0"/>
              <a:t>CCC 65-67 </a:t>
            </a:r>
            <a:r>
              <a:rPr lang="en-US" dirty="0">
                <a:latin typeface="Arial Black" panose="020B0A04020102020204" pitchFamily="34" charset="0"/>
              </a:rPr>
              <a:t>Jesus is the fullness of revelation </a:t>
            </a:r>
            <a:endParaRPr lang="en-PH" dirty="0">
              <a:latin typeface="Arial Black" panose="020B0A04020102020204" pitchFamily="34" charset="0"/>
            </a:endParaRPr>
          </a:p>
        </p:txBody>
      </p:sp>
      <p:cxnSp>
        <p:nvCxnSpPr>
          <p:cNvPr id="5" name="Straight Connector 4">
            <a:extLst>
              <a:ext uri="{FF2B5EF4-FFF2-40B4-BE49-F238E27FC236}">
                <a16:creationId xmlns:a16="http://schemas.microsoft.com/office/drawing/2014/main" id="{AD22E1B0-61DF-4EC3-9A8F-0276EBEF76E7}"/>
              </a:ext>
            </a:extLst>
          </p:cNvPr>
          <p:cNvCxnSpPr>
            <a:cxnSpLocks/>
          </p:cNvCxnSpPr>
          <p:nvPr/>
        </p:nvCxnSpPr>
        <p:spPr>
          <a:xfrm>
            <a:off x="1166193" y="3193774"/>
            <a:ext cx="9707216"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D4F7AE5D-D012-4B21-90BC-C9208D8CBAC4}"/>
              </a:ext>
            </a:extLst>
          </p:cNvPr>
          <p:cNvCxnSpPr/>
          <p:nvPr/>
        </p:nvCxnSpPr>
        <p:spPr>
          <a:xfrm>
            <a:off x="2193236" y="2491409"/>
            <a:ext cx="0" cy="70236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73600E-2311-4504-9943-58642E03F716}"/>
              </a:ext>
            </a:extLst>
          </p:cNvPr>
          <p:cNvCxnSpPr/>
          <p:nvPr/>
        </p:nvCxnSpPr>
        <p:spPr>
          <a:xfrm>
            <a:off x="4525617" y="3193774"/>
            <a:ext cx="0" cy="70236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A52F98C-A94C-42DD-8FE0-D091B5AA072B}"/>
              </a:ext>
            </a:extLst>
          </p:cNvPr>
          <p:cNvCxnSpPr/>
          <p:nvPr/>
        </p:nvCxnSpPr>
        <p:spPr>
          <a:xfrm>
            <a:off x="6751982" y="2491409"/>
            <a:ext cx="0" cy="70236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CE01291-7D70-4F18-A101-9291C1132DD4}"/>
              </a:ext>
            </a:extLst>
          </p:cNvPr>
          <p:cNvCxnSpPr/>
          <p:nvPr/>
        </p:nvCxnSpPr>
        <p:spPr>
          <a:xfrm>
            <a:off x="9296401" y="3213652"/>
            <a:ext cx="0" cy="70236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30485FF-9FEF-45A7-8C94-BBDE8AEAFFE4}"/>
              </a:ext>
            </a:extLst>
          </p:cNvPr>
          <p:cNvSpPr txBox="1"/>
          <p:nvPr/>
        </p:nvSpPr>
        <p:spPr>
          <a:xfrm>
            <a:off x="356609" y="1854151"/>
            <a:ext cx="4168995" cy="584775"/>
          </a:xfrm>
          <a:prstGeom prst="rect">
            <a:avLst/>
          </a:prstGeom>
          <a:noFill/>
        </p:spPr>
        <p:txBody>
          <a:bodyPr wrap="square" rtlCol="0">
            <a:spAutoFit/>
          </a:bodyPr>
          <a:lstStyle/>
          <a:p>
            <a:r>
              <a:rPr lang="en-US" sz="1600" dirty="0"/>
              <a:t>GOD HAS SAID EVERYTHING IN HIS WORD</a:t>
            </a:r>
          </a:p>
          <a:p>
            <a:r>
              <a:rPr lang="en-US" sz="1600" dirty="0"/>
              <a:t>			    65</a:t>
            </a:r>
            <a:endParaRPr lang="en-PH" sz="1600" dirty="0"/>
          </a:p>
        </p:txBody>
      </p:sp>
      <p:sp>
        <p:nvSpPr>
          <p:cNvPr id="11" name="TextBox 10">
            <a:extLst>
              <a:ext uri="{FF2B5EF4-FFF2-40B4-BE49-F238E27FC236}">
                <a16:creationId xmlns:a16="http://schemas.microsoft.com/office/drawing/2014/main" id="{7293EDED-73E3-4F04-9964-FCBF1027577D}"/>
              </a:ext>
            </a:extLst>
          </p:cNvPr>
          <p:cNvSpPr txBox="1"/>
          <p:nvPr/>
        </p:nvSpPr>
        <p:spPr>
          <a:xfrm>
            <a:off x="2574422" y="3990633"/>
            <a:ext cx="4177560" cy="584775"/>
          </a:xfrm>
          <a:prstGeom prst="rect">
            <a:avLst/>
          </a:prstGeom>
          <a:noFill/>
        </p:spPr>
        <p:txBody>
          <a:bodyPr wrap="square" rtlCol="0">
            <a:spAutoFit/>
          </a:bodyPr>
          <a:lstStyle/>
          <a:p>
            <a:r>
              <a:rPr lang="en-US" sz="1600" dirty="0"/>
              <a:t>			     66-67</a:t>
            </a:r>
          </a:p>
          <a:p>
            <a:r>
              <a:rPr lang="en-US" sz="1600" dirty="0"/>
              <a:t>THERE WILL BE NO FURTHER REVELATION</a:t>
            </a:r>
            <a:endParaRPr lang="en-PH" sz="1600" dirty="0"/>
          </a:p>
        </p:txBody>
      </p:sp>
      <p:sp>
        <p:nvSpPr>
          <p:cNvPr id="12" name="TextBox 11">
            <a:extLst>
              <a:ext uri="{FF2B5EF4-FFF2-40B4-BE49-F238E27FC236}">
                <a16:creationId xmlns:a16="http://schemas.microsoft.com/office/drawing/2014/main" id="{2742BA64-A0CF-4B8D-997B-5A63034F15A4}"/>
              </a:ext>
            </a:extLst>
          </p:cNvPr>
          <p:cNvSpPr txBox="1"/>
          <p:nvPr/>
        </p:nvSpPr>
        <p:spPr>
          <a:xfrm>
            <a:off x="4935228" y="1849447"/>
            <a:ext cx="3884718" cy="584775"/>
          </a:xfrm>
          <a:prstGeom prst="rect">
            <a:avLst/>
          </a:prstGeom>
          <a:noFill/>
        </p:spPr>
        <p:txBody>
          <a:bodyPr wrap="none" rtlCol="0">
            <a:spAutoFit/>
          </a:bodyPr>
          <a:lstStyle/>
          <a:p>
            <a:r>
              <a:rPr lang="en-US" sz="1600" dirty="0"/>
              <a:t>JESUS IS THE FULLNESS OF REVELSATION</a:t>
            </a:r>
          </a:p>
          <a:p>
            <a:r>
              <a:rPr lang="en-US" sz="1600" dirty="0"/>
              <a:t>		             73</a:t>
            </a:r>
            <a:endParaRPr lang="en-PH" sz="1600" dirty="0"/>
          </a:p>
        </p:txBody>
      </p:sp>
      <p:sp>
        <p:nvSpPr>
          <p:cNvPr id="13" name="TextBox 12">
            <a:extLst>
              <a:ext uri="{FF2B5EF4-FFF2-40B4-BE49-F238E27FC236}">
                <a16:creationId xmlns:a16="http://schemas.microsoft.com/office/drawing/2014/main" id="{F9337080-359E-4A6E-A958-6E1C3565580A}"/>
              </a:ext>
            </a:extLst>
          </p:cNvPr>
          <p:cNvSpPr txBox="1"/>
          <p:nvPr/>
        </p:nvSpPr>
        <p:spPr>
          <a:xfrm>
            <a:off x="7491265" y="3990633"/>
            <a:ext cx="3720121" cy="646331"/>
          </a:xfrm>
          <a:prstGeom prst="rect">
            <a:avLst/>
          </a:prstGeom>
          <a:noFill/>
        </p:spPr>
        <p:txBody>
          <a:bodyPr wrap="none" rtlCol="0">
            <a:spAutoFit/>
          </a:bodyPr>
          <a:lstStyle/>
          <a:p>
            <a:r>
              <a:rPr lang="en-US" dirty="0"/>
              <a:t>			    76</a:t>
            </a:r>
          </a:p>
          <a:p>
            <a:r>
              <a:rPr lang="en-US" dirty="0"/>
              <a:t>Truth through scripture and tradition </a:t>
            </a:r>
            <a:endParaRPr lang="en-PH" dirty="0"/>
          </a:p>
        </p:txBody>
      </p:sp>
    </p:spTree>
    <p:extLst>
      <p:ext uri="{BB962C8B-B14F-4D97-AF65-F5344CB8AC3E}">
        <p14:creationId xmlns:p14="http://schemas.microsoft.com/office/powerpoint/2010/main" val="412738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0">
              <a:schemeClr val="accent6">
                <a:lumMod val="97000"/>
                <a:lumOff val="3000"/>
              </a:schemeClr>
            </a:gs>
            <a:gs pos="73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47143-D795-4E9E-9C5B-798A9BCA9F28}"/>
              </a:ext>
            </a:extLst>
          </p:cNvPr>
          <p:cNvSpPr txBox="1"/>
          <p:nvPr/>
        </p:nvSpPr>
        <p:spPr>
          <a:xfrm>
            <a:off x="1047997" y="1046922"/>
            <a:ext cx="4867358" cy="707886"/>
          </a:xfrm>
          <a:prstGeom prst="rect">
            <a:avLst/>
          </a:prstGeom>
          <a:noFill/>
        </p:spPr>
        <p:txBody>
          <a:bodyPr wrap="none" rtlCol="0">
            <a:spAutoFit/>
          </a:bodyPr>
          <a:lstStyle/>
          <a:p>
            <a:r>
              <a:rPr lang="en-US" sz="4000" dirty="0"/>
              <a:t>SACRED TRADITION</a:t>
            </a:r>
          </a:p>
        </p:txBody>
      </p:sp>
      <p:sp>
        <p:nvSpPr>
          <p:cNvPr id="3" name="TextBox 2">
            <a:extLst>
              <a:ext uri="{FF2B5EF4-FFF2-40B4-BE49-F238E27FC236}">
                <a16:creationId xmlns:a16="http://schemas.microsoft.com/office/drawing/2014/main" id="{EBDA5BB5-2D52-41C6-A369-36E6BFE55B63}"/>
              </a:ext>
            </a:extLst>
          </p:cNvPr>
          <p:cNvSpPr txBox="1"/>
          <p:nvPr/>
        </p:nvSpPr>
        <p:spPr>
          <a:xfrm>
            <a:off x="1047997" y="3014030"/>
            <a:ext cx="4735912" cy="707886"/>
          </a:xfrm>
          <a:prstGeom prst="rect">
            <a:avLst/>
          </a:prstGeom>
          <a:noFill/>
        </p:spPr>
        <p:txBody>
          <a:bodyPr wrap="none" rtlCol="0">
            <a:spAutoFit/>
          </a:bodyPr>
          <a:lstStyle/>
          <a:p>
            <a:r>
              <a:rPr lang="en-US" sz="4000" dirty="0"/>
              <a:t>SACRED SCRIPTURE</a:t>
            </a:r>
            <a:endParaRPr lang="en-PH" sz="4000" dirty="0"/>
          </a:p>
        </p:txBody>
      </p:sp>
      <p:sp>
        <p:nvSpPr>
          <p:cNvPr id="6" name="TextBox 5">
            <a:extLst>
              <a:ext uri="{FF2B5EF4-FFF2-40B4-BE49-F238E27FC236}">
                <a16:creationId xmlns:a16="http://schemas.microsoft.com/office/drawing/2014/main" id="{1B129F09-26B6-4195-9B85-3B0429637582}"/>
              </a:ext>
            </a:extLst>
          </p:cNvPr>
          <p:cNvSpPr txBox="1"/>
          <p:nvPr/>
        </p:nvSpPr>
        <p:spPr>
          <a:xfrm>
            <a:off x="1179443" y="3964419"/>
            <a:ext cx="7977809" cy="1846659"/>
          </a:xfrm>
          <a:prstGeom prst="rect">
            <a:avLst/>
          </a:prstGeom>
          <a:noFill/>
        </p:spPr>
        <p:txBody>
          <a:bodyPr wrap="square" rtlCol="0">
            <a:spAutoFit/>
          </a:bodyPr>
          <a:lstStyle/>
          <a:p>
            <a:pPr marL="285750" indent="-285750">
              <a:buFontTx/>
              <a:buChar char="-"/>
            </a:pPr>
            <a:r>
              <a:rPr lang="en-US" sz="2400" dirty="0">
                <a:latin typeface="Century Gothic" panose="020B0502020202020204" pitchFamily="34" charset="0"/>
              </a:rPr>
              <a:t>“The speech of God as it is put down in writing under the breath of the Holy Spirit." </a:t>
            </a:r>
          </a:p>
          <a:p>
            <a:pPr marL="285750" indent="-285750">
              <a:buFontTx/>
              <a:buChar char="-"/>
            </a:pPr>
            <a:r>
              <a:rPr lang="en-US" sz="2400" dirty="0">
                <a:latin typeface="Century Gothic" panose="020B0502020202020204" pitchFamily="34" charset="0"/>
              </a:rPr>
              <a:t>Written by different authors over a long period of time</a:t>
            </a:r>
            <a:r>
              <a:rPr lang="en-US" dirty="0"/>
              <a:t>.</a:t>
            </a:r>
          </a:p>
          <a:p>
            <a:pPr marL="285750" indent="-285750">
              <a:buFontTx/>
              <a:buChar char="-"/>
            </a:pPr>
            <a:endParaRPr lang="en-PH" dirty="0"/>
          </a:p>
        </p:txBody>
      </p:sp>
      <p:sp>
        <p:nvSpPr>
          <p:cNvPr id="7" name="TextBox 6">
            <a:extLst>
              <a:ext uri="{FF2B5EF4-FFF2-40B4-BE49-F238E27FC236}">
                <a16:creationId xmlns:a16="http://schemas.microsoft.com/office/drawing/2014/main" id="{47D9FA44-D130-4326-869E-2C6A5869F9E8}"/>
              </a:ext>
            </a:extLst>
          </p:cNvPr>
          <p:cNvSpPr txBox="1"/>
          <p:nvPr/>
        </p:nvSpPr>
        <p:spPr>
          <a:xfrm>
            <a:off x="1179443" y="2027583"/>
            <a:ext cx="3392275" cy="830997"/>
          </a:xfrm>
          <a:prstGeom prst="rect">
            <a:avLst/>
          </a:prstGeom>
          <a:noFill/>
        </p:spPr>
        <p:txBody>
          <a:bodyPr wrap="none" rtlCol="0">
            <a:spAutoFit/>
          </a:bodyPr>
          <a:lstStyle/>
          <a:p>
            <a:pPr marL="285750" indent="-285750">
              <a:buFontTx/>
              <a:buChar char="-"/>
            </a:pPr>
            <a:r>
              <a:rPr lang="en-US" sz="2400" dirty="0">
                <a:latin typeface="Century Gothic" panose="020B0502020202020204" pitchFamily="34" charset="0"/>
              </a:rPr>
              <a:t>“Living Faith”</a:t>
            </a:r>
          </a:p>
          <a:p>
            <a:pPr marL="285750" indent="-285750">
              <a:buFontTx/>
              <a:buChar char="-"/>
            </a:pPr>
            <a:r>
              <a:rPr lang="en-US" sz="2400" dirty="0">
                <a:latin typeface="Century Gothic" panose="020B0502020202020204" pitchFamily="34" charset="0"/>
              </a:rPr>
              <a:t>Creeds and Prayers</a:t>
            </a:r>
            <a:endParaRPr lang="en-PH" sz="2400" dirty="0">
              <a:latin typeface="Century Gothic" panose="020B0502020202020204" pitchFamily="34" charset="0"/>
            </a:endParaRPr>
          </a:p>
        </p:txBody>
      </p:sp>
    </p:spTree>
    <p:extLst>
      <p:ext uri="{BB962C8B-B14F-4D97-AF65-F5344CB8AC3E}">
        <p14:creationId xmlns:p14="http://schemas.microsoft.com/office/powerpoint/2010/main" val="50193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7000"/>
              </a:schemeClr>
            </a:gs>
            <a:gs pos="0">
              <a:schemeClr val="accent6">
                <a:lumMod val="97000"/>
                <a:lumOff val="3000"/>
              </a:schemeClr>
            </a:gs>
            <a:gs pos="73000">
              <a:schemeClr val="accent6">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4F295-3BB0-499D-B41A-BF7680D3A793}"/>
              </a:ext>
            </a:extLst>
          </p:cNvPr>
          <p:cNvSpPr txBox="1"/>
          <p:nvPr/>
        </p:nvSpPr>
        <p:spPr>
          <a:xfrm>
            <a:off x="1073427" y="940905"/>
            <a:ext cx="4708340" cy="923330"/>
          </a:xfrm>
          <a:prstGeom prst="rect">
            <a:avLst/>
          </a:prstGeom>
          <a:noFill/>
        </p:spPr>
        <p:txBody>
          <a:bodyPr wrap="none" rtlCol="0">
            <a:spAutoFit/>
          </a:bodyPr>
          <a:lstStyle/>
          <a:p>
            <a:r>
              <a:rPr lang="en-US" sz="5400" dirty="0"/>
              <a:t>CONCLUSION</a:t>
            </a:r>
            <a:endParaRPr lang="en-PH" sz="5400" dirty="0"/>
          </a:p>
        </p:txBody>
      </p:sp>
      <p:sp>
        <p:nvSpPr>
          <p:cNvPr id="3" name="TextBox 2">
            <a:extLst>
              <a:ext uri="{FF2B5EF4-FFF2-40B4-BE49-F238E27FC236}">
                <a16:creationId xmlns:a16="http://schemas.microsoft.com/office/drawing/2014/main" id="{D49BEB1F-D01E-47CD-9482-487377B818F8}"/>
              </a:ext>
            </a:extLst>
          </p:cNvPr>
          <p:cNvSpPr txBox="1"/>
          <p:nvPr/>
        </p:nvSpPr>
        <p:spPr>
          <a:xfrm>
            <a:off x="1073429" y="2087361"/>
            <a:ext cx="8057320" cy="3539430"/>
          </a:xfrm>
          <a:prstGeom prst="rect">
            <a:avLst/>
          </a:prstGeom>
          <a:noFill/>
        </p:spPr>
        <p:txBody>
          <a:bodyPr wrap="square" rtlCol="0">
            <a:spAutoFit/>
          </a:bodyPr>
          <a:lstStyle/>
          <a:p>
            <a:r>
              <a:rPr lang="en-US" sz="2800" dirty="0"/>
              <a:t>God revealed himself to us by Holy Bible. Reading the Holy Bible helps us to communicate with Him. The divine helps us to understand what he had planned for us for the greater good and by sending his only son the humanity were saved from their sins</a:t>
            </a:r>
          </a:p>
          <a:p>
            <a:endParaRPr lang="en-US" sz="2800" dirty="0"/>
          </a:p>
          <a:p>
            <a:endParaRPr lang="en-US" sz="2800" dirty="0"/>
          </a:p>
          <a:p>
            <a:r>
              <a:rPr lang="en-US" sz="2800" dirty="0"/>
              <a:t>In everything we do we should not forget God.</a:t>
            </a:r>
          </a:p>
        </p:txBody>
      </p:sp>
      <p:sp>
        <p:nvSpPr>
          <p:cNvPr id="5" name="TextBox 4">
            <a:extLst>
              <a:ext uri="{FF2B5EF4-FFF2-40B4-BE49-F238E27FC236}">
                <a16:creationId xmlns:a16="http://schemas.microsoft.com/office/drawing/2014/main" id="{164A0814-3D63-4224-8851-C8CE322E2516}"/>
              </a:ext>
            </a:extLst>
          </p:cNvPr>
          <p:cNvSpPr txBox="1"/>
          <p:nvPr/>
        </p:nvSpPr>
        <p:spPr>
          <a:xfrm>
            <a:off x="2663687" y="3114261"/>
            <a:ext cx="248786" cy="369332"/>
          </a:xfrm>
          <a:prstGeom prst="rect">
            <a:avLst/>
          </a:prstGeom>
          <a:noFill/>
        </p:spPr>
        <p:txBody>
          <a:bodyPr wrap="none" rtlCol="0">
            <a:spAutoFit/>
          </a:bodyPr>
          <a:lstStyle/>
          <a:p>
            <a:r>
              <a:rPr lang="en-US" dirty="0"/>
              <a:t> </a:t>
            </a:r>
            <a:endParaRPr lang="en-PH" dirty="0"/>
          </a:p>
        </p:txBody>
      </p:sp>
      <p:sp>
        <p:nvSpPr>
          <p:cNvPr id="6" name="TextBox 5">
            <a:extLst>
              <a:ext uri="{FF2B5EF4-FFF2-40B4-BE49-F238E27FC236}">
                <a16:creationId xmlns:a16="http://schemas.microsoft.com/office/drawing/2014/main" id="{971A70ED-4506-47B8-A468-CD663B5CE895}"/>
              </a:ext>
            </a:extLst>
          </p:cNvPr>
          <p:cNvSpPr txBox="1"/>
          <p:nvPr/>
        </p:nvSpPr>
        <p:spPr>
          <a:xfrm>
            <a:off x="2788080" y="3483593"/>
            <a:ext cx="184731" cy="369332"/>
          </a:xfrm>
          <a:prstGeom prst="rect">
            <a:avLst/>
          </a:prstGeom>
          <a:noFill/>
        </p:spPr>
        <p:txBody>
          <a:bodyPr wrap="none" rtlCol="0">
            <a:spAutoFit/>
          </a:bodyPr>
          <a:lstStyle/>
          <a:p>
            <a:endParaRPr lang="en-PH" dirty="0"/>
          </a:p>
        </p:txBody>
      </p:sp>
    </p:spTree>
    <p:extLst>
      <p:ext uri="{BB962C8B-B14F-4D97-AF65-F5344CB8AC3E}">
        <p14:creationId xmlns:p14="http://schemas.microsoft.com/office/powerpoint/2010/main" val="355327452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1845</TotalTime>
  <Words>220</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Century Gothic</vt:lpstr>
      <vt:lpstr>Gill Sans MT</vt:lpstr>
      <vt:lpstr>Parcel</vt:lpstr>
      <vt:lpstr>PowerPoint Presentation</vt:lpstr>
      <vt:lpstr>Revelation and faith in the old testament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Revelation and faith in the old testament</dc:title>
  <dc:creator>Jamaica Serafina</dc:creator>
  <cp:lastModifiedBy>Jamaica Serafina</cp:lastModifiedBy>
  <cp:revision>17</cp:revision>
  <dcterms:created xsi:type="dcterms:W3CDTF">2020-08-26T06:11:16Z</dcterms:created>
  <dcterms:modified xsi:type="dcterms:W3CDTF">2020-08-27T12:57:12Z</dcterms:modified>
</cp:coreProperties>
</file>