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8C48B-7923-4E53-804C-65D0128712CA}" type="datetimeFigureOut">
              <a:rPr lang="ru-RU" smtClean="0"/>
              <a:t>13.11.2014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C54FE-23C4-477F-9451-DE8D8FE02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7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C54FE-23C4-477F-9451-DE8D8FE0269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21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214E-6FD8-4BBC-97C2-9EEC5007AD96}" type="datetime1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89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E07-5E3D-4BA7-A5B3-9365D48B7927}" type="datetime1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20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A115-815A-4945-B6AB-61D9BF4570D4}" type="datetime1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4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240C-F156-468C-935C-4B9A1CEE1239}" type="datetime1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1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4FDE-47C7-463E-A2C3-32D8F5CE98EB}" type="datetime1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65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3D28-AF1F-4823-B86D-F95BF42A3F7E}" type="datetime1">
              <a:rPr lang="ru-RU" smtClean="0"/>
              <a:t>13.11.2014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9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E684-7BBD-483A-9EB9-E122EC353A88}" type="datetime1">
              <a:rPr lang="ru-RU" smtClean="0"/>
              <a:t>13.11.2014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2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03A-B5B9-4B45-B782-B2B6BBED8661}" type="datetime1">
              <a:rPr lang="ru-RU" smtClean="0"/>
              <a:t>13.11.2014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44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696F-C6D3-42E4-8FB1-32DAA3C34EAA}" type="datetime1">
              <a:rPr lang="ru-RU" smtClean="0"/>
              <a:t>13.11.2014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83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9E88-520F-4D29-A7AA-328EA2A1B900}" type="datetime1">
              <a:rPr lang="ru-RU" smtClean="0"/>
              <a:t>13.11.2014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6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DA0B-B983-4DD4-A80C-FAE50A0C3679}" type="datetime1">
              <a:rPr lang="ru-RU" smtClean="0"/>
              <a:t>13.11.2014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78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43C51-2E2B-433B-8B24-FC3BD9A5742D}" type="datetime1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92952" y="124170"/>
            <a:ext cx="11859905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Астраханский государственный технический университет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436" y="2249059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Курсовая работа по дисциплине </a:t>
            </a:r>
          </a:p>
          <a:p>
            <a:pPr algn="ctr"/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«Объектно-ориентированное программирование:</a:t>
            </a:r>
          </a:p>
          <a:p>
            <a:pPr algn="ctr"/>
            <a:endParaRPr lang="ru-RU" b="1" dirty="0" smtClean="0">
              <a:latin typeface="Segoe UI Light" panose="020B0502040204020203" pitchFamily="34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«Тестирование учащихся на умение составлять логические выражения»</a:t>
            </a:r>
          </a:p>
          <a:p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8809" y="4381251"/>
            <a:ext cx="5004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Выполнил </a:t>
            </a:r>
            <a:r>
              <a:rPr lang="ru-RU" b="1" dirty="0" err="1" smtClean="0">
                <a:latin typeface="Segoe UI Light" panose="020B0502040204020203" pitchFamily="34" charset="0"/>
                <a:cs typeface="Times New Roman" pitchFamily="18" charset="0"/>
              </a:rPr>
              <a:t>ст-т</a:t>
            </a:r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 гр. ДИНР-21</a:t>
            </a:r>
          </a:p>
          <a:p>
            <a:pPr algn="r"/>
            <a:r>
              <a:rPr lang="ru-RU" b="1" dirty="0" err="1" smtClean="0">
                <a:latin typeface="Segoe UI Light" panose="020B0502040204020203" pitchFamily="34" charset="0"/>
                <a:cs typeface="Times New Roman" pitchFamily="18" charset="0"/>
              </a:rPr>
              <a:t>Сафрыгин</a:t>
            </a:r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 Н.Н.</a:t>
            </a:r>
          </a:p>
          <a:p>
            <a:pPr algn="r"/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Руководитель доц. </a:t>
            </a:r>
          </a:p>
          <a:p>
            <a:pPr algn="r"/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Лаптев В.В.</a:t>
            </a:r>
          </a:p>
          <a:p>
            <a:pPr algn="r"/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6876" y="6328777"/>
            <a:ext cx="193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</a:rPr>
              <a:t>Г. Астрахань 2014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5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Сведения о программе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5387" y="1868488"/>
            <a:ext cx="9801226" cy="3803650"/>
          </a:xfrm>
        </p:spPr>
        <p:txBody>
          <a:bodyPr/>
          <a:lstStyle/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Количество написанных классов: 11 классов.</a:t>
            </a: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Количество модифицированных классов: 5 классов.</a:t>
            </a: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Количество окон: 5 окон.</a:t>
            </a: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Количество строк кода: </a:t>
            </a:r>
            <a:r>
              <a:rPr lang="en-US" dirty="0" smtClean="0">
                <a:latin typeface="Segoe UI Light" panose="020B0502040204020203" pitchFamily="34" charset="0"/>
              </a:rPr>
              <a:t>~1600</a:t>
            </a:r>
            <a:r>
              <a:rPr lang="ru-RU" dirty="0" smtClean="0">
                <a:latin typeface="Segoe UI Light" panose="020B0502040204020203" pitchFamily="34" charset="0"/>
              </a:rPr>
              <a:t> строк.</a:t>
            </a: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Общее количество методов: 22 метода.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6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Заключение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5387" y="1868488"/>
            <a:ext cx="9801226" cy="3803650"/>
          </a:xfrm>
        </p:spPr>
        <p:txBody>
          <a:bodyPr/>
          <a:lstStyle/>
          <a:p>
            <a:pPr marL="0" indent="357188" algn="just">
              <a:buNone/>
              <a:tabLst>
                <a:tab pos="12015788" algn="l"/>
              </a:tabLst>
            </a:pPr>
            <a:r>
              <a:rPr lang="ru-RU" dirty="0">
                <a:latin typeface="Segoe UI Light" panose="020B0502040204020203" pitchFamily="34" charset="0"/>
              </a:rPr>
              <a:t>В результате выполнения курсовой работы </a:t>
            </a:r>
            <a:r>
              <a:rPr lang="ru-RU" dirty="0" smtClean="0">
                <a:latin typeface="Segoe UI Light" panose="020B0502040204020203" pitchFamily="34" charset="0"/>
              </a:rPr>
              <a:t>был разработан программный продукт, позволяющий автоматизировать прохождение тестирования на умение составлять логические выражения. </a:t>
            </a:r>
            <a:r>
              <a:rPr lang="ru-RU" dirty="0">
                <a:latin typeface="Segoe UI Light" panose="020B0502040204020203" pitchFamily="34" charset="0"/>
              </a:rPr>
              <a:t>Программа предназначается для </a:t>
            </a:r>
            <a:r>
              <a:rPr lang="ru-RU" dirty="0" smtClean="0">
                <a:latin typeface="Segoe UI Light" panose="020B0502040204020203" pitchFamily="34" charset="0"/>
              </a:rPr>
              <a:t>упрощения проведения тестирования, а также упрощения составления заданий для данного теста.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1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Введение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5387" y="1868488"/>
            <a:ext cx="9801226" cy="3803650"/>
          </a:xfrm>
        </p:spPr>
        <p:txBody>
          <a:bodyPr/>
          <a:lstStyle/>
          <a:p>
            <a:pPr marL="0" indent="357188" algn="just">
              <a:buNone/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Одной из часто решаемой задачей в программировании является оставление булева выражения для различных конструкций (условный оператор или цикл).</a:t>
            </a:r>
          </a:p>
          <a:p>
            <a:pPr marL="0" indent="357188" algn="just">
              <a:buNone/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Поэтому от программиста требуется умение правильно составлять логических выражений.</a:t>
            </a:r>
          </a:p>
          <a:p>
            <a:pPr marL="0" indent="357188" algn="just">
              <a:buNone/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Лучше всего данное умение можно проверить на решение задач, суть которых заключается в проверке принадлежности точки некоторой области, составленной из нескольких простых элементов, таких как линия, круг, многоугольник.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9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Введение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3295" t="9005" r="12764" b="25308"/>
          <a:stretch/>
        </p:blipFill>
        <p:spPr>
          <a:xfrm>
            <a:off x="6605718" y="1481280"/>
            <a:ext cx="4009763" cy="192169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13151" t="9130" r="12791" b="25166"/>
          <a:stretch/>
        </p:blipFill>
        <p:spPr>
          <a:xfrm>
            <a:off x="1657219" y="3558704"/>
            <a:ext cx="4040700" cy="19339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l="12997" t="8972" r="12770" b="25403"/>
          <a:stretch/>
        </p:blipFill>
        <p:spPr>
          <a:xfrm>
            <a:off x="6605718" y="3558688"/>
            <a:ext cx="4009763" cy="191234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/>
          <a:srcRect l="12895" t="9073" r="12737" b="25366"/>
          <a:stretch/>
        </p:blipFill>
        <p:spPr>
          <a:xfrm>
            <a:off x="1657219" y="1481281"/>
            <a:ext cx="4040700" cy="19216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2552" y="5648376"/>
            <a:ext cx="9966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Segoe UI Light" panose="020B0502040204020203" pitchFamily="34" charset="0"/>
              </a:rPr>
              <a:t>Примеры задач на принадлежность точки некоторой области.</a:t>
            </a:r>
            <a:endParaRPr lang="ru-RU" sz="28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Цель и назначение программного продукта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5387" y="2368550"/>
            <a:ext cx="9801226" cy="3803650"/>
          </a:xfrm>
        </p:spPr>
        <p:txBody>
          <a:bodyPr/>
          <a:lstStyle/>
          <a:p>
            <a:pPr marL="0" indent="357188" algn="just">
              <a:buNone/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Целью программного продукта является автоматизировать составление заданий на проверку принадлежности точки некоторой области и автоматизировать проведение и проверку теста по составленным заданиям.</a:t>
            </a:r>
          </a:p>
          <a:p>
            <a:pPr marL="0" indent="357188" algn="just">
              <a:buNone/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 Назначение заключается в снижении нагрузки на преподавателя при составлении и проверки заданий, а также проведении тестирования учащихся.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9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00" y="1325563"/>
            <a:ext cx="6436800" cy="468363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Диаграмма вариантов использования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4612" y="4744420"/>
            <a:ext cx="15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</a:rPr>
              <a:t>Пользователь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7487" y="2153207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</a:rPr>
              <a:t>Пройти тест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1308" y="3478770"/>
            <a:ext cx="276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</a:rPr>
              <a:t>Просмотреть инструкцию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1124" y="4744420"/>
            <a:ext cx="259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</a:rPr>
              <a:t>Просмотреть статистику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0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Входные и выходные данные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3462" y="1546225"/>
            <a:ext cx="10125075" cy="4589463"/>
          </a:xfrm>
        </p:spPr>
        <p:txBody>
          <a:bodyPr>
            <a:normAutofit fontScale="92500" lnSpcReduction="10000"/>
          </a:bodyPr>
          <a:lstStyle/>
          <a:p>
            <a:pPr marL="0" indent="357188" algn="just">
              <a:buNone/>
              <a:tabLst>
                <a:tab pos="12015788" algn="l"/>
              </a:tabLst>
            </a:pPr>
            <a:r>
              <a:rPr lang="ru-RU" sz="3000" dirty="0" smtClean="0">
                <a:latin typeface="Segoe UI Light" panose="020B0502040204020203" pitchFamily="34" charset="0"/>
              </a:rPr>
              <a:t>Входные данные:</a:t>
            </a:r>
          </a:p>
          <a:p>
            <a:pPr marL="357188" indent="28575" algn="just">
              <a:buFont typeface="+mj-lt"/>
              <a:buAutoNum type="arabicParenR"/>
              <a:tabLst>
                <a:tab pos="12015788" algn="l"/>
              </a:tabLst>
            </a:pPr>
            <a:r>
              <a:rPr lang="ru-RU" sz="3000" dirty="0" smtClean="0">
                <a:latin typeface="Segoe UI Light" panose="020B0502040204020203" pitchFamily="34" charset="0"/>
              </a:rPr>
              <a:t>ФИО испытуемого (текст)</a:t>
            </a:r>
          </a:p>
          <a:p>
            <a:pPr marL="357188" indent="28575" algn="just">
              <a:buFont typeface="+mj-lt"/>
              <a:buAutoNum type="arabicParenR"/>
              <a:tabLst>
                <a:tab pos="12015788" algn="l"/>
              </a:tabLst>
            </a:pPr>
            <a:r>
              <a:rPr lang="ru-RU" sz="3000" dirty="0" smtClean="0">
                <a:latin typeface="Segoe UI Light" panose="020B0502040204020203" pitchFamily="34" charset="0"/>
              </a:rPr>
              <a:t>база с шаблонами заданий (XML файл);</a:t>
            </a:r>
          </a:p>
          <a:p>
            <a:pPr marL="357188" indent="28575" algn="just">
              <a:buFont typeface="+mj-lt"/>
              <a:buAutoNum type="arabicParenR"/>
              <a:tabLst>
                <a:tab pos="12015788" algn="l"/>
              </a:tabLst>
            </a:pPr>
            <a:r>
              <a:rPr lang="ru-RU" sz="3000" dirty="0" smtClean="0">
                <a:latin typeface="Segoe UI Light" panose="020B0502040204020203" pitchFamily="34" charset="0"/>
              </a:rPr>
              <a:t>ответы пользователя (строка, отвечающая требованиям корректности ввода – логическое выражение на Си подобном языке).</a:t>
            </a:r>
          </a:p>
          <a:p>
            <a:pPr marL="0" indent="357188" algn="just">
              <a:buNone/>
              <a:tabLst>
                <a:tab pos="12015788" algn="l"/>
              </a:tabLst>
            </a:pPr>
            <a:endParaRPr lang="ru-RU" sz="3000" dirty="0" smtClean="0">
              <a:latin typeface="Segoe UI Light" panose="020B0502040204020203" pitchFamily="34" charset="0"/>
            </a:endParaRPr>
          </a:p>
          <a:p>
            <a:pPr marL="0" indent="357188" algn="just">
              <a:buNone/>
              <a:tabLst>
                <a:tab pos="12015788" algn="l"/>
              </a:tabLst>
            </a:pPr>
            <a:r>
              <a:rPr lang="ru-RU" sz="3000" dirty="0" smtClean="0">
                <a:latin typeface="Segoe UI Light" panose="020B0502040204020203" pitchFamily="34" charset="0"/>
              </a:rPr>
              <a:t>Выходные данные:</a:t>
            </a:r>
          </a:p>
          <a:p>
            <a:pPr marL="357188" indent="28575" algn="just">
              <a:buFont typeface="+mj-lt"/>
              <a:buAutoNum type="arabicParenR"/>
              <a:tabLst>
                <a:tab pos="12015788" algn="l"/>
              </a:tabLst>
            </a:pPr>
            <a:r>
              <a:rPr lang="ru-RU" sz="3000" dirty="0">
                <a:latin typeface="Segoe UI Light" panose="020B0502040204020203" pitchFamily="34" charset="0"/>
              </a:rPr>
              <a:t>изображение на экране(картинка);</a:t>
            </a:r>
          </a:p>
          <a:p>
            <a:pPr marL="357188" indent="28575" algn="just">
              <a:buFont typeface="+mj-lt"/>
              <a:buAutoNum type="arabicParenR"/>
              <a:tabLst>
                <a:tab pos="12015788" algn="l"/>
              </a:tabLst>
            </a:pPr>
            <a:r>
              <a:rPr lang="ru-RU" sz="3000" dirty="0">
                <a:latin typeface="Segoe UI Light" panose="020B0502040204020203" pitchFamily="34" charset="0"/>
              </a:rPr>
              <a:t>результаты теста (текст, числа).</a:t>
            </a:r>
          </a:p>
          <a:p>
            <a:pPr marL="0" indent="357188" algn="just">
              <a:buNone/>
              <a:tabLst>
                <a:tab pos="12015788" algn="l"/>
              </a:tabLst>
            </a:pP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Взаимодействие модулей программы</a:t>
            </a:r>
            <a:endParaRPr lang="ru-RU" dirty="0">
              <a:latin typeface="Segoe UI Light" panose="020B050204020402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68" y="1325563"/>
            <a:ext cx="8722464" cy="53959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Требования к техническому и </a:t>
            </a:r>
            <a:br>
              <a:rPr lang="ru-RU" dirty="0" smtClean="0">
                <a:latin typeface="Segoe UI Light" panose="020B0502040204020203" pitchFamily="34" charset="0"/>
              </a:rPr>
            </a:br>
            <a:r>
              <a:rPr lang="ru-RU" dirty="0" smtClean="0">
                <a:latin typeface="Segoe UI Light" panose="020B0502040204020203" pitchFamily="34" charset="0"/>
              </a:rPr>
              <a:t>программному обеспечению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462" y="1632346"/>
            <a:ext cx="10887075" cy="4417220"/>
          </a:xfrm>
        </p:spPr>
        <p:txBody>
          <a:bodyPr>
            <a:noAutofit/>
          </a:bodyPr>
          <a:lstStyle/>
          <a:p>
            <a:pPr marL="0" indent="357188" algn="just">
              <a:buNone/>
              <a:tabLst>
                <a:tab pos="0" algn="l"/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Технические требования:</a:t>
            </a:r>
            <a:endParaRPr lang="en-US" dirty="0" smtClean="0">
              <a:latin typeface="Segoe UI Light" panose="020B0502040204020203" pitchFamily="34" charset="0"/>
            </a:endParaRPr>
          </a:p>
          <a:p>
            <a:pPr marL="628650"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Процессор </a:t>
            </a:r>
            <a:r>
              <a:rPr lang="ru-RU" dirty="0">
                <a:latin typeface="Segoe UI Light" panose="020B0502040204020203" pitchFamily="34" charset="0"/>
              </a:rPr>
              <a:t>с частотой 1,6 ГГц или выше</a:t>
            </a:r>
          </a:p>
          <a:p>
            <a:pPr marL="628650"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512 </a:t>
            </a:r>
            <a:r>
              <a:rPr lang="ru-RU" dirty="0">
                <a:latin typeface="Segoe UI Light" panose="020B0502040204020203" pitchFamily="34" charset="0"/>
              </a:rPr>
              <a:t>МБ ОЗУ</a:t>
            </a:r>
          </a:p>
          <a:p>
            <a:pPr marL="628650"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128 </a:t>
            </a:r>
            <a:r>
              <a:rPr lang="ru-RU" dirty="0">
                <a:latin typeface="Segoe UI Light" panose="020B0502040204020203" pitchFamily="34" charset="0"/>
              </a:rPr>
              <a:t>MБ свободного места на диске</a:t>
            </a:r>
          </a:p>
          <a:p>
            <a:pPr marL="628650"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Жесткий </a:t>
            </a:r>
            <a:r>
              <a:rPr lang="ru-RU" dirty="0">
                <a:latin typeface="Segoe UI Light" panose="020B0502040204020203" pitchFamily="34" charset="0"/>
              </a:rPr>
              <a:t>диск</a:t>
            </a:r>
          </a:p>
          <a:p>
            <a:pPr marL="628650"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Дисковод </a:t>
            </a:r>
            <a:r>
              <a:rPr lang="ru-RU" dirty="0">
                <a:latin typeface="Segoe UI Light" panose="020B0502040204020203" pitchFamily="34" charset="0"/>
              </a:rPr>
              <a:t>CD-ROM/DVD-ROM</a:t>
            </a:r>
          </a:p>
          <a:p>
            <a:pPr marL="0" indent="357188" algn="just">
              <a:buNone/>
              <a:tabLst>
                <a:tab pos="12015788" algn="l"/>
              </a:tabLst>
            </a:pPr>
            <a:endParaRPr lang="ru-RU" dirty="0" smtClean="0">
              <a:latin typeface="Segoe UI Light" panose="020B0502040204020203" pitchFamily="34" charset="0"/>
            </a:endParaRPr>
          </a:p>
          <a:p>
            <a:pPr marL="0" indent="357188" algn="just">
              <a:buNone/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Программные требования:</a:t>
            </a:r>
          </a:p>
          <a:p>
            <a:pPr marL="628650"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операционная </a:t>
            </a:r>
            <a:r>
              <a:rPr lang="ru-RU" dirty="0">
                <a:latin typeface="Segoe UI Light" panose="020B0502040204020203" pitchFamily="34" charset="0"/>
              </a:rPr>
              <a:t>система: </a:t>
            </a:r>
            <a:r>
              <a:rPr lang="ru-RU" dirty="0" err="1">
                <a:latin typeface="Segoe UI Light" panose="020B0502040204020203" pitchFamily="34" charset="0"/>
              </a:rPr>
              <a:t>Microsoft</a:t>
            </a:r>
            <a:r>
              <a:rPr lang="ru-RU" dirty="0">
                <a:latin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</a:rPr>
              <a:t>Windows</a:t>
            </a:r>
            <a:r>
              <a:rPr lang="ru-RU" dirty="0">
                <a:latin typeface="Segoe UI Light" panose="020B0502040204020203" pitchFamily="34" charset="0"/>
              </a:rPr>
              <a:t> XP с пакетом обновлений 3(SP3) или старше.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Средства разработки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5387" y="1868488"/>
            <a:ext cx="9801226" cy="4318000"/>
          </a:xfrm>
        </p:spPr>
        <p:txBody>
          <a:bodyPr>
            <a:normAutofit lnSpcReduction="10000"/>
          </a:bodyPr>
          <a:lstStyle/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ОС: </a:t>
            </a:r>
            <a:r>
              <a:rPr lang="ru-RU" dirty="0" err="1">
                <a:latin typeface="Segoe UI Light" panose="020B0502040204020203" pitchFamily="34" charset="0"/>
              </a:rPr>
              <a:t>Microsoft</a:t>
            </a:r>
            <a:r>
              <a:rPr lang="ru-RU" dirty="0">
                <a:latin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</a:rPr>
              <a:t>Windows</a:t>
            </a:r>
            <a:r>
              <a:rPr lang="ru-RU" dirty="0">
                <a:latin typeface="Segoe UI Light" panose="020B0502040204020203" pitchFamily="34" charset="0"/>
              </a:rPr>
              <a:t> 7 </a:t>
            </a:r>
            <a:r>
              <a:rPr lang="en-US" dirty="0" smtClean="0">
                <a:latin typeface="Segoe UI Light" panose="020B0502040204020203" pitchFamily="34" charset="0"/>
              </a:rPr>
              <a:t>Professional.</a:t>
            </a:r>
            <a:endParaRPr lang="ru-RU" dirty="0">
              <a:latin typeface="Segoe UI Light" panose="020B0502040204020203" pitchFamily="34" charset="0"/>
            </a:endParaRP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Среда разработки: </a:t>
            </a:r>
            <a:r>
              <a:rPr lang="en-US" dirty="0" smtClean="0">
                <a:latin typeface="Segoe UI Light" panose="020B0502040204020203" pitchFamily="34" charset="0"/>
              </a:rPr>
              <a:t>Visual Studio Professional 2013.</a:t>
            </a:r>
            <a:endParaRPr lang="ru-RU" dirty="0">
              <a:latin typeface="Segoe UI Light" panose="020B0502040204020203" pitchFamily="34" charset="0"/>
            </a:endParaRP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Язык программирования: </a:t>
            </a:r>
            <a:r>
              <a:rPr lang="en-US" dirty="0" smtClean="0">
                <a:latin typeface="Segoe UI Light" panose="020B0502040204020203" pitchFamily="34" charset="0"/>
              </a:rPr>
              <a:t>C#.</a:t>
            </a: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Платформа: </a:t>
            </a:r>
            <a:r>
              <a:rPr lang="en-US" dirty="0">
                <a:latin typeface="Segoe UI Light" panose="020B0502040204020203" pitchFamily="34" charset="0"/>
              </a:rPr>
              <a:t>.NET Framework </a:t>
            </a:r>
            <a:r>
              <a:rPr lang="en-US" dirty="0" smtClean="0">
                <a:latin typeface="Segoe UI Light" panose="020B0502040204020203" pitchFamily="34" charset="0"/>
              </a:rPr>
              <a:t>3.5</a:t>
            </a:r>
            <a:r>
              <a:rPr lang="ru-RU" dirty="0" smtClean="0">
                <a:latin typeface="Segoe UI Light" panose="020B0502040204020203" pitchFamily="34" charset="0"/>
              </a:rPr>
              <a:t>.</a:t>
            </a: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Средство </a:t>
            </a:r>
            <a:r>
              <a:rPr lang="ru-RU" dirty="0">
                <a:latin typeface="Segoe UI Light" panose="020B0502040204020203" pitchFamily="34" charset="0"/>
              </a:rPr>
              <a:t>для создания </a:t>
            </a:r>
            <a:r>
              <a:rPr lang="ru-RU" dirty="0" smtClean="0">
                <a:latin typeface="Segoe UI Light" panose="020B0502040204020203" pitchFamily="34" charset="0"/>
              </a:rPr>
              <a:t>инсталлятора: SMART </a:t>
            </a:r>
            <a:r>
              <a:rPr lang="ru-RU" dirty="0">
                <a:latin typeface="Segoe UI Light" panose="020B0502040204020203" pitchFamily="34" charset="0"/>
              </a:rPr>
              <a:t>INSTALL </a:t>
            </a:r>
            <a:r>
              <a:rPr lang="ru-RU" dirty="0" smtClean="0">
                <a:latin typeface="Segoe UI Light" panose="020B0502040204020203" pitchFamily="34" charset="0"/>
              </a:rPr>
              <a:t>MAKER.</a:t>
            </a:r>
            <a:endParaRPr lang="ru-RU" dirty="0">
              <a:latin typeface="Segoe UI Light" panose="020B0502040204020203" pitchFamily="34" charset="0"/>
            </a:endParaRPr>
          </a:p>
          <a:p>
            <a:pPr algn="just">
              <a:tabLst>
                <a:tab pos="12015788" algn="l"/>
              </a:tabLst>
            </a:pPr>
            <a:r>
              <a:rPr lang="ru-RU" dirty="0">
                <a:latin typeface="Segoe UI Light" panose="020B0502040204020203" pitchFamily="34" charset="0"/>
              </a:rPr>
              <a:t>Для создания документации использовались средства </a:t>
            </a:r>
            <a:r>
              <a:rPr lang="ru-RU" dirty="0" err="1">
                <a:latin typeface="Segoe UI Light" panose="020B0502040204020203" pitchFamily="34" charset="0"/>
              </a:rPr>
              <a:t>Microsoft</a:t>
            </a:r>
            <a:r>
              <a:rPr lang="ru-RU" dirty="0">
                <a:latin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</a:rPr>
              <a:t>Office</a:t>
            </a:r>
            <a:r>
              <a:rPr lang="ru-RU" dirty="0">
                <a:latin typeface="Segoe UI Light" panose="020B0502040204020203" pitchFamily="34" charset="0"/>
              </a:rPr>
              <a:t> </a:t>
            </a:r>
            <a:r>
              <a:rPr lang="ru-RU" dirty="0" smtClean="0">
                <a:latin typeface="Segoe UI Light" panose="020B0502040204020203" pitchFamily="34" charset="0"/>
              </a:rPr>
              <a:t>20</a:t>
            </a:r>
            <a:r>
              <a:rPr lang="en-US" dirty="0" smtClean="0">
                <a:latin typeface="Segoe UI Light" panose="020B0502040204020203" pitchFamily="34" charset="0"/>
              </a:rPr>
              <a:t>13</a:t>
            </a:r>
            <a:r>
              <a:rPr lang="ru-RU" dirty="0" smtClean="0">
                <a:latin typeface="Segoe UI Light" panose="020B0502040204020203" pitchFamily="34" charset="0"/>
              </a:rPr>
              <a:t>.</a:t>
            </a:r>
            <a:endParaRPr lang="ru-RU" dirty="0">
              <a:latin typeface="Segoe UI Light" panose="020B0502040204020203" pitchFamily="34" charset="0"/>
            </a:endParaRPr>
          </a:p>
          <a:p>
            <a:pPr algn="just">
              <a:tabLst>
                <a:tab pos="12015788" algn="l"/>
              </a:tabLst>
            </a:pPr>
            <a:r>
              <a:rPr lang="ru-RU" dirty="0">
                <a:latin typeface="Segoe UI Light" panose="020B0502040204020203" pitchFamily="34" charset="0"/>
              </a:rPr>
              <a:t>Для создания инструкции использовался </a:t>
            </a:r>
            <a:r>
              <a:rPr lang="ru-RU" dirty="0" err="1">
                <a:latin typeface="Segoe UI Light" panose="020B0502040204020203" pitchFamily="34" charset="0"/>
              </a:rPr>
              <a:t>Notepad</a:t>
            </a:r>
            <a:r>
              <a:rPr lang="ru-RU" dirty="0">
                <a:latin typeface="Segoe UI Light" panose="020B0502040204020203" pitchFamily="34" charset="0"/>
              </a:rPr>
              <a:t>++ версия </a:t>
            </a:r>
            <a:r>
              <a:rPr lang="ru-RU" dirty="0" smtClean="0">
                <a:latin typeface="Segoe UI Light" panose="020B0502040204020203" pitchFamily="34" charset="0"/>
              </a:rPr>
              <a:t>6.5.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413</Words>
  <Application>Microsoft Office PowerPoint</Application>
  <PresentationFormat>Широкоэкранный</PresentationFormat>
  <Paragraphs>72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Times New Roman</vt:lpstr>
      <vt:lpstr>Тема Office</vt:lpstr>
      <vt:lpstr>Астраханский государственный технический университет</vt:lpstr>
      <vt:lpstr>Введение</vt:lpstr>
      <vt:lpstr>Введение</vt:lpstr>
      <vt:lpstr>Цель и назначение программного продукта</vt:lpstr>
      <vt:lpstr>Диаграмма вариантов использования</vt:lpstr>
      <vt:lpstr>Входные и выходные данные</vt:lpstr>
      <vt:lpstr>Взаимодействие модулей программы</vt:lpstr>
      <vt:lpstr>Требования к техническому и  программному обеспечению</vt:lpstr>
      <vt:lpstr>Средства разработки</vt:lpstr>
      <vt:lpstr>Сведения о программе</vt:lpstr>
      <vt:lpstr>Заключение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Астраханский государственный технический университет</dc:title>
  <dc:creator>RePack by Diakov</dc:creator>
  <cp:lastModifiedBy>RePack by Diakov</cp:lastModifiedBy>
  <cp:revision>38</cp:revision>
  <dcterms:created xsi:type="dcterms:W3CDTF">2014-11-13T09:20:37Z</dcterms:created>
  <dcterms:modified xsi:type="dcterms:W3CDTF">2014-11-13T20:56:55Z</dcterms:modified>
</cp:coreProperties>
</file>