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66" r:id="rId16"/>
    <p:sldId id="270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C82E8C1B-F7ED-406D-8F44-4312271580A5}">
          <p14:sldIdLst>
            <p14:sldId id="256"/>
          </p14:sldIdLst>
        </p14:section>
        <p14:section name="Untitled Section" id="{7459C710-79C5-4BAA-B26A-6E5D823A141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66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itu%20pruzkum%20navrh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itu%20pruzkum%20navrh%20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itu%20pruzkum%20navrh%20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itu%20pruzkum%20navrh%20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rtin\VUT\5%20semestr\ITU\Projekt%20ITU\itu%20pruzkum%20navrh%20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rtin\VUT\5%20semestr\ITU\Projekt%20ITU\itu%20pruzkum%20navrh%20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rtin\VUT\5%20semestr\ITU\Projekt%20ITU\itu%20pruzkum%20navrh%20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rtin\VUT\5%20semestr\ITU\Projekt%20ITU\itu%20pruzkum%20navrh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cs-CZ"/>
  <c:chart>
    <c:title>
      <c:tx>
        <c:rich>
          <a:bodyPr/>
          <a:lstStyle/>
          <a:p>
            <a:pPr>
              <a:defRPr sz="2200"/>
            </a:pPr>
            <a:r>
              <a:rPr lang="cs-CZ" sz="2200"/>
              <a:t>Jaké barevné ladění UI preferujete?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/>
                </a:pPr>
                <a:endParaRPr lang="cs-CZ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List1!$A$3:$A$5</c:f>
              <c:strCache>
                <c:ptCount val="3"/>
                <c:pt idx="0">
                  <c:v>Tmavší barvy</c:v>
                </c:pt>
                <c:pt idx="1">
                  <c:v>Světlejší barvy</c:v>
                </c:pt>
                <c:pt idx="2">
                  <c:v>Je mi to jedno</c:v>
                </c:pt>
              </c:strCache>
            </c:strRef>
          </c:cat>
          <c:val>
            <c:numRef>
              <c:f>List1!$B$3:$B$5</c:f>
              <c:numCache>
                <c:formatCode>Vęeobecný</c:formatCode>
                <c:ptCount val="3"/>
                <c:pt idx="0">
                  <c:v>0.5</c:v>
                </c:pt>
                <c:pt idx="1">
                  <c:v>0.33300000000000163</c:v>
                </c:pt>
                <c:pt idx="2">
                  <c:v>0.16700000000000054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cs-CZ"/>
  <c:chart>
    <c:title>
      <c:tx>
        <c:rich>
          <a:bodyPr/>
          <a:lstStyle/>
          <a:p>
            <a:pPr>
              <a:defRPr sz="2200"/>
            </a:pPr>
            <a:r>
              <a:rPr lang="cs-CZ" sz="2200"/>
              <a:t>Jaký styl ovládacích</a:t>
            </a:r>
            <a:r>
              <a:rPr lang="cs-CZ" sz="2200" baseline="0"/>
              <a:t> prvků preferujete?</a:t>
            </a:r>
            <a:endParaRPr lang="cs-CZ" sz="220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9.05953509283563E-2"/>
                  <c:y val="-0.19487896829912218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6126136142704395"/>
                  <c:y val="0.27276493422504788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6796077573636717E-2"/>
                  <c:y val="2.8127273687389806E-2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/>
                </a:pPr>
                <a:endParaRPr lang="cs-CZ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List1!$A$49:$A$51</c:f>
              <c:strCache>
                <c:ptCount val="3"/>
                <c:pt idx="0">
                  <c:v>Jednoduché a jednobarevné</c:v>
                </c:pt>
                <c:pt idx="1">
                  <c:v>Jednoduché a vícebarevné</c:v>
                </c:pt>
                <c:pt idx="2">
                  <c:v>Vícebarevné</c:v>
                </c:pt>
              </c:strCache>
            </c:strRef>
          </c:cat>
          <c:val>
            <c:numRef>
              <c:f>List1!$B$49:$B$51</c:f>
              <c:numCache>
                <c:formatCode>Vęeobecný</c:formatCode>
                <c:ptCount val="3"/>
                <c:pt idx="0">
                  <c:v>0.41700000000000031</c:v>
                </c:pt>
                <c:pt idx="1">
                  <c:v>0.5</c:v>
                </c:pt>
                <c:pt idx="2">
                  <c:v>8.3000000000000046E-2</c:v>
                </c:pt>
              </c:numCache>
            </c:numRef>
          </c:val>
        </c:ser>
        <c:dLbls>
          <c:showCatName val="1"/>
          <c:showPercent val="1"/>
        </c:dLbls>
        <c:firstSliceAng val="90"/>
      </c:pieChart>
    </c:plotArea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cs-CZ"/>
  <c:chart>
    <c:title>
      <c:tx>
        <c:rich>
          <a:bodyPr/>
          <a:lstStyle/>
          <a:p>
            <a:pPr>
              <a:defRPr sz="2200"/>
            </a:pPr>
            <a:r>
              <a:rPr lang="cs-CZ" sz="2200"/>
              <a:t>Jakému UI dávate přednost?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9793501506756112"/>
                  <c:y val="-2.9860827408443258E-2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7104318557402573"/>
                  <c:y val="2.3757816844724552E-2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/>
                </a:pPr>
                <a:endParaRPr lang="cs-CZ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List1!$A$66:$A$67</c:f>
              <c:strCache>
                <c:ptCount val="2"/>
                <c:pt idx="0">
                  <c:v>Vše v jednom okně</c:v>
                </c:pt>
                <c:pt idx="1">
                  <c:v>Rozdělení do více oken</c:v>
                </c:pt>
              </c:strCache>
            </c:strRef>
          </c:cat>
          <c:val>
            <c:numRef>
              <c:f>List1!$B$66:$B$67</c:f>
              <c:numCache>
                <c:formatCode>Vęeobecný</c:formatCode>
                <c:ptCount val="2"/>
                <c:pt idx="0">
                  <c:v>0.66700000000000326</c:v>
                </c:pt>
                <c:pt idx="1">
                  <c:v>0.33300000000000163</c:v>
                </c:pt>
              </c:numCache>
            </c:numRef>
          </c:val>
        </c:ser>
        <c:dLbls>
          <c:showCatName val="1"/>
          <c:showPercent val="1"/>
        </c:dLbls>
        <c:firstSliceAng val="330"/>
      </c:pieChart>
    </c:plotArea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cs-CZ"/>
  <c:chart>
    <c:title>
      <c:tx>
        <c:rich>
          <a:bodyPr/>
          <a:lstStyle/>
          <a:p>
            <a:pPr>
              <a:defRPr sz="2200"/>
            </a:pPr>
            <a:r>
              <a:rPr lang="cs-CZ" sz="2200" dirty="0"/>
              <a:t>Jaké funkce očekáváte od editoru fotografií?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cat>
            <c:strRef>
              <c:f>List1!$A$19:$A$32</c:f>
              <c:strCache>
                <c:ptCount val="14"/>
                <c:pt idx="0">
                  <c:v>Rozostření a zaostření </c:v>
                </c:pt>
                <c:pt idx="1">
                  <c:v>Převedení do stupní šedi</c:v>
                </c:pt>
                <c:pt idx="2">
                  <c:v>Převedení do dvou barev</c:v>
                </c:pt>
                <c:pt idx="3">
                  <c:v>Změná rozměrů</c:v>
                </c:pt>
                <c:pt idx="4">
                  <c:v>Hromadná změna rozměrů</c:v>
                </c:pt>
                <c:pt idx="5">
                  <c:v>Úpravy jasu a kontrastu</c:v>
                </c:pt>
                <c:pt idx="6">
                  <c:v>Filtrování RGB kanálů</c:v>
                </c:pt>
                <c:pt idx="7">
                  <c:v>Vkládání rámečků a textů</c:v>
                </c:pt>
                <c:pt idx="8">
                  <c:v>Efekt staré fotografie</c:v>
                </c:pt>
                <c:pt idx="9">
                  <c:v>Barevný šum</c:v>
                </c:pt>
                <c:pt idx="10">
                  <c:v>Posun barev</c:v>
                </c:pt>
                <c:pt idx="11">
                  <c:v>Odstranění rybího oka</c:v>
                </c:pt>
                <c:pt idx="12">
                  <c:v>Transformace</c:v>
                </c:pt>
                <c:pt idx="13">
                  <c:v>Deformace</c:v>
                </c:pt>
              </c:strCache>
            </c:strRef>
          </c:cat>
          <c:val>
            <c:numRef>
              <c:f>List1!$B$19:$B$32</c:f>
              <c:numCache>
                <c:formatCode>Vęeobecný</c:formatCode>
                <c:ptCount val="14"/>
                <c:pt idx="0">
                  <c:v>0.91700000000000004</c:v>
                </c:pt>
                <c:pt idx="1">
                  <c:v>0.75000000000000266</c:v>
                </c:pt>
                <c:pt idx="2">
                  <c:v>0.75000000000000266</c:v>
                </c:pt>
                <c:pt idx="3">
                  <c:v>0.91700000000000004</c:v>
                </c:pt>
                <c:pt idx="4">
                  <c:v>0.33300000000000163</c:v>
                </c:pt>
                <c:pt idx="5">
                  <c:v>1</c:v>
                </c:pt>
                <c:pt idx="6">
                  <c:v>0.25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1.0000000000000005E-2</c:v>
                </c:pt>
                <c:pt idx="11">
                  <c:v>1.0000000000000005E-2</c:v>
                </c:pt>
                <c:pt idx="12">
                  <c:v>1</c:v>
                </c:pt>
                <c:pt idx="13">
                  <c:v>1.0000000000000005E-2</c:v>
                </c:pt>
              </c:numCache>
            </c:numRef>
          </c:val>
        </c:ser>
        <c:axId val="66110592"/>
        <c:axId val="66112128"/>
      </c:barChart>
      <c:catAx>
        <c:axId val="66110592"/>
        <c:scaling>
          <c:orientation val="minMax"/>
        </c:scaling>
        <c:axPos val="l"/>
        <c:numFmt formatCode="Vęeobecný" sourceLinked="0"/>
        <c:majorTickMark val="none"/>
        <c:tickLblPos val="nextTo"/>
        <c:txPr>
          <a:bodyPr/>
          <a:lstStyle/>
          <a:p>
            <a:pPr>
              <a:defRPr sz="1600" b="1"/>
            </a:pPr>
            <a:endParaRPr lang="cs-CZ"/>
          </a:p>
        </c:txPr>
        <c:crossAx val="66112128"/>
        <c:crosses val="autoZero"/>
        <c:auto val="1"/>
        <c:lblAlgn val="ctr"/>
        <c:lblOffset val="100"/>
      </c:catAx>
      <c:valAx>
        <c:axId val="66112128"/>
        <c:scaling>
          <c:orientation val="minMax"/>
          <c:max val="1"/>
          <c:min val="0"/>
        </c:scaling>
        <c:axPos val="b"/>
        <c:majorGridlines/>
        <c:numFmt formatCode="Vęeobecný" sourceLinked="1"/>
        <c:majorTickMark val="none"/>
        <c:tickLblPos val="nextTo"/>
        <c:txPr>
          <a:bodyPr/>
          <a:lstStyle/>
          <a:p>
            <a:pPr>
              <a:defRPr sz="1400"/>
            </a:pPr>
            <a:endParaRPr lang="cs-CZ"/>
          </a:p>
        </c:txPr>
        <c:crossAx val="66110592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cs-CZ"/>
  <c:chart>
    <c:title>
      <c:tx>
        <c:rich>
          <a:bodyPr/>
          <a:lstStyle/>
          <a:p>
            <a:pPr>
              <a:defRPr sz="2200"/>
            </a:pPr>
            <a:r>
              <a:rPr lang="cs-CZ" sz="2200"/>
              <a:t>Splnil program očekávání ze strany vzhledu?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1176946631671042"/>
                  <c:y val="-0.15931769658744477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0810337075921077"/>
                  <c:y val="0.15712899111194689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/>
                </a:pPr>
                <a:endParaRPr lang="cs-CZ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List1!$A$3:$A$5</c:f>
              <c:strCache>
                <c:ptCount val="2"/>
                <c:pt idx="0">
                  <c:v>Ano</c:v>
                </c:pt>
                <c:pt idx="1">
                  <c:v>Ne</c:v>
                </c:pt>
              </c:strCache>
            </c:strRef>
          </c:cat>
          <c:val>
            <c:numRef>
              <c:f>List1!$B$3:$B$5</c:f>
              <c:numCache>
                <c:formatCode>#,000%</c:formatCode>
                <c:ptCount val="3"/>
                <c:pt idx="0">
                  <c:v>0.71400000000000041</c:v>
                </c:pt>
                <c:pt idx="1">
                  <c:v>0.2860000000000002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cs-CZ"/>
  <c:chart>
    <c:title>
      <c:tx>
        <c:rich>
          <a:bodyPr/>
          <a:lstStyle/>
          <a:p>
            <a:pPr>
              <a:defRPr sz="2200"/>
            </a:pPr>
            <a:r>
              <a:rPr lang="cs-CZ" sz="2200"/>
              <a:t>Působí na vás rozhraní programu přehledně?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6.3706802274715674E-2"/>
                  <c:y val="-0.24110846686108581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9107064741907323E-2"/>
                  <c:y val="0.19753365195429126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/>
                </a:pPr>
                <a:endParaRPr lang="cs-CZ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List1!$A$3:$A$5</c:f>
              <c:strCache>
                <c:ptCount val="2"/>
                <c:pt idx="0">
                  <c:v>Ano</c:v>
                </c:pt>
                <c:pt idx="1">
                  <c:v>Ne</c:v>
                </c:pt>
              </c:strCache>
            </c:strRef>
          </c:cat>
          <c:val>
            <c:numRef>
              <c:f>List1!$B$20:$B$21</c:f>
              <c:numCache>
                <c:formatCode>#,000%</c:formatCode>
                <c:ptCount val="2"/>
                <c:pt idx="0">
                  <c:v>0.85700000000000043</c:v>
                </c:pt>
                <c:pt idx="1">
                  <c:v>0.14300000000000004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cs-CZ"/>
  <c:chart>
    <c:title>
      <c:tx>
        <c:rich>
          <a:bodyPr/>
          <a:lstStyle/>
          <a:p>
            <a:pPr>
              <a:defRPr sz="2200"/>
            </a:pPr>
            <a:r>
              <a:rPr lang="cs-CZ" sz="2200"/>
              <a:t>Splňuje program očekávání ohledně nabídky funkcí?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3561297025371816"/>
                  <c:y val="-9.9824059542687554E-2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2365218236609313"/>
                  <c:y val="0.11377004186733304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/>
                </a:pPr>
                <a:endParaRPr lang="cs-CZ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List1!$A$3:$A$5</c:f>
              <c:strCache>
                <c:ptCount val="2"/>
                <c:pt idx="0">
                  <c:v>Ano</c:v>
                </c:pt>
                <c:pt idx="1">
                  <c:v>Ne</c:v>
                </c:pt>
              </c:strCache>
            </c:strRef>
          </c:cat>
          <c:val>
            <c:numRef>
              <c:f>List1!$B$36:$B$37</c:f>
              <c:numCache>
                <c:formatCode>#,000%</c:formatCode>
                <c:ptCount val="2"/>
                <c:pt idx="0">
                  <c:v>0.64300000000000046</c:v>
                </c:pt>
                <c:pt idx="1">
                  <c:v>0.35700000000000021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cs-CZ"/>
  <c:chart>
    <c:title>
      <c:tx>
        <c:rich>
          <a:bodyPr/>
          <a:lstStyle/>
          <a:p>
            <a:pPr>
              <a:defRPr sz="2200"/>
            </a:pPr>
            <a:r>
              <a:rPr lang="cs-CZ" sz="2200"/>
              <a:t>Bylo pro vás snadné se naučit z programem pracovat?</a:t>
            </a:r>
          </a:p>
        </c:rich>
      </c:tx>
    </c:title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4818362982404967"/>
                  <c:y val="-9.4280046036611428E-2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2754210411198599"/>
                  <c:y val="0.12332248407686949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/>
                </a:pPr>
                <a:endParaRPr lang="cs-CZ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List1!$A$3:$A$5</c:f>
              <c:strCache>
                <c:ptCount val="2"/>
                <c:pt idx="0">
                  <c:v>Ano</c:v>
                </c:pt>
                <c:pt idx="1">
                  <c:v>Ne</c:v>
                </c:pt>
              </c:strCache>
            </c:strRef>
          </c:cat>
          <c:val>
            <c:numRef>
              <c:f>List1!$B$52:$B$53</c:f>
              <c:numCache>
                <c:formatCode>#,000%</c:formatCode>
                <c:ptCount val="2"/>
                <c:pt idx="0">
                  <c:v>0.64300000000000046</c:v>
                </c:pt>
                <c:pt idx="1">
                  <c:v>0.35700000000000021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068B6-9864-455E-90CC-E96F9DEA6128}" type="datetimeFigureOut">
              <a:rPr lang="cs-CZ" smtClean="0"/>
              <a:pPr/>
              <a:t>9.12.2015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5FB0-9408-4E1A-8959-A8DE72D3E63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29000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5FB0-9408-4E1A-8959-A8DE72D3E632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23621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5FB0-9408-4E1A-8959-A8DE72D3E632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67682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0505-3C21-4F15-B694-47CC58A33C74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E46C-049F-4636-A217-862279E99B7F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0723-46BD-4593-AEED-72C5E40913C1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4EE-812D-4084-81F7-6DDD0B8A20A0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7895-A6F0-43C6-892E-CC04FE8810B4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FF1-19C6-4281-A637-C77B4CC772C5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4FD1-4466-4527-B256-DDAC71242116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76-169E-4059-9245-672511292710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C77F-0096-47EC-94AE-5651CCA9B65D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DF29-2DA2-4645-BDC3-8C4673B4E607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5044-D3DF-43D0-B99B-F5BB2889BE75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4AD4-21B6-460D-B3CB-896759C5CD26}" type="datetime1">
              <a:rPr lang="cs-CZ" smtClean="0"/>
              <a:pPr/>
              <a:t>9.12.2015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PEditor 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jednoduchý editor fotografií</a:t>
            </a:r>
            <a:endParaRPr lang="cs-CZ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3085" y="4896187"/>
            <a:ext cx="1897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000" dirty="0" smtClean="0"/>
              <a:t>Martin Pitřík</a:t>
            </a:r>
          </a:p>
          <a:p>
            <a:pPr algn="ctr"/>
            <a:r>
              <a:rPr lang="cs-CZ" sz="2000" dirty="0"/>
              <a:t>Jakub Pastuszek </a:t>
            </a:r>
          </a:p>
          <a:p>
            <a:pPr algn="ctr"/>
            <a:r>
              <a:rPr lang="cs-CZ" sz="2000" dirty="0" smtClean="0"/>
              <a:t>Vojtěch </a:t>
            </a:r>
            <a:r>
              <a:rPr lang="cs-CZ" sz="2000" dirty="0"/>
              <a:t>Průša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Výsledný produkt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pro obsah 3" descr="pedit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219576"/>
            <a:ext cx="7920879" cy="538512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Zpětná vazba od uživatelů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302024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Zpětná vazba od uživatelů</a:t>
            </a:r>
            <a:endParaRPr lang="cs-CZ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867710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Zpětná vazba od uživatelů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62822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Zpětná vazba od uživatelů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844093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Vyhodnocení zpětné vazby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Pozitivní hlasy převládají nad negativními. </a:t>
            </a:r>
          </a:p>
          <a:p>
            <a:r>
              <a:rPr lang="cs-CZ" dirty="0" smtClean="0"/>
              <a:t>Se vzhledem a přehledností je spokojena většina uživatelů.</a:t>
            </a:r>
          </a:p>
          <a:p>
            <a:r>
              <a:rPr lang="cs-CZ" dirty="0" smtClean="0"/>
              <a:t>Snadnost práce s programem je nadpoloviční, ale je dále nutné usilovat o zlepšení výsledku.</a:t>
            </a:r>
          </a:p>
          <a:p>
            <a:r>
              <a:rPr lang="cs-CZ" dirty="0" smtClean="0"/>
              <a:t>Rovněž dle průzkumu je nutné rozšířit nabídku funkcí. </a:t>
            </a:r>
          </a:p>
          <a:p>
            <a:r>
              <a:rPr lang="cs-CZ" dirty="0" smtClean="0"/>
              <a:t>Zmíněny lokalizace UI, či změna stylu ikon.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Děkujeme za pozornost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věnujeme prostor Vašim dotazům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9880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Cílová skupina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Domácí uživatel</a:t>
            </a:r>
          </a:p>
          <a:p>
            <a:r>
              <a:rPr lang="cs-CZ" dirty="0" smtClean="0"/>
              <a:t>Široké věkové spektrum</a:t>
            </a:r>
          </a:p>
          <a:p>
            <a:r>
              <a:rPr lang="cs-CZ" dirty="0" smtClean="0"/>
              <a:t>Elementární znalost výpočetní techniky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r>
              <a:rPr lang="cs-CZ" dirty="0" smtClean="0"/>
              <a:t>Minimalizace složitosti</a:t>
            </a:r>
          </a:p>
          <a:p>
            <a:r>
              <a:rPr lang="cs-CZ" dirty="0" smtClean="0"/>
              <a:t>Přehledné UI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Martin Pitřík, Jakub Pastuszek, Vojtěch Průša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Průzkum trhu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313292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Šipka dolů 4"/>
          <p:cNvSpPr/>
          <p:nvPr/>
        </p:nvSpPr>
        <p:spPr>
          <a:xfrm>
            <a:off x="5220072" y="2348880"/>
            <a:ext cx="576064" cy="648072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Průzkum trhu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204881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Šipka dolů 4"/>
          <p:cNvSpPr/>
          <p:nvPr/>
        </p:nvSpPr>
        <p:spPr>
          <a:xfrm>
            <a:off x="3059832" y="2492896"/>
            <a:ext cx="576064" cy="648072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Průzkum trhu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545450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Šipka dolů 4"/>
          <p:cNvSpPr/>
          <p:nvPr/>
        </p:nvSpPr>
        <p:spPr>
          <a:xfrm>
            <a:off x="5220072" y="2348880"/>
            <a:ext cx="576064" cy="648072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Průzkum trhu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59817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Průzkum existujících řešení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pro obsah 3" descr="pai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279952"/>
            <a:ext cx="6725946" cy="524539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Průzkum existujících řešení</a:t>
            </a:r>
            <a:endParaRPr lang="cs-CZ" dirty="0"/>
          </a:p>
        </p:txBody>
      </p:sp>
      <p:pic>
        <p:nvPicPr>
          <p:cNvPr id="4" name="Zástupný symbol pro obsah 3" descr="zon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65414"/>
            <a:ext cx="8582650" cy="484390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Vyhodnocení cílů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Jednoduché rozhraní</a:t>
            </a:r>
          </a:p>
          <a:p>
            <a:r>
              <a:rPr lang="cs-CZ" dirty="0" smtClean="0"/>
              <a:t>Tmavě laděné UI</a:t>
            </a:r>
          </a:p>
          <a:p>
            <a:r>
              <a:rPr lang="cs-CZ" dirty="0" smtClean="0"/>
              <a:t>Panel s rychlým přístupem</a:t>
            </a:r>
          </a:p>
          <a:p>
            <a:r>
              <a:rPr lang="cs-CZ" dirty="0" smtClean="0"/>
              <a:t>Postranní panel s funkcemi</a:t>
            </a:r>
          </a:p>
          <a:p>
            <a:r>
              <a:rPr lang="cs-CZ" dirty="0" smtClean="0"/>
              <a:t>Implementace nejčastěji zmíněných funkcí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245</Words>
  <Application>Microsoft Office PowerPoint</Application>
  <PresentationFormat>Předvádění na obrazovce (4:3)</PresentationFormat>
  <Paragraphs>76</Paragraphs>
  <Slides>16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Motiv sady Office</vt:lpstr>
      <vt:lpstr>PEditor </vt:lpstr>
      <vt:lpstr>Cílová skupina</vt:lpstr>
      <vt:lpstr>Průzkum trhu</vt:lpstr>
      <vt:lpstr>Průzkum trhu</vt:lpstr>
      <vt:lpstr>Průzkum trhu</vt:lpstr>
      <vt:lpstr>Průzkum trhu</vt:lpstr>
      <vt:lpstr>Průzkum existujících řešení</vt:lpstr>
      <vt:lpstr>Průzkum existujících řešení</vt:lpstr>
      <vt:lpstr>Vyhodnocení cílů</vt:lpstr>
      <vt:lpstr>Výsledný produkt</vt:lpstr>
      <vt:lpstr>Zpětná vazba od uživatelů</vt:lpstr>
      <vt:lpstr>Zpětná vazba od uživatelů</vt:lpstr>
      <vt:lpstr>Zpětná vazba od uživatelů</vt:lpstr>
      <vt:lpstr>Zpětná vazba od uživatelů</vt:lpstr>
      <vt:lpstr>Vyhodnocení zpětné vazby</vt:lpstr>
      <vt:lpstr>Děkujeme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Martin</dc:creator>
  <cp:lastModifiedBy>Martin</cp:lastModifiedBy>
  <cp:revision>42</cp:revision>
  <dcterms:created xsi:type="dcterms:W3CDTF">2015-12-02T19:16:10Z</dcterms:created>
  <dcterms:modified xsi:type="dcterms:W3CDTF">2015-12-09T18:06:55Z</dcterms:modified>
</cp:coreProperties>
</file>