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72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6D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27953" y="1326832"/>
            <a:ext cx="7244792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5252" y="3414852"/>
            <a:ext cx="15070195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832" y="3416477"/>
            <a:ext cx="15136494" cy="30181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45465" marR="5080" indent="-533400">
              <a:lnSpc>
                <a:spcPct val="100099"/>
              </a:lnSpc>
              <a:spcBef>
                <a:spcPts val="110"/>
              </a:spcBef>
            </a:pPr>
            <a:r>
              <a:rPr sz="9800" spc="-60" dirty="0">
                <a:solidFill>
                  <a:schemeClr val="tx1"/>
                </a:solidFill>
              </a:rPr>
              <a:t>Analyzin</a:t>
            </a:r>
            <a:r>
              <a:rPr sz="9800" spc="-70" dirty="0">
                <a:solidFill>
                  <a:schemeClr val="tx1"/>
                </a:solidFill>
              </a:rPr>
              <a:t>g</a:t>
            </a:r>
            <a:r>
              <a:rPr sz="9800" spc="-580" dirty="0">
                <a:solidFill>
                  <a:schemeClr val="tx1"/>
                </a:solidFill>
              </a:rPr>
              <a:t> </a:t>
            </a:r>
            <a:r>
              <a:rPr sz="9800" spc="330" dirty="0">
                <a:solidFill>
                  <a:schemeClr val="tx1"/>
                </a:solidFill>
              </a:rPr>
              <a:t>th</a:t>
            </a:r>
            <a:r>
              <a:rPr sz="9800" spc="390" dirty="0">
                <a:solidFill>
                  <a:schemeClr val="tx1"/>
                </a:solidFill>
              </a:rPr>
              <a:t>e</a:t>
            </a:r>
            <a:r>
              <a:rPr sz="9800" spc="-595" dirty="0">
                <a:solidFill>
                  <a:schemeClr val="tx1"/>
                </a:solidFill>
              </a:rPr>
              <a:t> </a:t>
            </a:r>
            <a:r>
              <a:rPr sz="9800" spc="-50" dirty="0">
                <a:solidFill>
                  <a:schemeClr val="tx1"/>
                </a:solidFill>
              </a:rPr>
              <a:t>Effectiveness</a:t>
            </a:r>
            <a:r>
              <a:rPr sz="9800" spc="-585" dirty="0">
                <a:solidFill>
                  <a:schemeClr val="tx1"/>
                </a:solidFill>
              </a:rPr>
              <a:t> </a:t>
            </a:r>
            <a:r>
              <a:rPr sz="9800" spc="-130" dirty="0">
                <a:solidFill>
                  <a:schemeClr val="tx1"/>
                </a:solidFill>
              </a:rPr>
              <a:t>of  </a:t>
            </a:r>
            <a:r>
              <a:rPr sz="9800" spc="254" dirty="0">
                <a:solidFill>
                  <a:schemeClr val="tx1"/>
                </a:solidFill>
              </a:rPr>
              <a:t>Superher</a:t>
            </a:r>
            <a:r>
              <a:rPr sz="9800" spc="295" dirty="0">
                <a:solidFill>
                  <a:schemeClr val="tx1"/>
                </a:solidFill>
              </a:rPr>
              <a:t>o</a:t>
            </a:r>
            <a:r>
              <a:rPr sz="9800" spc="-595" dirty="0">
                <a:solidFill>
                  <a:schemeClr val="tx1"/>
                </a:solidFill>
              </a:rPr>
              <a:t> </a:t>
            </a:r>
            <a:r>
              <a:rPr sz="9800" spc="-1015" dirty="0">
                <a:solidFill>
                  <a:schemeClr val="tx1"/>
                </a:solidFill>
              </a:rPr>
              <a:t>U</a:t>
            </a:r>
            <a:r>
              <a:rPr sz="9800" spc="-590" dirty="0">
                <a:solidFill>
                  <a:schemeClr val="tx1"/>
                </a:solidFill>
              </a:rPr>
              <a:t> </a:t>
            </a:r>
            <a:r>
              <a:rPr sz="9800" spc="-495" dirty="0">
                <a:solidFill>
                  <a:schemeClr val="tx1"/>
                </a:solidFill>
              </a:rPr>
              <a:t>A</a:t>
            </a:r>
            <a:r>
              <a:rPr sz="9800" spc="-345" dirty="0">
                <a:solidFill>
                  <a:schemeClr val="tx1"/>
                </a:solidFill>
              </a:rPr>
              <a:t>d</a:t>
            </a:r>
            <a:r>
              <a:rPr sz="9800" spc="-580" dirty="0">
                <a:solidFill>
                  <a:schemeClr val="tx1"/>
                </a:solidFill>
              </a:rPr>
              <a:t> </a:t>
            </a:r>
            <a:r>
              <a:rPr sz="9800" spc="95" dirty="0">
                <a:solidFill>
                  <a:schemeClr val="tx1"/>
                </a:solidFill>
              </a:rPr>
              <a:t>Campaigns</a:t>
            </a:r>
            <a:endParaRPr sz="98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6644" y="1049629"/>
            <a:ext cx="112058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sz="4800" b="1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4800" b="1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Discontinuation</a:t>
            </a:r>
            <a:endParaRPr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756" y="2271293"/>
            <a:ext cx="9553575" cy="3481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Campaign</a:t>
            </a:r>
            <a:r>
              <a:rPr sz="2800" b="1" spc="-13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b="1" spc="-14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3:</a:t>
            </a:r>
            <a:r>
              <a:rPr sz="2800" b="1" spc="-15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spc="-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Hig</a:t>
            </a:r>
            <a:r>
              <a:rPr sz="280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h</a:t>
            </a:r>
            <a:r>
              <a:rPr sz="2800" spc="-11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2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CPR</a:t>
            </a:r>
            <a:r>
              <a:rPr sz="2800" spc="-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,</a:t>
            </a:r>
            <a:r>
              <a:rPr sz="2800" spc="-114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12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lo</a:t>
            </a:r>
            <a:r>
              <a:rPr sz="2800" spc="-22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w</a:t>
            </a:r>
            <a:r>
              <a:rPr sz="2800" spc="-114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7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reach,</a:t>
            </a:r>
            <a:r>
              <a:rPr sz="2800" spc="-11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5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and</a:t>
            </a:r>
            <a:r>
              <a:rPr sz="2800" spc="-11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8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impressions.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800" b="1" spc="3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Campaign</a:t>
            </a:r>
            <a:r>
              <a:rPr sz="2800" b="1" spc="-13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b="1" spc="-20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4</a:t>
            </a:r>
            <a:r>
              <a:rPr sz="2800" b="1" spc="-11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:</a:t>
            </a:r>
            <a:r>
              <a:rPr sz="2800" b="1" spc="-15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spc="-5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Inefﬁcien</a:t>
            </a:r>
            <a:r>
              <a:rPr sz="2800" spc="-4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t</a:t>
            </a:r>
            <a:r>
              <a:rPr sz="2800" spc="-114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i</a:t>
            </a:r>
            <a:r>
              <a:rPr sz="280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n</a:t>
            </a:r>
            <a:r>
              <a:rPr sz="2800" spc="-114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12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term</a:t>
            </a:r>
            <a:r>
              <a:rPr sz="2800" spc="-10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s</a:t>
            </a:r>
            <a:r>
              <a:rPr sz="2800" spc="-114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6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of</a:t>
            </a:r>
            <a:r>
              <a:rPr sz="2800" spc="-11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8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CP</a:t>
            </a:r>
            <a:r>
              <a:rPr sz="2800" spc="8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C</a:t>
            </a:r>
            <a:r>
              <a:rPr sz="2800" spc="-114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5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and</a:t>
            </a:r>
            <a:r>
              <a:rPr sz="2800" spc="-11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1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CPR.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Cambria"/>
            </a:endParaRPr>
          </a:p>
          <a:p>
            <a:pPr marL="12700" marR="1196340">
              <a:lnSpc>
                <a:spcPct val="100699"/>
              </a:lnSpc>
            </a:pPr>
            <a:r>
              <a:rPr sz="2800" b="1" spc="3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Campaign</a:t>
            </a:r>
            <a:r>
              <a:rPr sz="2800" b="1" spc="-13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b="1" spc="-17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10:</a:t>
            </a:r>
            <a:r>
              <a:rPr sz="2800" b="1" spc="-15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spc="-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Hig</a:t>
            </a:r>
            <a:r>
              <a:rPr sz="280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h</a:t>
            </a:r>
            <a:r>
              <a:rPr sz="2800" spc="-11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CP</a:t>
            </a:r>
            <a:r>
              <a:rPr sz="2800" spc="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R</a:t>
            </a:r>
            <a:r>
              <a:rPr sz="2800" spc="-114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5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and</a:t>
            </a:r>
            <a:r>
              <a:rPr sz="2800" spc="-11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5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CPC</a:t>
            </a:r>
            <a:r>
              <a:rPr sz="2800" spc="2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,</a:t>
            </a:r>
            <a:r>
              <a:rPr sz="2800" spc="-114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12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lo</a:t>
            </a:r>
            <a:r>
              <a:rPr sz="2800" spc="-22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w</a:t>
            </a:r>
            <a:r>
              <a:rPr sz="2800" spc="-114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6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overall  </a:t>
            </a:r>
            <a:r>
              <a:rPr sz="2800" spc="-8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performance.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800" b="1" spc="3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Campaign</a:t>
            </a:r>
            <a:r>
              <a:rPr sz="2800" b="1" spc="-13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b="1" spc="-30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11:</a:t>
            </a:r>
            <a:r>
              <a:rPr sz="2800" b="1" spc="-15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spc="-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Hig</a:t>
            </a:r>
            <a:r>
              <a:rPr sz="280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h</a:t>
            </a:r>
            <a:r>
              <a:rPr sz="2800" spc="-11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10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costs</a:t>
            </a:r>
            <a:r>
              <a:rPr sz="2800" spc="-11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10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with</a:t>
            </a:r>
            <a:r>
              <a:rPr sz="2800" spc="-11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12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lo</a:t>
            </a:r>
            <a:r>
              <a:rPr sz="2800" spc="-22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w</a:t>
            </a:r>
            <a:r>
              <a:rPr sz="2800" spc="-114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7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returns.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797158" y="2350376"/>
            <a:ext cx="6743700" cy="5038725"/>
            <a:chOff x="10797158" y="2350376"/>
            <a:chExt cx="6743700" cy="5038725"/>
          </a:xfrm>
        </p:grpSpPr>
        <p:sp>
          <p:nvSpPr>
            <p:cNvPr id="8" name="object 8"/>
            <p:cNvSpPr/>
            <p:nvPr/>
          </p:nvSpPr>
          <p:spPr>
            <a:xfrm>
              <a:off x="10797158" y="2350376"/>
              <a:ext cx="6743700" cy="5038725"/>
            </a:xfrm>
            <a:custGeom>
              <a:avLst/>
              <a:gdLst/>
              <a:ahLst/>
              <a:cxnLst/>
              <a:rect l="l" t="t" r="r" b="b"/>
              <a:pathLst>
                <a:path w="6743700" h="5038725">
                  <a:moveTo>
                    <a:pt x="6743700" y="0"/>
                  </a:moveTo>
                  <a:lnTo>
                    <a:pt x="0" y="0"/>
                  </a:lnTo>
                  <a:lnTo>
                    <a:pt x="0" y="5038725"/>
                  </a:lnTo>
                  <a:lnTo>
                    <a:pt x="6743700" y="5038725"/>
                  </a:lnTo>
                  <a:lnTo>
                    <a:pt x="6743700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9261" y="2493365"/>
              <a:ext cx="6524625" cy="4724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091971"/>
            <a:ext cx="3282949" cy="4207729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48830"/>
            <a:ext cx="18288000" cy="9251950"/>
            <a:chOff x="0" y="548830"/>
            <a:chExt cx="18288000" cy="9251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69171" y="552264"/>
              <a:ext cx="8886825" cy="92234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15252" y="3414852"/>
            <a:ext cx="7529195" cy="2970557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2056764">
              <a:lnSpc>
                <a:spcPct val="102299"/>
              </a:lnSpc>
              <a:spcBef>
                <a:spcPts val="30"/>
              </a:spcBef>
            </a:pPr>
            <a:r>
              <a:rPr sz="2750" spc="18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</a:t>
            </a:r>
            <a:r>
              <a:rPr sz="2750" spc="2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spc="8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2750" spc="2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mm</a:t>
            </a:r>
            <a:r>
              <a:rPr sz="2750" spc="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</a:t>
            </a:r>
            <a:r>
              <a:rPr sz="2750" spc="-24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b="1" spc="15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</a:t>
            </a:r>
            <a:r>
              <a:rPr sz="2750" b="1" spc="-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</a:t>
            </a:r>
            <a:r>
              <a:rPr sz="2750" b="1" spc="-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</a:t>
            </a:r>
            <a:r>
              <a:rPr sz="2750" b="1" spc="12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</a:t>
            </a:r>
            <a:r>
              <a:rPr sz="2750" b="1" spc="7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</a:t>
            </a:r>
            <a:r>
              <a:rPr sz="2750" b="1" spc="1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n</a:t>
            </a:r>
            <a:r>
              <a:rPr sz="2750" b="1" spc="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</a:t>
            </a:r>
            <a:r>
              <a:rPr sz="2750" b="1" spc="-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</a:t>
            </a:r>
            <a:r>
              <a:rPr sz="2750" b="1" spc="1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n</a:t>
            </a:r>
            <a:r>
              <a:rPr sz="2750" b="1" spc="11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u</a:t>
            </a:r>
            <a:r>
              <a:rPr sz="2750" b="1" spc="-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</a:t>
            </a:r>
            <a:r>
              <a:rPr sz="2750" b="1" spc="12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n</a:t>
            </a:r>
            <a:r>
              <a:rPr sz="2750" b="1" spc="114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g  </a:t>
            </a:r>
            <a:r>
              <a:rPr sz="2750" b="1" spc="1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</a:t>
            </a:r>
            <a:r>
              <a:rPr sz="2750" b="1" spc="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</a:t>
            </a:r>
            <a:r>
              <a:rPr sz="2750" b="1" spc="27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m</a:t>
            </a:r>
            <a:r>
              <a:rPr sz="2750" b="1" spc="1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</a:t>
            </a:r>
            <a:r>
              <a:rPr sz="2750" b="1" spc="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</a:t>
            </a:r>
            <a:r>
              <a:rPr sz="2750" b="1" spc="-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</a:t>
            </a:r>
            <a:r>
              <a:rPr sz="2750" b="1" spc="17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g</a:t>
            </a:r>
            <a:r>
              <a:rPr sz="2750" b="1" spc="1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n</a:t>
            </a:r>
            <a:r>
              <a:rPr sz="2750" b="1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</a:t>
            </a:r>
            <a:r>
              <a:rPr sz="2750" b="1" spc="-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750" b="1" spc="-15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3</a:t>
            </a:r>
            <a:r>
              <a:rPr sz="2750" b="1" spc="-19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,</a:t>
            </a:r>
            <a:r>
              <a:rPr sz="2750" b="1" spc="-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750" b="1" spc="17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4</a:t>
            </a:r>
            <a:r>
              <a:rPr sz="2750" b="1" spc="-19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,</a:t>
            </a:r>
            <a:r>
              <a:rPr sz="2750" b="1" spc="-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GB" sz="2750" b="1" spc="6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10</a:t>
            </a:r>
            <a:r>
              <a:rPr sz="2750" b="1" spc="-19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,</a:t>
            </a:r>
            <a:r>
              <a:rPr sz="2750" b="1" spc="-4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</a:t>
            </a:r>
            <a:r>
              <a:rPr sz="2750" spc="-24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GB" sz="2750" b="1" spc="-71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11.</a:t>
            </a:r>
            <a:endParaRPr sz="2750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12700" marR="5080">
              <a:lnSpc>
                <a:spcPct val="101099"/>
              </a:lnSpc>
            </a:pPr>
            <a:r>
              <a:rPr sz="2750" spc="7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spc="-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ll</a:t>
            </a:r>
            <a:r>
              <a:rPr sz="2750" spc="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2750" spc="11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2750" spc="1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sz="2750" spc="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</a:t>
            </a:r>
            <a:r>
              <a:rPr sz="2750" spc="-11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2750" spc="9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sz="2750" spc="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spc="-24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b="1" spc="7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</a:t>
            </a:r>
            <a:r>
              <a:rPr sz="2750" b="1" spc="-3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f</a:t>
            </a:r>
            <a:r>
              <a:rPr sz="2750" b="1" spc="-6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f</a:t>
            </a:r>
            <a:r>
              <a:rPr sz="2750" b="1" spc="7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</a:t>
            </a:r>
            <a:r>
              <a:rPr sz="2750" b="1" spc="16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</a:t>
            </a:r>
            <a:r>
              <a:rPr sz="2750" b="1" spc="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</a:t>
            </a:r>
            <a:r>
              <a:rPr sz="2750" b="1" spc="-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</a:t>
            </a:r>
            <a:r>
              <a:rPr sz="2750" b="1" spc="-4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v</a:t>
            </a:r>
            <a:r>
              <a:rPr sz="2750" b="1" spc="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  </a:t>
            </a:r>
            <a:r>
              <a:rPr sz="2750" b="1" spc="14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</a:t>
            </a:r>
            <a:r>
              <a:rPr sz="2750" b="1" spc="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</a:t>
            </a:r>
            <a:r>
              <a:rPr sz="2750" b="1" spc="27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m</a:t>
            </a:r>
            <a:r>
              <a:rPr sz="2750" b="1" spc="1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</a:t>
            </a:r>
            <a:r>
              <a:rPr sz="2750" b="1" spc="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</a:t>
            </a:r>
            <a:r>
              <a:rPr sz="2750" b="1" spc="-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</a:t>
            </a:r>
            <a:r>
              <a:rPr sz="2750" b="1" spc="17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g</a:t>
            </a:r>
            <a:r>
              <a:rPr sz="2750" b="1" spc="1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n</a:t>
            </a:r>
            <a:r>
              <a:rPr sz="2750" b="1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</a:t>
            </a:r>
            <a:r>
              <a:rPr sz="2750" b="1" spc="-8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il</a:t>
            </a:r>
            <a:r>
              <a:rPr sz="2750" spc="-1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sz="2750" spc="14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2750" spc="1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2750" spc="-18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v</a:t>
            </a:r>
            <a:r>
              <a:rPr sz="2750" spc="2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spc="-24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b="1" spc="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</a:t>
            </a:r>
            <a:r>
              <a:rPr sz="2750" b="1" spc="-4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v</a:t>
            </a:r>
            <a:r>
              <a:rPr sz="2750" b="1" spc="7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</a:t>
            </a:r>
            <a:r>
              <a:rPr sz="2750" b="1" spc="-16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r</a:t>
            </a:r>
            <a:r>
              <a:rPr sz="2750" b="1" spc="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</a:t>
            </a:r>
            <a:r>
              <a:rPr sz="2750" b="1" spc="-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l</a:t>
            </a:r>
            <a:r>
              <a:rPr sz="2750" b="1" spc="-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l</a:t>
            </a:r>
            <a:r>
              <a:rPr sz="2750" b="1" spc="-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750" b="1" spc="1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R</a:t>
            </a:r>
            <a:r>
              <a:rPr sz="2750" b="1" spc="19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</a:t>
            </a:r>
            <a:r>
              <a:rPr sz="2750" b="1" spc="-45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</a:t>
            </a:r>
            <a:r>
              <a:rPr sz="2750" b="1" spc="-8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  </a:t>
            </a:r>
            <a:r>
              <a:rPr sz="2750" b="1" spc="1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efﬁciency.</a:t>
            </a:r>
            <a:endParaRPr sz="275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5345" y="1429600"/>
            <a:ext cx="497420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0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7" y="64363"/>
                </a:lnTo>
                <a:lnTo>
                  <a:pt x="2668156" y="80503"/>
                </a:lnTo>
                <a:lnTo>
                  <a:pt x="2622530" y="97514"/>
                </a:lnTo>
                <a:lnTo>
                  <a:pt x="2577639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5"/>
                </a:lnTo>
                <a:lnTo>
                  <a:pt x="2405073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1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4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8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2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0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0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4"/>
                  </a:lnTo>
                  <a:lnTo>
                    <a:pt x="1987792" y="560989"/>
                  </a:lnTo>
                  <a:lnTo>
                    <a:pt x="1955460" y="593355"/>
                  </a:lnTo>
                  <a:lnTo>
                    <a:pt x="1923397" y="626032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0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2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0"/>
                  </a:lnTo>
                  <a:lnTo>
                    <a:pt x="965040" y="1680145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8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8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7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295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08623" y="3743533"/>
            <a:ext cx="4883453" cy="15273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b="1" spc="5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9850" b="1" spc="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985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9850" b="1" spc="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985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9850" b="1" spc="-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9850" b="1" spc="-2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sz="98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0"/>
            <a:ext cx="18300700" cy="10299700"/>
            <a:chOff x="-12500" y="0"/>
            <a:chExt cx="18300700" cy="1029970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993176" cy="10286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69580" y="506094"/>
              <a:ext cx="10318750" cy="9208770"/>
            </a:xfrm>
            <a:custGeom>
              <a:avLst/>
              <a:gdLst/>
              <a:ahLst/>
              <a:cxnLst/>
              <a:rect l="l" t="t" r="r" b="b"/>
              <a:pathLst>
                <a:path w="10318750" h="9208770">
                  <a:moveTo>
                    <a:pt x="10318407" y="9161056"/>
                  </a:moveTo>
                  <a:lnTo>
                    <a:pt x="0" y="9161056"/>
                  </a:lnTo>
                  <a:lnTo>
                    <a:pt x="0" y="9208681"/>
                  </a:lnTo>
                  <a:lnTo>
                    <a:pt x="10318407" y="9208681"/>
                  </a:lnTo>
                  <a:lnTo>
                    <a:pt x="10318407" y="9161056"/>
                  </a:lnTo>
                  <a:close/>
                </a:path>
                <a:path w="10318750" h="9208770">
                  <a:moveTo>
                    <a:pt x="10318407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0318407" y="47625"/>
                  </a:lnTo>
                  <a:lnTo>
                    <a:pt x="10318407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11005" y="1056252"/>
            <a:ext cx="4458945" cy="929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950" b="1" spc="160" dirty="0">
                <a:solidFill>
                  <a:schemeClr val="tx1"/>
                </a:solidFill>
              </a:rPr>
              <a:t>Introduction</a:t>
            </a:r>
            <a:endParaRPr sz="5950" b="1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15937" y="2954763"/>
            <a:ext cx="7479030" cy="5509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44145">
              <a:lnSpc>
                <a:spcPct val="101899"/>
              </a:lnSpc>
              <a:spcBef>
                <a:spcPts val="75"/>
              </a:spcBef>
            </a:pPr>
            <a:r>
              <a:rPr sz="2700" b="1" spc="-50" dirty="0">
                <a:solidFill>
                  <a:srgbClr val="332C2C"/>
                </a:solidFill>
                <a:latin typeface="Tahoma"/>
                <a:cs typeface="Tahoma"/>
              </a:rPr>
              <a:t>T</a:t>
            </a:r>
            <a:r>
              <a:rPr sz="2700" b="1" spc="-55" dirty="0">
                <a:solidFill>
                  <a:srgbClr val="332C2C"/>
                </a:solidFill>
                <a:latin typeface="Tahoma"/>
                <a:cs typeface="Tahoma"/>
              </a:rPr>
              <a:t>r</a:t>
            </a:r>
            <a:r>
              <a:rPr sz="2700" b="1" spc="65" dirty="0">
                <a:solidFill>
                  <a:srgbClr val="332C2C"/>
                </a:solidFill>
                <a:latin typeface="Tahoma"/>
                <a:cs typeface="Tahoma"/>
              </a:rPr>
              <a:t>e</a:t>
            </a:r>
            <a:r>
              <a:rPr sz="2700" b="1" spc="-30" dirty="0">
                <a:solidFill>
                  <a:srgbClr val="332C2C"/>
                </a:solidFill>
                <a:latin typeface="Tahoma"/>
                <a:cs typeface="Tahoma"/>
              </a:rPr>
              <a:t>v</a:t>
            </a:r>
            <a:r>
              <a:rPr sz="2700" b="1" spc="90" dirty="0">
                <a:solidFill>
                  <a:srgbClr val="332C2C"/>
                </a:solidFill>
                <a:latin typeface="Tahoma"/>
                <a:cs typeface="Tahoma"/>
              </a:rPr>
              <a:t>o</a:t>
            </a:r>
            <a:r>
              <a:rPr sz="2700" b="1" spc="-25" dirty="0">
                <a:solidFill>
                  <a:srgbClr val="332C2C"/>
                </a:solidFill>
                <a:latin typeface="Tahoma"/>
                <a:cs typeface="Tahoma"/>
              </a:rPr>
              <a:t>r</a:t>
            </a:r>
            <a:r>
              <a:rPr sz="2700" b="1" spc="-4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00" b="1" spc="195" dirty="0">
                <a:solidFill>
                  <a:srgbClr val="332C2C"/>
                </a:solidFill>
                <a:latin typeface="Tahoma"/>
                <a:cs typeface="Tahoma"/>
              </a:rPr>
              <a:t>M</a:t>
            </a:r>
            <a:r>
              <a:rPr sz="2700" b="1" spc="130" dirty="0">
                <a:solidFill>
                  <a:srgbClr val="332C2C"/>
                </a:solidFill>
                <a:latin typeface="Tahoma"/>
                <a:cs typeface="Tahoma"/>
              </a:rPr>
              <a:t>u</a:t>
            </a:r>
            <a:r>
              <a:rPr sz="2700" b="1" spc="145" dirty="0">
                <a:solidFill>
                  <a:srgbClr val="332C2C"/>
                </a:solidFill>
                <a:latin typeface="Tahoma"/>
                <a:cs typeface="Tahoma"/>
              </a:rPr>
              <a:t>n</a:t>
            </a:r>
            <a:r>
              <a:rPr sz="2700" b="1" spc="90" dirty="0">
                <a:solidFill>
                  <a:srgbClr val="332C2C"/>
                </a:solidFill>
                <a:latin typeface="Tahoma"/>
                <a:cs typeface="Tahoma"/>
              </a:rPr>
              <a:t>e</a:t>
            </a:r>
            <a:r>
              <a:rPr sz="2700" b="1" spc="145" dirty="0">
                <a:solidFill>
                  <a:srgbClr val="332C2C"/>
                </a:solidFill>
                <a:latin typeface="Tahoma"/>
                <a:cs typeface="Tahoma"/>
              </a:rPr>
              <a:t>n</a:t>
            </a:r>
            <a:r>
              <a:rPr sz="2700" b="1" spc="95" dirty="0">
                <a:solidFill>
                  <a:srgbClr val="332C2C"/>
                </a:solidFill>
                <a:latin typeface="Tahoma"/>
                <a:cs typeface="Tahoma"/>
              </a:rPr>
              <a:t>e</a:t>
            </a:r>
            <a:r>
              <a:rPr sz="2700" b="1" spc="-4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00" b="1" spc="-120" dirty="0">
                <a:solidFill>
                  <a:srgbClr val="332C2C"/>
                </a:solidFill>
                <a:latin typeface="Tahoma"/>
                <a:cs typeface="Tahoma"/>
              </a:rPr>
              <a:t>-</a:t>
            </a:r>
            <a:r>
              <a:rPr sz="2700" b="1" spc="-595" dirty="0">
                <a:solidFill>
                  <a:srgbClr val="332C2C"/>
                </a:solidFill>
                <a:latin typeface="Tahoma"/>
                <a:cs typeface="Tahoma"/>
              </a:rPr>
              <a:t>&gt;</a:t>
            </a:r>
            <a:r>
              <a:rPr sz="2700" b="1" spc="-4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00" spc="8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1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6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7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4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135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4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1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27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-405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0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sz="2700" spc="-1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1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8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1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35" dirty="0">
                <a:solidFill>
                  <a:srgbClr val="332C2C"/>
                </a:solidFill>
                <a:latin typeface="Verdana"/>
                <a:cs typeface="Verdana"/>
              </a:rPr>
              <a:t>ng  </a:t>
            </a:r>
            <a:r>
              <a:rPr sz="2700" spc="19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00" spc="-1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4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14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8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16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00" spc="7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135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8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7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6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7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12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10" dirty="0">
                <a:solidFill>
                  <a:srgbClr val="332C2C"/>
                </a:solidFill>
                <a:latin typeface="Verdana"/>
                <a:cs typeface="Verdana"/>
              </a:rPr>
              <a:t>ia</a:t>
            </a:r>
            <a:r>
              <a:rPr sz="270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3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27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-1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1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1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35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7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2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-1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10" dirty="0">
                <a:solidFill>
                  <a:srgbClr val="332C2C"/>
                </a:solidFill>
                <a:latin typeface="Verdana"/>
                <a:cs typeface="Verdana"/>
              </a:rPr>
              <a:t>ll</a:t>
            </a:r>
            <a:r>
              <a:rPr sz="2700" spc="-8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405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700" b="1" spc="90" dirty="0">
                <a:solidFill>
                  <a:srgbClr val="332C2C"/>
                </a:solidFill>
                <a:latin typeface="Tahoma"/>
                <a:cs typeface="Tahoma"/>
              </a:rPr>
              <a:t>Sonu</a:t>
            </a:r>
            <a:r>
              <a:rPr sz="2700" b="1" spc="-4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00" b="1" spc="10" dirty="0">
                <a:solidFill>
                  <a:srgbClr val="332C2C"/>
                </a:solidFill>
                <a:latin typeface="Tahoma"/>
                <a:cs typeface="Tahoma"/>
              </a:rPr>
              <a:t>Yadav</a:t>
            </a:r>
            <a:r>
              <a:rPr sz="2700" b="1" spc="-7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00" b="1" spc="-360" dirty="0">
                <a:solidFill>
                  <a:srgbClr val="332C2C"/>
                </a:solidFill>
                <a:latin typeface="Tahoma"/>
                <a:cs typeface="Tahoma"/>
              </a:rPr>
              <a:t>-&gt;</a:t>
            </a:r>
            <a:r>
              <a:rPr sz="2700" b="1" spc="-7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00" spc="85" dirty="0">
                <a:solidFill>
                  <a:srgbClr val="332C2C"/>
                </a:solidFill>
                <a:latin typeface="Verdana"/>
                <a:cs typeface="Verdana"/>
              </a:rPr>
              <a:t>Manages</a:t>
            </a:r>
            <a:r>
              <a:rPr sz="270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project</a:t>
            </a:r>
            <a:r>
              <a:rPr sz="270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/>
                <a:cs typeface="Verdana"/>
              </a:rPr>
              <a:t>execution.</a:t>
            </a:r>
            <a:endParaRPr sz="2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 dirty="0">
              <a:latin typeface="Verdana"/>
              <a:cs typeface="Verdana"/>
            </a:endParaRPr>
          </a:p>
          <a:p>
            <a:pPr marL="12700" marR="1285240">
              <a:lnSpc>
                <a:spcPct val="105800"/>
              </a:lnSpc>
              <a:spcBef>
                <a:spcPts val="5"/>
              </a:spcBef>
            </a:pPr>
            <a:r>
              <a:rPr sz="2600" b="1" spc="170" dirty="0">
                <a:solidFill>
                  <a:srgbClr val="332C2C"/>
                </a:solidFill>
                <a:latin typeface="Tahoma"/>
                <a:cs typeface="Tahoma"/>
              </a:rPr>
              <a:t>A</a:t>
            </a:r>
            <a:r>
              <a:rPr sz="2600" b="1" spc="45" dirty="0">
                <a:solidFill>
                  <a:srgbClr val="332C2C"/>
                </a:solidFill>
                <a:latin typeface="Tahoma"/>
                <a:cs typeface="Tahoma"/>
              </a:rPr>
              <a:t>tha</a:t>
            </a:r>
            <a:r>
              <a:rPr sz="2600" b="1" spc="70" dirty="0">
                <a:solidFill>
                  <a:srgbClr val="332C2C"/>
                </a:solidFill>
                <a:latin typeface="Tahoma"/>
                <a:cs typeface="Tahoma"/>
              </a:rPr>
              <a:t>r</a:t>
            </a:r>
            <a:r>
              <a:rPr sz="2600" b="1" spc="-35" dirty="0">
                <a:solidFill>
                  <a:srgbClr val="332C2C"/>
                </a:solidFill>
                <a:latin typeface="Tahoma"/>
                <a:cs typeface="Tahoma"/>
              </a:rPr>
              <a:t>v</a:t>
            </a:r>
            <a:r>
              <a:rPr sz="2600" b="1" spc="35" dirty="0">
                <a:solidFill>
                  <a:srgbClr val="332C2C"/>
                </a:solidFill>
                <a:latin typeface="Tahoma"/>
                <a:cs typeface="Tahoma"/>
              </a:rPr>
              <a:t>a</a:t>
            </a:r>
            <a:r>
              <a:rPr sz="2600" b="1" spc="-4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600" b="1" spc="55" dirty="0">
                <a:solidFill>
                  <a:srgbClr val="332C2C"/>
                </a:solidFill>
                <a:latin typeface="Tahoma"/>
                <a:cs typeface="Tahoma"/>
              </a:rPr>
              <a:t>Ja</a:t>
            </a:r>
            <a:r>
              <a:rPr sz="2600" b="1" spc="90" dirty="0">
                <a:solidFill>
                  <a:srgbClr val="332C2C"/>
                </a:solidFill>
                <a:latin typeface="Tahoma"/>
                <a:cs typeface="Tahoma"/>
              </a:rPr>
              <a:t>gdale</a:t>
            </a:r>
            <a:r>
              <a:rPr sz="2600" b="1" spc="-4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600" b="1" spc="-345" dirty="0">
                <a:solidFill>
                  <a:srgbClr val="332C2C"/>
                </a:solidFill>
                <a:latin typeface="Tahoma"/>
                <a:cs typeface="Tahoma"/>
              </a:rPr>
              <a:t>-&gt;</a:t>
            </a:r>
            <a:r>
              <a:rPr sz="2600" b="1" spc="-75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600" spc="85" dirty="0">
                <a:solidFill>
                  <a:srgbClr val="332C2C"/>
                </a:solidFill>
                <a:latin typeface="Verdana"/>
                <a:cs typeface="Verdana"/>
              </a:rPr>
              <a:t>Re</a:t>
            </a:r>
            <a:r>
              <a:rPr sz="2600" spc="4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600" spc="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600" spc="-3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600" spc="40" dirty="0">
                <a:solidFill>
                  <a:srgbClr val="332C2C"/>
                </a:solidFill>
                <a:latin typeface="Verdana"/>
                <a:cs typeface="Verdana"/>
              </a:rPr>
              <a:t>ds</a:t>
            </a:r>
            <a:r>
              <a:rPr sz="260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600" spc="85" dirty="0">
                <a:solidFill>
                  <a:srgbClr val="332C2C"/>
                </a:solidFill>
                <a:latin typeface="Verdana"/>
                <a:cs typeface="Verdana"/>
              </a:rPr>
              <a:t>meeting  </a:t>
            </a:r>
            <a:r>
              <a:rPr sz="2600" spc="114" dirty="0">
                <a:solidFill>
                  <a:srgbClr val="332C2C"/>
                </a:solidFill>
                <a:latin typeface="Verdana"/>
                <a:cs typeface="Verdana"/>
              </a:rPr>
              <a:t>minu</a:t>
            </a:r>
            <a:r>
              <a:rPr sz="2600" spc="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600" spc="-20" dirty="0">
                <a:solidFill>
                  <a:srgbClr val="332C2C"/>
                </a:solidFill>
                <a:latin typeface="Verdana"/>
                <a:cs typeface="Verdana"/>
              </a:rPr>
              <a:t>es</a:t>
            </a:r>
            <a:r>
              <a:rPr sz="260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600" spc="9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60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332C2C"/>
                </a:solidFill>
                <a:latin typeface="Verdana"/>
                <a:cs typeface="Verdana"/>
              </a:rPr>
              <a:t>dist</a:t>
            </a:r>
            <a:r>
              <a:rPr sz="2600" spc="-1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600" spc="80" dirty="0">
                <a:solidFill>
                  <a:srgbClr val="332C2C"/>
                </a:solidFill>
                <a:latin typeface="Verdana"/>
                <a:cs typeface="Verdana"/>
              </a:rPr>
              <a:t>ibu</a:t>
            </a:r>
            <a:r>
              <a:rPr sz="2600" spc="1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600" spc="-20" dirty="0">
                <a:solidFill>
                  <a:srgbClr val="332C2C"/>
                </a:solidFill>
                <a:latin typeface="Verdana"/>
                <a:cs typeface="Verdana"/>
              </a:rPr>
              <a:t>es</a:t>
            </a:r>
            <a:r>
              <a:rPr sz="260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600" spc="90" dirty="0">
                <a:solidFill>
                  <a:srgbClr val="332C2C"/>
                </a:solidFill>
                <a:latin typeface="Verdana"/>
                <a:cs typeface="Verdana"/>
              </a:rPr>
              <a:t>no</a:t>
            </a:r>
            <a:r>
              <a:rPr sz="2600" spc="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600" spc="-145" dirty="0">
                <a:solidFill>
                  <a:srgbClr val="332C2C"/>
                </a:solidFill>
                <a:latin typeface="Verdana"/>
                <a:cs typeface="Verdana"/>
              </a:rPr>
              <a:t>es.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Verdana"/>
              <a:cs typeface="Verdana"/>
            </a:endParaRPr>
          </a:p>
          <a:p>
            <a:pPr marL="12700" marR="5080">
              <a:lnSpc>
                <a:spcPct val="104200"/>
              </a:lnSpc>
            </a:pPr>
            <a:r>
              <a:rPr sz="2700" b="1" spc="55" dirty="0">
                <a:solidFill>
                  <a:srgbClr val="332C2C"/>
                </a:solidFill>
                <a:latin typeface="Tahoma"/>
                <a:cs typeface="Tahoma"/>
              </a:rPr>
              <a:t>Rohit</a:t>
            </a:r>
            <a:r>
              <a:rPr sz="2700" b="1" spc="-4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00" b="1" spc="60" dirty="0">
                <a:solidFill>
                  <a:srgbClr val="332C2C"/>
                </a:solidFill>
                <a:latin typeface="Tahoma"/>
                <a:cs typeface="Tahoma"/>
              </a:rPr>
              <a:t>Sinha</a:t>
            </a:r>
            <a:r>
              <a:rPr sz="2700" b="1" spc="-4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00" b="1" spc="-360" dirty="0">
                <a:solidFill>
                  <a:srgbClr val="332C2C"/>
                </a:solidFill>
                <a:latin typeface="Tahoma"/>
                <a:cs typeface="Tahoma"/>
              </a:rPr>
              <a:t>-&gt;</a:t>
            </a:r>
            <a:r>
              <a:rPr sz="2700" b="1" spc="-75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Ensures</a:t>
            </a:r>
            <a:r>
              <a:rPr sz="270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project</a:t>
            </a:r>
            <a:r>
              <a:rPr sz="270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332C2C"/>
                </a:solidFill>
                <a:latin typeface="Verdana"/>
                <a:cs typeface="Verdana"/>
              </a:rPr>
              <a:t>deliverables </a:t>
            </a:r>
            <a:r>
              <a:rPr sz="2700" spc="-9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1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4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27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3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7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405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Verdana"/>
              <a:cs typeface="Verdana"/>
            </a:endParaRPr>
          </a:p>
          <a:p>
            <a:pPr marL="12700" marR="146050">
              <a:lnSpc>
                <a:spcPct val="101899"/>
              </a:lnSpc>
            </a:pPr>
            <a:r>
              <a:rPr sz="2700" b="1" spc="165" dirty="0">
                <a:solidFill>
                  <a:srgbClr val="332C2C"/>
                </a:solidFill>
                <a:latin typeface="Tahoma"/>
                <a:cs typeface="Tahoma"/>
              </a:rPr>
              <a:t>P</a:t>
            </a:r>
            <a:r>
              <a:rPr sz="2700" b="1" spc="35" dirty="0">
                <a:solidFill>
                  <a:srgbClr val="332C2C"/>
                </a:solidFill>
                <a:latin typeface="Tahoma"/>
                <a:cs typeface="Tahoma"/>
              </a:rPr>
              <a:t>a</a:t>
            </a:r>
            <a:r>
              <a:rPr sz="2700" b="1" spc="130" dirty="0">
                <a:solidFill>
                  <a:srgbClr val="332C2C"/>
                </a:solidFill>
                <a:latin typeface="Tahoma"/>
                <a:cs typeface="Tahoma"/>
              </a:rPr>
              <a:t>u</a:t>
            </a:r>
            <a:r>
              <a:rPr sz="2700" b="1" spc="-30" dirty="0">
                <a:solidFill>
                  <a:srgbClr val="332C2C"/>
                </a:solidFill>
                <a:latin typeface="Tahoma"/>
                <a:cs typeface="Tahoma"/>
              </a:rPr>
              <a:t>li</a:t>
            </a:r>
            <a:r>
              <a:rPr sz="2700" b="1" spc="140" dirty="0">
                <a:solidFill>
                  <a:srgbClr val="332C2C"/>
                </a:solidFill>
                <a:latin typeface="Tahoma"/>
                <a:cs typeface="Tahoma"/>
              </a:rPr>
              <a:t>n</a:t>
            </a:r>
            <a:r>
              <a:rPr sz="2700" b="1" spc="40" dirty="0">
                <a:solidFill>
                  <a:srgbClr val="332C2C"/>
                </a:solidFill>
                <a:latin typeface="Tahoma"/>
                <a:cs typeface="Tahoma"/>
              </a:rPr>
              <a:t>a</a:t>
            </a:r>
            <a:r>
              <a:rPr sz="2700" b="1" spc="-4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00" b="1" spc="165" dirty="0">
                <a:solidFill>
                  <a:srgbClr val="332C2C"/>
                </a:solidFill>
                <a:latin typeface="Tahoma"/>
                <a:cs typeface="Tahoma"/>
              </a:rPr>
              <a:t>P</a:t>
            </a:r>
            <a:r>
              <a:rPr sz="2700" b="1" spc="35" dirty="0">
                <a:solidFill>
                  <a:srgbClr val="332C2C"/>
                </a:solidFill>
                <a:latin typeface="Tahoma"/>
                <a:cs typeface="Tahoma"/>
              </a:rPr>
              <a:t>a</a:t>
            </a:r>
            <a:r>
              <a:rPr sz="2700" b="1" spc="130" dirty="0">
                <a:solidFill>
                  <a:srgbClr val="332C2C"/>
                </a:solidFill>
                <a:latin typeface="Tahoma"/>
                <a:cs typeface="Tahoma"/>
              </a:rPr>
              <a:t>u</a:t>
            </a:r>
            <a:r>
              <a:rPr sz="2700" b="1" spc="-25" dirty="0">
                <a:solidFill>
                  <a:srgbClr val="332C2C"/>
                </a:solidFill>
                <a:latin typeface="Tahoma"/>
                <a:cs typeface="Tahoma"/>
              </a:rPr>
              <a:t>l</a:t>
            </a:r>
            <a:r>
              <a:rPr sz="2700" b="1" spc="-4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00" b="1" spc="-120" dirty="0">
                <a:solidFill>
                  <a:srgbClr val="332C2C"/>
                </a:solidFill>
                <a:latin typeface="Tahoma"/>
                <a:cs typeface="Tahoma"/>
              </a:rPr>
              <a:t>-</a:t>
            </a:r>
            <a:r>
              <a:rPr sz="2700" b="1" spc="-595" dirty="0">
                <a:solidFill>
                  <a:srgbClr val="332C2C"/>
                </a:solidFill>
                <a:latin typeface="Tahoma"/>
                <a:cs typeface="Tahoma"/>
              </a:rPr>
              <a:t>&gt;</a:t>
            </a:r>
            <a:r>
              <a:rPr sz="2700" b="1" spc="-4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00" spc="10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80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00" spc="-1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8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4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7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1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7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6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7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185" dirty="0">
                <a:solidFill>
                  <a:srgbClr val="332C2C"/>
                </a:solidFill>
                <a:latin typeface="Verdana"/>
                <a:cs typeface="Verdana"/>
              </a:rPr>
              <a:t>j</a:t>
            </a:r>
            <a:r>
              <a:rPr sz="2700" spc="3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4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1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7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1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35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20" dirty="0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sz="2700" spc="-1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80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00" spc="-1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8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4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1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35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4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27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-1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35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1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8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00" spc="3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8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405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32498"/>
            <a:ext cx="18280380" cy="8789110"/>
            <a:chOff x="0" y="1032498"/>
            <a:chExt cx="18280380" cy="8789110"/>
          </a:xfrm>
        </p:grpSpPr>
        <p:sp>
          <p:nvSpPr>
            <p:cNvPr id="4" name="object 4"/>
            <p:cNvSpPr/>
            <p:nvPr/>
          </p:nvSpPr>
          <p:spPr>
            <a:xfrm>
              <a:off x="1013688" y="1032498"/>
              <a:ext cx="6486525" cy="8191500"/>
            </a:xfrm>
            <a:custGeom>
              <a:avLst/>
              <a:gdLst/>
              <a:ahLst/>
              <a:cxnLst/>
              <a:rect l="l" t="t" r="r" b="b"/>
              <a:pathLst>
                <a:path w="6486525" h="8191500">
                  <a:moveTo>
                    <a:pt x="6486525" y="0"/>
                  </a:moveTo>
                  <a:lnTo>
                    <a:pt x="0" y="0"/>
                  </a:lnTo>
                  <a:lnTo>
                    <a:pt x="0" y="8191500"/>
                  </a:lnTo>
                  <a:lnTo>
                    <a:pt x="6486525" y="8191500"/>
                  </a:lnTo>
                  <a:lnTo>
                    <a:pt x="64865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4506" y="1156998"/>
              <a:ext cx="6200773" cy="7924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9773983"/>
              <a:ext cx="18280380" cy="47625"/>
            </a:xfrm>
            <a:custGeom>
              <a:avLst/>
              <a:gdLst/>
              <a:ahLst/>
              <a:cxnLst/>
              <a:rect l="l" t="t" r="r" b="b"/>
              <a:pathLst>
                <a:path w="18280380" h="47625">
                  <a:moveTo>
                    <a:pt x="1827977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9771" y="47625"/>
                  </a:lnTo>
                  <a:lnTo>
                    <a:pt x="1827977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27952" y="1326832"/>
            <a:ext cx="819439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1204">
              <a:lnSpc>
                <a:spcPct val="100000"/>
              </a:lnSpc>
              <a:spcBef>
                <a:spcPts val="100"/>
              </a:spcBef>
            </a:pPr>
            <a:r>
              <a:rPr b="1" spc="160" dirty="0">
                <a:solidFill>
                  <a:schemeClr val="tx1"/>
                </a:solidFill>
              </a:rPr>
              <a:t>Superher</a:t>
            </a:r>
            <a:r>
              <a:rPr b="1" spc="185" dirty="0">
                <a:solidFill>
                  <a:schemeClr val="tx1"/>
                </a:solidFill>
              </a:rPr>
              <a:t>o</a:t>
            </a:r>
            <a:r>
              <a:rPr b="1" spc="-365" dirty="0">
                <a:solidFill>
                  <a:schemeClr val="tx1"/>
                </a:solidFill>
              </a:rPr>
              <a:t> </a:t>
            </a:r>
            <a:r>
              <a:rPr b="1" spc="-615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16820" y="3230969"/>
            <a:ext cx="7165340" cy="55511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19125">
              <a:lnSpc>
                <a:spcPct val="101499"/>
              </a:lnSpc>
              <a:spcBef>
                <a:spcPts val="55"/>
              </a:spcBef>
            </a:pP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3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100" dirty="0">
                <a:solidFill>
                  <a:srgbClr val="332C2C"/>
                </a:solidFill>
                <a:latin typeface="Verdana"/>
                <a:cs typeface="Verdana"/>
              </a:rPr>
              <a:t>y 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nn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oo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ll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students.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Verdana"/>
              <a:cs typeface="Verdana"/>
            </a:endParaRPr>
          </a:p>
          <a:p>
            <a:pPr marL="12700" marR="220345">
              <a:lnSpc>
                <a:spcPct val="101699"/>
              </a:lnSpc>
            </a:pP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409" dirty="0">
                <a:solidFill>
                  <a:srgbClr val="332C2C"/>
                </a:solidFill>
                <a:latin typeface="Verdana"/>
                <a:cs typeface="Verdana"/>
              </a:rPr>
              <a:t>, 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change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cultivate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entrepreneurship </a:t>
            </a:r>
            <a:r>
              <a:rPr sz="2750" spc="-9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ili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 dirty="0">
              <a:latin typeface="Verdana"/>
              <a:cs typeface="Verdana"/>
            </a:endParaRPr>
          </a:p>
          <a:p>
            <a:pPr marL="12700" marR="5080">
              <a:lnSpc>
                <a:spcPct val="102299"/>
              </a:lnSpc>
            </a:pPr>
            <a:r>
              <a:rPr sz="2750" spc="10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oo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2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event.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527456"/>
            <a:ext cx="18280380" cy="47625"/>
          </a:xfrm>
          <a:custGeom>
            <a:avLst/>
            <a:gdLst/>
            <a:ahLst/>
            <a:cxnLst/>
            <a:rect l="l" t="t" r="r" b="b"/>
            <a:pathLst>
              <a:path w="18280380" h="47625">
                <a:moveTo>
                  <a:pt x="18279771" y="0"/>
                </a:moveTo>
                <a:lnTo>
                  <a:pt x="0" y="0"/>
                </a:lnTo>
                <a:lnTo>
                  <a:pt x="0" y="47625"/>
                </a:lnTo>
                <a:lnTo>
                  <a:pt x="18279771" y="47625"/>
                </a:lnTo>
                <a:lnTo>
                  <a:pt x="18279771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5229225" cy="5229225"/>
            <a:chOff x="11096307" y="3131096"/>
            <a:chExt cx="5229225" cy="5229225"/>
          </a:xfrm>
        </p:grpSpPr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4121" y="3429749"/>
            <a:ext cx="7254240" cy="51225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</a:pPr>
            <a:r>
              <a:rPr sz="2750" spc="10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oo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oo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businesses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reach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target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audience </a:t>
            </a:r>
            <a:r>
              <a:rPr sz="2750" spc="-9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Verdana"/>
              <a:cs typeface="Verdana"/>
            </a:endParaRPr>
          </a:p>
          <a:p>
            <a:pPr marL="12700" marR="1024890" algn="just">
              <a:lnSpc>
                <a:spcPct val="101099"/>
              </a:lnSpc>
            </a:pP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ll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 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09" dirty="0">
                <a:solidFill>
                  <a:srgbClr val="332C2C"/>
                </a:solidFill>
                <a:latin typeface="Verdana"/>
                <a:cs typeface="Verdana"/>
              </a:rPr>
              <a:t>,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 dirty="0">
              <a:latin typeface="Verdana"/>
              <a:cs typeface="Verdana"/>
            </a:endParaRPr>
          </a:p>
          <a:p>
            <a:pPr marL="12700" marR="160655">
              <a:lnSpc>
                <a:spcPct val="101499"/>
              </a:lnSpc>
              <a:spcBef>
                <a:spcPts val="5"/>
              </a:spcBef>
            </a:pPr>
            <a:r>
              <a:rPr sz="2750" spc="305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Cost-Per-Click 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(CPC),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Cost-Per-Result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0" dirty="0">
                <a:solidFill>
                  <a:srgbClr val="332C2C"/>
                </a:solidFill>
                <a:latin typeface="Verdana"/>
                <a:cs typeface="Verdana"/>
              </a:rPr>
              <a:t>(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9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0" dirty="0">
                <a:solidFill>
                  <a:srgbClr val="332C2C"/>
                </a:solidFill>
                <a:latin typeface="Verdana"/>
                <a:cs typeface="Verdana"/>
              </a:rPr>
              <a:t>)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sz="2750" spc="-290" dirty="0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0" dirty="0">
                <a:solidFill>
                  <a:srgbClr val="332C2C"/>
                </a:solidFill>
                <a:latin typeface="Verdana"/>
                <a:cs typeface="Verdana"/>
              </a:rPr>
              <a:t>(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0" dirty="0">
                <a:solidFill>
                  <a:srgbClr val="332C2C"/>
                </a:solidFill>
                <a:latin typeface="Verdana"/>
                <a:cs typeface="Verdana"/>
              </a:rPr>
              <a:t>)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409" dirty="0">
                <a:solidFill>
                  <a:srgbClr val="332C2C"/>
                </a:solidFill>
                <a:latin typeface="Verdana"/>
                <a:cs typeface="Verdana"/>
              </a:rPr>
              <a:t>, 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35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09166" y="1444511"/>
            <a:ext cx="522922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5" dirty="0">
                <a:solidFill>
                  <a:schemeClr val="tx1"/>
                </a:solidFill>
              </a:rPr>
              <a:t>Facebook</a:t>
            </a:r>
            <a:r>
              <a:rPr b="1" spc="-360" dirty="0">
                <a:solidFill>
                  <a:schemeClr val="tx1"/>
                </a:solidFill>
              </a:rPr>
              <a:t> </a:t>
            </a:r>
            <a:r>
              <a:rPr b="1" spc="-150" dirty="0">
                <a:solidFill>
                  <a:schemeClr val="tx1"/>
                </a:solidFill>
              </a:rPr>
              <a:t>Ads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108"/>
            <a:ext cx="5229225" cy="5229225"/>
            <a:chOff x="11096307" y="3131108"/>
            <a:chExt cx="5229225" cy="5229225"/>
          </a:xfrm>
        </p:grpSpPr>
        <p:sp>
          <p:nvSpPr>
            <p:cNvPr id="4" name="object 4"/>
            <p:cNvSpPr/>
            <p:nvPr/>
          </p:nvSpPr>
          <p:spPr>
            <a:xfrm>
              <a:off x="11096307" y="3131108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5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12755" y="4191749"/>
            <a:ext cx="7432040" cy="38461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sz="2750" spc="30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sz="2750" spc="10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</a:t>
            </a:r>
            <a:r>
              <a:rPr sz="2750" spc="-1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sz="2750" spc="3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sz="2750" spc="2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2750" spc="2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sz="2750" spc="1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sz="2750" spc="-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g</a:t>
            </a:r>
            <a:r>
              <a:rPr sz="2750" spc="114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2750" spc="-9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-7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2750" spc="10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</a:t>
            </a:r>
            <a:r>
              <a:rPr sz="2750" spc="1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sz="2750" spc="10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</a:t>
            </a:r>
            <a:r>
              <a:rPr sz="2750" spc="-1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sz="2750" spc="3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2750" spc="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spc="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sz="2750" spc="-1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2750" spc="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  </a:t>
            </a:r>
            <a:r>
              <a:rPr sz="2750" spc="2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sz="2750" spc="-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2750" spc="-16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x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2750" spc="-7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z</a:t>
            </a:r>
            <a:r>
              <a:rPr sz="2750" spc="2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-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spc="-18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-1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2750" spc="-9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ili</a:t>
            </a:r>
            <a:r>
              <a:rPr sz="2750" spc="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2750" spc="-229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y</a:t>
            </a:r>
            <a:r>
              <a:rPr sz="2750" spc="-4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.</a:t>
            </a:r>
            <a:endParaRPr sz="275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12700" marR="77470" indent="-635">
              <a:lnSpc>
                <a:spcPct val="101400"/>
              </a:lnSpc>
            </a:pPr>
            <a:r>
              <a:rPr sz="2750" spc="30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spc="-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2750" spc="-9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g</a:t>
            </a:r>
            <a:r>
              <a:rPr sz="2750" spc="-24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b="1" spc="-9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b="1" spc="-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2750" b="1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g</a:t>
            </a:r>
            <a:r>
              <a:rPr sz="2750" b="1" spc="-13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2750" b="1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g</a:t>
            </a:r>
            <a:r>
              <a:rPr sz="2750" b="1" spc="-9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b="1" spc="-1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sz="2750" b="1" spc="-9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b="1" spc="-6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2750" b="1" spc="-5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2750" b="1" spc="-2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spc="3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2750" spc="-9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2750" spc="11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sz="2750" spc="-9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sz="2750" spc="1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2750" spc="-7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  </a:t>
            </a:r>
            <a:r>
              <a:rPr sz="2750" b="1" spc="-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sz="2750" b="1" spc="-1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li</a:t>
            </a:r>
            <a:r>
              <a:rPr sz="2750" b="1" spc="-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sz="2750" b="1" spc="-10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k</a:t>
            </a:r>
            <a:r>
              <a:rPr sz="2750" b="1" spc="-2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-</a:t>
            </a:r>
            <a:r>
              <a:rPr sz="2750" b="1" spc="-6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2750" b="1" spc="-6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</a:t>
            </a:r>
            <a:r>
              <a:rPr sz="2750" b="1" spc="-204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2750" b="1" spc="-9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2750" b="1" spc="-7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</a:t>
            </a:r>
            <a:r>
              <a:rPr sz="2750" b="1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g</a:t>
            </a:r>
            <a:r>
              <a:rPr sz="2750" b="1" spc="-6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</a:t>
            </a:r>
            <a:r>
              <a:rPr sz="2750" b="1" spc="-16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b="1" spc="-29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2750" b="1" spc="-14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2750" b="1" spc="-10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2750" b="1" spc="-9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b="1" spc="-17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sz="2750" b="1" spc="-27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,</a:t>
            </a:r>
            <a:r>
              <a:rPr sz="2750" b="1" spc="-2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b="1" spc="-1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2750" b="1" spc="-2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sz="2750" b="1" spc="-3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sz="2750" b="1" spc="-204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2750" b="1" spc="-9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b="1" spc="-17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ss</a:t>
            </a:r>
            <a:r>
              <a:rPr sz="2750" b="1" spc="-1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2750" b="1" spc="-9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2750" b="1" spc="-6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2750" b="1" spc="-17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sz="2750" b="1" spc="-19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,</a:t>
            </a:r>
            <a:r>
              <a:rPr sz="2750" b="1" spc="-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750" b="1" spc="-7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r</a:t>
            </a:r>
            <a:r>
              <a:rPr sz="2750" b="1" spc="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</a:t>
            </a:r>
            <a:r>
              <a:rPr sz="2750" b="1" spc="2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</a:t>
            </a:r>
            <a:r>
              <a:rPr sz="2750" b="1" spc="1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</a:t>
            </a:r>
            <a:r>
              <a:rPr sz="2750" b="1" spc="1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h</a:t>
            </a:r>
            <a:r>
              <a:rPr sz="2750" b="1" spc="-18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,  </a:t>
            </a:r>
            <a:r>
              <a:rPr sz="2750" b="1" spc="9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unique</a:t>
            </a:r>
            <a:r>
              <a:rPr sz="2750" b="1" spc="-6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750" b="1" spc="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clicks,</a:t>
            </a:r>
            <a:r>
              <a:rPr sz="2750" b="1" spc="-5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750" b="1" spc="8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amouint</a:t>
            </a:r>
            <a:r>
              <a:rPr sz="2750" b="1" spc="-6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750" b="1" spc="7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spent</a:t>
            </a:r>
            <a:r>
              <a:rPr sz="2750" b="1" spc="-6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750" b="1" spc="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</a:t>
            </a:r>
            <a:r>
              <a:rPr sz="2750" b="1" spc="-5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750" b="1" spc="-1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INR,</a:t>
            </a:r>
            <a:r>
              <a:rPr sz="2750" b="1" spc="-6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750" b="1" spc="5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cost </a:t>
            </a:r>
            <a:r>
              <a:rPr sz="2750" b="1" spc="-79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750" b="1" spc="1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</a:t>
            </a:r>
            <a:r>
              <a:rPr sz="2750" b="1" spc="7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</a:t>
            </a:r>
            <a:r>
              <a:rPr sz="2750" b="1" spc="-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r</a:t>
            </a:r>
            <a:r>
              <a:rPr sz="2750" b="1" spc="-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750" b="1" spc="1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</a:t>
            </a:r>
            <a:r>
              <a:rPr sz="2750" b="1" spc="-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li</a:t>
            </a:r>
            <a:r>
              <a:rPr sz="2750" b="1" spc="1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</a:t>
            </a:r>
            <a:r>
              <a:rPr sz="2750" b="1" spc="9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k</a:t>
            </a:r>
            <a:r>
              <a:rPr sz="2750" b="1" spc="-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</a:t>
            </a:r>
            <a:r>
              <a:rPr sz="2750" spc="-24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b="1" spc="-204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2750" b="1" spc="-9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b="1" spc="-17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sz="2750" b="1" spc="-7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</a:t>
            </a:r>
            <a:r>
              <a:rPr sz="2750" b="1" spc="-1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sz="2750" b="1" spc="-5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2750" b="1" spc="-2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2750" spc="1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sz="2750" spc="10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</a:t>
            </a:r>
            <a:r>
              <a:rPr sz="2750" spc="-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sz="2750" spc="1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  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g</a:t>
            </a:r>
            <a:r>
              <a:rPr sz="2750" spc="114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</a:t>
            </a:r>
            <a:r>
              <a:rPr sz="2750" spc="3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2750" spc="-9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sz="2750" spc="14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sz="2750" spc="-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sz="2750" spc="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</a:t>
            </a:r>
            <a:r>
              <a:rPr sz="2750" spc="-7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2750" spc="10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  </a:t>
            </a:r>
            <a:r>
              <a:rPr sz="2750" spc="15" dirty="0">
                <a:solidFill>
                  <a:srgbClr val="332C2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campaigns.</a:t>
            </a:r>
            <a:endParaRPr sz="275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87318" y="1444498"/>
            <a:ext cx="7944032" cy="17055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000"/>
              </a:lnSpc>
              <a:spcBef>
                <a:spcPts val="1300"/>
              </a:spcBef>
            </a:pPr>
            <a:r>
              <a:rPr lang="en-GB" b="1" spc="55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Overview of Ad Campaign</a:t>
            </a:r>
            <a:endParaRPr b="1" spc="55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3723692"/>
            <a:ext cx="11125200" cy="64008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68804" y="837006"/>
            <a:ext cx="1030160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Campaigns</a:t>
            </a:r>
            <a:r>
              <a:rPr sz="4800" b="1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4800" b="1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54150" y="1829032"/>
            <a:ext cx="1010412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00"/>
              </a:lnSpc>
              <a:spcBef>
                <a:spcPts val="100"/>
              </a:spcBef>
            </a:pPr>
            <a:r>
              <a:rPr sz="2800" spc="-2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Ba</a:t>
            </a:r>
            <a:r>
              <a:rPr sz="2800" spc="-1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r</a:t>
            </a:r>
            <a:r>
              <a:rPr sz="2800" spc="-22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2800" spc="9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Graph</a:t>
            </a:r>
            <a:r>
              <a:rPr sz="2800" spc="-21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2800" spc="4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Comparison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  <a:p>
            <a:pPr marL="12700">
              <a:lnSpc>
                <a:spcPts val="4300"/>
              </a:lnSpc>
            </a:pPr>
            <a:r>
              <a:rPr sz="2800" b="1" spc="-8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Highe</a:t>
            </a:r>
            <a:r>
              <a:rPr sz="2800" b="1" spc="-6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r</a:t>
            </a:r>
            <a:r>
              <a:rPr sz="2800" b="1" spc="-22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2800" b="1" spc="-37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CPC</a:t>
            </a:r>
            <a:r>
              <a:rPr sz="2800" b="1" spc="-22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2800" spc="14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and</a:t>
            </a:r>
            <a:r>
              <a:rPr sz="2800" spc="-22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lang="en-GB" sz="2800" b="1" spc="-37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CPR</a:t>
            </a:r>
            <a:r>
              <a:rPr sz="2800" b="1" spc="-22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2800" spc="6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indicat</a:t>
            </a:r>
            <a:r>
              <a:rPr sz="2800" spc="7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e</a:t>
            </a:r>
            <a:r>
              <a:rPr sz="2800" spc="-22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2800" spc="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les</a:t>
            </a:r>
            <a:r>
              <a:rPr sz="2800" spc="1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s</a:t>
            </a:r>
            <a:r>
              <a:rPr sz="2800" spc="-22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2800" spc="2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efﬁcien</a:t>
            </a:r>
            <a:r>
              <a:rPr sz="2800" spc="2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t</a:t>
            </a:r>
            <a:r>
              <a:rPr sz="2800" spc="-22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2800" spc="2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campaigns.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00" b="1" spc="-9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Campaigns</a:t>
            </a:r>
            <a:r>
              <a:rPr sz="2800" b="1" spc="-21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2800" b="1" spc="-11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3,</a:t>
            </a:r>
            <a:r>
              <a:rPr sz="2800" b="1" spc="-22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2800" b="1" spc="-14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10,</a:t>
            </a:r>
            <a:r>
              <a:rPr sz="2800" b="1" spc="-22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2800" b="1" spc="-16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4</a:t>
            </a:r>
            <a:r>
              <a:rPr sz="2800" b="1" spc="-8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,</a:t>
            </a:r>
            <a:r>
              <a:rPr sz="2800" b="1" spc="-24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2800" spc="14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and</a:t>
            </a:r>
            <a:r>
              <a:rPr sz="2800" spc="-22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2800" b="1" spc="-3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11</a:t>
            </a:r>
            <a:r>
              <a:rPr sz="2800" b="1" spc="-21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2800" spc="4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highlighted.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CB6281-7FD9-94DB-DA21-8A75E64C2553}"/>
              </a:ext>
            </a:extLst>
          </p:cNvPr>
          <p:cNvSpPr/>
          <p:nvPr/>
        </p:nvSpPr>
        <p:spPr>
          <a:xfrm>
            <a:off x="10598149" y="4235448"/>
            <a:ext cx="4154273" cy="6064251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5350" y="3533957"/>
            <a:ext cx="11430000" cy="654390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68797" y="837006"/>
            <a:ext cx="65081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</a:t>
            </a:r>
            <a:r>
              <a:rPr sz="4800" b="1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r>
              <a:rPr sz="4800" b="1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Impressions</a:t>
            </a:r>
            <a:endParaRPr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4150" y="1829032"/>
            <a:ext cx="14253210" cy="1667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00"/>
              </a:lnSpc>
              <a:spcBef>
                <a:spcPts val="100"/>
              </a:spcBef>
            </a:pPr>
            <a:r>
              <a:rPr sz="2800" spc="-114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Ba</a:t>
            </a:r>
            <a:r>
              <a:rPr sz="2800" spc="-8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r</a:t>
            </a:r>
            <a:r>
              <a:rPr sz="2800" spc="-114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Graph</a:t>
            </a:r>
          </a:p>
          <a:p>
            <a:pPr marL="12700">
              <a:lnSpc>
                <a:spcPts val="4300"/>
              </a:lnSpc>
            </a:pPr>
            <a:r>
              <a:rPr sz="2800" b="1" spc="3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Campaigns</a:t>
            </a:r>
            <a:r>
              <a:rPr sz="2800" b="1" spc="-12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b="1" spc="-30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11,</a:t>
            </a:r>
            <a:r>
              <a:rPr sz="2800" b="1" spc="-12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b="1" spc="-14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3,</a:t>
            </a:r>
            <a:r>
              <a:rPr sz="2800" b="1" spc="-12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b="1" spc="-14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4, </a:t>
            </a:r>
            <a:r>
              <a:rPr sz="2800" spc="-5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and</a:t>
            </a:r>
            <a:r>
              <a:rPr sz="2800" spc="-11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b="1" spc="-12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10 </a:t>
            </a:r>
            <a:r>
              <a:rPr sz="2800" spc="-7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underperforming</a:t>
            </a:r>
            <a:r>
              <a:rPr sz="2800" spc="-10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10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with</a:t>
            </a:r>
            <a:r>
              <a:rPr sz="2800" spc="-13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b="1" spc="-7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low</a:t>
            </a:r>
            <a:r>
              <a:rPr sz="2800" b="1" spc="-12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b="1" spc="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reach</a:t>
            </a:r>
            <a:r>
              <a:rPr sz="2800" b="1" spc="-14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spc="-5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and</a:t>
            </a:r>
            <a:r>
              <a:rPr sz="2800" spc="-10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b="1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impressions</a:t>
            </a:r>
            <a:r>
              <a:rPr sz="280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D3FFB9-C808-E255-7880-7FBEEAC5442F}"/>
              </a:ext>
            </a:extLst>
          </p:cNvPr>
          <p:cNvSpPr/>
          <p:nvPr/>
        </p:nvSpPr>
        <p:spPr>
          <a:xfrm>
            <a:off x="4122854" y="8274049"/>
            <a:ext cx="4154273" cy="1989781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8688" y="3133379"/>
            <a:ext cx="11363324" cy="661747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68790" y="837006"/>
            <a:ext cx="108553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sz="4800" b="1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</a:t>
            </a:r>
            <a:r>
              <a:rPr sz="4800" b="1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800" b="1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2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sz="4800" b="1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Spent</a:t>
            </a:r>
            <a:endParaRPr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72540" y="1618386"/>
            <a:ext cx="15755619" cy="1052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00"/>
              </a:lnSpc>
              <a:spcBef>
                <a:spcPts val="100"/>
              </a:spcBef>
            </a:pPr>
            <a:r>
              <a:rPr sz="2800" spc="-114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Ba</a:t>
            </a:r>
            <a:r>
              <a:rPr sz="2800" spc="-8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r</a:t>
            </a:r>
            <a:r>
              <a:rPr sz="2800" spc="-114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Graph</a:t>
            </a:r>
          </a:p>
          <a:p>
            <a:pPr marL="12700">
              <a:lnSpc>
                <a:spcPts val="4300"/>
              </a:lnSpc>
            </a:pPr>
            <a:r>
              <a:rPr sz="2800" b="1" spc="3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Campaigns</a:t>
            </a:r>
            <a:r>
              <a:rPr sz="2800" b="1" spc="-13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b="1" spc="-14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3,</a:t>
            </a:r>
            <a:r>
              <a:rPr sz="2800" b="1" spc="-12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b="1" spc="-14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4,</a:t>
            </a:r>
            <a:r>
              <a:rPr sz="2800" b="1" spc="-12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b="1" spc="-114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9,</a:t>
            </a:r>
            <a:r>
              <a:rPr sz="2800" b="1" spc="-15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spc="-5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and</a:t>
            </a:r>
            <a:r>
              <a:rPr sz="2800" spc="-11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b="1" spc="-8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5</a:t>
            </a:r>
            <a:r>
              <a:rPr sz="2800" b="1" spc="-12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spc="-15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show</a:t>
            </a:r>
            <a:r>
              <a:rPr sz="2800" spc="-10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6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inefﬁciencies</a:t>
            </a:r>
            <a:r>
              <a:rPr sz="2800" spc="-11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spc="-10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with</a:t>
            </a:r>
            <a:r>
              <a:rPr sz="2800" spc="-9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b="1" spc="-7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low</a:t>
            </a:r>
            <a:r>
              <a:rPr sz="2800" b="1" spc="-12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b="1" spc="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reach</a:t>
            </a:r>
            <a:r>
              <a:rPr sz="2800" b="1" spc="-14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spc="-9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despite</a:t>
            </a:r>
            <a:r>
              <a:rPr sz="2800" spc="-10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b="1" spc="6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high</a:t>
            </a:r>
            <a:r>
              <a:rPr sz="2800" b="1" spc="-12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b="1" spc="-2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expenditure</a:t>
            </a:r>
            <a:r>
              <a:rPr sz="2800" spc="-2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.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Cambria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90889F-8EB0-6188-174A-445B67BDA105}"/>
              </a:ext>
            </a:extLst>
          </p:cNvPr>
          <p:cNvSpPr/>
          <p:nvPr/>
        </p:nvSpPr>
        <p:spPr>
          <a:xfrm>
            <a:off x="5340351" y="7588249"/>
            <a:ext cx="1905000" cy="2162607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687485-A087-5F0A-D4CE-F5AA2C739D2D}"/>
              </a:ext>
            </a:extLst>
          </p:cNvPr>
          <p:cNvSpPr/>
          <p:nvPr/>
        </p:nvSpPr>
        <p:spPr>
          <a:xfrm>
            <a:off x="8164514" y="7600010"/>
            <a:ext cx="1905000" cy="2162607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1706" y="3016250"/>
            <a:ext cx="11744587" cy="695309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68791" y="837006"/>
            <a:ext cx="1259713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sz="4800" b="1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Impressions</a:t>
            </a:r>
            <a:r>
              <a:rPr sz="4800" b="1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800" b="1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2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sz="4800" b="1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Spent</a:t>
            </a:r>
            <a:endParaRPr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5550" y="1588494"/>
            <a:ext cx="14464030" cy="1667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00"/>
              </a:lnSpc>
              <a:spcBef>
                <a:spcPts val="100"/>
              </a:spcBef>
            </a:pPr>
            <a:r>
              <a:rPr sz="2800" spc="-114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Ba</a:t>
            </a:r>
            <a:r>
              <a:rPr sz="2800" spc="-8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r</a:t>
            </a:r>
            <a:r>
              <a:rPr sz="2800" spc="-114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Graph</a:t>
            </a:r>
          </a:p>
          <a:p>
            <a:pPr marL="12700">
              <a:lnSpc>
                <a:spcPts val="4300"/>
              </a:lnSpc>
            </a:pPr>
            <a:r>
              <a:rPr sz="2800" b="1" spc="3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Campaigns</a:t>
            </a:r>
            <a:r>
              <a:rPr sz="2800" b="1" spc="-12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b="1" spc="-14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3,</a:t>
            </a:r>
            <a:r>
              <a:rPr sz="2800" b="1" spc="-12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b="1" spc="-14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4,</a:t>
            </a:r>
            <a:r>
              <a:rPr sz="2800" b="1" spc="-12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b="1" spc="2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9</a:t>
            </a:r>
            <a:r>
              <a:rPr sz="2800" b="1" spc="-15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spc="-5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and</a:t>
            </a:r>
            <a:r>
              <a:rPr sz="2800" spc="-10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b="1" spc="-8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5</a:t>
            </a:r>
            <a:r>
              <a:rPr sz="2800" b="1" spc="-12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spc="-7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underperforming</a:t>
            </a:r>
            <a:r>
              <a:rPr sz="2800" spc="-10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with</a:t>
            </a:r>
            <a:r>
              <a:rPr sz="2800" spc="-135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b="1" spc="-7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low</a:t>
            </a:r>
            <a:r>
              <a:rPr sz="2800" b="1" spc="-12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b="1" spc="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impressions</a:t>
            </a:r>
            <a:r>
              <a:rPr sz="2800" b="1" spc="-12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spc="-8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for</a:t>
            </a:r>
            <a:r>
              <a:rPr sz="2800" spc="-100" dirty="0">
                <a:latin typeface="Verdana" panose="020B0604030504040204" pitchFamily="34" charset="0"/>
                <a:ea typeface="Verdana" panose="020B0604030504040204" pitchFamily="34" charset="0"/>
                <a:cs typeface="Cambria"/>
              </a:rPr>
              <a:t> </a:t>
            </a:r>
            <a:r>
              <a:rPr sz="2800" b="1" spc="6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high</a:t>
            </a:r>
            <a:r>
              <a:rPr sz="2800" b="1" spc="-12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</a:t>
            </a:r>
            <a:r>
              <a:rPr sz="2800" b="1" spc="-7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costs.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93899F-43F8-21F5-E40E-B775DEFAB2D7}"/>
              </a:ext>
            </a:extLst>
          </p:cNvPr>
          <p:cNvSpPr/>
          <p:nvPr/>
        </p:nvSpPr>
        <p:spPr>
          <a:xfrm>
            <a:off x="5111750" y="7803822"/>
            <a:ext cx="2055606" cy="2162607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DDE621-1978-A2F2-1749-03C05249ED2F}"/>
              </a:ext>
            </a:extLst>
          </p:cNvPr>
          <p:cNvSpPr/>
          <p:nvPr/>
        </p:nvSpPr>
        <p:spPr>
          <a:xfrm>
            <a:off x="8054900" y="7803822"/>
            <a:ext cx="1905000" cy="2162607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392</Words>
  <Application>Microsoft Office PowerPoint</Application>
  <PresentationFormat>Custom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Tahoma</vt:lpstr>
      <vt:lpstr>Times New Roman</vt:lpstr>
      <vt:lpstr>Verdana</vt:lpstr>
      <vt:lpstr>Office Theme</vt:lpstr>
      <vt:lpstr>Analyzing the Effectiveness of  Superhero U Ad Campaigns</vt:lpstr>
      <vt:lpstr>Introduction</vt:lpstr>
      <vt:lpstr>Superhero U</vt:lpstr>
      <vt:lpstr>Facebook Ads</vt:lpstr>
      <vt:lpstr>Overview of Ad Campaign</vt:lpstr>
      <vt:lpstr>Campaigns Performance Overview</vt:lpstr>
      <vt:lpstr>Reach vs. Impressions</vt:lpstr>
      <vt:lpstr>Combined Reach and Amount Spent</vt:lpstr>
      <vt:lpstr>Combined Impressions and Amount Spent</vt:lpstr>
      <vt:lpstr>Recommendation for Discontinuation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Sambhu Yadav</cp:lastModifiedBy>
  <cp:revision>2</cp:revision>
  <dcterms:created xsi:type="dcterms:W3CDTF">2024-07-07T17:18:35Z</dcterms:created>
  <dcterms:modified xsi:type="dcterms:W3CDTF">2024-07-08T05:43:22Z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2024-07-07T00:00:00Z</vt:filetime>
  </property>
</Properties>
</file>