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0" r:id="rId4"/>
    <p:sldId id="262" r:id="rId5"/>
    <p:sldId id="265" r:id="rId6"/>
    <p:sldId id="259" r:id="rId7"/>
    <p:sldId id="266" r:id="rId8"/>
    <p:sldId id="267" r:id="rId9"/>
    <p:sldId id="264" r:id="rId10"/>
    <p:sldId id="257" r:id="rId11"/>
    <p:sldId id="258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426" y="102"/>
      </p:cViewPr>
      <p:guideLst>
        <p:guide orient="horz" pos="21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HTML</a:t>
            </a:r>
            <a:r>
              <a:rPr lang="zh-CN" altLang="en-US" sz="4000" dirty="0"/>
              <a:t>模块</a:t>
            </a:r>
            <a:br>
              <a:rPr lang="en-US" altLang="zh-CN" sz="4000" dirty="0"/>
            </a:br>
            <a:r>
              <a:rPr lang="x-none" altLang="zh-CN" sz="4000" dirty="0"/>
              <a:t>python-scripts</a:t>
            </a:r>
            <a:r>
              <a:rPr lang="zh-CN" altLang="x-none" sz="4000" dirty="0"/>
              <a:t>更新需求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</a:t>
            </a:r>
            <a:r>
              <a:rPr lang="x-none" altLang="en-US" dirty="0"/>
              <a:t>5.</a:t>
            </a:r>
            <a:r>
              <a:rPr lang="en-US" altLang="en-US" dirty="0"/>
              <a:t>4</a:t>
            </a:r>
          </a:p>
          <a:p>
            <a:endParaRPr lang="en-US" altLang="en-US" dirty="0"/>
          </a:p>
          <a:p>
            <a:r>
              <a:rPr lang="zh-CN" altLang="en-US" dirty="0"/>
              <a:t>依赖插件：</a:t>
            </a:r>
            <a:r>
              <a:rPr lang="en-US" altLang="zh-CN" dirty="0"/>
              <a:t>Python</a:t>
            </a:r>
            <a:r>
              <a:rPr lang="zh-CN" altLang="en-US" dirty="0"/>
              <a:t>支持 </a:t>
            </a:r>
            <a:r>
              <a:rPr lang="en-US" altLang="zh-CN" dirty="0"/>
              <a:t>6.0.5</a:t>
            </a:r>
            <a:endParaRPr lang="x-none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细节修正</a:t>
            </a:r>
          </a:p>
        </p:txBody>
      </p:sp>
      <p:pic>
        <p:nvPicPr>
          <p:cNvPr id="4" name="Content Placeholder 3" descr="Screenshot from 2023-04-21 11-05-2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6930" y="1762760"/>
            <a:ext cx="2705735" cy="4133215"/>
          </a:xfrm>
          <a:prstGeom prst="rect">
            <a:avLst/>
          </a:prstGeom>
        </p:spPr>
      </p:pic>
      <p:pic>
        <p:nvPicPr>
          <p:cNvPr id="6" name="Picture 5" descr="Screenshot from 2023-04-21 11-04-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" y="1762125"/>
            <a:ext cx="6650355" cy="408368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778000" y="3491230"/>
            <a:ext cx="0" cy="6762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457960" y="41675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留空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65725" y="3122930"/>
            <a:ext cx="0" cy="6762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845685" y="37992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留空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37690" y="1607820"/>
            <a:ext cx="635" cy="12128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518285" y="1216025"/>
            <a:ext cx="6590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应改为只允许</a:t>
            </a:r>
            <a:r>
              <a:rPr lang="x-none" altLang="zh-CN">
                <a:solidFill>
                  <a:srgbClr val="FF0000"/>
                </a:solidFill>
              </a:rPr>
              <a:t>a~z, A~Z, 0~9, </a:t>
            </a:r>
            <a:r>
              <a:rPr lang="zh-CN" altLang="x-none">
                <a:solidFill>
                  <a:srgbClr val="FF0000"/>
                </a:solidFill>
              </a:rPr>
              <a:t>以及下划线</a:t>
            </a:r>
            <a:r>
              <a:rPr lang="x-none" altLang="zh-CN">
                <a:solidFill>
                  <a:srgbClr val="FF0000"/>
                </a:solidFill>
              </a:rPr>
              <a:t>(_)</a:t>
            </a:r>
            <a:r>
              <a:rPr lang="zh-CN" altLang="x-none">
                <a:solidFill>
                  <a:srgbClr val="FF0000"/>
                </a:solidFill>
              </a:rPr>
              <a:t>，且不得以数字开头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929245" y="1553210"/>
            <a:ext cx="1412875" cy="12852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Screenshot from 2023-04-21 11-23-31"/>
          <p:cNvPicPr>
            <a:picLocks noChangeAspect="1"/>
          </p:cNvPicPr>
          <p:nvPr/>
        </p:nvPicPr>
        <p:blipFill>
          <a:blip r:embed="rId4"/>
          <a:srcRect l="20896" t="48657" r="52905" b="31074"/>
          <a:stretch>
            <a:fillRect/>
          </a:stretch>
        </p:blipFill>
        <p:spPr>
          <a:xfrm>
            <a:off x="8822690" y="107950"/>
            <a:ext cx="3018155" cy="139001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8930640" y="483235"/>
            <a:ext cx="1957070" cy="7683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020685" y="963295"/>
            <a:ext cx="859790" cy="3524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细节修正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47699" y="1825625"/>
            <a:ext cx="10686047" cy="4351338"/>
          </a:xfrm>
        </p:spPr>
        <p:txBody>
          <a:bodyPr/>
          <a:lstStyle/>
          <a:p>
            <a:r>
              <a:rPr lang="zh-CN" altLang="x-none" dirty="0"/>
              <a:t>打开</a:t>
            </a:r>
            <a:r>
              <a:rPr lang="zh-CN" altLang="en-US" dirty="0"/>
              <a:t>“项目文件”中的</a:t>
            </a:r>
            <a:r>
              <a:rPr lang="en-US" altLang="zh-CN" dirty="0"/>
              <a:t>bad</a:t>
            </a:r>
            <a:r>
              <a:rPr lang="x-none" altLang="en-US" dirty="0"/>
              <a:t>_cmd_base64</a:t>
            </a:r>
            <a:r>
              <a:rPr lang="x-none" altLang="zh-CN" dirty="0"/>
              <a:t>.aspro</a:t>
            </a:r>
            <a:r>
              <a:rPr lang="zh-CN" altLang="en-US" dirty="0"/>
              <a:t>，点击输出样本并移除，则</a:t>
            </a:r>
            <a:r>
              <a:rPr lang="en-US" altLang="zh-CN" dirty="0"/>
              <a:t>bi</a:t>
            </a:r>
            <a:r>
              <a:rPr lang="x-none" altLang="zh-CN" dirty="0"/>
              <a:t>SetModuleConfig</a:t>
            </a:r>
            <a:r>
              <a:rPr lang="zh-CN" altLang="x-none" dirty="0"/>
              <a:t>中的</a:t>
            </a:r>
            <a:r>
              <a:rPr lang="en-US" altLang="zh-CN" dirty="0" err="1"/>
              <a:t>cmd</a:t>
            </a:r>
            <a:r>
              <a:rPr lang="zh-CN" altLang="en-US" dirty="0"/>
              <a:t>节点</a:t>
            </a:r>
            <a:r>
              <a:rPr lang="x-none" altLang="zh-CN" dirty="0"/>
              <a:t>Base64</a:t>
            </a:r>
            <a:r>
              <a:rPr lang="zh-CN" altLang="x-none" dirty="0"/>
              <a:t>异常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主界面更新：</a:t>
            </a:r>
            <a:r>
              <a:rPr lang="en-US" altLang="zh-CN" dirty="0"/>
              <a:t>Add module</a:t>
            </a:r>
            <a:r>
              <a:rPr lang="zh-CN" altLang="en-US" dirty="0"/>
              <a:t>弹出对话框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57E1E2-85A1-ED0D-F9FE-57FAF7C35599}"/>
              </a:ext>
            </a:extLst>
          </p:cNvPr>
          <p:cNvSpPr/>
          <p:nvPr/>
        </p:nvSpPr>
        <p:spPr>
          <a:xfrm>
            <a:off x="1191237" y="2088858"/>
            <a:ext cx="4068661" cy="158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0CD2B3-ED16-3A34-6863-B2B839243383}"/>
              </a:ext>
            </a:extLst>
          </p:cNvPr>
          <p:cNvSpPr/>
          <p:nvPr/>
        </p:nvSpPr>
        <p:spPr>
          <a:xfrm>
            <a:off x="1191236" y="2088859"/>
            <a:ext cx="4068661" cy="30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Add Python Module / </a:t>
            </a:r>
            <a:r>
              <a:rPr lang="zh-CN" altLang="en-US" sz="1400" dirty="0"/>
              <a:t>添加</a:t>
            </a:r>
            <a:r>
              <a:rPr lang="en-US" altLang="zh-CN" sz="1400" dirty="0"/>
              <a:t>Python</a:t>
            </a:r>
            <a:r>
              <a:rPr lang="zh-CN" altLang="en-US" sz="1400" dirty="0"/>
              <a:t>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5D4C43-80CF-D0F1-4154-3033C21F6A2D}"/>
              </a:ext>
            </a:extLst>
          </p:cNvPr>
          <p:cNvSpPr txBox="1"/>
          <p:nvPr/>
        </p:nvSpPr>
        <p:spPr>
          <a:xfrm>
            <a:off x="1258361" y="2462170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 mode: / </a:t>
            </a:r>
            <a:r>
              <a:rPr lang="zh-CN" altLang="en-US" sz="1400" dirty="0"/>
              <a:t>添加方式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FFC183-B377-AA66-D2F0-50AB346E1440}"/>
              </a:ext>
            </a:extLst>
          </p:cNvPr>
          <p:cNvSpPr/>
          <p:nvPr/>
        </p:nvSpPr>
        <p:spPr>
          <a:xfrm>
            <a:off x="3225566" y="2462169"/>
            <a:ext cx="1967219" cy="29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18496A68-90D3-ACD1-D112-D11714B85F86}"/>
              </a:ext>
            </a:extLst>
          </p:cNvPr>
          <p:cNvSpPr/>
          <p:nvPr/>
        </p:nvSpPr>
        <p:spPr>
          <a:xfrm flipV="1">
            <a:off x="5025006" y="2548155"/>
            <a:ext cx="134224" cy="1258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2F7722C-DA8F-2FE8-C3BC-8BEAA4089CC4}"/>
              </a:ext>
            </a:extLst>
          </p:cNvPr>
          <p:cNvSpPr/>
          <p:nvPr/>
        </p:nvSpPr>
        <p:spPr>
          <a:xfrm>
            <a:off x="5368954" y="2462169"/>
            <a:ext cx="511729" cy="29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0E5637-D6B6-A4CA-404B-7D2A902713F5}"/>
              </a:ext>
            </a:extLst>
          </p:cNvPr>
          <p:cNvSpPr txBox="1"/>
          <p:nvPr/>
        </p:nvSpPr>
        <p:spPr>
          <a:xfrm>
            <a:off x="6096000" y="2390862"/>
            <a:ext cx="5985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Normal mode / </a:t>
            </a:r>
            <a:r>
              <a:rPr lang="zh-CN" altLang="en-US" dirty="0"/>
              <a:t>一般模式（跟旧版</a:t>
            </a:r>
            <a:r>
              <a:rPr lang="en-US" altLang="zh-CN" dirty="0"/>
              <a:t>Add module</a:t>
            </a:r>
            <a:r>
              <a:rPr lang="zh-CN" altLang="en-US" dirty="0"/>
              <a:t>行为一致）</a:t>
            </a:r>
            <a:endParaRPr lang="en-US" altLang="zh-CN" dirty="0"/>
          </a:p>
          <a:p>
            <a:r>
              <a:rPr lang="en-US" altLang="zh-CN" dirty="0"/>
              <a:t>Use template / </a:t>
            </a:r>
            <a:r>
              <a:rPr lang="zh-CN" altLang="en-US" dirty="0"/>
              <a:t>使用模板</a:t>
            </a:r>
            <a:endParaRPr lang="en-US" altLang="zh-CN" dirty="0"/>
          </a:p>
          <a:p>
            <a:r>
              <a:rPr lang="en-US" altLang="zh-CN" dirty="0"/>
              <a:t>Modify template / </a:t>
            </a:r>
            <a:r>
              <a:rPr lang="zh-CN" altLang="en-US" dirty="0"/>
              <a:t>修改模板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1EAC78-7EC7-48B4-19C9-5C3FF9BBAFCD}"/>
              </a:ext>
            </a:extLst>
          </p:cNvPr>
          <p:cNvSpPr txBox="1"/>
          <p:nvPr/>
        </p:nvSpPr>
        <p:spPr>
          <a:xfrm>
            <a:off x="5009189" y="20498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44594C-ADE9-2A91-3062-AEB0DE21B7BE}"/>
              </a:ext>
            </a:extLst>
          </p:cNvPr>
          <p:cNvSpPr txBox="1"/>
          <p:nvPr/>
        </p:nvSpPr>
        <p:spPr>
          <a:xfrm>
            <a:off x="1258361" y="2831285"/>
            <a:ext cx="1517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Template: / </a:t>
            </a:r>
            <a:r>
              <a:rPr lang="zh-CN" altLang="en-US" sz="1400" dirty="0"/>
              <a:t>模板</a:t>
            </a:r>
            <a:r>
              <a:rPr lang="en-US" altLang="zh-CN" sz="1400" dirty="0"/>
              <a:t>: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9353F92-64DE-515B-7D84-F628BBDA88C3}"/>
              </a:ext>
            </a:extLst>
          </p:cNvPr>
          <p:cNvSpPr/>
          <p:nvPr/>
        </p:nvSpPr>
        <p:spPr>
          <a:xfrm>
            <a:off x="3225566" y="2831284"/>
            <a:ext cx="1967219" cy="29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6F8FFA16-B00E-5760-AAEB-F3255A8038FD}"/>
              </a:ext>
            </a:extLst>
          </p:cNvPr>
          <p:cNvSpPr/>
          <p:nvPr/>
        </p:nvSpPr>
        <p:spPr>
          <a:xfrm flipV="1">
            <a:off x="5025006" y="2917270"/>
            <a:ext cx="134224" cy="1258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BFB8855C-A258-BE2C-C9BD-519C9F053135}"/>
              </a:ext>
            </a:extLst>
          </p:cNvPr>
          <p:cNvSpPr/>
          <p:nvPr/>
        </p:nvSpPr>
        <p:spPr>
          <a:xfrm rot="1808619">
            <a:off x="5189532" y="3265837"/>
            <a:ext cx="1092089" cy="29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37FFFE-5D14-44B2-A522-AAC3A03C1AA8}"/>
              </a:ext>
            </a:extLst>
          </p:cNvPr>
          <p:cNvSpPr txBox="1"/>
          <p:nvPr/>
        </p:nvSpPr>
        <p:spPr>
          <a:xfrm>
            <a:off x="6258202" y="3565980"/>
            <a:ext cx="433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</a:t>
            </a:r>
            <a:r>
              <a:rPr lang="en-US" altLang="zh-CN" dirty="0" err="1"/>
              <a:t>biGetPythonTemplateNames</a:t>
            </a:r>
            <a:r>
              <a:rPr lang="zh-CN" altLang="en-US" dirty="0"/>
              <a:t>获得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键为模板</a:t>
            </a:r>
            <a:r>
              <a:rPr lang="en-US" altLang="zh-CN" dirty="0"/>
              <a:t>ID</a:t>
            </a:r>
            <a:r>
              <a:rPr lang="zh-CN" altLang="en-US" dirty="0"/>
              <a:t>，值为模板名称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列表中显示模板名称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Normal mode</a:t>
            </a:r>
            <a:r>
              <a:rPr lang="zh-CN" altLang="en-US" dirty="0"/>
              <a:t>时禁用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4B6BEFB-C66F-2DD4-E5C7-477FEEEAA951}"/>
              </a:ext>
            </a:extLst>
          </p:cNvPr>
          <p:cNvSpPr/>
          <p:nvPr/>
        </p:nvSpPr>
        <p:spPr>
          <a:xfrm>
            <a:off x="4118994" y="3314192"/>
            <a:ext cx="1069604" cy="29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36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主界面更新：添加模块</a:t>
            </a:r>
            <a:r>
              <a:rPr lang="en-US" altLang="zh-CN" dirty="0"/>
              <a:t>(Normal mode)</a:t>
            </a:r>
            <a:r>
              <a:rPr lang="zh-CN" altLang="en-US" dirty="0"/>
              <a:t>或导入模块</a:t>
            </a:r>
            <a:r>
              <a:rPr lang="en-US" altLang="zh-CN" dirty="0"/>
              <a:t>(template==“”)</a:t>
            </a:r>
            <a:endParaRPr lang="zh-CN" altLang="en-US" dirty="0"/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7F9A6BEB-9960-99C3-DD7B-46E21860A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6" y="1584008"/>
            <a:ext cx="8218874" cy="48426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2CFBD3-4AE5-6537-2BC1-8F06ECA00668}"/>
              </a:ext>
            </a:extLst>
          </p:cNvPr>
          <p:cNvSpPr txBox="1"/>
          <p:nvPr/>
        </p:nvSpPr>
        <p:spPr>
          <a:xfrm>
            <a:off x="3783435" y="3601983"/>
            <a:ext cx="4972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频率范围改为</a:t>
            </a:r>
            <a:r>
              <a:rPr lang="en-US" altLang="zh-CN" sz="1200" dirty="0">
                <a:solidFill>
                  <a:srgbClr val="FF0000"/>
                </a:solidFill>
              </a:rPr>
              <a:t>5~100Hz</a:t>
            </a:r>
            <a:r>
              <a:rPr lang="zh-CN" altLang="en-US" sz="1200" dirty="0">
                <a:solidFill>
                  <a:srgbClr val="FF0000"/>
                </a:solidFill>
              </a:rPr>
              <a:t>中的任意值，默认为</a:t>
            </a:r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r>
              <a:rPr lang="zh-CN" altLang="en-US" sz="1200" dirty="0">
                <a:solidFill>
                  <a:srgbClr val="FF0000"/>
                </a:solidFill>
              </a:rPr>
              <a:t>，可将组合框改为数值框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161276-6BA7-1AA1-879C-A8027092C3F1}"/>
              </a:ext>
            </a:extLst>
          </p:cNvPr>
          <p:cNvSpPr txBox="1"/>
          <p:nvPr/>
        </p:nvSpPr>
        <p:spPr>
          <a:xfrm>
            <a:off x="4530055" y="2315996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同时修改</a:t>
            </a:r>
            <a:r>
              <a:rPr lang="en-US" altLang="zh-CN" sz="1200" dirty="0">
                <a:solidFill>
                  <a:srgbClr val="FF0000"/>
                </a:solidFill>
              </a:rPr>
              <a:t>name</a:t>
            </a:r>
            <a:r>
              <a:rPr lang="zh-CN" altLang="en-US" sz="1200" dirty="0">
                <a:solidFill>
                  <a:srgbClr val="FF0000"/>
                </a:solidFill>
              </a:rPr>
              <a:t>和</a:t>
            </a:r>
            <a:r>
              <a:rPr lang="en-US" altLang="zh-CN" sz="1200" dirty="0" err="1">
                <a:solidFill>
                  <a:srgbClr val="FF0000"/>
                </a:solidFill>
              </a:rPr>
              <a:t>name_ch</a:t>
            </a:r>
            <a:r>
              <a:rPr lang="zh-CN" altLang="en-US" sz="1200" dirty="0">
                <a:solidFill>
                  <a:srgbClr val="FF0000"/>
                </a:solidFill>
              </a:rPr>
              <a:t>两个属性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747616-A8D1-D6A5-7DD7-D6BE0CC0E614}"/>
              </a:ext>
            </a:extLst>
          </p:cNvPr>
          <p:cNvSpPr txBox="1"/>
          <p:nvPr/>
        </p:nvSpPr>
        <p:spPr>
          <a:xfrm>
            <a:off x="4530055" y="2783924"/>
            <a:ext cx="4919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对应</a:t>
            </a:r>
            <a:r>
              <a:rPr lang="en-US" altLang="zh-CN" sz="1200" dirty="0">
                <a:solidFill>
                  <a:srgbClr val="FF0000"/>
                </a:solidFill>
              </a:rPr>
              <a:t>id</a:t>
            </a:r>
            <a:r>
              <a:rPr lang="zh-CN" altLang="en-US" sz="1200" dirty="0">
                <a:solidFill>
                  <a:srgbClr val="FF0000"/>
                </a:solidFill>
              </a:rPr>
              <a:t>属性，如果有其他模块</a:t>
            </a:r>
            <a:r>
              <a:rPr lang="en-US" altLang="zh-CN" sz="1200" dirty="0">
                <a:solidFill>
                  <a:srgbClr val="FF0000"/>
                </a:solidFill>
              </a:rPr>
              <a:t>ID</a:t>
            </a:r>
            <a:r>
              <a:rPr lang="zh-CN" altLang="en-US" sz="1200" dirty="0">
                <a:solidFill>
                  <a:srgbClr val="FF0000"/>
                </a:solidFill>
              </a:rPr>
              <a:t>相同则显示红色报错，若空则恢复原值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3B50DF-E86C-CD05-5AEB-0C998CF2FCFA}"/>
              </a:ext>
            </a:extLst>
          </p:cNvPr>
          <p:cNvSpPr txBox="1"/>
          <p:nvPr/>
        </p:nvSpPr>
        <p:spPr>
          <a:xfrm>
            <a:off x="3691069" y="2566949"/>
            <a:ext cx="2828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一般模式下</a:t>
            </a:r>
            <a:r>
              <a:rPr lang="en-US" altLang="zh-CN" sz="1200" dirty="0">
                <a:solidFill>
                  <a:srgbClr val="FF0000"/>
                </a:solidFill>
              </a:rPr>
              <a:t>template</a:t>
            </a:r>
            <a:r>
              <a:rPr lang="zh-CN" altLang="en-US" sz="1200" dirty="0">
                <a:solidFill>
                  <a:srgbClr val="FF0000"/>
                </a:solidFill>
              </a:rPr>
              <a:t>属性为空字符串</a:t>
            </a:r>
            <a:r>
              <a:rPr lang="en-US" altLang="zh-CN" sz="1200" dirty="0">
                <a:solidFill>
                  <a:srgbClr val="FF0000"/>
                </a:solidFill>
              </a:rPr>
              <a:t>(“”)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53D9D8-7A1E-5B2B-F21A-AF0A9F4B559D}"/>
              </a:ext>
            </a:extLst>
          </p:cNvPr>
          <p:cNvSpPr txBox="1"/>
          <p:nvPr/>
        </p:nvSpPr>
        <p:spPr>
          <a:xfrm>
            <a:off x="4077049" y="3212530"/>
            <a:ext cx="4487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对应</a:t>
            </a:r>
            <a:r>
              <a:rPr lang="en-US" altLang="zh-CN" sz="1200" dirty="0" err="1">
                <a:solidFill>
                  <a:srgbClr val="FF0000"/>
                </a:solidFill>
              </a:rPr>
              <a:t>id_legacy_mode</a:t>
            </a:r>
            <a:r>
              <a:rPr lang="zh-CN" altLang="en-US" sz="1200" dirty="0">
                <a:solidFill>
                  <a:srgbClr val="FF0000"/>
                </a:solidFill>
              </a:rPr>
              <a:t>属性，初始化时若该属性不存在则设为</a:t>
            </a:r>
            <a:r>
              <a:rPr lang="en-US" altLang="zh-CN" sz="1200" dirty="0">
                <a:solidFill>
                  <a:srgbClr val="FF0000"/>
                </a:solidFill>
              </a:rPr>
              <a:t>true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D2518D-FD3E-F64F-C897-58B89F1291CB}"/>
              </a:ext>
            </a:extLst>
          </p:cNvPr>
          <p:cNvSpPr txBox="1"/>
          <p:nvPr/>
        </p:nvSpPr>
        <p:spPr>
          <a:xfrm>
            <a:off x="4657946" y="5987585"/>
            <a:ext cx="2876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改为使用全局路径：</a:t>
            </a:r>
            <a:r>
              <a:rPr lang="en-US" altLang="zh-CN" sz="1200" dirty="0" err="1">
                <a:solidFill>
                  <a:srgbClr val="FF0000"/>
                </a:solidFill>
              </a:rPr>
              <a:t>PythonImportPaths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2F5F6B85-D477-0BB2-C906-6547C5FFC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8" y="1584008"/>
            <a:ext cx="8220321" cy="4843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主界面更新：添加模块</a:t>
            </a:r>
            <a:r>
              <a:rPr lang="en-US" altLang="zh-CN" dirty="0"/>
              <a:t>(Use template)</a:t>
            </a:r>
            <a:r>
              <a:rPr lang="zh-CN" altLang="en-US" dirty="0"/>
              <a:t>或导入模块</a:t>
            </a:r>
            <a:r>
              <a:rPr lang="en-US" altLang="zh-CN" dirty="0"/>
              <a:t>(template</a:t>
            </a:r>
            <a:r>
              <a:rPr lang="zh-CN" altLang="en-US" dirty="0"/>
              <a:t>有值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747616-A8D1-D6A5-7DD7-D6BE0CC0E614}"/>
              </a:ext>
            </a:extLst>
          </p:cNvPr>
          <p:cNvSpPr txBox="1"/>
          <p:nvPr/>
        </p:nvSpPr>
        <p:spPr>
          <a:xfrm>
            <a:off x="5050172" y="2815114"/>
            <a:ext cx="3608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对应</a:t>
            </a:r>
            <a:r>
              <a:rPr lang="en-US" altLang="zh-CN" sz="1100" dirty="0" err="1">
                <a:solidFill>
                  <a:srgbClr val="FF0000"/>
                </a:solidFill>
              </a:rPr>
              <a:t>template_postfix</a:t>
            </a:r>
            <a:r>
              <a:rPr lang="zh-CN" altLang="en-US" sz="1100" dirty="0">
                <a:solidFill>
                  <a:srgbClr val="FF0000"/>
                </a:solidFill>
              </a:rPr>
              <a:t>属性，如果有其他模块模板</a:t>
            </a:r>
            <a:r>
              <a:rPr lang="en-US" altLang="zh-CN" sz="1100" dirty="0">
                <a:solidFill>
                  <a:srgbClr val="FF0000"/>
                </a:solidFill>
              </a:rPr>
              <a:t>ID</a:t>
            </a:r>
            <a:r>
              <a:rPr lang="zh-CN" altLang="en-US" sz="1100" dirty="0">
                <a:solidFill>
                  <a:srgbClr val="FF0000"/>
                </a:solidFill>
              </a:rPr>
              <a:t>和</a:t>
            </a:r>
            <a:r>
              <a:rPr lang="en-US" altLang="zh-CN" sz="1100" dirty="0">
                <a:solidFill>
                  <a:srgbClr val="FF0000"/>
                </a:solidFill>
              </a:rPr>
              <a:t>ID</a:t>
            </a:r>
            <a:r>
              <a:rPr lang="zh-CN" altLang="en-US" sz="1100" dirty="0">
                <a:solidFill>
                  <a:srgbClr val="FF0000"/>
                </a:solidFill>
              </a:rPr>
              <a:t>后缀都相同则显示红色报错，若空则恢复原值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3B50DF-E86C-CD05-5AEB-0C998CF2FCFA}"/>
              </a:ext>
            </a:extLst>
          </p:cNvPr>
          <p:cNvSpPr txBox="1"/>
          <p:nvPr/>
        </p:nvSpPr>
        <p:spPr>
          <a:xfrm>
            <a:off x="3628915" y="2577316"/>
            <a:ext cx="2276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模板模式下</a:t>
            </a:r>
            <a:r>
              <a:rPr lang="en-US" altLang="zh-CN" sz="1100" dirty="0">
                <a:solidFill>
                  <a:srgbClr val="FF0000"/>
                </a:solidFill>
              </a:rPr>
              <a:t>template</a:t>
            </a:r>
            <a:r>
              <a:rPr lang="zh-CN" altLang="en-US" sz="1100" dirty="0">
                <a:solidFill>
                  <a:srgbClr val="FF0000"/>
                </a:solidFill>
              </a:rPr>
              <a:t>属性为模板</a:t>
            </a:r>
            <a:r>
              <a:rPr lang="en-US" altLang="zh-CN" sz="1100" dirty="0">
                <a:solidFill>
                  <a:srgbClr val="FF0000"/>
                </a:solidFill>
              </a:rPr>
              <a:t>ID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D94CDE-0A2F-E2B9-3A13-022EA0EC2815}"/>
              </a:ext>
            </a:extLst>
          </p:cNvPr>
          <p:cNvSpPr txBox="1"/>
          <p:nvPr/>
        </p:nvSpPr>
        <p:spPr>
          <a:xfrm>
            <a:off x="8992998" y="1584008"/>
            <a:ext cx="316265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模板模式的模块选中时，先调用一次</a:t>
            </a:r>
            <a:r>
              <a:rPr lang="en-US" altLang="zh-CN" sz="1400" dirty="0" err="1"/>
              <a:t>biQueryPythonTemplateInfo</a:t>
            </a:r>
            <a:r>
              <a:rPr lang="zh-CN" altLang="en-US" sz="1400" dirty="0"/>
              <a:t>，将信息更新至</a:t>
            </a:r>
            <a:r>
              <a:rPr lang="en-US" altLang="zh-CN" sz="1400" dirty="0"/>
              <a:t>I/O</a:t>
            </a:r>
            <a:r>
              <a:rPr lang="zh-CN" altLang="en-US" sz="1400" dirty="0"/>
              <a:t>面板、</a:t>
            </a:r>
            <a:r>
              <a:rPr lang="en-US" altLang="zh-CN" sz="1400" dirty="0"/>
              <a:t>Parameters</a:t>
            </a:r>
            <a:r>
              <a:rPr lang="zh-CN" altLang="en-US" sz="1400" dirty="0"/>
              <a:t>面板、和代码面板，并禁用上述面板的修改，以及</a:t>
            </a:r>
            <a:r>
              <a:rPr lang="en-US" altLang="zh-CN" sz="1400" dirty="0"/>
              <a:t>Save</a:t>
            </a:r>
            <a:r>
              <a:rPr lang="zh-CN" altLang="en-US" sz="1400" dirty="0"/>
              <a:t>、</a:t>
            </a:r>
            <a:r>
              <a:rPr lang="en-US" altLang="zh-CN" sz="1400" dirty="0"/>
              <a:t>Abort</a:t>
            </a:r>
            <a:r>
              <a:rPr lang="zh-CN" altLang="en-US" sz="1400" dirty="0"/>
              <a:t>、</a:t>
            </a:r>
            <a:r>
              <a:rPr lang="en-US" altLang="zh-CN" sz="1400" dirty="0"/>
              <a:t>Import code</a:t>
            </a:r>
            <a:r>
              <a:rPr lang="zh-CN" altLang="en-US" sz="1400" dirty="0"/>
              <a:t>、</a:t>
            </a:r>
            <a:r>
              <a:rPr lang="en-US" altLang="zh-CN" sz="1400" dirty="0"/>
              <a:t>Export code</a:t>
            </a:r>
            <a:r>
              <a:rPr lang="zh-CN" altLang="en-US" sz="1400" dirty="0"/>
              <a:t>等按钮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若</a:t>
            </a:r>
            <a:r>
              <a:rPr lang="en-US" altLang="zh-CN" sz="1400" dirty="0" err="1"/>
              <a:t>biQueryPythonTemplateInfo</a:t>
            </a:r>
            <a:r>
              <a:rPr lang="zh-CN" altLang="en-US" sz="1400" dirty="0"/>
              <a:t>返回空，则还需禁用</a:t>
            </a:r>
            <a:r>
              <a:rPr lang="en-US" altLang="zh-CN" sz="1400" dirty="0"/>
              <a:t>Basic</a:t>
            </a:r>
            <a:r>
              <a:rPr lang="zh-CN" altLang="en-US" sz="1400" dirty="0"/>
              <a:t>面板、</a:t>
            </a:r>
            <a:r>
              <a:rPr lang="en-US" altLang="zh-CN" sz="1400" dirty="0"/>
              <a:t>Template mode</a:t>
            </a:r>
            <a:r>
              <a:rPr lang="zh-CN" altLang="en-US" sz="1400" dirty="0"/>
              <a:t>面板、</a:t>
            </a:r>
            <a:r>
              <a:rPr lang="en-US" altLang="zh-CN" sz="1400" dirty="0"/>
              <a:t>Export module</a:t>
            </a:r>
            <a:r>
              <a:rPr lang="zh-CN" altLang="en-US" sz="1400" dirty="0"/>
              <a:t>按钮，且</a:t>
            </a:r>
            <a:r>
              <a:rPr lang="en-US" altLang="zh-CN" sz="1400" dirty="0"/>
              <a:t>Enabled</a:t>
            </a:r>
            <a:r>
              <a:rPr lang="zh-CN" altLang="en-US" sz="1400" dirty="0"/>
              <a:t>自动取消勾选，</a:t>
            </a:r>
            <a:r>
              <a:rPr lang="en-US" altLang="zh-CN" sz="1400" dirty="0"/>
              <a:t>Template</a:t>
            </a:r>
            <a:r>
              <a:rPr lang="zh-CN" altLang="en-US" sz="1400" dirty="0"/>
              <a:t>栏改为显示模板</a:t>
            </a:r>
            <a:r>
              <a:rPr lang="en-US" altLang="zh-CN" sz="1400" dirty="0"/>
              <a:t>ID</a:t>
            </a:r>
            <a:r>
              <a:rPr lang="zh-CN" altLang="en-US" sz="1400" dirty="0"/>
              <a:t>且后面加上</a:t>
            </a:r>
            <a:r>
              <a:rPr lang="en-US" altLang="zh-CN" sz="1400" dirty="0"/>
              <a:t>(Not found) /</a:t>
            </a:r>
            <a:r>
              <a:rPr lang="zh-CN" altLang="en-US" sz="1400" dirty="0"/>
              <a:t> </a:t>
            </a:r>
            <a:r>
              <a:rPr lang="en-US" altLang="zh-CN" sz="1400" dirty="0"/>
              <a:t>(</a:t>
            </a:r>
            <a:r>
              <a:rPr lang="zh-CN" altLang="en-US" sz="1400" dirty="0"/>
              <a:t>未找到</a:t>
            </a:r>
            <a:r>
              <a:rPr lang="en-US" altLang="zh-CN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模板模式下字段与一般模式差别很大，只有</a:t>
            </a:r>
            <a:r>
              <a:rPr lang="en-US" altLang="zh-CN" sz="1400" dirty="0"/>
              <a:t>enabled</a:t>
            </a:r>
            <a:r>
              <a:rPr lang="zh-CN" altLang="en-US" sz="1400" dirty="0"/>
              <a:t>、</a:t>
            </a:r>
            <a:r>
              <a:rPr lang="en-US" altLang="zh-CN" sz="1400" dirty="0"/>
              <a:t>name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name_ch</a:t>
            </a:r>
            <a:r>
              <a:rPr lang="zh-CN" altLang="en-US" sz="1400" dirty="0"/>
              <a:t>、</a:t>
            </a:r>
            <a:r>
              <a:rPr lang="en-US" altLang="zh-CN" sz="1400" dirty="0"/>
              <a:t>template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template_postfix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overwrite_freq</a:t>
            </a:r>
            <a:r>
              <a:rPr lang="zh-CN" altLang="en-US" sz="1400" dirty="0"/>
              <a:t>几个属性以及</a:t>
            </a:r>
            <a:r>
              <a:rPr lang="en-US" altLang="zh-CN" sz="1400" dirty="0" err="1"/>
              <a:t>overwrite_param</a:t>
            </a:r>
            <a:r>
              <a:rPr lang="zh-CN" altLang="en-US" sz="1400" dirty="0"/>
              <a:t>节点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716613-6172-5C50-1FC8-3DE5BD26A3FB}"/>
              </a:ext>
            </a:extLst>
          </p:cNvPr>
          <p:cNvSpPr txBox="1"/>
          <p:nvPr/>
        </p:nvSpPr>
        <p:spPr>
          <a:xfrm>
            <a:off x="3349817" y="274344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显示模板名称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00CB6E7-8907-DC70-2AF2-329596ADC5C5}"/>
              </a:ext>
            </a:extLst>
          </p:cNvPr>
          <p:cNvCxnSpPr>
            <a:cxnSpLocks/>
          </p:cNvCxnSpPr>
          <p:nvPr/>
        </p:nvCxnSpPr>
        <p:spPr>
          <a:xfrm flipV="1">
            <a:off x="4497456" y="2970064"/>
            <a:ext cx="644995" cy="60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1D15380-7BDE-33BA-F415-AC57CD567C7C}"/>
              </a:ext>
            </a:extLst>
          </p:cNvPr>
          <p:cNvCxnSpPr>
            <a:cxnSpLocks/>
          </p:cNvCxnSpPr>
          <p:nvPr/>
        </p:nvCxnSpPr>
        <p:spPr>
          <a:xfrm>
            <a:off x="4605556" y="3246001"/>
            <a:ext cx="536895" cy="45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F86DD57-0F68-D547-DB61-3F28EBFC2DB4}"/>
              </a:ext>
            </a:extLst>
          </p:cNvPr>
          <p:cNvSpPr txBox="1"/>
          <p:nvPr/>
        </p:nvSpPr>
        <p:spPr>
          <a:xfrm>
            <a:off x="5058561" y="3181113"/>
            <a:ext cx="3925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biQueryPythonTemplateInfo</a:t>
            </a:r>
            <a:r>
              <a:rPr lang="zh-CN" altLang="en-US" sz="1100" dirty="0">
                <a:solidFill>
                  <a:srgbClr val="FF0000"/>
                </a:solidFill>
              </a:rPr>
              <a:t>返回</a:t>
            </a:r>
            <a:r>
              <a:rPr lang="en-US" altLang="zh-CN" sz="1100" dirty="0">
                <a:solidFill>
                  <a:srgbClr val="FF0000"/>
                </a:solidFill>
              </a:rPr>
              <a:t>xml</a:t>
            </a:r>
            <a:r>
              <a:rPr lang="zh-CN" altLang="en-US" sz="1100" dirty="0">
                <a:solidFill>
                  <a:srgbClr val="FF0000"/>
                </a:solidFill>
              </a:rPr>
              <a:t>中的</a:t>
            </a:r>
            <a:r>
              <a:rPr lang="en-US" altLang="zh-CN" sz="1100" dirty="0" err="1">
                <a:solidFill>
                  <a:srgbClr val="FF0000"/>
                </a:solidFill>
              </a:rPr>
              <a:t>can_overwrite_freq</a:t>
            </a:r>
            <a:r>
              <a:rPr lang="zh-CN" altLang="en-US" sz="1100" dirty="0">
                <a:solidFill>
                  <a:srgbClr val="FF0000"/>
                </a:solidFill>
              </a:rPr>
              <a:t>属性若为</a:t>
            </a:r>
            <a:r>
              <a:rPr lang="en-US" altLang="zh-CN" sz="1100" dirty="0">
                <a:solidFill>
                  <a:srgbClr val="FF0000"/>
                </a:solidFill>
              </a:rPr>
              <a:t>yes</a:t>
            </a:r>
            <a:r>
              <a:rPr lang="zh-CN" altLang="en-US" sz="1100" dirty="0">
                <a:solidFill>
                  <a:srgbClr val="FF0000"/>
                </a:solidFill>
              </a:rPr>
              <a:t>，则启用此按钮，点击后弹出对话框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BFA278A-B64B-1A97-3738-7A738452DC30}"/>
              </a:ext>
            </a:extLst>
          </p:cNvPr>
          <p:cNvCxnSpPr>
            <a:cxnSpLocks/>
          </p:cNvCxnSpPr>
          <p:nvPr/>
        </p:nvCxnSpPr>
        <p:spPr>
          <a:xfrm>
            <a:off x="8011486" y="3582771"/>
            <a:ext cx="92279" cy="250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6EBB37A-8679-EA3F-649E-26E320FBD8E1}"/>
              </a:ext>
            </a:extLst>
          </p:cNvPr>
          <p:cNvCxnSpPr>
            <a:cxnSpLocks/>
          </p:cNvCxnSpPr>
          <p:nvPr/>
        </p:nvCxnSpPr>
        <p:spPr>
          <a:xfrm>
            <a:off x="4455511" y="3429000"/>
            <a:ext cx="376547" cy="398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351C548-11A6-737F-856B-C4282FD39DEE}"/>
              </a:ext>
            </a:extLst>
          </p:cNvPr>
          <p:cNvSpPr txBox="1"/>
          <p:nvPr/>
        </p:nvSpPr>
        <p:spPr>
          <a:xfrm>
            <a:off x="4775246" y="3666584"/>
            <a:ext cx="2263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biQueryPythonTemplateInfo</a:t>
            </a:r>
            <a:r>
              <a:rPr lang="zh-CN" altLang="en-US" sz="1100" dirty="0">
                <a:solidFill>
                  <a:srgbClr val="FF0000"/>
                </a:solidFill>
              </a:rPr>
              <a:t>返回</a:t>
            </a:r>
            <a:r>
              <a:rPr lang="en-US" altLang="zh-CN" sz="1100" dirty="0">
                <a:solidFill>
                  <a:srgbClr val="FF0000"/>
                </a:solidFill>
              </a:rPr>
              <a:t>xml</a:t>
            </a:r>
            <a:r>
              <a:rPr lang="zh-CN" altLang="en-US" sz="1100" dirty="0">
                <a:solidFill>
                  <a:srgbClr val="FF0000"/>
                </a:solidFill>
              </a:rPr>
              <a:t>中的属性列表不为空则启用此按钮，点击后弹出对话框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240DBBD-9AED-F6A9-085A-D480151DAFF1}"/>
              </a:ext>
            </a:extLst>
          </p:cNvPr>
          <p:cNvCxnSpPr>
            <a:cxnSpLocks/>
          </p:cNvCxnSpPr>
          <p:nvPr/>
        </p:nvCxnSpPr>
        <p:spPr>
          <a:xfrm>
            <a:off x="6096000" y="4277247"/>
            <a:ext cx="92279" cy="250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6266E0A-7F46-D91E-825D-0733F0E4EE83}"/>
              </a:ext>
            </a:extLst>
          </p:cNvPr>
          <p:cNvSpPr/>
          <p:nvPr/>
        </p:nvSpPr>
        <p:spPr>
          <a:xfrm>
            <a:off x="7459579" y="3890212"/>
            <a:ext cx="1343048" cy="681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208EA2-E937-BDF9-5D6B-19C50E4C17A7}"/>
              </a:ext>
            </a:extLst>
          </p:cNvPr>
          <p:cNvSpPr/>
          <p:nvPr/>
        </p:nvSpPr>
        <p:spPr>
          <a:xfrm>
            <a:off x="7459579" y="3882225"/>
            <a:ext cx="1334659" cy="221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/>
              <a:t>Overwrite frequency</a:t>
            </a:r>
            <a:endParaRPr lang="zh-CN" altLang="en-US" sz="9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EC04D4-C7C4-6BAF-142E-296A30E90251}"/>
              </a:ext>
            </a:extLst>
          </p:cNvPr>
          <p:cNvSpPr/>
          <p:nvPr/>
        </p:nvSpPr>
        <p:spPr>
          <a:xfrm>
            <a:off x="7487690" y="4202623"/>
            <a:ext cx="116269" cy="96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9B1515-1CD1-693C-ABAD-4C80D2E2DDF3}"/>
              </a:ext>
            </a:extLst>
          </p:cNvPr>
          <p:cNvSpPr txBox="1"/>
          <p:nvPr/>
        </p:nvSpPr>
        <p:spPr>
          <a:xfrm>
            <a:off x="7548053" y="4143387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Use default / </a:t>
            </a:r>
            <a:r>
              <a:rPr lang="zh-CN" altLang="en-US" sz="900" dirty="0"/>
              <a:t>使用默认</a:t>
            </a:r>
            <a:endParaRPr lang="en-US" altLang="zh-CN" sz="9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E93E2C-CC2B-11AF-8F10-77B502344199}"/>
              </a:ext>
            </a:extLst>
          </p:cNvPr>
          <p:cNvSpPr txBox="1"/>
          <p:nvPr/>
        </p:nvSpPr>
        <p:spPr>
          <a:xfrm>
            <a:off x="7388149" y="4319782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Frequency: / </a:t>
            </a:r>
            <a:r>
              <a:rPr lang="zh-CN" altLang="en-US" sz="900" dirty="0"/>
              <a:t>频率</a:t>
            </a:r>
            <a:r>
              <a:rPr lang="en-US" altLang="zh-CN" sz="900" dirty="0"/>
              <a:t>: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A5E815-A74A-7D9C-E275-FC294A806F18}"/>
              </a:ext>
            </a:extLst>
          </p:cNvPr>
          <p:cNvSpPr/>
          <p:nvPr/>
        </p:nvSpPr>
        <p:spPr>
          <a:xfrm>
            <a:off x="8412465" y="4357169"/>
            <a:ext cx="437920" cy="17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5~100</a:t>
            </a:r>
            <a:endParaRPr lang="zh-CN" altLang="en-US" sz="7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F670F4-6C62-9750-80CF-57A3533716D1}"/>
              </a:ext>
            </a:extLst>
          </p:cNvPr>
          <p:cNvSpPr txBox="1"/>
          <p:nvPr/>
        </p:nvSpPr>
        <p:spPr>
          <a:xfrm>
            <a:off x="7424795" y="4532515"/>
            <a:ext cx="1506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Use default</a:t>
            </a:r>
            <a:r>
              <a:rPr lang="zh-CN" altLang="en-US" sz="1100" dirty="0">
                <a:solidFill>
                  <a:srgbClr val="FF0000"/>
                </a:solidFill>
              </a:rPr>
              <a:t>勾选时禁用</a:t>
            </a:r>
            <a:r>
              <a:rPr lang="en-US" altLang="zh-CN" sz="1100" dirty="0">
                <a:solidFill>
                  <a:srgbClr val="FF0000"/>
                </a:solidFill>
              </a:rPr>
              <a:t>Frequency</a:t>
            </a:r>
            <a:r>
              <a:rPr lang="zh-CN" altLang="en-US" sz="1100" dirty="0">
                <a:solidFill>
                  <a:srgbClr val="FF0000"/>
                </a:solidFill>
              </a:rPr>
              <a:t>设置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0828AA-2C94-6623-07D8-1CED319D279A}"/>
              </a:ext>
            </a:extLst>
          </p:cNvPr>
          <p:cNvSpPr/>
          <p:nvPr/>
        </p:nvSpPr>
        <p:spPr>
          <a:xfrm>
            <a:off x="4816124" y="4613289"/>
            <a:ext cx="2481584" cy="221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/>
              <a:t>Overwrite parameters</a:t>
            </a:r>
            <a:endParaRPr lang="zh-CN" altLang="en-US" sz="9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94BB5F-2487-0BCC-6837-3C61957D8A8D}"/>
              </a:ext>
            </a:extLst>
          </p:cNvPr>
          <p:cNvSpPr/>
          <p:nvPr/>
        </p:nvSpPr>
        <p:spPr>
          <a:xfrm>
            <a:off x="4816124" y="4835058"/>
            <a:ext cx="2481584" cy="1018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9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B60864D-A8D7-63A8-2212-D0011244FCAD}"/>
              </a:ext>
            </a:extLst>
          </p:cNvPr>
          <p:cNvSpPr/>
          <p:nvPr/>
        </p:nvSpPr>
        <p:spPr>
          <a:xfrm>
            <a:off x="4890045" y="4908884"/>
            <a:ext cx="967163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FC81DA-CB51-EB89-783C-0E95A9A5A7B9}"/>
              </a:ext>
            </a:extLst>
          </p:cNvPr>
          <p:cNvSpPr txBox="1"/>
          <p:nvPr/>
        </p:nvSpPr>
        <p:spPr>
          <a:xfrm>
            <a:off x="4832058" y="4887578"/>
            <a:ext cx="9380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speed = “120”</a:t>
            </a:r>
          </a:p>
          <a:p>
            <a:r>
              <a:rPr lang="en-US" altLang="zh-CN" sz="900" dirty="0"/>
              <a:t>thresh = “1.23”</a:t>
            </a:r>
          </a:p>
          <a:p>
            <a:r>
              <a:rPr lang="en-US" altLang="zh-CN" sz="900" dirty="0"/>
              <a:t>text = “</a:t>
            </a:r>
            <a:r>
              <a:rPr lang="en-US" altLang="zh-CN" sz="900" dirty="0" err="1"/>
              <a:t>abc</a:t>
            </a:r>
            <a:r>
              <a:rPr lang="en-US" altLang="zh-CN" sz="900" dirty="0"/>
              <a:t>”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5EE9C7-6020-340F-8C0A-816D1A408DDB}"/>
              </a:ext>
            </a:extLst>
          </p:cNvPr>
          <p:cNvSpPr txBox="1"/>
          <p:nvPr/>
        </p:nvSpPr>
        <p:spPr>
          <a:xfrm>
            <a:off x="4767207" y="5821397"/>
            <a:ext cx="236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配置后显示</a:t>
            </a:r>
            <a:r>
              <a:rPr lang="en-US" altLang="zh-CN" sz="1100" dirty="0">
                <a:solidFill>
                  <a:srgbClr val="FF0000"/>
                </a:solidFill>
              </a:rPr>
              <a:t>N parameters / N</a:t>
            </a:r>
            <a:r>
              <a:rPr lang="zh-CN" altLang="en-US" sz="1100" dirty="0">
                <a:solidFill>
                  <a:srgbClr val="FF0000"/>
                </a:solidFill>
              </a:rPr>
              <a:t>个参数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A3C0A25-85EF-03E2-48AD-6B52FF2FE1A7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4291263" y="3529538"/>
            <a:ext cx="475944" cy="2422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6FF426D-D124-6C73-4339-8EA481151B19}"/>
              </a:ext>
            </a:extLst>
          </p:cNvPr>
          <p:cNvSpPr/>
          <p:nvPr/>
        </p:nvSpPr>
        <p:spPr>
          <a:xfrm>
            <a:off x="5915195" y="4908884"/>
            <a:ext cx="1319794" cy="1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Remove / </a:t>
            </a:r>
            <a:r>
              <a:rPr lang="zh-CN" altLang="en-US" sz="900" dirty="0"/>
              <a:t>移除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E749AFD-78BB-833A-7F0C-BFCB725F9553}"/>
              </a:ext>
            </a:extLst>
          </p:cNvPr>
          <p:cNvSpPr/>
          <p:nvPr/>
        </p:nvSpPr>
        <p:spPr>
          <a:xfrm>
            <a:off x="5915194" y="5623548"/>
            <a:ext cx="1319793" cy="146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Add / </a:t>
            </a:r>
            <a:r>
              <a:rPr lang="zh-CN" altLang="en-US" sz="900" dirty="0"/>
              <a:t>添加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B68FF31-476F-23CA-2F15-117F1AB095CE}"/>
              </a:ext>
            </a:extLst>
          </p:cNvPr>
          <p:cNvSpPr txBox="1"/>
          <p:nvPr/>
        </p:nvSpPr>
        <p:spPr>
          <a:xfrm>
            <a:off x="5819052" y="5240387"/>
            <a:ext cx="1124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Parameter: / </a:t>
            </a:r>
            <a:r>
              <a:rPr lang="zh-CN" altLang="en-US" sz="900" dirty="0"/>
              <a:t>参数</a:t>
            </a:r>
            <a:r>
              <a:rPr lang="en-US" altLang="zh-CN" sz="900" dirty="0"/>
              <a:t>:</a:t>
            </a:r>
            <a:endParaRPr lang="zh-CN" altLang="en-US" sz="9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26D224B-6E43-5A8C-5503-CE75780D89D1}"/>
              </a:ext>
            </a:extLst>
          </p:cNvPr>
          <p:cNvSpPr txBox="1"/>
          <p:nvPr/>
        </p:nvSpPr>
        <p:spPr>
          <a:xfrm>
            <a:off x="5819052" y="5384449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Value: / </a:t>
            </a:r>
            <a:r>
              <a:rPr lang="zh-CN" altLang="en-US" sz="900" dirty="0"/>
              <a:t>值</a:t>
            </a:r>
            <a:r>
              <a:rPr lang="en-US" altLang="zh-CN" sz="900" dirty="0"/>
              <a:t>:</a:t>
            </a:r>
            <a:endParaRPr lang="zh-CN" altLang="en-US" sz="9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A6C22F1-9753-72BD-619D-641B377F430C}"/>
              </a:ext>
            </a:extLst>
          </p:cNvPr>
          <p:cNvSpPr/>
          <p:nvPr/>
        </p:nvSpPr>
        <p:spPr>
          <a:xfrm>
            <a:off x="6854283" y="5302877"/>
            <a:ext cx="380704" cy="1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AA0CC65-438C-F970-DF18-0FC7460B6419}"/>
              </a:ext>
            </a:extLst>
          </p:cNvPr>
          <p:cNvSpPr/>
          <p:nvPr/>
        </p:nvSpPr>
        <p:spPr>
          <a:xfrm>
            <a:off x="6495203" y="5465119"/>
            <a:ext cx="739783" cy="105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C5D566CE-4DF8-710C-3C0E-574203DA2466}"/>
              </a:ext>
            </a:extLst>
          </p:cNvPr>
          <p:cNvSpPr/>
          <p:nvPr/>
        </p:nvSpPr>
        <p:spPr>
          <a:xfrm flipV="1">
            <a:off x="7097210" y="5335344"/>
            <a:ext cx="117445" cy="8376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4E641FC-FFD7-8375-F447-13E906184C16}"/>
              </a:ext>
            </a:extLst>
          </p:cNvPr>
          <p:cNvSpPr txBox="1"/>
          <p:nvPr/>
        </p:nvSpPr>
        <p:spPr>
          <a:xfrm>
            <a:off x="7159914" y="5243047"/>
            <a:ext cx="1313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从属性列表中选择</a:t>
            </a:r>
          </a:p>
        </p:txBody>
      </p:sp>
    </p:spTree>
    <p:extLst>
      <p:ext uri="{BB962C8B-B14F-4D97-AF65-F5344CB8AC3E}">
        <p14:creationId xmlns:p14="http://schemas.microsoft.com/office/powerpoint/2010/main" val="74974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主界面更新：添加模块</a:t>
            </a:r>
            <a:r>
              <a:rPr lang="en-US" altLang="zh-CN" dirty="0"/>
              <a:t>(Modify template)</a:t>
            </a:r>
            <a:endParaRPr lang="zh-CN" altLang="en-US" dirty="0"/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7F9A6BEB-9960-99C3-DD7B-46E21860A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6" y="1584008"/>
            <a:ext cx="8218874" cy="48426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161276-6BA7-1AA1-879C-A8027092C3F1}"/>
              </a:ext>
            </a:extLst>
          </p:cNvPr>
          <p:cNvSpPr txBox="1"/>
          <p:nvPr/>
        </p:nvSpPr>
        <p:spPr>
          <a:xfrm>
            <a:off x="4530055" y="2315996"/>
            <a:ext cx="427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初始化时英文则使用</a:t>
            </a:r>
            <a:r>
              <a:rPr lang="en-US" altLang="zh-CN" sz="1200" dirty="0">
                <a:solidFill>
                  <a:srgbClr val="FF0000"/>
                </a:solidFill>
              </a:rPr>
              <a:t>name</a:t>
            </a:r>
            <a:r>
              <a:rPr lang="zh-CN" altLang="en-US" sz="1200" dirty="0">
                <a:solidFill>
                  <a:srgbClr val="FF0000"/>
                </a:solidFill>
              </a:rPr>
              <a:t>属性，中文则使用</a:t>
            </a:r>
            <a:r>
              <a:rPr lang="en-US" altLang="zh-CN" sz="1200" dirty="0" err="1">
                <a:solidFill>
                  <a:srgbClr val="FF0000"/>
                </a:solidFill>
              </a:rPr>
              <a:t>name_ch</a:t>
            </a:r>
            <a:r>
              <a:rPr lang="zh-CN" altLang="en-US" sz="1200" dirty="0">
                <a:solidFill>
                  <a:srgbClr val="FF0000"/>
                </a:solidFill>
              </a:rPr>
              <a:t>属性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747616-A8D1-D6A5-7DD7-D6BE0CC0E614}"/>
              </a:ext>
            </a:extLst>
          </p:cNvPr>
          <p:cNvSpPr txBox="1"/>
          <p:nvPr/>
        </p:nvSpPr>
        <p:spPr>
          <a:xfrm>
            <a:off x="4530055" y="278392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初始化时使用模板</a:t>
            </a:r>
            <a:r>
              <a:rPr lang="en-US" altLang="zh-CN" sz="1200" dirty="0">
                <a:solidFill>
                  <a:srgbClr val="FF0000"/>
                </a:solidFill>
              </a:rPr>
              <a:t>ID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53D9D8-7A1E-5B2B-F21A-AF0A9F4B559D}"/>
              </a:ext>
            </a:extLst>
          </p:cNvPr>
          <p:cNvSpPr txBox="1"/>
          <p:nvPr/>
        </p:nvSpPr>
        <p:spPr>
          <a:xfrm>
            <a:off x="4077049" y="3212530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初始化时固定设为</a:t>
            </a:r>
            <a:r>
              <a:rPr lang="en-US" altLang="zh-CN" sz="1200" dirty="0">
                <a:solidFill>
                  <a:srgbClr val="FF0000"/>
                </a:solidFill>
              </a:rPr>
              <a:t>false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284FED-420E-8903-B7C4-B87F73E11FD0}"/>
              </a:ext>
            </a:extLst>
          </p:cNvPr>
          <p:cNvSpPr txBox="1"/>
          <p:nvPr/>
        </p:nvSpPr>
        <p:spPr>
          <a:xfrm>
            <a:off x="8992998" y="1584008"/>
            <a:ext cx="3162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Modify</a:t>
            </a:r>
            <a:r>
              <a:rPr lang="zh-CN" altLang="en-US" sz="1400" dirty="0"/>
              <a:t> </a:t>
            </a:r>
            <a:r>
              <a:rPr lang="en-US" altLang="zh-CN" sz="1400" dirty="0"/>
              <a:t>template</a:t>
            </a:r>
            <a:r>
              <a:rPr lang="zh-CN" altLang="en-US" sz="1400" dirty="0"/>
              <a:t>和</a:t>
            </a:r>
            <a:r>
              <a:rPr lang="en-US" altLang="zh-CN" sz="1400" dirty="0"/>
              <a:t>Normal mode</a:t>
            </a:r>
            <a:r>
              <a:rPr lang="zh-CN" altLang="en-US" sz="1400" dirty="0"/>
              <a:t>区别仅在于添加模块时，</a:t>
            </a:r>
            <a:r>
              <a:rPr lang="en-US" altLang="zh-CN" sz="1400" dirty="0"/>
              <a:t>Normal mode</a:t>
            </a:r>
            <a:r>
              <a:rPr lang="zh-CN" altLang="en-US" sz="1400" dirty="0"/>
              <a:t>的模块字段和标签等都为默认值，而</a:t>
            </a:r>
            <a:r>
              <a:rPr lang="en-US" altLang="zh-CN" sz="1400" dirty="0"/>
              <a:t>Modify template</a:t>
            </a:r>
            <a:r>
              <a:rPr lang="zh-CN" altLang="en-US" sz="1400" dirty="0"/>
              <a:t>的模块字段和标签都来自</a:t>
            </a:r>
            <a:r>
              <a:rPr lang="en-US" altLang="zh-CN" sz="1400" dirty="0" err="1"/>
              <a:t>biQueryPythonTemplateInfo</a:t>
            </a:r>
            <a:r>
              <a:rPr lang="zh-CN" altLang="en-US" sz="1400" dirty="0"/>
              <a:t>。因此若获取到空值则弹对话框报错即可，无需添加新模块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7A125F-F265-DFF9-FFE8-20C8138D1353}"/>
              </a:ext>
            </a:extLst>
          </p:cNvPr>
          <p:cNvSpPr txBox="1"/>
          <p:nvPr/>
        </p:nvSpPr>
        <p:spPr>
          <a:xfrm>
            <a:off x="3567529" y="2998227"/>
            <a:ext cx="168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初始化时固定设为</a:t>
            </a:r>
            <a:r>
              <a:rPr lang="en-US" altLang="zh-CN" sz="1200" dirty="0">
                <a:solidFill>
                  <a:srgbClr val="FF0000"/>
                </a:solidFill>
              </a:rPr>
              <a:t>true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512025-F980-DE40-9F39-93352A55D6B0}"/>
              </a:ext>
            </a:extLst>
          </p:cNvPr>
          <p:cNvSpPr/>
          <p:nvPr/>
        </p:nvSpPr>
        <p:spPr>
          <a:xfrm>
            <a:off x="2598454" y="3288697"/>
            <a:ext cx="108769" cy="124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主界面更新：输入信号</a:t>
            </a:r>
            <a:r>
              <a:rPr lang="en-US" altLang="zh-CN" dirty="0"/>
              <a:t>ID</a:t>
            </a:r>
            <a:r>
              <a:rPr lang="zh-CN" altLang="en-US" dirty="0"/>
              <a:t>来自参数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30FF3B-070E-AF2F-E675-5C36BF35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9" y="1584008"/>
            <a:ext cx="6649378" cy="40867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4E95A06-E8B7-D55D-E42C-DC9CA332A265}"/>
              </a:ext>
            </a:extLst>
          </p:cNvPr>
          <p:cNvSpPr/>
          <p:nvPr/>
        </p:nvSpPr>
        <p:spPr>
          <a:xfrm>
            <a:off x="3465095" y="3072063"/>
            <a:ext cx="970547" cy="192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6F408FA-F961-15D0-D46B-3A32D42B748F}"/>
              </a:ext>
            </a:extLst>
          </p:cNvPr>
          <p:cNvSpPr/>
          <p:nvPr/>
        </p:nvSpPr>
        <p:spPr>
          <a:xfrm flipV="1">
            <a:off x="4286113" y="3126435"/>
            <a:ext cx="117445" cy="8376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40C1D5-38BB-051D-E2D7-9A622E666565}"/>
              </a:ext>
            </a:extLst>
          </p:cNvPr>
          <p:cNvSpPr txBox="1"/>
          <p:nvPr/>
        </p:nvSpPr>
        <p:spPr>
          <a:xfrm>
            <a:off x="890336" y="3439543"/>
            <a:ext cx="8294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选择参数的情况下，组合框内列出所有参数名，选中后则</a:t>
            </a:r>
            <a:r>
              <a:rPr lang="en-US" altLang="zh-CN" sz="1400" dirty="0">
                <a:solidFill>
                  <a:srgbClr val="FF0000"/>
                </a:solidFill>
              </a:rPr>
              <a:t>in</a:t>
            </a:r>
            <a:r>
              <a:rPr lang="zh-CN" altLang="en-US" sz="1400" dirty="0">
                <a:solidFill>
                  <a:srgbClr val="FF0000"/>
                </a:solidFill>
              </a:rPr>
              <a:t>节点的</a:t>
            </a:r>
            <a:r>
              <a:rPr lang="en-US" altLang="zh-CN" sz="1400" dirty="0">
                <a:solidFill>
                  <a:srgbClr val="FF0000"/>
                </a:solidFill>
              </a:rPr>
              <a:t>signal</a:t>
            </a:r>
            <a:r>
              <a:rPr lang="zh-CN" altLang="en-US" sz="1400" dirty="0">
                <a:solidFill>
                  <a:srgbClr val="FF0000"/>
                </a:solidFill>
              </a:rPr>
              <a:t>属性值形如“</a:t>
            </a:r>
            <a:r>
              <a:rPr lang="en-US" altLang="zh-CN" sz="1400" dirty="0">
                <a:solidFill>
                  <a:srgbClr val="FF0000"/>
                </a:solidFill>
              </a:rPr>
              <a:t>{</a:t>
            </a:r>
            <a:r>
              <a:rPr lang="en-US" altLang="zh-CN" sz="1400" dirty="0" err="1">
                <a:solidFill>
                  <a:srgbClr val="FF0000"/>
                </a:solidFill>
              </a:rPr>
              <a:t>my_parameter</a:t>
            </a:r>
            <a:r>
              <a:rPr lang="en-US" altLang="zh-CN" sz="1400" dirty="0">
                <a:solidFill>
                  <a:srgbClr val="FF0000"/>
                </a:solidFill>
              </a:rPr>
              <a:t>}</a:t>
            </a:r>
            <a:r>
              <a:rPr lang="zh-CN" altLang="en-US" sz="1400" dirty="0">
                <a:solidFill>
                  <a:srgbClr val="FF0000"/>
                </a:solidFill>
              </a:rPr>
              <a:t>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主界面更新：输入样本协议通道来自参数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40C1D5-38BB-051D-E2D7-9A622E666565}"/>
              </a:ext>
            </a:extLst>
          </p:cNvPr>
          <p:cNvSpPr txBox="1"/>
          <p:nvPr/>
        </p:nvSpPr>
        <p:spPr>
          <a:xfrm>
            <a:off x="4505324" y="6283862"/>
            <a:ext cx="712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组合框内最下方增加所有参数名选项，选中后则</a:t>
            </a:r>
            <a:r>
              <a:rPr lang="en-US" altLang="zh-CN" sz="1400" dirty="0" err="1">
                <a:solidFill>
                  <a:srgbClr val="FF0000"/>
                </a:solidFill>
              </a:rPr>
              <a:t>sample_in</a:t>
            </a:r>
            <a:r>
              <a:rPr lang="zh-CN" altLang="en-US" sz="1400" dirty="0">
                <a:solidFill>
                  <a:srgbClr val="FF0000"/>
                </a:solidFill>
              </a:rPr>
              <a:t>节点内容值形如“</a:t>
            </a:r>
            <a:r>
              <a:rPr lang="en-US" altLang="zh-CN" sz="1400" dirty="0">
                <a:solidFill>
                  <a:srgbClr val="FF0000"/>
                </a:solidFill>
              </a:rPr>
              <a:t>obj-sensor-sample-v6@{</a:t>
            </a:r>
            <a:r>
              <a:rPr lang="en-US" altLang="zh-CN" sz="1400" dirty="0" err="1">
                <a:solidFill>
                  <a:srgbClr val="FF0000"/>
                </a:solidFill>
              </a:rPr>
              <a:t>my_parameter</a:t>
            </a:r>
            <a:r>
              <a:rPr lang="en-US" altLang="zh-CN" sz="1400" dirty="0">
                <a:solidFill>
                  <a:srgbClr val="FF0000"/>
                </a:solidFill>
              </a:rPr>
              <a:t>}</a:t>
            </a:r>
            <a:r>
              <a:rPr lang="zh-CN" altLang="en-US" sz="1400" dirty="0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B2C132-C648-477D-5883-187BEADA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50" y="1350691"/>
            <a:ext cx="3572374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6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主界面更新：输出样本协议通道来自参数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40C1D5-38BB-051D-E2D7-9A622E666565}"/>
              </a:ext>
            </a:extLst>
          </p:cNvPr>
          <p:cNvSpPr txBox="1"/>
          <p:nvPr/>
        </p:nvSpPr>
        <p:spPr>
          <a:xfrm>
            <a:off x="4038876" y="5705620"/>
            <a:ext cx="712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组合框内最下方增加所有参数名选项，选中后则</a:t>
            </a:r>
            <a:r>
              <a:rPr lang="en-US" altLang="zh-CN" sz="1400" dirty="0" err="1">
                <a:solidFill>
                  <a:srgbClr val="FF0000"/>
                </a:solidFill>
              </a:rPr>
              <a:t>sample_out</a:t>
            </a:r>
            <a:r>
              <a:rPr lang="zh-CN" altLang="en-US" sz="1400" dirty="0">
                <a:solidFill>
                  <a:srgbClr val="FF0000"/>
                </a:solidFill>
              </a:rPr>
              <a:t>节点的</a:t>
            </a:r>
            <a:r>
              <a:rPr lang="en-US" altLang="zh-CN" sz="1400" dirty="0">
                <a:solidFill>
                  <a:srgbClr val="FF0000"/>
                </a:solidFill>
              </a:rPr>
              <a:t>id</a:t>
            </a:r>
            <a:r>
              <a:rPr lang="zh-CN" altLang="en-US" sz="1400" dirty="0">
                <a:solidFill>
                  <a:srgbClr val="FF0000"/>
                </a:solidFill>
              </a:rPr>
              <a:t>属性形如“</a:t>
            </a:r>
            <a:r>
              <a:rPr lang="en-US" altLang="zh-CN" sz="1400" dirty="0">
                <a:solidFill>
                  <a:srgbClr val="FF0000"/>
                </a:solidFill>
              </a:rPr>
              <a:t>obj-sensor-sample-v6@{</a:t>
            </a:r>
            <a:r>
              <a:rPr lang="en-US" altLang="zh-CN" sz="1400" dirty="0" err="1">
                <a:solidFill>
                  <a:srgbClr val="FF0000"/>
                </a:solidFill>
              </a:rPr>
              <a:t>my_parameter</a:t>
            </a:r>
            <a:r>
              <a:rPr lang="en-US" altLang="zh-CN" sz="1400" dirty="0">
                <a:solidFill>
                  <a:srgbClr val="FF0000"/>
                </a:solidFill>
              </a:rPr>
              <a:t>}</a:t>
            </a:r>
            <a:r>
              <a:rPr lang="zh-CN" altLang="en-US" sz="1400" dirty="0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1D44C1-7C03-0B6F-97A4-06311A82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26" y="1404118"/>
            <a:ext cx="6096851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2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E29A6-1CF9-B06D-F782-D7D9F66F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主界面更新：测试项目文件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542A1-0308-8471-FE5B-B33AE803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分别打开“项目文件”文件夹中</a:t>
            </a:r>
            <a:r>
              <a:rPr lang="en-US" altLang="zh-CN" dirty="0"/>
              <a:t>normal-</a:t>
            </a:r>
            <a:r>
              <a:rPr lang="en-US" altLang="zh-CN" dirty="0" err="1"/>
              <a:t>legacy.aspro</a:t>
            </a:r>
            <a:r>
              <a:rPr lang="en-US" altLang="zh-CN" dirty="0"/>
              <a:t>(</a:t>
            </a:r>
            <a:r>
              <a:rPr lang="zh-CN" altLang="en-US" dirty="0"/>
              <a:t>老插件配置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normal-</a:t>
            </a:r>
            <a:r>
              <a:rPr lang="en-US" altLang="zh-CN" dirty="0" err="1"/>
              <a:t>modern.aspro</a:t>
            </a:r>
            <a:r>
              <a:rPr lang="en-US" altLang="zh-CN" dirty="0"/>
              <a:t>(</a:t>
            </a:r>
            <a:r>
              <a:rPr lang="zh-CN" altLang="en-US" dirty="0"/>
              <a:t>新插件一般模式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template-</a:t>
            </a:r>
            <a:r>
              <a:rPr lang="en-US" altLang="zh-CN" dirty="0" err="1"/>
              <a:t>mode.aspro</a:t>
            </a:r>
            <a:r>
              <a:rPr lang="en-US" altLang="zh-CN" dirty="0"/>
              <a:t>(</a:t>
            </a:r>
            <a:r>
              <a:rPr lang="zh-CN" altLang="en-US" dirty="0"/>
              <a:t>新插件模板模式</a:t>
            </a:r>
            <a:r>
              <a:rPr lang="en-US" altLang="zh-CN" dirty="0"/>
              <a:t>)</a:t>
            </a:r>
            <a:r>
              <a:rPr lang="zh-CN" altLang="en-US" dirty="0"/>
              <a:t>，配置界面是否能正常显示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954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821</Words>
  <Application>Microsoft Office PowerPoint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Arial Black</vt:lpstr>
      <vt:lpstr>Calibri</vt:lpstr>
      <vt:lpstr>Office Theme</vt:lpstr>
      <vt:lpstr>HTML模块 python-scripts更新需求</vt:lpstr>
      <vt:lpstr>主界面更新：Add module弹出对话框</vt:lpstr>
      <vt:lpstr>主界面更新：添加模块(Normal mode)或导入模块(template==“”)</vt:lpstr>
      <vt:lpstr>主界面更新：添加模块(Use template)或导入模块(template有值)</vt:lpstr>
      <vt:lpstr>主界面更新：添加模块(Modify template)</vt:lpstr>
      <vt:lpstr>主界面更新：输入信号ID来自参数</vt:lpstr>
      <vt:lpstr>主界面更新：输入样本协议通道来自参数</vt:lpstr>
      <vt:lpstr>主界面更新：输出样本协议通道来自参数</vt:lpstr>
      <vt:lpstr>主界面更新：测试项目文件</vt:lpstr>
      <vt:lpstr>细节修正</vt:lpstr>
      <vt:lpstr>细节修正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python-scripts更新需求</dc:title>
  <dc:creator/>
  <cp:lastModifiedBy>Zhen Zining</cp:lastModifiedBy>
  <cp:revision>42</cp:revision>
  <dcterms:created xsi:type="dcterms:W3CDTF">2023-04-28T08:51:17Z</dcterms:created>
  <dcterms:modified xsi:type="dcterms:W3CDTF">2023-05-04T08:45:46Z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