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4" r:id="rId1"/>
    <p:sldMasterId id="2147483858" r:id="rId2"/>
    <p:sldMasterId id="2147483891" r:id="rId3"/>
  </p:sldMasterIdLst>
  <p:notesMasterIdLst>
    <p:notesMasterId r:id="rId43"/>
  </p:notesMasterIdLst>
  <p:handoutMasterIdLst>
    <p:handoutMasterId r:id="rId44"/>
  </p:handoutMasterIdLst>
  <p:sldIdLst>
    <p:sldId id="797" r:id="rId4"/>
    <p:sldId id="5435" r:id="rId5"/>
    <p:sldId id="5436" r:id="rId6"/>
    <p:sldId id="5444" r:id="rId7"/>
    <p:sldId id="5445" r:id="rId8"/>
    <p:sldId id="5437" r:id="rId9"/>
    <p:sldId id="5446" r:id="rId10"/>
    <p:sldId id="5440" r:id="rId11"/>
    <p:sldId id="5448" r:id="rId12"/>
    <p:sldId id="5450" r:id="rId13"/>
    <p:sldId id="5449" r:id="rId14"/>
    <p:sldId id="5451" r:id="rId15"/>
    <p:sldId id="5452" r:id="rId16"/>
    <p:sldId id="5453" r:id="rId17"/>
    <p:sldId id="5454" r:id="rId18"/>
    <p:sldId id="5455" r:id="rId19"/>
    <p:sldId id="5456" r:id="rId20"/>
    <p:sldId id="5457" r:id="rId21"/>
    <p:sldId id="5458" r:id="rId22"/>
    <p:sldId id="5459" r:id="rId23"/>
    <p:sldId id="5460" r:id="rId24"/>
    <p:sldId id="5461" r:id="rId25"/>
    <p:sldId id="5462" r:id="rId26"/>
    <p:sldId id="5463" r:id="rId27"/>
    <p:sldId id="5464" r:id="rId28"/>
    <p:sldId id="5465" r:id="rId29"/>
    <p:sldId id="5466" r:id="rId30"/>
    <p:sldId id="5467" r:id="rId31"/>
    <p:sldId id="5468" r:id="rId32"/>
    <p:sldId id="5469" r:id="rId33"/>
    <p:sldId id="5470" r:id="rId34"/>
    <p:sldId id="5471" r:id="rId35"/>
    <p:sldId id="5472" r:id="rId36"/>
    <p:sldId id="5473" r:id="rId37"/>
    <p:sldId id="5475" r:id="rId38"/>
    <p:sldId id="5474" r:id="rId39"/>
    <p:sldId id="5476" r:id="rId40"/>
    <p:sldId id="5477" r:id="rId41"/>
    <p:sldId id="5483" r:id="rId42"/>
  </p:sldIdLst>
  <p:sldSz cx="18288000" cy="10296525"/>
  <p:notesSz cx="6858000" cy="9144000"/>
  <p:defaultTextStyle>
    <a:defPPr>
      <a:defRPr lang="en-US"/>
    </a:defPPr>
    <a:lvl1pPr marL="0" algn="l" defTabSz="1372378" rtl="0" eaLnBrk="1" latinLnBrk="0" hangingPunct="1">
      <a:defRPr sz="2701" kern="1200">
        <a:solidFill>
          <a:schemeClr val="tx1"/>
        </a:solidFill>
        <a:latin typeface="+mn-lt"/>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A4A4"/>
    <a:srgbClr val="3C3C3C"/>
    <a:srgbClr val="0062FF"/>
    <a:srgbClr val="6EA6FF"/>
    <a:srgbClr val="0530AD"/>
    <a:srgbClr val="F1C922"/>
    <a:srgbClr val="28282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8"/>
    <p:restoredTop sz="61633"/>
  </p:normalViewPr>
  <p:slideViewPr>
    <p:cSldViewPr snapToGrid="0" snapToObjects="1">
      <p:cViewPr varScale="1">
        <p:scale>
          <a:sx n="50" d="100"/>
          <a:sy n="50" d="100"/>
        </p:scale>
        <p:origin x="2608"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panose="020B0503050203000203" pitchFamily="34" charset="0"/>
                <a:ea typeface="IBM Plex Sans" charset="0"/>
                <a:cs typeface="IBM Plex Sans" charset="0"/>
              </a:rPr>
              <a:t>IBM IX / © IBM Corporation</a:t>
            </a:r>
            <a:endParaRPr lang="en-US" sz="600" dirty="0">
              <a:solidFill>
                <a:schemeClr val="bg1"/>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a:t>IBM IX / © IBM Corporation</a:t>
            </a:r>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9349" rtl="0" eaLnBrk="1" latinLnBrk="0" hangingPunct="1">
      <a:spcBef>
        <a:spcPts val="1200"/>
      </a:spcBef>
      <a:defRPr sz="2001" b="0" i="0" kern="1200">
        <a:solidFill>
          <a:schemeClr val="bg1"/>
        </a:solidFill>
        <a:latin typeface="IBM Plex Sans" panose="020B0503050203000203" pitchFamily="34" charset="0"/>
        <a:ea typeface="+mn-ea"/>
        <a:cs typeface="+mn-cs"/>
      </a:defRPr>
    </a:lvl1pPr>
    <a:lvl2pPr marL="349355" indent="-339828"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2pPr>
    <a:lvl3pPr marL="695152" indent="-347576" algn="l" defTabSz="1829349" rtl="0" eaLnBrk="1" latinLnBrk="0" hangingPunct="1">
      <a:spcBef>
        <a:spcPts val="1200"/>
      </a:spcBef>
      <a:buFont typeface="Arial" panose="020B0604020202020204" pitchFamily="34" charset="0"/>
      <a:buChar char="•"/>
      <a:tabLst/>
      <a:defRPr sz="2001" b="0" i="0" kern="1200">
        <a:solidFill>
          <a:schemeClr val="bg1"/>
        </a:solidFill>
        <a:latin typeface="IBM Plex Sans" panose="020B0503050203000203" pitchFamily="34" charset="0"/>
        <a:ea typeface="+mn-ea"/>
        <a:cs typeface="+mn-cs"/>
      </a:defRPr>
    </a:lvl3pPr>
    <a:lvl4pPr marL="1262251" indent="-347576"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4pPr>
    <a:lvl5pPr marL="349355" marR="0" indent="-339828" algn="l" defTabSz="1829349" rtl="0" eaLnBrk="1" fontAlgn="base" latinLnBrk="0" hangingPunct="1">
      <a:lnSpc>
        <a:spcPct val="100000"/>
      </a:lnSpc>
      <a:spcBef>
        <a:spcPts val="1200"/>
      </a:spcBef>
      <a:spcAft>
        <a:spcPct val="0"/>
      </a:spcAft>
      <a:buClr>
        <a:srgbClr val="000000"/>
      </a:buClr>
      <a:buSzTx/>
      <a:buFont typeface=".AppleSystemUIFont" charset="-120"/>
      <a:buChar char="»"/>
      <a:tabLst/>
      <a:defRPr sz="2001" b="0" i="0" kern="1200">
        <a:solidFill>
          <a:schemeClr val="bg1"/>
        </a:solidFill>
        <a:latin typeface="IBM Plex Sans" panose="020B0503050203000203" pitchFamily="34" charset="0"/>
        <a:ea typeface="+mn-ea"/>
        <a:cs typeface="+mn-cs"/>
      </a:defRPr>
    </a:lvl5pPr>
    <a:lvl6pPr marL="4573372" algn="l" defTabSz="1829349" rtl="0" eaLnBrk="1" latinLnBrk="0" hangingPunct="1">
      <a:defRPr sz="2401" kern="1200">
        <a:solidFill>
          <a:schemeClr val="tx1"/>
        </a:solidFill>
        <a:latin typeface="+mn-lt"/>
        <a:ea typeface="+mn-ea"/>
        <a:cs typeface="+mn-cs"/>
      </a:defRPr>
    </a:lvl6pPr>
    <a:lvl7pPr marL="5488046" algn="l" defTabSz="1829349" rtl="0" eaLnBrk="1" latinLnBrk="0" hangingPunct="1">
      <a:defRPr sz="2401" kern="1200">
        <a:solidFill>
          <a:schemeClr val="tx1"/>
        </a:solidFill>
        <a:latin typeface="+mn-lt"/>
        <a:ea typeface="+mn-ea"/>
        <a:cs typeface="+mn-cs"/>
      </a:defRPr>
    </a:lvl7pPr>
    <a:lvl8pPr marL="6402720" algn="l" defTabSz="1829349" rtl="0" eaLnBrk="1" latinLnBrk="0" hangingPunct="1">
      <a:defRPr sz="2401" kern="1200">
        <a:solidFill>
          <a:schemeClr val="tx1"/>
        </a:solidFill>
        <a:latin typeface="+mn-lt"/>
        <a:ea typeface="+mn-ea"/>
        <a:cs typeface="+mn-cs"/>
      </a:defRPr>
    </a:lvl8pPr>
    <a:lvl9pPr marL="7317395" algn="l" defTabSz="1829349" rtl="0" eaLnBrk="1" latinLnBrk="0" hangingPunct="1">
      <a:defRPr sz="24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Glossary/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eveloper.mozilla.org/en-US/docs/Glossary/CS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Dat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tring/slic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dirty="0"/>
              <a:t>Since the Web is a largely text-based medium designed to allow humans to communicate and share information, it is useful for us to have control over the words that appear on it. </a:t>
            </a:r>
            <a:r>
              <a:rPr lang="en-GB" u="sng" dirty="0">
                <a:hlinkClick r:id="rId3"/>
              </a:rPr>
              <a:t>HTML</a:t>
            </a:r>
            <a:r>
              <a:rPr lang="en-GB" dirty="0"/>
              <a:t> provides structure and meaning to our text, </a:t>
            </a:r>
            <a:r>
              <a:rPr lang="en-GB" u="sng" dirty="0">
                <a:hlinkClick r:id="rId4"/>
              </a:rPr>
              <a:t>CSS</a:t>
            </a:r>
            <a:r>
              <a:rPr lang="en-GB" dirty="0"/>
              <a:t> allows us to precisely style it, and JavaScript contains a number of features for manipulating strings, creating custom welcome messages and prompts, showing the right text labels when needed, sorting terms into the desired order, and much more.</a:t>
            </a:r>
            <a:endParaRPr lang="de-DE" kern="0" dirty="0"/>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77359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473464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185945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2987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666115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610257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971103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Link to Instance Methods - </a:t>
            </a:r>
            <a:r>
              <a:rPr lang="en-GB" dirty="0"/>
              <a:t>https://</a:t>
            </a:r>
            <a:r>
              <a:rPr lang="en-GB" dirty="0" err="1"/>
              <a:t>developer.mozilla.org</a:t>
            </a:r>
            <a:r>
              <a:rPr lang="en-GB" dirty="0"/>
              <a:t>/</a:t>
            </a:r>
            <a:r>
              <a:rPr lang="en-GB" dirty="0" err="1"/>
              <a:t>en</a:t>
            </a:r>
            <a:r>
              <a:rPr lang="en-GB" dirty="0"/>
              <a:t>-US/docs/Web/JavaScript/Reference/</a:t>
            </a:r>
            <a:r>
              <a:rPr lang="en-GB" dirty="0" err="1"/>
              <a:t>Global_Objects</a:t>
            </a:r>
            <a:r>
              <a:rPr lang="en-GB" dirty="0"/>
              <a:t>/Number</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491338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Link to Instance Methods - </a:t>
            </a:r>
            <a:r>
              <a:rPr lang="en-GB" dirty="0"/>
              <a:t>https://</a:t>
            </a:r>
            <a:r>
              <a:rPr lang="en-GB" dirty="0" err="1"/>
              <a:t>developer.mozilla.org</a:t>
            </a:r>
            <a:r>
              <a:rPr lang="en-GB" dirty="0"/>
              <a:t>/</a:t>
            </a:r>
            <a:r>
              <a:rPr lang="en-GB" dirty="0" err="1"/>
              <a:t>en</a:t>
            </a:r>
            <a:r>
              <a:rPr lang="en-GB" dirty="0"/>
              <a:t>-US/docs/Web/JavaScript/Reference/</a:t>
            </a:r>
            <a:r>
              <a:rPr lang="en-GB" dirty="0" err="1"/>
              <a:t>Global_Objects</a:t>
            </a:r>
            <a:r>
              <a:rPr lang="en-GB" dirty="0"/>
              <a:t>/Number</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862213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Static properties and </a:t>
            </a:r>
            <a:r>
              <a:rPr lang="en-GB" sz="2001" b="0" i="0" kern="1200">
                <a:solidFill>
                  <a:schemeClr val="bg1"/>
                </a:solidFill>
                <a:effectLst/>
                <a:latin typeface="IBM Plex Sans" panose="020B0503050203000203" pitchFamily="34" charset="0"/>
                <a:ea typeface="+mn-ea"/>
                <a:cs typeface="+mn-cs"/>
              </a:rPr>
              <a:t>static methods</a:t>
            </a:r>
            <a:r>
              <a:rPr lang="en-GB" sz="2001" b="0" i="0" u="sng" kern="1200">
                <a:solidFill>
                  <a:schemeClr val="bg1"/>
                </a:solidFill>
                <a:effectLst/>
                <a:latin typeface="IBM Plex Sans" panose="020B0503050203000203" pitchFamily="34" charset="0"/>
                <a:ea typeface="+mn-ea"/>
                <a:cs typeface="+mn-cs"/>
              </a:rPr>
              <a:t>https</a:t>
            </a:r>
            <a:r>
              <a:rPr lang="en-GB" sz="2001" b="0" i="0" u="sng" kern="1200" dirty="0">
                <a:solidFill>
                  <a:schemeClr val="bg1"/>
                </a:solidFill>
                <a:effectLst/>
                <a:latin typeface="IBM Plex Sans" panose="020B0503050203000203" pitchFamily="34" charset="0"/>
                <a:ea typeface="+mn-ea"/>
                <a:cs typeface="+mn-cs"/>
              </a:rPr>
              <a:t>://</a:t>
            </a:r>
            <a:r>
              <a:rPr lang="en-GB" sz="2001" b="0" i="0" u="sng" kern="1200" dirty="0" err="1">
                <a:solidFill>
                  <a:schemeClr val="bg1"/>
                </a:solidFill>
                <a:effectLst/>
                <a:latin typeface="IBM Plex Sans" panose="020B0503050203000203" pitchFamily="34" charset="0"/>
                <a:ea typeface="+mn-ea"/>
                <a:cs typeface="+mn-cs"/>
              </a:rPr>
              <a:t>developer.mozilla.org</a:t>
            </a:r>
            <a:r>
              <a:rPr lang="en-GB" sz="2001" b="0" i="0" u="sng" kern="1200" dirty="0">
                <a:solidFill>
                  <a:schemeClr val="bg1"/>
                </a:solidFill>
                <a:effectLst/>
                <a:latin typeface="IBM Plex Sans" panose="020B0503050203000203" pitchFamily="34" charset="0"/>
                <a:ea typeface="+mn-ea"/>
                <a:cs typeface="+mn-cs"/>
              </a:rPr>
              <a:t>/</a:t>
            </a:r>
            <a:r>
              <a:rPr lang="en-GB" sz="2001" b="0" i="0" u="sng" kern="1200" dirty="0" err="1">
                <a:solidFill>
                  <a:schemeClr val="bg1"/>
                </a:solidFill>
                <a:effectLst/>
                <a:latin typeface="IBM Plex Sans" panose="020B0503050203000203" pitchFamily="34" charset="0"/>
                <a:ea typeface="+mn-ea"/>
                <a:cs typeface="+mn-cs"/>
              </a:rPr>
              <a:t>en</a:t>
            </a:r>
            <a:r>
              <a:rPr lang="en-GB" sz="2001" b="0" i="0" u="sng" kern="1200" dirty="0">
                <a:solidFill>
                  <a:schemeClr val="bg1"/>
                </a:solidFill>
                <a:effectLst/>
                <a:latin typeface="IBM Plex Sans" panose="020B0503050203000203" pitchFamily="34" charset="0"/>
                <a:ea typeface="+mn-ea"/>
                <a:cs typeface="+mn-cs"/>
              </a:rPr>
              <a:t>-US/docs/Web/JavaScript/Reference/</a:t>
            </a:r>
            <a:r>
              <a:rPr lang="en-GB" sz="2001" b="0" i="0" u="sng" kern="1200" dirty="0" err="1">
                <a:solidFill>
                  <a:schemeClr val="bg1"/>
                </a:solidFill>
                <a:effectLst/>
                <a:latin typeface="IBM Plex Sans" panose="020B0503050203000203" pitchFamily="34" charset="0"/>
                <a:ea typeface="+mn-ea"/>
                <a:cs typeface="+mn-cs"/>
              </a:rPr>
              <a:t>Global_Objects</a:t>
            </a:r>
            <a:r>
              <a:rPr lang="en-GB" sz="2001" b="0" i="0" u="sng" kern="1200" dirty="0">
                <a:solidFill>
                  <a:schemeClr val="bg1"/>
                </a:solidFill>
                <a:effectLst/>
                <a:latin typeface="IBM Plex Sans" panose="020B0503050203000203" pitchFamily="34" charset="0"/>
                <a:ea typeface="+mn-ea"/>
                <a:cs typeface="+mn-cs"/>
              </a:rPr>
              <a:t>/Math</a:t>
            </a:r>
            <a:endParaRPr lang="en-GB" sz="2001" b="0" i="0" kern="1200" dirty="0">
              <a:solidFill>
                <a:schemeClr val="bg1"/>
              </a:solidFill>
              <a:effectLst/>
              <a:latin typeface="IBM Plex Sans" panose="020B0503050203000203" pitchFamily="34" charset="0"/>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22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174330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69084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934689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012614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32670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482887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071950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833985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618382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u="none" strike="noStrike" kern="1200" dirty="0">
                <a:solidFill>
                  <a:schemeClr val="bg1"/>
                </a:solidFill>
                <a:effectLst/>
                <a:latin typeface="IBM Plex Sans" panose="020B0503050203000203" pitchFamily="34" charset="0"/>
                <a:ea typeface="+mn-ea"/>
                <a:cs typeface="+mn-cs"/>
                <a:hlinkClick r:id="rId3"/>
              </a:rPr>
              <a:t>List of all Static and Instance methods</a:t>
            </a:r>
            <a:r>
              <a:rPr lang="en-GB" sz="2001" b="0" i="0" u="none" strike="noStrike" kern="1200" dirty="0">
                <a:solidFill>
                  <a:schemeClr val="bg1"/>
                </a:solidFill>
                <a:effectLst/>
                <a:latin typeface="IBM Plex Sans" panose="020B0503050203000203" pitchFamily="34" charset="0"/>
                <a:ea typeface="+mn-ea"/>
                <a:cs typeface="+mn-cs"/>
              </a:rPr>
              <a:t> </a:t>
            </a:r>
            <a:r>
              <a:rPr lang="en-GB" dirty="0"/>
              <a:t>https://</a:t>
            </a:r>
            <a:r>
              <a:rPr lang="en-GB" dirty="0" err="1"/>
              <a:t>developer.mozilla.org</a:t>
            </a:r>
            <a:r>
              <a:rPr lang="en-GB" dirty="0"/>
              <a:t>/</a:t>
            </a:r>
            <a:r>
              <a:rPr lang="en-GB" dirty="0" err="1"/>
              <a:t>en</a:t>
            </a:r>
            <a:r>
              <a:rPr lang="en-GB" dirty="0"/>
              <a:t>-US/docs/Web/JavaScript/Reference/</a:t>
            </a:r>
            <a:r>
              <a:rPr lang="en-GB" dirty="0" err="1"/>
              <a:t>Global_Objects</a:t>
            </a:r>
            <a:r>
              <a:rPr lang="en-GB" dirty="0"/>
              <a:t>/Date</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632937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736690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55113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707105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declared the `str` variable and initialize it to a string of `I like`.</a:t>
            </a:r>
          </a:p>
          <a:p>
            <a:r>
              <a:rPr lang="en-GB" dirty="0"/>
              <a:t>Second, we used the `+` operator to combine `I like` with ` </a:t>
            </a:r>
            <a:r>
              <a:rPr lang="en-GB" dirty="0" err="1"/>
              <a:t>Javascript</a:t>
            </a:r>
            <a:r>
              <a:rPr lang="en-GB" dirty="0"/>
              <a:t>` to make its value as `I like </a:t>
            </a:r>
            <a:r>
              <a:rPr lang="en-GB" dirty="0" err="1"/>
              <a:t>Javascript</a:t>
            </a:r>
            <a:r>
              <a:rPr lang="en-GB" dirty="0"/>
              <a:t>`.</a:t>
            </a:r>
          </a:p>
          <a:p>
            <a:br>
              <a:rPr lang="en-GB" dirty="0"/>
            </a:br>
            <a:r>
              <a:rPr lang="en-GB" dirty="0"/>
              <a:t>Behind the scene, JavaScript engine creates a new string that holds the new string `I like </a:t>
            </a:r>
            <a:r>
              <a:rPr lang="en-GB" dirty="0" err="1"/>
              <a:t>Javascript</a:t>
            </a:r>
            <a:r>
              <a:rPr lang="en-GB" dirty="0"/>
              <a:t>` and destroys two other original strings `I like` and ` </a:t>
            </a:r>
            <a:r>
              <a:rPr lang="en-GB" dirty="0" err="1"/>
              <a:t>Javascript</a:t>
            </a:r>
            <a:r>
              <a:rPr lang="en-GB" dirty="0"/>
              <a:t>`.</a:t>
            </a:r>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9099497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47339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710892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853572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394305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99889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897602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The </a:t>
            </a:r>
            <a:r>
              <a:rPr lang="en-GB" dirty="0"/>
              <a:t>trim()</a:t>
            </a:r>
            <a:r>
              <a:rPr lang="en-GB" sz="2001" b="0" i="0" kern="1200" dirty="0">
                <a:solidFill>
                  <a:schemeClr val="bg1"/>
                </a:solidFill>
                <a:effectLst/>
                <a:latin typeface="IBM Plex Sans" panose="020B0503050203000203" pitchFamily="34" charset="0"/>
                <a:ea typeface="+mn-ea"/>
                <a:cs typeface="+mn-cs"/>
              </a:rPr>
              <a:t> function removes white space from the beginning and end of a string. You will find yourself using this one most often when processing the string of a user input field. It is easy to accidentally add spaces, and this ensures you handle the relevant characters.</a:t>
            </a:r>
          </a:p>
          <a:p>
            <a:endParaRPr lang="en-GB" sz="2001" b="0" i="0" kern="1200" dirty="0">
              <a:solidFill>
                <a:schemeClr val="bg1"/>
              </a:solidFill>
              <a:effectLst/>
              <a:latin typeface="IBM Plex Sans" panose="020B0503050203000203" pitchFamily="34" charset="0"/>
              <a:ea typeface="+mn-ea"/>
              <a:cs typeface="+mn-cs"/>
            </a:endParaRPr>
          </a:p>
          <a:p>
            <a:r>
              <a:rPr lang="en-GB" sz="2001" b="0" i="0" kern="1200" dirty="0">
                <a:solidFill>
                  <a:schemeClr val="bg1"/>
                </a:solidFill>
                <a:effectLst/>
                <a:latin typeface="IBM Plex Sans" panose="020B0503050203000203" pitchFamily="34" charset="0"/>
                <a:ea typeface="+mn-ea"/>
                <a:cs typeface="+mn-cs"/>
              </a:rPr>
              <a:t>The </a:t>
            </a:r>
            <a:r>
              <a:rPr lang="en-GB" dirty="0"/>
              <a:t>includes()</a:t>
            </a:r>
            <a:r>
              <a:rPr lang="en-GB" sz="2001" b="0" i="0" kern="1200" dirty="0">
                <a:solidFill>
                  <a:schemeClr val="bg1"/>
                </a:solidFill>
                <a:effectLst/>
                <a:latin typeface="IBM Plex Sans" panose="020B0503050203000203" pitchFamily="34" charset="0"/>
                <a:ea typeface="+mn-ea"/>
                <a:cs typeface="+mn-cs"/>
              </a:rPr>
              <a:t> function determines if a substring is contained in a larger string and returns </a:t>
            </a:r>
            <a:r>
              <a:rPr lang="en-GB" dirty="0"/>
              <a:t>true</a:t>
            </a:r>
            <a:r>
              <a:rPr lang="en-GB" sz="2001" b="0" i="0" kern="1200" dirty="0">
                <a:solidFill>
                  <a:schemeClr val="bg1"/>
                </a:solidFill>
                <a:effectLst/>
                <a:latin typeface="IBM Plex Sans" panose="020B0503050203000203" pitchFamily="34" charset="0"/>
                <a:ea typeface="+mn-ea"/>
                <a:cs typeface="+mn-cs"/>
              </a:rPr>
              <a:t> or </a:t>
            </a:r>
            <a:r>
              <a:rPr lang="en-GB" dirty="0"/>
              <a:t>false</a:t>
            </a:r>
            <a:r>
              <a:rPr lang="en-GB" sz="2001" b="0" i="0" kern="1200" dirty="0">
                <a:solidFill>
                  <a:schemeClr val="bg1"/>
                </a:solidFill>
                <a:effectLst/>
                <a:latin typeface="IBM Plex Sans" panose="020B0503050203000203" pitchFamily="34" charset="0"/>
                <a:ea typeface="+mn-ea"/>
                <a:cs typeface="+mn-cs"/>
              </a:rPr>
              <a:t>. This has many applications, but one common use-case is for string matching for searching/parsing.</a:t>
            </a:r>
          </a:p>
          <a:p>
            <a:endParaRPr lang="en-GB" sz="2001" b="0" i="0" kern="1200" dirty="0">
              <a:solidFill>
                <a:schemeClr val="bg1"/>
              </a:solidFill>
              <a:effectLst/>
              <a:latin typeface="IBM Plex Sans" panose="020B0503050203000203" pitchFamily="34" charset="0"/>
              <a:ea typeface="+mn-ea"/>
              <a:cs typeface="+mn-cs"/>
            </a:endParaRPr>
          </a:p>
          <a:p>
            <a:r>
              <a:rPr lang="en-GB" sz="2001" b="0" i="0" kern="1200" dirty="0">
                <a:solidFill>
                  <a:schemeClr val="bg1"/>
                </a:solidFill>
                <a:effectLst/>
                <a:latin typeface="IBM Plex Sans" panose="020B0503050203000203" pitchFamily="34" charset="0"/>
                <a:ea typeface="+mn-ea"/>
                <a:cs typeface="+mn-cs"/>
              </a:rPr>
              <a:t>Before </a:t>
            </a:r>
            <a:r>
              <a:rPr lang="en-GB" dirty="0"/>
              <a:t>includes()</a:t>
            </a:r>
            <a:r>
              <a:rPr lang="en-GB" sz="2001" b="0" i="0" kern="1200" dirty="0">
                <a:solidFill>
                  <a:schemeClr val="bg1"/>
                </a:solidFill>
                <a:effectLst/>
                <a:latin typeface="IBM Plex Sans" panose="020B0503050203000203" pitchFamily="34" charset="0"/>
                <a:ea typeface="+mn-ea"/>
                <a:cs typeface="+mn-cs"/>
              </a:rPr>
              <a:t> was introduced to the JavaScript spec, </a:t>
            </a:r>
            <a:r>
              <a:rPr lang="en-GB" dirty="0" err="1"/>
              <a:t>indexOf</a:t>
            </a:r>
            <a:r>
              <a:rPr lang="en-GB" dirty="0"/>
              <a:t>()</a:t>
            </a:r>
            <a:r>
              <a:rPr lang="en-GB" sz="2001" b="0" i="0" kern="1200" dirty="0">
                <a:solidFill>
                  <a:schemeClr val="bg1"/>
                </a:solidFill>
                <a:effectLst/>
                <a:latin typeface="IBM Plex Sans" panose="020B0503050203000203" pitchFamily="34" charset="0"/>
                <a:ea typeface="+mn-ea"/>
                <a:cs typeface="+mn-cs"/>
              </a:rPr>
              <a:t> was the primary way you would check if a substring existed in a string. It is likely you will still see code that uses </a:t>
            </a:r>
            <a:r>
              <a:rPr lang="en-GB" dirty="0" err="1"/>
              <a:t>indexOf</a:t>
            </a:r>
            <a:r>
              <a:rPr lang="en-GB" sz="2001" b="0" i="0" kern="1200" dirty="0">
                <a:solidFill>
                  <a:schemeClr val="bg1"/>
                </a:solidFill>
                <a:effectLst/>
                <a:latin typeface="IBM Plex Sans" panose="020B0503050203000203" pitchFamily="34" charset="0"/>
                <a:ea typeface="+mn-ea"/>
                <a:cs typeface="+mn-cs"/>
              </a:rPr>
              <a:t>, so understanding how it works is important. The function returns the index of the substring within the string. If the substring is not contained in the original string, it will return </a:t>
            </a:r>
            <a:r>
              <a:rPr lang="en-GB" dirty="0"/>
              <a:t>-1</a:t>
            </a:r>
            <a:r>
              <a:rPr lang="en-GB" sz="2001" b="0" i="0" kern="1200" dirty="0">
                <a:solidFill>
                  <a:schemeClr val="bg1"/>
                </a:solidFill>
                <a:effectLst/>
                <a:latin typeface="IBM Plex Sans" panose="020B0503050203000203" pitchFamily="34" charset="0"/>
                <a:ea typeface="+mn-ea"/>
                <a:cs typeface="+mn-cs"/>
              </a:rPr>
              <a:t>.</a:t>
            </a:r>
          </a:p>
          <a:p>
            <a:endParaRPr lang="en-GB" sz="2001" b="0" i="0" kern="1200" dirty="0">
              <a:solidFill>
                <a:schemeClr val="bg1"/>
              </a:solidFill>
              <a:effectLst/>
              <a:latin typeface="IBM Plex Sans" panose="020B0503050203000203" pitchFamily="34" charset="0"/>
              <a:ea typeface="+mn-ea"/>
              <a:cs typeface="+mn-cs"/>
            </a:endParaRPr>
          </a:p>
          <a:p>
            <a:r>
              <a:rPr lang="en-GB" sz="2001" b="0" i="0" kern="1200" dirty="0">
                <a:solidFill>
                  <a:schemeClr val="bg1"/>
                </a:solidFill>
                <a:effectLst/>
                <a:latin typeface="IBM Plex Sans" panose="020B0503050203000203" pitchFamily="34" charset="0"/>
                <a:ea typeface="+mn-ea"/>
                <a:cs typeface="+mn-cs"/>
              </a:rPr>
              <a:t>The </a:t>
            </a:r>
            <a:r>
              <a:rPr lang="en-GB" dirty="0"/>
              <a:t>replace()</a:t>
            </a:r>
            <a:r>
              <a:rPr lang="en-GB" sz="2001" b="0" i="0" kern="1200" dirty="0">
                <a:solidFill>
                  <a:schemeClr val="bg1"/>
                </a:solidFill>
                <a:effectLst/>
                <a:latin typeface="IBM Plex Sans" panose="020B0503050203000203" pitchFamily="34" charset="0"/>
                <a:ea typeface="+mn-ea"/>
                <a:cs typeface="+mn-cs"/>
              </a:rPr>
              <a:t> function is called on a string and will return a string with a </a:t>
            </a:r>
            <a:r>
              <a:rPr lang="en-GB" dirty="0"/>
              <a:t>pattern</a:t>
            </a:r>
            <a:r>
              <a:rPr lang="en-GB" sz="2001" b="0" i="0" kern="1200" dirty="0">
                <a:solidFill>
                  <a:schemeClr val="bg1"/>
                </a:solidFill>
                <a:effectLst/>
                <a:latin typeface="IBM Plex Sans" panose="020B0503050203000203" pitchFamily="34" charset="0"/>
                <a:ea typeface="+mn-ea"/>
                <a:cs typeface="+mn-cs"/>
              </a:rPr>
              <a:t> replaced by a </a:t>
            </a:r>
            <a:r>
              <a:rPr lang="en-GB" dirty="0"/>
              <a:t>replacement</a:t>
            </a:r>
            <a:r>
              <a:rPr lang="en-GB" sz="2001" b="0" i="0" kern="1200" dirty="0">
                <a:solidFill>
                  <a:schemeClr val="bg1"/>
                </a:solidFill>
                <a:effectLst/>
                <a:latin typeface="IBM Plex Sans" panose="020B0503050203000203" pitchFamily="34" charset="0"/>
                <a:ea typeface="+mn-ea"/>
                <a:cs typeface="+mn-cs"/>
              </a:rPr>
              <a:t> string. It takes either a regex or a string as the </a:t>
            </a:r>
            <a:r>
              <a:rPr lang="en-GB" dirty="0"/>
              <a:t>pattern</a:t>
            </a:r>
            <a:r>
              <a:rPr lang="en-GB" sz="2001" b="0" i="0" kern="1200" dirty="0">
                <a:solidFill>
                  <a:schemeClr val="bg1"/>
                </a:solidFill>
                <a:effectLst/>
                <a:latin typeface="IBM Plex Sans" panose="020B0503050203000203" pitchFamily="34" charset="0"/>
                <a:ea typeface="+mn-ea"/>
                <a:cs typeface="+mn-cs"/>
              </a:rPr>
              <a:t>. With a regex you can globally replace all matches (using the </a:t>
            </a:r>
            <a:r>
              <a:rPr lang="en-GB" dirty="0"/>
              <a:t>g</a:t>
            </a:r>
            <a:r>
              <a:rPr lang="en-GB" sz="2001" b="0" i="0" kern="1200" dirty="0">
                <a:solidFill>
                  <a:schemeClr val="bg1"/>
                </a:solidFill>
                <a:effectLst/>
                <a:latin typeface="IBM Plex Sans" panose="020B0503050203000203" pitchFamily="34" charset="0"/>
                <a:ea typeface="+mn-ea"/>
                <a:cs typeface="+mn-cs"/>
              </a:rPr>
              <a:t> option), but with a string it will only replace the first occurrence. In the example below, you will notice that </a:t>
            </a:r>
            <a:r>
              <a:rPr lang="en-GB" dirty="0"/>
              <a:t>world</a:t>
            </a:r>
            <a:r>
              <a:rPr lang="en-GB" sz="2001" b="0" i="0" kern="1200" dirty="0">
                <a:solidFill>
                  <a:schemeClr val="bg1"/>
                </a:solidFill>
                <a:effectLst/>
                <a:latin typeface="IBM Plex Sans" panose="020B0503050203000203" pitchFamily="34" charset="0"/>
                <a:ea typeface="+mn-ea"/>
                <a:cs typeface="+mn-cs"/>
              </a:rPr>
              <a:t> is replaced only once in the first call since it uses a string pattern.</a:t>
            </a:r>
          </a:p>
          <a:p>
            <a:endParaRPr lang="en-GB" sz="2001" b="0" i="0" kern="1200" dirty="0">
              <a:solidFill>
                <a:schemeClr val="bg1"/>
              </a:solidFill>
              <a:effectLst/>
              <a:latin typeface="IBM Plex Sans" panose="020B0503050203000203" pitchFamily="34" charset="0"/>
              <a:ea typeface="+mn-ea"/>
              <a:cs typeface="+mn-cs"/>
            </a:endParaRPr>
          </a:p>
          <a:p>
            <a:r>
              <a:rPr lang="en-GB" sz="2001" b="0" i="0" kern="1200" dirty="0">
                <a:solidFill>
                  <a:schemeClr val="bg1"/>
                </a:solidFill>
                <a:effectLst/>
                <a:latin typeface="IBM Plex Sans" panose="020B0503050203000203" pitchFamily="34" charset="0"/>
                <a:ea typeface="+mn-ea"/>
                <a:cs typeface="+mn-cs"/>
              </a:rPr>
              <a:t>The </a:t>
            </a:r>
            <a:r>
              <a:rPr lang="en-GB" dirty="0"/>
              <a:t>slice()</a:t>
            </a:r>
            <a:r>
              <a:rPr lang="en-GB" sz="2001" b="0" i="0" kern="1200" dirty="0">
                <a:solidFill>
                  <a:schemeClr val="bg1"/>
                </a:solidFill>
                <a:effectLst/>
                <a:latin typeface="IBM Plex Sans" panose="020B0503050203000203" pitchFamily="34" charset="0"/>
                <a:ea typeface="+mn-ea"/>
                <a:cs typeface="+mn-cs"/>
              </a:rPr>
              <a:t> method will extract a section of a string based on the index supplied and return it as a new string. This is useful when you know the structure of a string and want to retrieve a certain portion, or it can be used with the </a:t>
            </a:r>
            <a:r>
              <a:rPr lang="en-GB" dirty="0" err="1"/>
              <a:t>indexOf</a:t>
            </a:r>
            <a:r>
              <a:rPr lang="en-GB" sz="2001" b="0" i="0" kern="1200" dirty="0">
                <a:solidFill>
                  <a:schemeClr val="bg1"/>
                </a:solidFill>
                <a:effectLst/>
                <a:latin typeface="IBM Plex Sans" panose="020B0503050203000203" pitchFamily="34" charset="0"/>
                <a:ea typeface="+mn-ea"/>
                <a:cs typeface="+mn-cs"/>
              </a:rPr>
              <a:t> method which we learned earlier where you can find the index of the first occurrence of a substring and use that as a reference point for slicing. </a:t>
            </a:r>
            <a:r>
              <a:rPr lang="en-GB" dirty="0"/>
              <a:t>slice()</a:t>
            </a:r>
            <a:r>
              <a:rPr lang="en-GB" sz="2001" b="0" i="0" kern="1200" dirty="0">
                <a:solidFill>
                  <a:schemeClr val="bg1"/>
                </a:solidFill>
                <a:effectLst/>
                <a:latin typeface="IBM Plex Sans" panose="020B0503050203000203" pitchFamily="34" charset="0"/>
                <a:ea typeface="+mn-ea"/>
                <a:cs typeface="+mn-cs"/>
              </a:rPr>
              <a:t> takes the beginning index as the first parameter and an optional ending index as the second parameter — </a:t>
            </a:r>
            <a:r>
              <a:rPr lang="en-GB" dirty="0" err="1"/>
              <a:t>str.slice</a:t>
            </a:r>
            <a:r>
              <a:rPr lang="en-GB" dirty="0"/>
              <a:t>(</a:t>
            </a:r>
            <a:r>
              <a:rPr lang="en-GB" dirty="0" err="1"/>
              <a:t>beginIndex</a:t>
            </a:r>
            <a:r>
              <a:rPr lang="en-GB" dirty="0"/>
              <a:t>[, </a:t>
            </a:r>
            <a:r>
              <a:rPr lang="en-GB" dirty="0" err="1"/>
              <a:t>endIndex</a:t>
            </a:r>
            <a:r>
              <a:rPr lang="en-GB" dirty="0"/>
              <a:t>])</a:t>
            </a:r>
            <a:r>
              <a:rPr lang="en-GB" sz="2001" b="0" i="0" kern="1200" dirty="0">
                <a:solidFill>
                  <a:schemeClr val="bg1"/>
                </a:solidFill>
                <a:effectLst/>
                <a:latin typeface="IBM Plex Sans" panose="020B0503050203000203" pitchFamily="34" charset="0"/>
                <a:ea typeface="+mn-ea"/>
                <a:cs typeface="+mn-cs"/>
              </a:rPr>
              <a:t>. If no ending index is supplied, it slices to the end of the string starting with your </a:t>
            </a:r>
            <a:r>
              <a:rPr lang="en-GB" dirty="0" err="1"/>
              <a:t>beginIndex</a:t>
            </a:r>
            <a:r>
              <a:rPr lang="en-GB" sz="2001" b="0" i="0" kern="1200" dirty="0">
                <a:solidFill>
                  <a:schemeClr val="bg1"/>
                </a:solidFill>
                <a:effectLst/>
                <a:latin typeface="IBM Plex Sans" panose="020B0503050203000203" pitchFamily="34" charset="0"/>
                <a:ea typeface="+mn-ea"/>
                <a:cs typeface="+mn-cs"/>
              </a:rPr>
              <a:t>. If a negative </a:t>
            </a:r>
            <a:r>
              <a:rPr lang="en-GB" dirty="0" err="1"/>
              <a:t>beginIndex</a:t>
            </a:r>
            <a:r>
              <a:rPr lang="en-GB" sz="2001" b="0" i="0" kern="1200" dirty="0">
                <a:solidFill>
                  <a:schemeClr val="bg1"/>
                </a:solidFill>
                <a:effectLst/>
                <a:latin typeface="IBM Plex Sans" panose="020B0503050203000203" pitchFamily="34" charset="0"/>
                <a:ea typeface="+mn-ea"/>
                <a:cs typeface="+mn-cs"/>
              </a:rPr>
              <a:t> is used, it will slice backwards from the end of the string. The following is an example from </a:t>
            </a:r>
            <a:r>
              <a:rPr lang="en-GB" sz="2001" b="0" i="0" u="sng" kern="1200" dirty="0">
                <a:solidFill>
                  <a:schemeClr val="bg1"/>
                </a:solidFill>
                <a:effectLst/>
                <a:latin typeface="IBM Plex Sans" panose="020B0503050203000203" pitchFamily="34" charset="0"/>
                <a:ea typeface="+mn-ea"/>
                <a:cs typeface="+mn-cs"/>
                <a:hlinkClick r:id="rId3"/>
              </a:rPr>
              <a:t>MDN</a:t>
            </a:r>
            <a:r>
              <a:rPr lang="en-GB" sz="2001" b="0" i="0" kern="1200" dirty="0">
                <a:solidFill>
                  <a:schemeClr val="bg1"/>
                </a:solidFill>
                <a:effectLst/>
                <a:latin typeface="IBM Plex Sans" panose="020B0503050203000203" pitchFamily="34" charset="0"/>
                <a:ea typeface="+mn-ea"/>
                <a:cs typeface="+mn-cs"/>
              </a:rPr>
              <a:t> which depicts these cases.</a:t>
            </a:r>
          </a:p>
          <a:p>
            <a:endParaRPr lang="en-GB" sz="2001" b="0" i="0" kern="1200" dirty="0">
              <a:solidFill>
                <a:schemeClr val="bg1"/>
              </a:solidFill>
              <a:effectLst/>
              <a:latin typeface="IBM Plex Sans" panose="020B0503050203000203" pitchFamily="34" charset="0"/>
              <a:ea typeface="+mn-ea"/>
              <a:cs typeface="+mn-cs"/>
            </a:endParaRPr>
          </a:p>
          <a:p>
            <a:r>
              <a:rPr lang="en-GB" sz="2001" b="0" i="0" kern="1200" dirty="0">
                <a:solidFill>
                  <a:schemeClr val="bg1"/>
                </a:solidFill>
                <a:effectLst/>
                <a:latin typeface="IBM Plex Sans" panose="020B0503050203000203" pitchFamily="34" charset="0"/>
                <a:ea typeface="+mn-ea"/>
                <a:cs typeface="+mn-cs"/>
              </a:rPr>
              <a:t>The </a:t>
            </a:r>
            <a:r>
              <a:rPr lang="en-GB" dirty="0"/>
              <a:t>split()</a:t>
            </a:r>
            <a:r>
              <a:rPr lang="en-GB" sz="2001" b="0" i="0" kern="1200" dirty="0">
                <a:solidFill>
                  <a:schemeClr val="bg1"/>
                </a:solidFill>
                <a:effectLst/>
                <a:latin typeface="IBM Plex Sans" panose="020B0503050203000203" pitchFamily="34" charset="0"/>
                <a:ea typeface="+mn-ea"/>
                <a:cs typeface="+mn-cs"/>
              </a:rPr>
              <a:t> method takes a </a:t>
            </a:r>
            <a:r>
              <a:rPr lang="en-GB" dirty="0"/>
              <a:t>separator </a:t>
            </a:r>
            <a:r>
              <a:rPr lang="en-GB" sz="2001" b="0" i="0" kern="1200" dirty="0">
                <a:solidFill>
                  <a:schemeClr val="bg1"/>
                </a:solidFill>
                <a:effectLst/>
                <a:latin typeface="IBM Plex Sans" panose="020B0503050203000203" pitchFamily="34" charset="0"/>
                <a:ea typeface="+mn-ea"/>
                <a:cs typeface="+mn-cs"/>
              </a:rPr>
              <a:t>which you want to split apart the string on, and it returns an array of strings. This is useful when you know your string uses a certain character to separate data, or if you want to operate on specific substrings individually.</a:t>
            </a:r>
            <a:br>
              <a:rPr lang="en-GB" sz="2001" b="0" i="0" kern="1200" dirty="0">
                <a:solidFill>
                  <a:schemeClr val="bg1"/>
                </a:solidFill>
                <a:effectLst/>
                <a:latin typeface="IBM Plex Sans" panose="020B0503050203000203" pitchFamily="34" charset="0"/>
                <a:ea typeface="+mn-ea"/>
                <a:cs typeface="+mn-cs"/>
              </a:rPr>
            </a:br>
            <a:endParaRPr lang="en-GB" sz="2001" b="0" i="0" kern="1200" dirty="0">
              <a:solidFill>
                <a:schemeClr val="bg1"/>
              </a:solidFill>
              <a:effectLst/>
              <a:latin typeface="IBM Plex Sans" panose="020B0503050203000203" pitchFamily="34" charset="0"/>
              <a:ea typeface="+mn-ea"/>
              <a:cs typeface="+mn-cs"/>
            </a:endParaRPr>
          </a:p>
          <a:p>
            <a:r>
              <a:rPr lang="en-GB" sz="2001" b="0" i="0" kern="1200" dirty="0">
                <a:solidFill>
                  <a:schemeClr val="bg1"/>
                </a:solidFill>
                <a:effectLst/>
                <a:latin typeface="IBM Plex Sans" panose="020B0503050203000203" pitchFamily="34" charset="0"/>
                <a:ea typeface="+mn-ea"/>
                <a:cs typeface="+mn-cs"/>
              </a:rPr>
              <a:t>The </a:t>
            </a:r>
            <a:r>
              <a:rPr lang="en-GB" dirty="0"/>
              <a:t>match()</a:t>
            </a:r>
            <a:r>
              <a:rPr lang="en-GB" sz="2001" b="0" i="0" kern="1200" dirty="0">
                <a:solidFill>
                  <a:schemeClr val="bg1"/>
                </a:solidFill>
                <a:effectLst/>
                <a:latin typeface="IBM Plex Sans" panose="020B0503050203000203" pitchFamily="34" charset="0"/>
                <a:ea typeface="+mn-ea"/>
                <a:cs typeface="+mn-cs"/>
              </a:rPr>
              <a:t> method retrieves the matches when matching a </a:t>
            </a:r>
            <a:r>
              <a:rPr lang="en-GB" dirty="0"/>
              <a:t>string</a:t>
            </a:r>
            <a:r>
              <a:rPr lang="en-GB" sz="2001" b="0" i="0" kern="1200" dirty="0">
                <a:solidFill>
                  <a:schemeClr val="bg1"/>
                </a:solidFill>
                <a:effectLst/>
                <a:latin typeface="IBM Plex Sans" panose="020B0503050203000203" pitchFamily="34" charset="0"/>
                <a:ea typeface="+mn-ea"/>
                <a:cs typeface="+mn-cs"/>
              </a:rPr>
              <a:t> against a </a:t>
            </a:r>
            <a:r>
              <a:rPr lang="en-GB" dirty="0"/>
              <a:t>regular expression</a:t>
            </a:r>
            <a:r>
              <a:rPr lang="en-GB" sz="2001" b="0" i="0" kern="1200" dirty="0">
                <a:solidFill>
                  <a:schemeClr val="bg1"/>
                </a:solidFill>
                <a:effectLst/>
                <a:latin typeface="IBM Plex Sans" panose="020B0503050203000203" pitchFamily="34" charset="0"/>
                <a:ea typeface="+mn-ea"/>
                <a:cs typeface="+mn-cs"/>
              </a:rPr>
              <a:t>. The example below searches our string for all capital letters. It returns an array of strings for the values that match the regex.</a:t>
            </a:r>
          </a:p>
          <a:p>
            <a:endParaRPr lang="en-GB" sz="2001" b="0" i="0" kern="1200" dirty="0">
              <a:solidFill>
                <a:schemeClr val="bg1"/>
              </a:solidFill>
              <a:effectLst/>
              <a:latin typeface="IBM Plex Sans" panose="020B0503050203000203" pitchFamily="34" charset="0"/>
              <a:ea typeface="+mn-ea"/>
              <a:cs typeface="+mn-cs"/>
            </a:endParaRPr>
          </a:p>
          <a:p>
            <a:r>
              <a:rPr lang="en-GB" sz="2001" b="0" i="0" kern="1200" dirty="0">
                <a:solidFill>
                  <a:schemeClr val="bg1"/>
                </a:solidFill>
                <a:effectLst/>
                <a:latin typeface="IBM Plex Sans" panose="020B0503050203000203" pitchFamily="34" charset="0"/>
                <a:ea typeface="+mn-ea"/>
                <a:cs typeface="+mn-cs"/>
              </a:rPr>
              <a:t>Other methods: https://</a:t>
            </a:r>
            <a:r>
              <a:rPr lang="en-GB" sz="2001" b="0" i="0" kern="1200" dirty="0" err="1">
                <a:solidFill>
                  <a:schemeClr val="bg1"/>
                </a:solidFill>
                <a:effectLst/>
                <a:latin typeface="IBM Plex Sans" panose="020B0503050203000203" pitchFamily="34" charset="0"/>
                <a:ea typeface="+mn-ea"/>
                <a:cs typeface="+mn-cs"/>
              </a:rPr>
              <a:t>developer.mozilla.org</a:t>
            </a:r>
            <a:r>
              <a:rPr lang="en-GB" sz="2001" b="0" i="0" kern="1200" dirty="0">
                <a:solidFill>
                  <a:schemeClr val="bg1"/>
                </a:solidFill>
                <a:effectLst/>
                <a:latin typeface="IBM Plex Sans" panose="020B0503050203000203" pitchFamily="34" charset="0"/>
                <a:ea typeface="+mn-ea"/>
                <a:cs typeface="+mn-cs"/>
              </a:rPr>
              <a:t>/</a:t>
            </a:r>
            <a:r>
              <a:rPr lang="en-GB" sz="2001" b="0" i="0" kern="1200" dirty="0" err="1">
                <a:solidFill>
                  <a:schemeClr val="bg1"/>
                </a:solidFill>
                <a:effectLst/>
                <a:latin typeface="IBM Plex Sans" panose="020B0503050203000203" pitchFamily="34" charset="0"/>
                <a:ea typeface="+mn-ea"/>
                <a:cs typeface="+mn-cs"/>
              </a:rPr>
              <a:t>en</a:t>
            </a:r>
            <a:r>
              <a:rPr lang="en-GB" sz="2001" b="0" i="0" kern="1200" dirty="0">
                <a:solidFill>
                  <a:schemeClr val="bg1"/>
                </a:solidFill>
                <a:effectLst/>
                <a:latin typeface="IBM Plex Sans" panose="020B0503050203000203" pitchFamily="34" charset="0"/>
                <a:ea typeface="+mn-ea"/>
                <a:cs typeface="+mn-cs"/>
              </a:rPr>
              <a:t>-US/docs/Web/JavaScript/Reference/</a:t>
            </a:r>
            <a:r>
              <a:rPr lang="en-GB" sz="2001" b="0" i="0" kern="1200" dirty="0" err="1">
                <a:solidFill>
                  <a:schemeClr val="bg1"/>
                </a:solidFill>
                <a:effectLst/>
                <a:latin typeface="IBM Plex Sans" panose="020B0503050203000203" pitchFamily="34" charset="0"/>
                <a:ea typeface="+mn-ea"/>
                <a:cs typeface="+mn-cs"/>
              </a:rPr>
              <a:t>Global_Objects</a:t>
            </a:r>
            <a:r>
              <a:rPr lang="en-GB" sz="2001" b="0" i="0" kern="1200" dirty="0">
                <a:solidFill>
                  <a:schemeClr val="bg1"/>
                </a:solidFill>
                <a:effectLst/>
                <a:latin typeface="IBM Plex Sans" panose="020B0503050203000203" pitchFamily="34" charset="0"/>
                <a:ea typeface="+mn-ea"/>
                <a:cs typeface="+mn-cs"/>
              </a:rPr>
              <a:t>/String</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907426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608979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071761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559340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172978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450"/>
          </a:xfrm>
        </p:spPr>
        <p:txBody>
          <a:bodyPr/>
          <a:lstStyle>
            <a:lvl1pPr>
              <a:defRPr>
                <a:solidFill>
                  <a:schemeClr val="bg1"/>
                </a:solidFill>
              </a:defRPr>
            </a:lvl1pPr>
          </a:lstStyle>
          <a:p>
            <a:r>
              <a:rPr lang="en-GB"/>
              <a:t>Click to edit Master title style</a:t>
            </a:r>
            <a:endParaRPr lang="en-US" dirty="0"/>
          </a:p>
        </p:txBody>
      </p:sp>
      <p:pic>
        <p:nvPicPr>
          <p:cNvPr id="7"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6" name="Textfeld 5">
            <a:extLst>
              <a:ext uri="{FF2B5EF4-FFF2-40B4-BE49-F238E27FC236}">
                <a16:creationId xmlns:a16="http://schemas.microsoft.com/office/drawing/2014/main" id="{6DAB5A89-E3DD-494D-AB3A-EC567792D5C1}"/>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p:cNvSpPr>
            <a:spLocks noGrp="1"/>
          </p:cNvSpPr>
          <p:nvPr>
            <p:ph type="body" sz="quarter" idx="12"/>
          </p:nvPr>
        </p:nvSpPr>
        <p:spPr>
          <a:xfrm>
            <a:off x="9601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hasCustomPrompt="1"/>
          </p:nvPr>
        </p:nvSpPr>
        <p:spPr>
          <a:xfrm>
            <a:off x="9601200" y="2574923"/>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pic>
        <p:nvPicPr>
          <p:cNvPr id="7" name="Picture">
            <a:extLst>
              <a:ext uri="{FF2B5EF4-FFF2-40B4-BE49-F238E27FC236}">
                <a16:creationId xmlns:a16="http://schemas.microsoft.com/office/drawing/2014/main" id="{4BDE6F46-1997-344C-9537-265D493B14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9" name="Textfeld 8">
            <a:extLst>
              <a:ext uri="{FF2B5EF4-FFF2-40B4-BE49-F238E27FC236}">
                <a16:creationId xmlns:a16="http://schemas.microsoft.com/office/drawing/2014/main" id="{86344EDC-F757-7B45-89A0-636F36E562D8}"/>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84482133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46392" y="4630053"/>
            <a:ext cx="2595216" cy="1036423"/>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hank you ecx.io">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hasCustomPrompt="1"/>
          </p:nvPr>
        </p:nvSpPr>
        <p:spPr>
          <a:xfrm>
            <a:off x="9601200" y="2574923"/>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pic>
        <p:nvPicPr>
          <p:cNvPr id="7" name="Picture">
            <a:extLst>
              <a:ext uri="{FF2B5EF4-FFF2-40B4-BE49-F238E27FC236}">
                <a16:creationId xmlns:a16="http://schemas.microsoft.com/office/drawing/2014/main" id="{4BDE6F46-1997-344C-9537-265D493B14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pic>
        <p:nvPicPr>
          <p:cNvPr id="10" name="Graphic 9">
            <a:extLst>
              <a:ext uri="{FF2B5EF4-FFF2-40B4-BE49-F238E27FC236}">
                <a16:creationId xmlns:a16="http://schemas.microsoft.com/office/drawing/2014/main" id="{68357A21-0811-9D43-9E61-8EAE7861EBE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3921" y="9094327"/>
            <a:ext cx="1985532" cy="1186323"/>
          </a:xfrm>
          <a:prstGeom prst="rect">
            <a:avLst/>
          </a:prstGeom>
        </p:spPr>
      </p:pic>
    </p:spTree>
    <p:extLst>
      <p:ext uri="{BB962C8B-B14F-4D97-AF65-F5344CB8AC3E}">
        <p14:creationId xmlns:p14="http://schemas.microsoft.com/office/powerpoint/2010/main" val="177358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7" name="Content Placeholder"/>
          <p:cNvSpPr>
            <a:spLocks noGrp="1"/>
          </p:cNvSpPr>
          <p:nvPr>
            <p:ph sz="quarter" idx="13"/>
          </p:nvPr>
        </p:nvSpPr>
        <p:spPr>
          <a:xfrm>
            <a:off x="457200" y="2574926"/>
            <a:ext cx="8229600" cy="6435724"/>
          </a:xfrm>
        </p:spPr>
        <p:txBody>
          <a:bodyPr/>
          <a:lstStyle>
            <a:lvl1pPr>
              <a:defRPr sz="4800"/>
            </a:lvl1pPr>
          </a:lstStyle>
          <a:p>
            <a:pPr lvl="0"/>
            <a:r>
              <a:rPr lang="en-GB"/>
              <a:t>Click to edit Master text styles</a:t>
            </a:r>
          </a:p>
        </p:txBody>
      </p:sp>
      <p:sp>
        <p:nvSpPr>
          <p:cNvPr id="6" name="Text Placeholder"/>
          <p:cNvSpPr>
            <a:spLocks noGrp="1"/>
          </p:cNvSpPr>
          <p:nvPr>
            <p:ph type="body" sz="quarter" idx="12"/>
          </p:nvPr>
        </p:nvSpPr>
        <p:spPr>
          <a:xfrm>
            <a:off x="9601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2" name="Titel 1">
            <a:extLst>
              <a:ext uri="{FF2B5EF4-FFF2-40B4-BE49-F238E27FC236}">
                <a16:creationId xmlns:a16="http://schemas.microsoft.com/office/drawing/2014/main" id="{4745523F-C2EF-ED4D-9B7C-8FA717539821}"/>
              </a:ext>
            </a:extLst>
          </p:cNvPr>
          <p:cNvSpPr>
            <a:spLocks noGrp="1"/>
          </p:cNvSpPr>
          <p:nvPr>
            <p:ph type="title"/>
          </p:nvPr>
        </p:nvSpPr>
        <p:spPr>
          <a:xfrm>
            <a:off x="457200" y="457200"/>
            <a:ext cx="8229600" cy="1659600"/>
          </a:xfrm>
        </p:spPr>
        <p:txBody>
          <a:bodyPr/>
          <a:lstStyle/>
          <a:p>
            <a:r>
              <a:rPr lang="en-GB"/>
              <a:t>Click to edit Master title style</a:t>
            </a:r>
            <a:endParaRPr lang="de-DE"/>
          </a:p>
        </p:txBody>
      </p:sp>
    </p:spTree>
    <p:extLst>
      <p:ext uri="{BB962C8B-B14F-4D97-AF65-F5344CB8AC3E}">
        <p14:creationId xmlns:p14="http://schemas.microsoft.com/office/powerpoint/2010/main" val="253502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
          <p:cNvSpPr>
            <a:spLocks noGrp="1"/>
          </p:cNvSpPr>
          <p:nvPr>
            <p:ph type="body" sz="quarter" idx="13"/>
          </p:nvPr>
        </p:nvSpPr>
        <p:spPr>
          <a:xfrm>
            <a:off x="5029201"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3"/>
          <p:cNvSpPr>
            <a:spLocks noGrp="1"/>
          </p:cNvSpPr>
          <p:nvPr>
            <p:ph type="body" sz="quarter" idx="14"/>
          </p:nvPr>
        </p:nvSpPr>
        <p:spPr>
          <a:xfrm>
            <a:off x="9601202"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4"/>
          <p:cNvSpPr>
            <a:spLocks noGrp="1"/>
          </p:cNvSpPr>
          <p:nvPr>
            <p:ph type="body" sz="quarter" idx="15"/>
          </p:nvPr>
        </p:nvSpPr>
        <p:spPr>
          <a:xfrm>
            <a:off x="14173202"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5"/>
            <a:ext cx="8229600" cy="6435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470" cy="855345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9601332"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2"/>
          <p:cNvSpPr>
            <a:spLocks noGrp="1"/>
          </p:cNvSpPr>
          <p:nvPr>
            <p:ph type="body" sz="quarter" idx="13"/>
          </p:nvPr>
        </p:nvSpPr>
        <p:spPr>
          <a:xfrm>
            <a:off x="14173066"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lvl1pPr>
              <a:defRPr>
                <a:latin typeface="IBM Plex Sans" panose="020B0503050203000203" pitchFamily="34" charset="0"/>
              </a:defRPr>
            </a:lvl1pPr>
          </a:lstStyle>
          <a:p>
            <a:r>
              <a:rPr lang="en-GB"/>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1"/>
          <p:cNvSpPr>
            <a:spLocks noGrp="1"/>
          </p:cNvSpPr>
          <p:nvPr>
            <p:ph sz="quarter" idx="17"/>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0" name="Content Placeholder 2"/>
          <p:cNvSpPr>
            <a:spLocks noGrp="1"/>
          </p:cNvSpPr>
          <p:nvPr>
            <p:ph sz="quarter" idx="18"/>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12" name="Content Placeholder 3"/>
          <p:cNvSpPr>
            <a:spLocks noGrp="1"/>
          </p:cNvSpPr>
          <p:nvPr>
            <p:ph sz="quarter" idx="19"/>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GB"/>
              <a:t>Click to edit Master title style</a:t>
            </a:r>
            <a:endParaRPr lang="en-US" dirty="0"/>
          </a:p>
        </p:txBody>
      </p:sp>
      <p:pic>
        <p:nvPicPr>
          <p:cNvPr id="7" name="Grafik 5">
            <a:extLst>
              <a:ext uri="{FF2B5EF4-FFF2-40B4-BE49-F238E27FC236}">
                <a16:creationId xmlns:a16="http://schemas.microsoft.com/office/drawing/2014/main" id="{A4EDCCFD-FD43-6B4B-925A-327D4FBAD8A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8" name="Textfeld 5">
            <a:extLst>
              <a:ext uri="{FF2B5EF4-FFF2-40B4-BE49-F238E27FC236}">
                <a16:creationId xmlns:a16="http://schemas.microsoft.com/office/drawing/2014/main" id="{50FF110A-FC9B-0048-97A3-31C265C6F3BF}"/>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698169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5148265"/>
          </a:xfrm>
          <a:solidFill>
            <a:srgbClr val="3D3D3D"/>
          </a:solidFill>
        </p:spPr>
        <p:txBody>
          <a:bodyPr lIns="432000" tIns="457200" rIns="457200" bIns="457200"/>
          <a:lstStyle>
            <a:lvl1pPr>
              <a:defRPr>
                <a:solidFill>
                  <a:schemeClr val="bg1"/>
                </a:solidFill>
              </a:defRPr>
            </a:lvl1pPr>
          </a:lstStyle>
          <a:p>
            <a:r>
              <a:rPr lang="en-GB"/>
              <a:t>Click to edit Master title style</a:t>
            </a:r>
            <a:endParaRPr lang="en-US" dirty="0"/>
          </a:p>
        </p:txBody>
      </p:sp>
      <p:sp>
        <p:nvSpPr>
          <p:cNvPr id="6" name="Content Placeholder 1"/>
          <p:cNvSpPr>
            <a:spLocks noGrp="1"/>
          </p:cNvSpPr>
          <p:nvPr>
            <p:ph sz="quarter" idx="17"/>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1" name="Content Placeholder 2"/>
          <p:cNvSpPr>
            <a:spLocks noGrp="1"/>
          </p:cNvSpPr>
          <p:nvPr>
            <p:ph sz="quarter" idx="18"/>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7" name="Content Placeholder 3"/>
          <p:cNvSpPr>
            <a:spLocks noGrp="1"/>
          </p:cNvSpPr>
          <p:nvPr>
            <p:ph sz="quarter" idx="20"/>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GB"/>
              <a:t>Click to edit Master text styles</a:t>
            </a:r>
          </a:p>
        </p:txBody>
      </p:sp>
      <p:sp>
        <p:nvSpPr>
          <p:cNvPr id="14" name="Content Placeholder 4"/>
          <p:cNvSpPr>
            <a:spLocks noGrp="1"/>
          </p:cNvSpPr>
          <p:nvPr>
            <p:ph sz="quarter" idx="19"/>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5148000"/>
          </a:xfrm>
          <a:noFill/>
        </p:spPr>
        <p:txBody>
          <a:bodyPr lIns="457200" tIns="457200" rIns="457200" bIns="457200"/>
          <a:lstStyle>
            <a:lvl1pPr>
              <a:defRPr sz="9600"/>
            </a:lvl1pPr>
          </a:lstStyle>
          <a:p>
            <a:r>
              <a:rPr lang="en-GB"/>
              <a:t>Click to edit Master title style</a:t>
            </a:r>
            <a:endParaRPr lang="en-US" dirty="0"/>
          </a:p>
        </p:txBody>
      </p:sp>
      <p:sp>
        <p:nvSpPr>
          <p:cNvPr id="7" name="Content Placeholder 1"/>
          <p:cNvSpPr>
            <a:spLocks noGrp="1"/>
          </p:cNvSpPr>
          <p:nvPr>
            <p:ph sz="quarter" idx="20"/>
          </p:nvPr>
        </p:nvSpPr>
        <p:spPr>
          <a:xfrm>
            <a:off x="0" y="5147999"/>
            <a:ext cx="4572000" cy="5148000"/>
          </a:xfrm>
          <a:solidFill>
            <a:srgbClr val="3D3D3D"/>
          </a:solidFill>
        </p:spPr>
        <p:txBody>
          <a:bodyPr lIns="457200" tIns="457200" rIns="457200" bIns="457200"/>
          <a:lstStyle>
            <a:lvl1pPr>
              <a:defRPr>
                <a:solidFill>
                  <a:schemeClr val="bg1"/>
                </a:solidFill>
              </a:defRPr>
            </a:lvl1pPr>
          </a:lstStyle>
          <a:p>
            <a:pPr lvl="0"/>
            <a:r>
              <a:rPr lang="en-GB"/>
              <a:t>Click to edit Master text styles</a:t>
            </a:r>
          </a:p>
        </p:txBody>
      </p:sp>
      <p:sp>
        <p:nvSpPr>
          <p:cNvPr id="14" name="Content Placeholder 2"/>
          <p:cNvSpPr>
            <a:spLocks noGrp="1"/>
          </p:cNvSpPr>
          <p:nvPr>
            <p:ph sz="quarter" idx="19"/>
          </p:nvPr>
        </p:nvSpPr>
        <p:spPr>
          <a:xfrm>
            <a:off x="4572002" y="5147999"/>
            <a:ext cx="4572000" cy="5148000"/>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6" name="Content Placeholder 3"/>
          <p:cNvSpPr>
            <a:spLocks noGrp="1"/>
          </p:cNvSpPr>
          <p:nvPr>
            <p:ph sz="quarter" idx="17"/>
          </p:nvPr>
        </p:nvSpPr>
        <p:spPr>
          <a:xfrm>
            <a:off x="9144000" y="5147999"/>
            <a:ext cx="4572000" cy="5148000"/>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1" name="Content Placeholder 4"/>
          <p:cNvSpPr>
            <a:spLocks noGrp="1"/>
          </p:cNvSpPr>
          <p:nvPr>
            <p:ph sz="quarter" idx="18"/>
          </p:nvPr>
        </p:nvSpPr>
        <p:spPr>
          <a:xfrm>
            <a:off x="13716000" y="5147999"/>
            <a:ext cx="4572000" cy="5148000"/>
          </a:xfrm>
          <a:solidFill>
            <a:srgbClr val="DCDCDC"/>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2574925"/>
          </a:xfrm>
          <a:solidFill>
            <a:schemeClr val="bg1"/>
          </a:solidFill>
        </p:spPr>
        <p:txBody>
          <a:bodyPr lIns="457200" tIns="457200" rIns="457200" bIns="457200"/>
          <a:lstStyle>
            <a:lvl1pPr>
              <a:defRPr>
                <a:solidFill>
                  <a:schemeClr val="tx1"/>
                </a:solidFill>
              </a:defRPr>
            </a:lvl1pPr>
          </a:lstStyle>
          <a:p>
            <a:r>
              <a:rPr lang="en-GB"/>
              <a:t>Click to edit Master title style</a:t>
            </a:r>
            <a:endParaRPr lang="en-US" dirty="0"/>
          </a:p>
        </p:txBody>
      </p:sp>
      <p:sp>
        <p:nvSpPr>
          <p:cNvPr id="6" name="Picture Placeholder"/>
          <p:cNvSpPr>
            <a:spLocks noGrp="1"/>
          </p:cNvSpPr>
          <p:nvPr>
            <p:ph type="pic" sz="quarter" idx="12"/>
          </p:nvPr>
        </p:nvSpPr>
        <p:spPr>
          <a:xfrm>
            <a:off x="0" y="2574925"/>
            <a:ext cx="18288000" cy="7721600"/>
          </a:xfrm>
        </p:spPr>
        <p:txBody>
          <a:bodyPr lIns="457200" tIns="457200" rIns="457200" bIns="45720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296000"/>
          </a:xfrm>
        </p:spPr>
        <p:txBody>
          <a:bodyPr lIns="457200" tIns="457200" rIns="457200" bIns="457200"/>
          <a:lstStyle/>
          <a:p>
            <a:r>
              <a:rPr lang="en-GB"/>
              <a:t>Click icon to add picture</a:t>
            </a:r>
            <a:endParaRPr lang="en-US" dirty="0"/>
          </a:p>
        </p:txBody>
      </p:sp>
      <p:sp>
        <p:nvSpPr>
          <p:cNvPr id="6" name="Text Placeholder"/>
          <p:cNvSpPr>
            <a:spLocks noGrp="1"/>
          </p:cNvSpPr>
          <p:nvPr>
            <p:ph type="body" sz="quarter" idx="12"/>
          </p:nvPr>
        </p:nvSpPr>
        <p:spPr>
          <a:xfrm>
            <a:off x="-5" y="5148262"/>
            <a:ext cx="4572006" cy="5148263"/>
          </a:xfrm>
          <a:solidFill>
            <a:schemeClr val="bg1"/>
          </a:solidFill>
        </p:spPr>
        <p:txBody>
          <a:bodyPr lIns="457200" tIns="457200" rIns="457200" bIns="457200"/>
          <a:lstStyle>
            <a:lvl1pPr>
              <a:buClrTx/>
              <a:defRPr>
                <a:solidFill>
                  <a:schemeClr val="tx1"/>
                </a:solidFill>
              </a:defRPr>
            </a:lvl1pPr>
            <a:lvl2pPr>
              <a:buClrTx/>
              <a:defRPr sz="2000">
                <a:solidFill>
                  <a:schemeClr val="tx1"/>
                </a:solidFill>
              </a:defRPr>
            </a:lvl2pPr>
            <a:lvl3pPr>
              <a:buClrTx/>
              <a:defRPr sz="2000">
                <a:solidFill>
                  <a:schemeClr val="tx1"/>
                </a:solidFill>
              </a:defRPr>
            </a:lvl3pPr>
            <a:lvl4pPr>
              <a:buClrTx/>
              <a:defRPr sz="2000">
                <a:solidFill>
                  <a:schemeClr val="tx1"/>
                </a:solidFill>
              </a:defRPr>
            </a:lvl4pPr>
            <a:lvl5pPr>
              <a:buClrTx/>
              <a:defRPr sz="20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572000" cy="10296000"/>
          </a:xfrm>
          <a:solidFill>
            <a:srgbClr val="3D3D3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4572000" y="0"/>
            <a:ext cx="4572000" cy="10296000"/>
          </a:xfrm>
          <a:solidFill>
            <a:srgbClr val="6F6F6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9144000" y="0"/>
            <a:ext cx="4572000" cy="10296000"/>
          </a:xfrm>
          <a:solidFill>
            <a:srgbClr val="A4A4A4"/>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4"/>
          <p:cNvSpPr>
            <a:spLocks noGrp="1"/>
          </p:cNvSpPr>
          <p:nvPr>
            <p:ph sz="quarter" idx="15"/>
          </p:nvPr>
        </p:nvSpPr>
        <p:spPr>
          <a:xfrm>
            <a:off x="13716000" y="0"/>
            <a:ext cx="4572000" cy="10296000"/>
          </a:xfrm>
          <a:solidFill>
            <a:srgbClr val="DCDCDC"/>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p:cNvSpPr>
            <a:spLocks noGrp="1"/>
          </p:cNvSpPr>
          <p:nvPr>
            <p:ph sz="quarter" idx="13"/>
          </p:nvPr>
        </p:nvSpPr>
        <p:spPr>
          <a:xfrm>
            <a:off x="5029200" y="2574926"/>
            <a:ext cx="12801465"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2"/>
          <p:cNvSpPr>
            <a:spLocks noGrp="1"/>
          </p:cNvSpPr>
          <p:nvPr>
            <p:ph type="body" sz="quarter" idx="15"/>
          </p:nvPr>
        </p:nvSpPr>
        <p:spPr>
          <a:xfrm>
            <a:off x="5029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199" y="457200"/>
            <a:ext cx="8229601" cy="165960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 2"/>
          <p:cNvSpPr>
            <a:spLocks noGrp="1"/>
          </p:cNvSpPr>
          <p:nvPr>
            <p:ph type="body" sz="quarter" idx="13"/>
          </p:nvPr>
        </p:nvSpPr>
        <p:spPr>
          <a:xfrm>
            <a:off x="5029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3"/>
          <p:cNvSpPr>
            <a:spLocks noGrp="1"/>
          </p:cNvSpPr>
          <p:nvPr>
            <p:ph type="body" sz="quarter" idx="14"/>
          </p:nvPr>
        </p:nvSpPr>
        <p:spPr>
          <a:xfrm>
            <a:off x="9601200" y="2574925"/>
            <a:ext cx="8229600" cy="6435724"/>
          </a:xfrm>
        </p:spPr>
        <p:txBody>
          <a:bodyPr/>
          <a:lstStyle>
            <a:lvl1pPr>
              <a:defRPr sz="48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able Placeholder"/>
          <p:cNvSpPr>
            <a:spLocks noGrp="1"/>
          </p:cNvSpPr>
          <p:nvPr>
            <p:ph type="tbl" sz="quarter" idx="13"/>
          </p:nvPr>
        </p:nvSpPr>
        <p:spPr>
          <a:xfrm>
            <a:off x="5029200" y="457201"/>
            <a:ext cx="12801600" cy="8553450"/>
          </a:xfrm>
        </p:spPr>
        <p:txBody>
          <a:bodyPr lIns="0" tIns="0" rIns="91440" bIns="91440"/>
          <a:lstStyle/>
          <a:p>
            <a:r>
              <a:rPr lang="en-GB"/>
              <a:t>Click icon to add table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GB"/>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9601200" y="2574924"/>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GB"/>
              <a:t>Click to edit Master text styles</a:t>
            </a:r>
          </a:p>
        </p:txBody>
      </p:sp>
      <p:pic>
        <p:nvPicPr>
          <p:cNvPr id="7" name="Picture" descr="IBM 8-bar logo">
            <a:extLst>
              <a:ext uri="{FF2B5EF4-FFF2-40B4-BE49-F238E27FC236}">
                <a16:creationId xmlns:a16="http://schemas.microsoft.com/office/drawing/2014/main" id="{43E798DE-DA10-6742-B48B-9E27256C2C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9" name="Textfeld 8">
            <a:extLst>
              <a:ext uri="{FF2B5EF4-FFF2-40B4-BE49-F238E27FC236}">
                <a16:creationId xmlns:a16="http://schemas.microsoft.com/office/drawing/2014/main" id="{0D0195D1-B5D1-4242-8CB6-65AF58F0DA02}"/>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68518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51909" y="4635523"/>
            <a:ext cx="2584190" cy="1025487"/>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ases 1">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CCBE138C-08F9-144A-9B33-CF1C0AA30E1F}"/>
              </a:ext>
            </a:extLst>
          </p:cNvPr>
          <p:cNvSpPr/>
          <p:nvPr userDrawn="1"/>
        </p:nvSpPr>
        <p:spPr bwMode="auto">
          <a:xfrm>
            <a:off x="4572000" y="0"/>
            <a:ext cx="13716000" cy="10296525"/>
          </a:xfrm>
          <a:prstGeom prst="rect">
            <a:avLst/>
          </a:prstGeom>
          <a:solidFill>
            <a:srgbClr val="3D3D3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de-DE"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hasCustomPrompt="1"/>
          </p:nvPr>
        </p:nvSpPr>
        <p:spPr>
          <a:xfrm>
            <a:off x="457200" y="2574000"/>
            <a:ext cx="3657600" cy="1283625"/>
          </a:xfrm>
        </p:spPr>
        <p:txBody>
          <a:bodyPr>
            <a:normAutofit/>
          </a:bodyPr>
          <a:lstStyle>
            <a:lvl1pPr>
              <a:defRPr sz="3000"/>
            </a:lvl1pPr>
          </a:lstStyle>
          <a:p>
            <a:r>
              <a:rPr lang="en-US" dirty="0"/>
              <a:t>Click to edit Master title style</a:t>
            </a:r>
          </a:p>
        </p:txBody>
      </p:sp>
      <p:sp>
        <p:nvSpPr>
          <p:cNvPr id="6" name="Text Placeholder"/>
          <p:cNvSpPr>
            <a:spLocks noGrp="1"/>
          </p:cNvSpPr>
          <p:nvPr>
            <p:ph type="body" sz="quarter" idx="12"/>
          </p:nvPr>
        </p:nvSpPr>
        <p:spPr>
          <a:xfrm>
            <a:off x="457200" y="3857625"/>
            <a:ext cx="3657600" cy="5153025"/>
          </a:xfrm>
        </p:spPr>
        <p:txBody>
          <a:bodyPr/>
          <a:lstStyle>
            <a:lvl1pPr>
              <a:defRPr sz="2000"/>
            </a:lvl1pPr>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60300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6" name="Textfeld 5">
            <a:extLst>
              <a:ext uri="{FF2B5EF4-FFF2-40B4-BE49-F238E27FC236}">
                <a16:creationId xmlns:a16="http://schemas.microsoft.com/office/drawing/2014/main" id="{7BE2D442-A223-D24E-BE09-A3D0806E0871}"/>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328652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7" name="Grafik 5">
            <a:extLst>
              <a:ext uri="{FF2B5EF4-FFF2-40B4-BE49-F238E27FC236}">
                <a16:creationId xmlns:a16="http://schemas.microsoft.com/office/drawing/2014/main" id="{A4EDCCFD-FD43-6B4B-925A-327D4FBAD8A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8" name="Textfeld 5">
            <a:extLst>
              <a:ext uri="{FF2B5EF4-FFF2-40B4-BE49-F238E27FC236}">
                <a16:creationId xmlns:a16="http://schemas.microsoft.com/office/drawing/2014/main" id="{50FF110A-FC9B-0048-97A3-31C265C6F3BF}"/>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2294929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9686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6"/>
            <a:ext cx="8229600" cy="6435724"/>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601200" y="2574926"/>
            <a:ext cx="8229600" cy="6435724"/>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992246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atin typeface="IBM Plex Sans" panose="020B0503050203000203" pitchFamily="34" charset="0"/>
              </a:defRPr>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0517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6"/>
            <a:ext cx="8229600" cy="6435724"/>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2"/>
          <p:cNvSpPr>
            <a:spLocks noGrp="1"/>
          </p:cNvSpPr>
          <p:nvPr>
            <p:ph type="body" sz="quarter" idx="12"/>
          </p:nvPr>
        </p:nvSpPr>
        <p:spPr>
          <a:xfrm>
            <a:off x="9601200" y="2574926"/>
            <a:ext cx="8229600" cy="6435724"/>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5"/>
          </a:xfrm>
        </p:spPr>
        <p:txBody>
          <a:bodyPr/>
          <a:lstStyle>
            <a:lvl1pPr>
              <a:lnSpc>
                <a:spcPct val="90000"/>
              </a:lnSpc>
              <a:defRPr sz="19200" b="1" i="0">
                <a:latin typeface="IBM Plex Sans"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70465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7373600" cy="8553450"/>
          </a:xfrm>
        </p:spPr>
        <p:txBody>
          <a:bodyPr/>
          <a:lstStyle>
            <a:lvl1pPr>
              <a:defRPr sz="19200" b="1"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34693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0972800" cy="8553600"/>
          </a:xfrm>
        </p:spPr>
        <p:txBody>
          <a:bodyPr/>
          <a:lstStyle>
            <a:lvl1pPr>
              <a:defRPr b="0"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41952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p:cNvSpPr>
            <a:spLocks noGrp="1"/>
          </p:cNvSpPr>
          <p:nvPr>
            <p:ph type="body" sz="quarter" idx="12"/>
          </p:nvPr>
        </p:nvSpPr>
        <p:spPr>
          <a:xfrm>
            <a:off x="9601200" y="457200"/>
            <a:ext cx="8229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93806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601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269484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7" name="Content Placeholder"/>
          <p:cNvSpPr>
            <a:spLocks noGrp="1"/>
          </p:cNvSpPr>
          <p:nvPr>
            <p:ph sz="quarter" idx="13"/>
          </p:nvPr>
        </p:nvSpPr>
        <p:spPr>
          <a:xfrm>
            <a:off x="457200" y="2574924"/>
            <a:ext cx="8229600" cy="6435725"/>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601200" y="2574924"/>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2018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84464"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1"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73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32037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344872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1"/>
          <p:cNvSpPr>
            <a:spLocks noGrp="1"/>
          </p:cNvSpPr>
          <p:nvPr>
            <p:ph type="body" sz="quarter" idx="12"/>
          </p:nvPr>
        </p:nvSpPr>
        <p:spPr>
          <a:xfrm>
            <a:off x="9610345"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73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6223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3BEF3B-E39E-D741-8D0B-795560608072}"/>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3165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GB"/>
              <a:t>Click to edit Master title style</a:t>
            </a:r>
            <a:endParaRPr lang="en-US" dirty="0"/>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66306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858382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901362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hasCustomPrompt="1"/>
          </p:nvPr>
        </p:nvSpPr>
        <p:spPr>
          <a:xfrm>
            <a:off x="9144000" y="0"/>
            <a:ext cx="4572000" cy="5148263"/>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hasCustomPrompt="1"/>
          </p:nvPr>
        </p:nvSpPr>
        <p:spPr>
          <a:xfrm>
            <a:off x="13716000" y="0"/>
            <a:ext cx="4572000" cy="5148263"/>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hasCustomPrompt="1"/>
          </p:nvPr>
        </p:nvSpPr>
        <p:spPr>
          <a:xfrm>
            <a:off x="9144000" y="5148000"/>
            <a:ext cx="9144000" cy="5148000"/>
          </a:xfrm>
          <a:solidFill>
            <a:srgbClr val="0530A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400647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9144000" cy="5148000"/>
          </a:xfrm>
          <a:solidFill>
            <a:srgbClr val="0530AD"/>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hasCustomPrompt="1"/>
          </p:nvPr>
        </p:nvSpPr>
        <p:spPr>
          <a:xfrm>
            <a:off x="9144000" y="0"/>
            <a:ext cx="4572000" cy="5148000"/>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1" name="Content Placeholder 2"/>
          <p:cNvSpPr>
            <a:spLocks noGrp="1"/>
          </p:cNvSpPr>
          <p:nvPr>
            <p:ph sz="quarter" idx="18" hasCustomPrompt="1"/>
          </p:nvPr>
        </p:nvSpPr>
        <p:spPr>
          <a:xfrm>
            <a:off x="13716000" y="0"/>
            <a:ext cx="4572000" cy="5148000"/>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hasCustomPrompt="1"/>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hasCustomPrompt="1"/>
          </p:nvPr>
        </p:nvSpPr>
        <p:spPr>
          <a:xfrm>
            <a:off x="9144000" y="5148000"/>
            <a:ext cx="9144000" cy="5148000"/>
          </a:xfrm>
          <a:solidFill>
            <a:srgbClr val="0530A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8394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18288000" cy="5143684"/>
          </a:xfrm>
          <a:noFill/>
        </p:spPr>
        <p:txBody>
          <a:bodyPr lIns="457200" tIns="457200" rIns="457200" bIns="457200"/>
          <a:lstStyle>
            <a:lvl1pPr>
              <a:defRPr sz="9600"/>
            </a:lvl1pPr>
          </a:lstStyle>
          <a:p>
            <a:r>
              <a:rPr lang="en-US" dirty="0"/>
              <a:t>Click to edit Master title style</a:t>
            </a:r>
          </a:p>
        </p:txBody>
      </p:sp>
      <p:sp>
        <p:nvSpPr>
          <p:cNvPr id="13" name="Content Placeholder 1"/>
          <p:cNvSpPr>
            <a:spLocks noGrp="1"/>
          </p:cNvSpPr>
          <p:nvPr>
            <p:ph sz="quarter" idx="20" hasCustomPrompt="1"/>
          </p:nvPr>
        </p:nvSpPr>
        <p:spPr>
          <a:xfrm>
            <a:off x="0" y="5148000"/>
            <a:ext cx="4572000" cy="5148000"/>
          </a:xfrm>
          <a:solidFill>
            <a:srgbClr val="0530AD"/>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2"/>
          <p:cNvSpPr>
            <a:spLocks noGrp="1"/>
          </p:cNvSpPr>
          <p:nvPr>
            <p:ph sz="quarter" idx="19" hasCustomPrompt="1"/>
          </p:nvPr>
        </p:nvSpPr>
        <p:spPr>
          <a:xfrm>
            <a:off x="4572002" y="5148000"/>
            <a:ext cx="4572000" cy="5148000"/>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9" name="Content Placeholder 3"/>
          <p:cNvSpPr>
            <a:spLocks noGrp="1"/>
          </p:cNvSpPr>
          <p:nvPr>
            <p:ph sz="quarter" idx="17" hasCustomPrompt="1"/>
          </p:nvPr>
        </p:nvSpPr>
        <p:spPr>
          <a:xfrm>
            <a:off x="9144000" y="5148000"/>
            <a:ext cx="4572000" cy="5148000"/>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hasCustomPrompt="1"/>
          </p:nvPr>
        </p:nvSpPr>
        <p:spPr>
          <a:xfrm>
            <a:off x="13716000" y="5148000"/>
            <a:ext cx="4572000" cy="5148000"/>
          </a:xfrm>
          <a:solidFill>
            <a:srgbClr val="C9DE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1953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18288000" cy="2574000"/>
          </a:xfrm>
          <a:solidFill>
            <a:schemeClr val="bg1"/>
          </a:solidFill>
        </p:spPr>
        <p:txBody>
          <a:bodyPr lIns="457200" tIns="457200" rIns="457200" bIns="4572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hasCustomPrompt="1"/>
          </p:nvPr>
        </p:nvSpPr>
        <p:spPr>
          <a:xfrm>
            <a:off x="0" y="2574000"/>
            <a:ext cx="18288000" cy="7722000"/>
          </a:xfrm>
        </p:spPr>
        <p:txBody>
          <a:bodyPr lIns="457200" tIns="457200" rIns="457200" bIns="45720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8224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hasCustomPrompt="1"/>
          </p:nvPr>
        </p:nvSpPr>
        <p:spPr>
          <a:xfrm>
            <a:off x="0" y="0"/>
            <a:ext cx="18288000" cy="10305677"/>
          </a:xfrm>
        </p:spPr>
        <p:txBody>
          <a:bodyPr lIns="457200" tIns="457200" rIns="457200" bIns="457200"/>
          <a:lstStyle/>
          <a:p>
            <a:r>
              <a:rPr lang="en-US" dirty="0"/>
              <a:t>Drag picture to placeholder or click icon to add</a:t>
            </a:r>
          </a:p>
        </p:txBody>
      </p:sp>
      <p:sp>
        <p:nvSpPr>
          <p:cNvPr id="6" name="Text Placeholder"/>
          <p:cNvSpPr>
            <a:spLocks noGrp="1"/>
          </p:cNvSpPr>
          <p:nvPr>
            <p:ph type="body" sz="quarter" idx="12" hasCustomPrompt="1"/>
          </p:nvPr>
        </p:nvSpPr>
        <p:spPr>
          <a:xfrm>
            <a:off x="0" y="5148262"/>
            <a:ext cx="4572000" cy="5148263"/>
          </a:xfrm>
          <a:solidFill>
            <a:schemeClr val="bg1"/>
          </a:solidFill>
        </p:spPr>
        <p:txBody>
          <a:bodyPr lIns="457200" tIns="457200" rIns="457200" bIns="457200"/>
          <a:lstStyle>
            <a:lvl1pPr>
              <a:buClrTx/>
              <a:defRPr>
                <a:solidFill>
                  <a:schemeClr val="tx1"/>
                </a:solidFill>
              </a:defRPr>
            </a:lvl1pPr>
            <a:lvl2pPr>
              <a:buClrTx/>
              <a:defRPr sz="2000">
                <a:solidFill>
                  <a:schemeClr val="tx1"/>
                </a:solidFill>
              </a:defRPr>
            </a:lvl2pPr>
            <a:lvl3pPr>
              <a:buClrTx/>
              <a:defRPr sz="2000">
                <a:solidFill>
                  <a:schemeClr val="tx1"/>
                </a:solidFill>
              </a:defRPr>
            </a:lvl3pPr>
            <a:lvl4pPr>
              <a:buClrTx/>
              <a:defRPr sz="2000">
                <a:solidFill>
                  <a:schemeClr val="tx1"/>
                </a:solidFill>
              </a:defRPr>
            </a:lvl4pPr>
            <a:lvl5pPr>
              <a:buClrTx/>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13100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hasCustomPrompt="1"/>
          </p:nvPr>
        </p:nvSpPr>
        <p:spPr>
          <a:xfrm>
            <a:off x="0" y="0"/>
            <a:ext cx="4572000" cy="10296000"/>
          </a:xfrm>
          <a:solidFill>
            <a:srgbClr val="0530A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hasCustomPrompt="1"/>
          </p:nvPr>
        </p:nvSpPr>
        <p:spPr>
          <a:xfrm>
            <a:off x="4572000" y="0"/>
            <a:ext cx="4572000" cy="10296000"/>
          </a:xfrm>
          <a:solidFill>
            <a:srgbClr val="0062F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hasCustomPrompt="1"/>
          </p:nvPr>
        </p:nvSpPr>
        <p:spPr>
          <a:xfrm>
            <a:off x="9144000" y="0"/>
            <a:ext cx="4572000" cy="10296000"/>
          </a:xfrm>
          <a:solidFill>
            <a:srgbClr val="6EA6FF"/>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hasCustomPrompt="1"/>
          </p:nvPr>
        </p:nvSpPr>
        <p:spPr>
          <a:xfrm>
            <a:off x="13716000" y="0"/>
            <a:ext cx="4572000" cy="10296000"/>
          </a:xfrm>
          <a:solidFill>
            <a:srgbClr val="C9DEFF"/>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84225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574926"/>
            <a:ext cx="12801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03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GB"/>
              <a:t>Click to edit Master title style</a:t>
            </a:r>
            <a:endParaRPr lang="en-US" dirty="0"/>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GB"/>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88596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4"/>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75532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10834"/>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000"/>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0" y="2574000"/>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0" y="2574000"/>
            <a:ext cx="8229600" cy="6436800"/>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13008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29200" y="457200"/>
            <a:ext cx="12801600" cy="8553600"/>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322753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308999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3610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000"/>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A559C73-A008-FB4D-B34A-1B1C1C01CDCD}"/>
              </a:ext>
            </a:extLst>
          </p:cNvPr>
          <p:cNvSpPr>
            <a:spLocks noGrp="1"/>
          </p:cNvSpPr>
          <p:nvPr>
            <p:ph type="body" sz="quarter" idx="14" hasCustomPrompt="1"/>
          </p:nvPr>
        </p:nvSpPr>
        <p:spPr>
          <a:xfrm>
            <a:off x="9601200" y="2574000"/>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15819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51909" y="4635523"/>
            <a:ext cx="2584190" cy="1025487"/>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1889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feld 4">
            <a:extLst>
              <a:ext uri="{FF2B5EF4-FFF2-40B4-BE49-F238E27FC236}">
                <a16:creationId xmlns:a16="http://schemas.microsoft.com/office/drawing/2014/main" id="{FD262886-420F-E14B-8E1E-84D49568A274}"/>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7945047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Grafik 5">
            <a:extLst>
              <a:ext uri="{FF2B5EF4-FFF2-40B4-BE49-F238E27FC236}">
                <a16:creationId xmlns:a16="http://schemas.microsoft.com/office/drawing/2014/main" id="{50802BD6-5E2E-5B4A-BFB9-97178A4D9E2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5" name="Textfeld 5">
            <a:extLst>
              <a:ext uri="{FF2B5EF4-FFF2-40B4-BE49-F238E27FC236}">
                <a16:creationId xmlns:a16="http://schemas.microsoft.com/office/drawing/2014/main" id="{81EF3A39-E6FA-BA4E-9831-8B82E25A29BD}"/>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13077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17373466" cy="8553451"/>
          </a:xfrm>
        </p:spPr>
        <p:txBody>
          <a:bodyPr/>
          <a:lstStyle>
            <a:lvl1pPr>
              <a:defRPr sz="19200" b="1" i="0">
                <a:latin typeface="IBM Plex Sans" panose="020B0503050203000203" pitchFamily="34" charset="0"/>
              </a:defRPr>
            </a:lvl1pPr>
          </a:lstStyle>
          <a:p>
            <a:r>
              <a:rPr lang="en-GB"/>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01682"/>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8229600" cy="643572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601200" y="2574925"/>
            <a:ext cx="8229600" cy="643572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7373600" cy="8553450"/>
          </a:xfrm>
        </p:spPr>
        <p:txBody>
          <a:bodyPr/>
          <a:lstStyle>
            <a:lvl1pPr>
              <a:defRPr sz="192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09728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p:cNvSpPr>
            <a:spLocks noGrp="1"/>
          </p:cNvSpPr>
          <p:nvPr>
            <p:ph type="body" sz="quarter" idx="12"/>
          </p:nvPr>
        </p:nvSpPr>
        <p:spPr>
          <a:xfrm>
            <a:off x="9601200" y="457200"/>
            <a:ext cx="8229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601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7" name="Content Placeholder"/>
          <p:cNvSpPr>
            <a:spLocks noGrp="1"/>
          </p:cNvSpPr>
          <p:nvPr>
            <p:ph sz="quarter" idx="13"/>
          </p:nvPr>
        </p:nvSpPr>
        <p:spPr>
          <a:xfrm>
            <a:off x="457200" y="2574925"/>
            <a:ext cx="8229600" cy="6435725"/>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601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1"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73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332" y="457200"/>
            <a:ext cx="10972800" cy="855345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1"/>
          <p:cNvSpPr>
            <a:spLocks noGrp="1"/>
          </p:cNvSpPr>
          <p:nvPr>
            <p:ph type="body" sz="quarter" idx="12"/>
          </p:nvPr>
        </p:nvSpPr>
        <p:spPr>
          <a:xfrm>
            <a:off x="9601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73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hasCustomPrompt="1"/>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hasCustomPrompt="1"/>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hasCustomPrompt="1"/>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9144000" cy="5148000"/>
          </a:xfrm>
          <a:solidFill>
            <a:srgbClr val="3D3D3D"/>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hasCustomPrompt="1"/>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1" name="Content Placeholder 2"/>
          <p:cNvSpPr>
            <a:spLocks noGrp="1"/>
          </p:cNvSpPr>
          <p:nvPr>
            <p:ph sz="quarter" idx="18" hasCustomPrompt="1"/>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hasCustomPrompt="1"/>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hasCustomPrompt="1"/>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18288000" cy="5143684"/>
          </a:xfrm>
          <a:noFill/>
        </p:spPr>
        <p:txBody>
          <a:bodyPr lIns="457200" tIns="457200" rIns="457200" bIns="457200"/>
          <a:lstStyle>
            <a:lvl1pPr>
              <a:defRPr sz="9600"/>
            </a:lvl1pPr>
          </a:lstStyle>
          <a:p>
            <a:r>
              <a:rPr lang="en-US" dirty="0"/>
              <a:t>Click to edit Master title style</a:t>
            </a:r>
          </a:p>
        </p:txBody>
      </p:sp>
      <p:sp>
        <p:nvSpPr>
          <p:cNvPr id="13" name="Content Placeholder 1"/>
          <p:cNvSpPr>
            <a:spLocks noGrp="1"/>
          </p:cNvSpPr>
          <p:nvPr>
            <p:ph sz="quarter" idx="20" hasCustomPrompt="1"/>
          </p:nvPr>
        </p:nvSpPr>
        <p:spPr>
          <a:xfrm>
            <a:off x="0" y="5148000"/>
            <a:ext cx="4572000" cy="5148000"/>
          </a:xfrm>
          <a:solidFill>
            <a:srgbClr val="3D3D3D"/>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2"/>
          <p:cNvSpPr>
            <a:spLocks noGrp="1"/>
          </p:cNvSpPr>
          <p:nvPr>
            <p:ph sz="quarter" idx="19" hasCustomPrompt="1"/>
          </p:nvPr>
        </p:nvSpPr>
        <p:spPr>
          <a:xfrm>
            <a:off x="4572002" y="5148000"/>
            <a:ext cx="4572000" cy="5148000"/>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9" name="Content Placeholder 3"/>
          <p:cNvSpPr>
            <a:spLocks noGrp="1"/>
          </p:cNvSpPr>
          <p:nvPr>
            <p:ph sz="quarter" idx="17" hasCustomPrompt="1"/>
          </p:nvPr>
        </p:nvSpPr>
        <p:spPr>
          <a:xfrm>
            <a:off x="9144000" y="5148000"/>
            <a:ext cx="4572000" cy="5148000"/>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hasCustomPrompt="1"/>
          </p:nvPr>
        </p:nvSpPr>
        <p:spPr>
          <a:xfrm>
            <a:off x="13716000" y="5148000"/>
            <a:ext cx="4572000" cy="5148000"/>
          </a:xfrm>
          <a:solidFill>
            <a:srgbClr val="DCDCDC"/>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18288000" cy="2574000"/>
          </a:xfrm>
          <a:solidFill>
            <a:schemeClr val="tx1"/>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Picture Placeholder"/>
          <p:cNvSpPr>
            <a:spLocks noGrp="1"/>
          </p:cNvSpPr>
          <p:nvPr>
            <p:ph type="pic" sz="quarter" idx="12" hasCustomPrompt="1"/>
          </p:nvPr>
        </p:nvSpPr>
        <p:spPr>
          <a:xfrm>
            <a:off x="0" y="2574000"/>
            <a:ext cx="18288000" cy="7722000"/>
          </a:xfrm>
        </p:spPr>
        <p:txBody>
          <a:bodyPr lIns="457200" tIns="457200" rIns="457200" bIns="45720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9601200" y="457200"/>
            <a:ext cx="8229600" cy="855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hasCustomPrompt="1"/>
          </p:nvPr>
        </p:nvSpPr>
        <p:spPr>
          <a:xfrm>
            <a:off x="0" y="0"/>
            <a:ext cx="18288000" cy="10305677"/>
          </a:xfrm>
        </p:spPr>
        <p:txBody>
          <a:bodyPr lIns="457200" tIns="457200" rIns="457200" bIns="457200"/>
          <a:lstStyle/>
          <a:p>
            <a:r>
              <a:rPr lang="en-US" dirty="0"/>
              <a:t>Drag picture to placeholder or click icon to add</a:t>
            </a:r>
          </a:p>
        </p:txBody>
      </p:sp>
      <p:sp>
        <p:nvSpPr>
          <p:cNvPr id="6" name="Text Placeholder"/>
          <p:cNvSpPr>
            <a:spLocks noGrp="1"/>
          </p:cNvSpPr>
          <p:nvPr>
            <p:ph type="body" sz="quarter" idx="12" hasCustomPrompt="1"/>
          </p:nvPr>
        </p:nvSpPr>
        <p:spPr>
          <a:xfrm>
            <a:off x="-5" y="5148262"/>
            <a:ext cx="4572006" cy="5148263"/>
          </a:xfrm>
          <a:solidFill>
            <a:schemeClr val="tx1"/>
          </a:solidFill>
        </p:spPr>
        <p:txBody>
          <a:bodyPr lIns="457200" tIns="457200" rIns="457200" bIns="457200"/>
          <a:lstStyle>
            <a:lvl1pPr>
              <a:buClrTx/>
              <a:defRPr>
                <a:solidFill>
                  <a:schemeClr val="bg1"/>
                </a:solidFill>
              </a:defRPr>
            </a:lvl1pPr>
            <a:lvl2pPr>
              <a:buClrTx/>
              <a:defRPr sz="2000">
                <a:solidFill>
                  <a:schemeClr val="bg1"/>
                </a:solidFill>
              </a:defRPr>
            </a:lvl2pPr>
            <a:lvl3pPr>
              <a:buClrTx/>
              <a:defRPr sz="2000">
                <a:solidFill>
                  <a:schemeClr val="bg1"/>
                </a:solidFill>
              </a:defRPr>
            </a:lvl3pPr>
            <a:lvl4pPr>
              <a:buClrTx/>
              <a:defRPr sz="2000">
                <a:solidFill>
                  <a:schemeClr val="bg1"/>
                </a:solidFill>
              </a:defRPr>
            </a:lvl4pPr>
            <a:lvl5pPr>
              <a:buClrTx/>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hasCustomPrompt="1"/>
          </p:nvPr>
        </p:nvSpPr>
        <p:spPr>
          <a:xfrm>
            <a:off x="0" y="0"/>
            <a:ext cx="4572000" cy="10296000"/>
          </a:xfrm>
          <a:solidFill>
            <a:srgbClr val="3D3D3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hasCustomPrompt="1"/>
          </p:nvPr>
        </p:nvSpPr>
        <p:spPr>
          <a:xfrm>
            <a:off x="4572000" y="0"/>
            <a:ext cx="4572000" cy="10296000"/>
          </a:xfrm>
          <a:solidFill>
            <a:srgbClr val="6F6F6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hasCustomPrompt="1"/>
          </p:nvPr>
        </p:nvSpPr>
        <p:spPr>
          <a:xfrm>
            <a:off x="9144000" y="0"/>
            <a:ext cx="4572000" cy="10296000"/>
          </a:xfrm>
          <a:solidFill>
            <a:srgbClr val="A4A4A4"/>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hasCustomPrompt="1"/>
          </p:nvPr>
        </p:nvSpPr>
        <p:spPr>
          <a:xfrm>
            <a:off x="13716000" y="0"/>
            <a:ext cx="4572000" cy="10296000"/>
          </a:xfrm>
          <a:solidFill>
            <a:srgbClr val="DCDCDC"/>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574926"/>
            <a:ext cx="12801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ases 1">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CCBE138C-08F9-144A-9B33-CF1C0AA30E1F}"/>
              </a:ext>
            </a:extLst>
          </p:cNvPr>
          <p:cNvSpPr/>
          <p:nvPr userDrawn="1"/>
        </p:nvSpPr>
        <p:spPr bwMode="auto">
          <a:xfrm>
            <a:off x="4572000" y="0"/>
            <a:ext cx="13716000" cy="10296525"/>
          </a:xfrm>
          <a:prstGeom prst="rect">
            <a:avLst/>
          </a:prstGeom>
          <a:solidFill>
            <a:srgbClr val="3D3D3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de-DE"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hasCustomPrompt="1"/>
          </p:nvPr>
        </p:nvSpPr>
        <p:spPr>
          <a:xfrm>
            <a:off x="457200" y="2574000"/>
            <a:ext cx="3657600" cy="1283625"/>
          </a:xfrm>
        </p:spPr>
        <p:txBody>
          <a:bodyPr>
            <a:normAutofit/>
          </a:bodyPr>
          <a:lstStyle>
            <a:lvl1pPr>
              <a:defRPr sz="3000"/>
            </a:lvl1pPr>
          </a:lstStyle>
          <a:p>
            <a:r>
              <a:rPr lang="en-US" dirty="0"/>
              <a:t>Click to edit Master title style</a:t>
            </a:r>
          </a:p>
        </p:txBody>
      </p:sp>
      <p:sp>
        <p:nvSpPr>
          <p:cNvPr id="6" name="Text Placeholder"/>
          <p:cNvSpPr>
            <a:spLocks noGrp="1"/>
          </p:cNvSpPr>
          <p:nvPr>
            <p:ph type="body" sz="quarter" idx="12"/>
          </p:nvPr>
        </p:nvSpPr>
        <p:spPr>
          <a:xfrm>
            <a:off x="457200" y="3857625"/>
            <a:ext cx="3657600" cy="5153025"/>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779457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0" y="2574925"/>
            <a:ext cx="8229600" cy="6435725"/>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0"/>
            <a:ext cx="3675888"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29200" y="457200"/>
            <a:ext cx="12801466" cy="8553600"/>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theme" Target="../theme/theme2.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theme" Target="../theme/theme3.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slideLayout" Target="../slideLayouts/slideLayout102.xml"/><Relationship Id="rId8"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199" y="457200"/>
            <a:ext cx="8229600" cy="8553600"/>
          </a:xfrm>
          <a:prstGeom prst="rect">
            <a:avLst/>
          </a:prstGeom>
        </p:spPr>
        <p:txBody>
          <a:bodyPr vert="horz" lIns="0" tIns="0" rIns="0" bIns="0" rtlCol="0" anchor="t">
            <a:noAutofit/>
          </a:bodyPr>
          <a:lstStyle/>
          <a:p>
            <a:r>
              <a:rPr lang="de-DE"/>
              <a:t>Mastertitelformat bearbeiten</a:t>
            </a:r>
            <a:endParaRPr lang="en-US" dirty="0"/>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a:t>IBM iX / ©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61" name="Gruppieren 160">
            <a:extLst>
              <a:ext uri="{FF2B5EF4-FFF2-40B4-BE49-F238E27FC236}">
                <a16:creationId xmlns:a16="http://schemas.microsoft.com/office/drawing/2014/main" id="{E69C9B1D-3049-EE49-89DA-B31BF6156AB9}"/>
              </a:ext>
            </a:extLst>
          </p:cNvPr>
          <p:cNvGrpSpPr/>
          <p:nvPr userDrawn="1"/>
        </p:nvGrpSpPr>
        <p:grpSpPr>
          <a:xfrm>
            <a:off x="-216000" y="-216000"/>
            <a:ext cx="18720000" cy="10728000"/>
            <a:chOff x="-216000" y="-216000"/>
            <a:chExt cx="18720000" cy="10728000"/>
          </a:xfrm>
        </p:grpSpPr>
        <p:grpSp>
          <p:nvGrpSpPr>
            <p:cNvPr id="162" name="Gruppieren 161">
              <a:extLst>
                <a:ext uri="{FF2B5EF4-FFF2-40B4-BE49-F238E27FC236}">
                  <a16:creationId xmlns:a16="http://schemas.microsoft.com/office/drawing/2014/main" id="{F7FF7192-DFE1-2042-BEFD-5B520E87BC62}"/>
                </a:ext>
              </a:extLst>
            </p:cNvPr>
            <p:cNvGrpSpPr/>
            <p:nvPr/>
          </p:nvGrpSpPr>
          <p:grpSpPr>
            <a:xfrm>
              <a:off x="457200" y="-216000"/>
              <a:ext cx="17373600" cy="180000"/>
              <a:chOff x="457200" y="-216000"/>
              <a:chExt cx="17373600" cy="180000"/>
            </a:xfrm>
          </p:grpSpPr>
          <p:cxnSp>
            <p:nvCxnSpPr>
              <p:cNvPr id="197" name="Gerade Verbindung 196">
                <a:extLst>
                  <a:ext uri="{FF2B5EF4-FFF2-40B4-BE49-F238E27FC236}">
                    <a16:creationId xmlns:a16="http://schemas.microsoft.com/office/drawing/2014/main" id="{56C9C363-D1C1-964D-B02C-65536666F5C7}"/>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8" name="Gerade Verbindung 197">
                <a:extLst>
                  <a:ext uri="{FF2B5EF4-FFF2-40B4-BE49-F238E27FC236}">
                    <a16:creationId xmlns:a16="http://schemas.microsoft.com/office/drawing/2014/main" id="{2835C266-3324-8F4D-BD9D-D39297A149FF}"/>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9" name="Gerade Verbindung 198">
                <a:extLst>
                  <a:ext uri="{FF2B5EF4-FFF2-40B4-BE49-F238E27FC236}">
                    <a16:creationId xmlns:a16="http://schemas.microsoft.com/office/drawing/2014/main" id="{70BA5C77-4C4A-9447-920E-6B7EBB90FBCC}"/>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0" name="Gerade Verbindung 199">
                <a:extLst>
                  <a:ext uri="{FF2B5EF4-FFF2-40B4-BE49-F238E27FC236}">
                    <a16:creationId xmlns:a16="http://schemas.microsoft.com/office/drawing/2014/main" id="{6AF84F52-BE9F-6C40-B8D4-83A8DA17017F}"/>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1" name="Gerade Verbindung 200">
                <a:extLst>
                  <a:ext uri="{FF2B5EF4-FFF2-40B4-BE49-F238E27FC236}">
                    <a16:creationId xmlns:a16="http://schemas.microsoft.com/office/drawing/2014/main" id="{35544ABB-63F9-7C48-9038-A58F590CD608}"/>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2" name="Gerade Verbindung 201">
                <a:extLst>
                  <a:ext uri="{FF2B5EF4-FFF2-40B4-BE49-F238E27FC236}">
                    <a16:creationId xmlns:a16="http://schemas.microsoft.com/office/drawing/2014/main" id="{C086FA41-8A2B-7D4A-8EF6-1D109B2D286A}"/>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3" name="Gerade Verbindung 202">
                <a:extLst>
                  <a:ext uri="{FF2B5EF4-FFF2-40B4-BE49-F238E27FC236}">
                    <a16:creationId xmlns:a16="http://schemas.microsoft.com/office/drawing/2014/main" id="{97DF1FCB-5768-FC47-A629-821ABDD59F6D}"/>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4" name="Gerade Verbindung 203">
                <a:extLst>
                  <a:ext uri="{FF2B5EF4-FFF2-40B4-BE49-F238E27FC236}">
                    <a16:creationId xmlns:a16="http://schemas.microsoft.com/office/drawing/2014/main" id="{0A94AF60-2AA3-2940-914F-18D8742D9BCC}"/>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5" name="Gerade Verbindung 204">
                <a:extLst>
                  <a:ext uri="{FF2B5EF4-FFF2-40B4-BE49-F238E27FC236}">
                    <a16:creationId xmlns:a16="http://schemas.microsoft.com/office/drawing/2014/main" id="{298903D4-EA99-714D-99DA-D6E1DB78950A}"/>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6" name="Gerade Verbindung 205">
                <a:extLst>
                  <a:ext uri="{FF2B5EF4-FFF2-40B4-BE49-F238E27FC236}">
                    <a16:creationId xmlns:a16="http://schemas.microsoft.com/office/drawing/2014/main" id="{2E55EB3F-9E08-C249-96A5-E7FB121FB5FD}"/>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7" name="Gerade Verbindung 206">
                <a:extLst>
                  <a:ext uri="{FF2B5EF4-FFF2-40B4-BE49-F238E27FC236}">
                    <a16:creationId xmlns:a16="http://schemas.microsoft.com/office/drawing/2014/main" id="{21EBF728-28BD-F64B-BCE3-A37C34AFF9DA}"/>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3" name="Gruppieren 162">
              <a:extLst>
                <a:ext uri="{FF2B5EF4-FFF2-40B4-BE49-F238E27FC236}">
                  <a16:creationId xmlns:a16="http://schemas.microsoft.com/office/drawing/2014/main" id="{D48FA44F-26EE-AF4E-B0B7-A8994D562634}"/>
                </a:ext>
              </a:extLst>
            </p:cNvPr>
            <p:cNvGrpSpPr/>
            <p:nvPr/>
          </p:nvGrpSpPr>
          <p:grpSpPr>
            <a:xfrm>
              <a:off x="457200" y="10332000"/>
              <a:ext cx="17373600" cy="180000"/>
              <a:chOff x="457200" y="10332000"/>
              <a:chExt cx="17373600" cy="180000"/>
            </a:xfrm>
          </p:grpSpPr>
          <p:cxnSp>
            <p:nvCxnSpPr>
              <p:cNvPr id="186" name="Gerade Verbindung 185">
                <a:extLst>
                  <a:ext uri="{FF2B5EF4-FFF2-40B4-BE49-F238E27FC236}">
                    <a16:creationId xmlns:a16="http://schemas.microsoft.com/office/drawing/2014/main" id="{CF20FC1D-F075-DD45-81EA-CBA5AF4FD801}"/>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350A805C-EEB6-4B42-9F5B-9564BEF2211B}"/>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403B7574-A8E1-AD41-B2AE-682BEFD1C7EA}"/>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32912078-E3FD-2641-AE48-B34F72AEE843}"/>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Gerade Verbindung 189">
                <a:extLst>
                  <a:ext uri="{FF2B5EF4-FFF2-40B4-BE49-F238E27FC236}">
                    <a16:creationId xmlns:a16="http://schemas.microsoft.com/office/drawing/2014/main" id="{61F1C3DC-E316-4242-B0A5-008EC30FA814}"/>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Gerade Verbindung 190">
                <a:extLst>
                  <a:ext uri="{FF2B5EF4-FFF2-40B4-BE49-F238E27FC236}">
                    <a16:creationId xmlns:a16="http://schemas.microsoft.com/office/drawing/2014/main" id="{D77AADB2-5DBF-8D40-B2E4-64EB70B71F3D}"/>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Gerade Verbindung 191">
                <a:extLst>
                  <a:ext uri="{FF2B5EF4-FFF2-40B4-BE49-F238E27FC236}">
                    <a16:creationId xmlns:a16="http://schemas.microsoft.com/office/drawing/2014/main" id="{10845032-38A7-7442-AE98-832C9BC26DE5}"/>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Gerade Verbindung 192">
                <a:extLst>
                  <a:ext uri="{FF2B5EF4-FFF2-40B4-BE49-F238E27FC236}">
                    <a16:creationId xmlns:a16="http://schemas.microsoft.com/office/drawing/2014/main" id="{2A48D775-F641-E549-A2E3-C1D701A43E51}"/>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Gerade Verbindung 193">
                <a:extLst>
                  <a:ext uri="{FF2B5EF4-FFF2-40B4-BE49-F238E27FC236}">
                    <a16:creationId xmlns:a16="http://schemas.microsoft.com/office/drawing/2014/main" id="{6816C353-3220-2E4D-8BA4-2419C0CAD0B5}"/>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Gerade Verbindung 194">
                <a:extLst>
                  <a:ext uri="{FF2B5EF4-FFF2-40B4-BE49-F238E27FC236}">
                    <a16:creationId xmlns:a16="http://schemas.microsoft.com/office/drawing/2014/main" id="{BAE581DA-1441-1241-ACC1-46FB7AE21897}"/>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6" name="Gerade Verbindung 195">
                <a:extLst>
                  <a:ext uri="{FF2B5EF4-FFF2-40B4-BE49-F238E27FC236}">
                    <a16:creationId xmlns:a16="http://schemas.microsoft.com/office/drawing/2014/main" id="{04E4DA1C-E23B-4E4B-8E1C-D4E2956A066E}"/>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4" name="Gruppieren 163">
              <a:extLst>
                <a:ext uri="{FF2B5EF4-FFF2-40B4-BE49-F238E27FC236}">
                  <a16:creationId xmlns:a16="http://schemas.microsoft.com/office/drawing/2014/main" id="{41E4FB51-7F9A-9144-ABB6-607A45B54710}"/>
                </a:ext>
              </a:extLst>
            </p:cNvPr>
            <p:cNvGrpSpPr/>
            <p:nvPr/>
          </p:nvGrpSpPr>
          <p:grpSpPr>
            <a:xfrm>
              <a:off x="-216000" y="457200"/>
              <a:ext cx="180000" cy="9381600"/>
              <a:chOff x="-216000" y="457200"/>
              <a:chExt cx="180000" cy="9381600"/>
            </a:xfrm>
          </p:grpSpPr>
          <p:cxnSp>
            <p:nvCxnSpPr>
              <p:cNvPr id="176" name="Horizontal Straight Connector 16">
                <a:extLst>
                  <a:ext uri="{FF2B5EF4-FFF2-40B4-BE49-F238E27FC236}">
                    <a16:creationId xmlns:a16="http://schemas.microsoft.com/office/drawing/2014/main" id="{82D30B17-B4C0-4A43-AC02-F6CDABFE4C28}"/>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7" name="Horizontal Straight Connector 10">
                <a:extLst>
                  <a:ext uri="{FF2B5EF4-FFF2-40B4-BE49-F238E27FC236}">
                    <a16:creationId xmlns:a16="http://schemas.microsoft.com/office/drawing/2014/main" id="{D8987D8A-81B7-D043-BA90-E29C185B6E7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8" name="Horizontal Straight Connector 10">
                <a:extLst>
                  <a:ext uri="{FF2B5EF4-FFF2-40B4-BE49-F238E27FC236}">
                    <a16:creationId xmlns:a16="http://schemas.microsoft.com/office/drawing/2014/main" id="{A3635EFE-A9D7-6947-A267-86A0F0C8F225}"/>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9" name="Horizontal Straight Connector 11">
                <a:extLst>
                  <a:ext uri="{FF2B5EF4-FFF2-40B4-BE49-F238E27FC236}">
                    <a16:creationId xmlns:a16="http://schemas.microsoft.com/office/drawing/2014/main" id="{DD175976-A17E-F44F-B22F-569C734129D7}"/>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0" name="Horizontal Straight Connector 12">
                <a:extLst>
                  <a:ext uri="{FF2B5EF4-FFF2-40B4-BE49-F238E27FC236}">
                    <a16:creationId xmlns:a16="http://schemas.microsoft.com/office/drawing/2014/main" id="{896BC000-AA99-014F-8EDF-29AFB3D4ECB1}"/>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1" name="Horizontal Straight Connector 16">
                <a:extLst>
                  <a:ext uri="{FF2B5EF4-FFF2-40B4-BE49-F238E27FC236}">
                    <a16:creationId xmlns:a16="http://schemas.microsoft.com/office/drawing/2014/main" id="{65CEE3DE-6C25-554F-8F68-D3C96FF87A6D}"/>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2" name="Horizontal Straight Connector 16">
                <a:extLst>
                  <a:ext uri="{FF2B5EF4-FFF2-40B4-BE49-F238E27FC236}">
                    <a16:creationId xmlns:a16="http://schemas.microsoft.com/office/drawing/2014/main" id="{B6251BD3-7C76-6B4F-8005-6834423E3467}"/>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3" name="Horizontal Straight Connector 15">
                <a:extLst>
                  <a:ext uri="{FF2B5EF4-FFF2-40B4-BE49-F238E27FC236}">
                    <a16:creationId xmlns:a16="http://schemas.microsoft.com/office/drawing/2014/main" id="{BEE2325B-AB22-D54B-B25B-B16620C4C740}"/>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4" name="Horizontal Straight Connector 14">
                <a:extLst>
                  <a:ext uri="{FF2B5EF4-FFF2-40B4-BE49-F238E27FC236}">
                    <a16:creationId xmlns:a16="http://schemas.microsoft.com/office/drawing/2014/main" id="{28B7F9A1-A7BA-D44B-9941-62D1DDA549F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5" name="Horizontal Straight Connector 13">
                <a:extLst>
                  <a:ext uri="{FF2B5EF4-FFF2-40B4-BE49-F238E27FC236}">
                    <a16:creationId xmlns:a16="http://schemas.microsoft.com/office/drawing/2014/main" id="{BE9DFF17-D3BF-614E-956C-9FB012D79D6E}"/>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65" name="Gruppieren 164">
              <a:extLst>
                <a:ext uri="{FF2B5EF4-FFF2-40B4-BE49-F238E27FC236}">
                  <a16:creationId xmlns:a16="http://schemas.microsoft.com/office/drawing/2014/main" id="{7D1ABDC6-9E04-6544-AC18-093AF4617A00}"/>
                </a:ext>
              </a:extLst>
            </p:cNvPr>
            <p:cNvGrpSpPr/>
            <p:nvPr/>
          </p:nvGrpSpPr>
          <p:grpSpPr>
            <a:xfrm>
              <a:off x="18324000" y="457200"/>
              <a:ext cx="180000" cy="9381600"/>
              <a:chOff x="-216000" y="457200"/>
              <a:chExt cx="180000" cy="9381600"/>
            </a:xfrm>
          </p:grpSpPr>
          <p:cxnSp>
            <p:nvCxnSpPr>
              <p:cNvPr id="166" name="Horizontal Straight Connector 16">
                <a:extLst>
                  <a:ext uri="{FF2B5EF4-FFF2-40B4-BE49-F238E27FC236}">
                    <a16:creationId xmlns:a16="http://schemas.microsoft.com/office/drawing/2014/main" id="{3C047F08-356F-FA47-B543-4159582CE1F1}"/>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0">
                <a:extLst>
                  <a:ext uri="{FF2B5EF4-FFF2-40B4-BE49-F238E27FC236}">
                    <a16:creationId xmlns:a16="http://schemas.microsoft.com/office/drawing/2014/main" id="{A33A519B-AA1E-D546-8212-2BD2D928770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8" name="Horizontal Straight Connector 10">
                <a:extLst>
                  <a:ext uri="{FF2B5EF4-FFF2-40B4-BE49-F238E27FC236}">
                    <a16:creationId xmlns:a16="http://schemas.microsoft.com/office/drawing/2014/main" id="{B685B623-828F-554F-A9B4-E6619B5ECCEE}"/>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9" name="Horizontal Straight Connector 11">
                <a:extLst>
                  <a:ext uri="{FF2B5EF4-FFF2-40B4-BE49-F238E27FC236}">
                    <a16:creationId xmlns:a16="http://schemas.microsoft.com/office/drawing/2014/main" id="{AC99F952-FEE2-4C48-A476-2957C18483A3}"/>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0" name="Horizontal Straight Connector 12">
                <a:extLst>
                  <a:ext uri="{FF2B5EF4-FFF2-40B4-BE49-F238E27FC236}">
                    <a16:creationId xmlns:a16="http://schemas.microsoft.com/office/drawing/2014/main" id="{54A91BCD-A98C-BF40-B72F-7B609797B565}"/>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1" name="Horizontal Straight Connector 16">
                <a:extLst>
                  <a:ext uri="{FF2B5EF4-FFF2-40B4-BE49-F238E27FC236}">
                    <a16:creationId xmlns:a16="http://schemas.microsoft.com/office/drawing/2014/main" id="{62F8AC7E-E894-0C41-9CC8-3A23D2003504}"/>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2" name="Horizontal Straight Connector 16">
                <a:extLst>
                  <a:ext uri="{FF2B5EF4-FFF2-40B4-BE49-F238E27FC236}">
                    <a16:creationId xmlns:a16="http://schemas.microsoft.com/office/drawing/2014/main" id="{8AAA49D7-897D-2140-BF37-E9BEC90C7819}"/>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3" name="Horizontal Straight Connector 15">
                <a:extLst>
                  <a:ext uri="{FF2B5EF4-FFF2-40B4-BE49-F238E27FC236}">
                    <a16:creationId xmlns:a16="http://schemas.microsoft.com/office/drawing/2014/main" id="{25ECE4B6-E66E-AE47-83E7-3B7D0CEBF758}"/>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4" name="Horizontal Straight Connector 14">
                <a:extLst>
                  <a:ext uri="{FF2B5EF4-FFF2-40B4-BE49-F238E27FC236}">
                    <a16:creationId xmlns:a16="http://schemas.microsoft.com/office/drawing/2014/main" id="{76792988-1B8B-774A-A4E9-19F3D945F632}"/>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5" name="Horizontal Straight Connector 13">
                <a:extLst>
                  <a:ext uri="{FF2B5EF4-FFF2-40B4-BE49-F238E27FC236}">
                    <a16:creationId xmlns:a16="http://schemas.microsoft.com/office/drawing/2014/main" id="{066DA73D-254B-884E-96A9-97A20D78AFCB}"/>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96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2" r:id="rId18"/>
    <p:sldLayoutId id="2147483843" r:id="rId19"/>
    <p:sldLayoutId id="2147483959"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963" r:id="rId34"/>
  </p:sldLayoutIdLst>
  <p:hf hd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8229600" cy="85536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dirty="0"/>
              <a:t>IBM </a:t>
            </a:r>
            <a:r>
              <a:rPr lang="en-US" dirty="0" err="1"/>
              <a:t>iX</a:t>
            </a:r>
            <a:r>
              <a:rPr lang="en-US" dirty="0"/>
              <a:t> / © IBM Corporation</a:t>
            </a:r>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43" name="Gruppieren 142">
            <a:extLst>
              <a:ext uri="{FF2B5EF4-FFF2-40B4-BE49-F238E27FC236}">
                <a16:creationId xmlns:a16="http://schemas.microsoft.com/office/drawing/2014/main" id="{C8B8049A-E608-E94B-93AC-AB1D220ABF6E}"/>
              </a:ext>
            </a:extLst>
          </p:cNvPr>
          <p:cNvGrpSpPr/>
          <p:nvPr userDrawn="1"/>
        </p:nvGrpSpPr>
        <p:grpSpPr>
          <a:xfrm>
            <a:off x="-216000" y="-216000"/>
            <a:ext cx="18720000" cy="10728000"/>
            <a:chOff x="-216000" y="-216000"/>
            <a:chExt cx="18720000" cy="10728000"/>
          </a:xfrm>
        </p:grpSpPr>
        <p:grpSp>
          <p:nvGrpSpPr>
            <p:cNvPr id="144" name="Gruppieren 143">
              <a:extLst>
                <a:ext uri="{FF2B5EF4-FFF2-40B4-BE49-F238E27FC236}">
                  <a16:creationId xmlns:a16="http://schemas.microsoft.com/office/drawing/2014/main" id="{3C6CF6D5-2143-6447-9054-421CEA612AE4}"/>
                </a:ext>
              </a:extLst>
            </p:cNvPr>
            <p:cNvGrpSpPr/>
            <p:nvPr/>
          </p:nvGrpSpPr>
          <p:grpSpPr>
            <a:xfrm>
              <a:off x="457200" y="-216000"/>
              <a:ext cx="17373600" cy="180000"/>
              <a:chOff x="457200" y="-216000"/>
              <a:chExt cx="17373600" cy="180000"/>
            </a:xfrm>
          </p:grpSpPr>
          <p:cxnSp>
            <p:nvCxnSpPr>
              <p:cNvPr id="179" name="Gerade Verbindung 178">
                <a:extLst>
                  <a:ext uri="{FF2B5EF4-FFF2-40B4-BE49-F238E27FC236}">
                    <a16:creationId xmlns:a16="http://schemas.microsoft.com/office/drawing/2014/main" id="{EFD8502F-5C06-434C-AB9E-0F009E0D60E3}"/>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Gerade Verbindung 179">
                <a:extLst>
                  <a:ext uri="{FF2B5EF4-FFF2-40B4-BE49-F238E27FC236}">
                    <a16:creationId xmlns:a16="http://schemas.microsoft.com/office/drawing/2014/main" id="{25415D30-1554-7D46-A0EE-F719346FEE23}"/>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Gerade Verbindung 180">
                <a:extLst>
                  <a:ext uri="{FF2B5EF4-FFF2-40B4-BE49-F238E27FC236}">
                    <a16:creationId xmlns:a16="http://schemas.microsoft.com/office/drawing/2014/main" id="{A169A71F-A667-0548-850A-4608703A44FA}"/>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Gerade Verbindung 181">
                <a:extLst>
                  <a:ext uri="{FF2B5EF4-FFF2-40B4-BE49-F238E27FC236}">
                    <a16:creationId xmlns:a16="http://schemas.microsoft.com/office/drawing/2014/main" id="{10CD7531-ACFF-2B46-9AA7-E0A3DEA9B209}"/>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Gerade Verbindung 182">
                <a:extLst>
                  <a:ext uri="{FF2B5EF4-FFF2-40B4-BE49-F238E27FC236}">
                    <a16:creationId xmlns:a16="http://schemas.microsoft.com/office/drawing/2014/main" id="{29CCCD32-C255-BD4F-93A2-3E66A0B211CC}"/>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Gerade Verbindung 183">
                <a:extLst>
                  <a:ext uri="{FF2B5EF4-FFF2-40B4-BE49-F238E27FC236}">
                    <a16:creationId xmlns:a16="http://schemas.microsoft.com/office/drawing/2014/main" id="{04F11143-4697-0048-BCA0-EBD047BBFD9D}"/>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5" name="Gerade Verbindung 184">
                <a:extLst>
                  <a:ext uri="{FF2B5EF4-FFF2-40B4-BE49-F238E27FC236}">
                    <a16:creationId xmlns:a16="http://schemas.microsoft.com/office/drawing/2014/main" id="{D4C1CBF1-1BEE-C248-87C8-15DB6248E7B9}"/>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Gerade Verbindung 185">
                <a:extLst>
                  <a:ext uri="{FF2B5EF4-FFF2-40B4-BE49-F238E27FC236}">
                    <a16:creationId xmlns:a16="http://schemas.microsoft.com/office/drawing/2014/main" id="{4E19612D-5504-E549-B2F9-FEEB88D24213}"/>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2651F952-C4C9-2A43-A5BD-4F38B40FDDD2}"/>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A4FCBA5F-B658-1F4B-A734-D8467748C60F}"/>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BC022268-CE84-9541-A9A9-D967A13A73A3}"/>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5" name="Gruppieren 144">
              <a:extLst>
                <a:ext uri="{FF2B5EF4-FFF2-40B4-BE49-F238E27FC236}">
                  <a16:creationId xmlns:a16="http://schemas.microsoft.com/office/drawing/2014/main" id="{F3C9FEAF-3835-B144-B7A8-4A9E262398CB}"/>
                </a:ext>
              </a:extLst>
            </p:cNvPr>
            <p:cNvGrpSpPr/>
            <p:nvPr/>
          </p:nvGrpSpPr>
          <p:grpSpPr>
            <a:xfrm>
              <a:off x="457200" y="10332000"/>
              <a:ext cx="17373600" cy="180000"/>
              <a:chOff x="457200" y="10332000"/>
              <a:chExt cx="17373600" cy="180000"/>
            </a:xfrm>
          </p:grpSpPr>
          <p:cxnSp>
            <p:nvCxnSpPr>
              <p:cNvPr id="168" name="Gerade Verbindung 167">
                <a:extLst>
                  <a:ext uri="{FF2B5EF4-FFF2-40B4-BE49-F238E27FC236}">
                    <a16:creationId xmlns:a16="http://schemas.microsoft.com/office/drawing/2014/main" id="{71DC7346-805E-DA49-B2E1-52260842B904}"/>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Gerade Verbindung 168">
                <a:extLst>
                  <a:ext uri="{FF2B5EF4-FFF2-40B4-BE49-F238E27FC236}">
                    <a16:creationId xmlns:a16="http://schemas.microsoft.com/office/drawing/2014/main" id="{163500B1-77AC-E148-99C5-4813D4592A84}"/>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Gerade Verbindung 169">
                <a:extLst>
                  <a:ext uri="{FF2B5EF4-FFF2-40B4-BE49-F238E27FC236}">
                    <a16:creationId xmlns:a16="http://schemas.microsoft.com/office/drawing/2014/main" id="{E446BC97-03FC-E242-9405-79A4CD2604EB}"/>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Gerade Verbindung 170">
                <a:extLst>
                  <a:ext uri="{FF2B5EF4-FFF2-40B4-BE49-F238E27FC236}">
                    <a16:creationId xmlns:a16="http://schemas.microsoft.com/office/drawing/2014/main" id="{B01DB382-3D6A-5E4F-A41F-FB6F93F177B3}"/>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Gerade Verbindung 171">
                <a:extLst>
                  <a:ext uri="{FF2B5EF4-FFF2-40B4-BE49-F238E27FC236}">
                    <a16:creationId xmlns:a16="http://schemas.microsoft.com/office/drawing/2014/main" id="{73053A4B-E325-9048-A617-895808B6D88E}"/>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Gerade Verbindung 172">
                <a:extLst>
                  <a:ext uri="{FF2B5EF4-FFF2-40B4-BE49-F238E27FC236}">
                    <a16:creationId xmlns:a16="http://schemas.microsoft.com/office/drawing/2014/main" id="{4BEEC180-9533-5A4B-AC71-69C8E45D80DE}"/>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4" name="Gerade Verbindung 173">
                <a:extLst>
                  <a:ext uri="{FF2B5EF4-FFF2-40B4-BE49-F238E27FC236}">
                    <a16:creationId xmlns:a16="http://schemas.microsoft.com/office/drawing/2014/main" id="{9720C15B-D678-424D-B5A3-45CEAB910784}"/>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Gerade Verbindung 174">
                <a:extLst>
                  <a:ext uri="{FF2B5EF4-FFF2-40B4-BE49-F238E27FC236}">
                    <a16:creationId xmlns:a16="http://schemas.microsoft.com/office/drawing/2014/main" id="{CB9E0F6E-82E5-A844-8B2C-6EC8220A95FB}"/>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Gerade Verbindung 175">
                <a:extLst>
                  <a:ext uri="{FF2B5EF4-FFF2-40B4-BE49-F238E27FC236}">
                    <a16:creationId xmlns:a16="http://schemas.microsoft.com/office/drawing/2014/main" id="{EA8751EF-B742-7A46-BA02-320FA0BBA349}"/>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Gerade Verbindung 176">
                <a:extLst>
                  <a:ext uri="{FF2B5EF4-FFF2-40B4-BE49-F238E27FC236}">
                    <a16:creationId xmlns:a16="http://schemas.microsoft.com/office/drawing/2014/main" id="{AC8E80B5-1259-F042-8710-C92A6F92824E}"/>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Gerade Verbindung 177">
                <a:extLst>
                  <a:ext uri="{FF2B5EF4-FFF2-40B4-BE49-F238E27FC236}">
                    <a16:creationId xmlns:a16="http://schemas.microsoft.com/office/drawing/2014/main" id="{68CF6EA1-83B5-B246-8620-85D45E36E202}"/>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6" name="Gruppieren 145">
              <a:extLst>
                <a:ext uri="{FF2B5EF4-FFF2-40B4-BE49-F238E27FC236}">
                  <a16:creationId xmlns:a16="http://schemas.microsoft.com/office/drawing/2014/main" id="{5A042133-23D0-7644-ADF9-A6B6809AA7BC}"/>
                </a:ext>
              </a:extLst>
            </p:cNvPr>
            <p:cNvGrpSpPr/>
            <p:nvPr/>
          </p:nvGrpSpPr>
          <p:grpSpPr>
            <a:xfrm>
              <a:off x="-216000" y="457200"/>
              <a:ext cx="180000" cy="9381600"/>
              <a:chOff x="-216000" y="457200"/>
              <a:chExt cx="180000" cy="9381600"/>
            </a:xfrm>
          </p:grpSpPr>
          <p:cxnSp>
            <p:nvCxnSpPr>
              <p:cNvPr id="158" name="Horizontal Straight Connector 16">
                <a:extLst>
                  <a:ext uri="{FF2B5EF4-FFF2-40B4-BE49-F238E27FC236}">
                    <a16:creationId xmlns:a16="http://schemas.microsoft.com/office/drawing/2014/main" id="{C1A47C87-59B4-5F46-8B23-8A64BFF41CE4}"/>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Horizontal Straight Connector 10">
                <a:extLst>
                  <a:ext uri="{FF2B5EF4-FFF2-40B4-BE49-F238E27FC236}">
                    <a16:creationId xmlns:a16="http://schemas.microsoft.com/office/drawing/2014/main" id="{EB7594F9-4879-814D-BB09-7FBA7D208D5E}"/>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0" name="Horizontal Straight Connector 10">
                <a:extLst>
                  <a:ext uri="{FF2B5EF4-FFF2-40B4-BE49-F238E27FC236}">
                    <a16:creationId xmlns:a16="http://schemas.microsoft.com/office/drawing/2014/main" id="{3BCC709E-D0D3-5D4E-8CA0-FDAFBB560E84}"/>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Horizontal Straight Connector 11">
                <a:extLst>
                  <a:ext uri="{FF2B5EF4-FFF2-40B4-BE49-F238E27FC236}">
                    <a16:creationId xmlns:a16="http://schemas.microsoft.com/office/drawing/2014/main" id="{822D2E19-41EC-E244-AC99-32DE4A2FE308}"/>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Horizontal Straight Connector 12">
                <a:extLst>
                  <a:ext uri="{FF2B5EF4-FFF2-40B4-BE49-F238E27FC236}">
                    <a16:creationId xmlns:a16="http://schemas.microsoft.com/office/drawing/2014/main" id="{AE866CF1-1E1D-C747-89C4-60EB9D6C3E10}"/>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3" name="Horizontal Straight Connector 16">
                <a:extLst>
                  <a:ext uri="{FF2B5EF4-FFF2-40B4-BE49-F238E27FC236}">
                    <a16:creationId xmlns:a16="http://schemas.microsoft.com/office/drawing/2014/main" id="{4E35CFF8-9755-104E-B42E-FF4BD07A36B8}"/>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4" name="Horizontal Straight Connector 16">
                <a:extLst>
                  <a:ext uri="{FF2B5EF4-FFF2-40B4-BE49-F238E27FC236}">
                    <a16:creationId xmlns:a16="http://schemas.microsoft.com/office/drawing/2014/main" id="{8214F468-F981-A148-B880-E43BDA8615BD}"/>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Horizontal Straight Connector 15">
                <a:extLst>
                  <a:ext uri="{FF2B5EF4-FFF2-40B4-BE49-F238E27FC236}">
                    <a16:creationId xmlns:a16="http://schemas.microsoft.com/office/drawing/2014/main" id="{2DF11FF3-B0A8-8348-895D-3D905BEC3626}"/>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Horizontal Straight Connector 14">
                <a:extLst>
                  <a:ext uri="{FF2B5EF4-FFF2-40B4-BE49-F238E27FC236}">
                    <a16:creationId xmlns:a16="http://schemas.microsoft.com/office/drawing/2014/main" id="{16715DB6-41E2-3A46-8299-DAE52BF2B2D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3">
                <a:extLst>
                  <a:ext uri="{FF2B5EF4-FFF2-40B4-BE49-F238E27FC236}">
                    <a16:creationId xmlns:a16="http://schemas.microsoft.com/office/drawing/2014/main" id="{D1CC8D57-B2E6-124C-AF33-A5C15F7821B9}"/>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47" name="Gruppieren 146">
              <a:extLst>
                <a:ext uri="{FF2B5EF4-FFF2-40B4-BE49-F238E27FC236}">
                  <a16:creationId xmlns:a16="http://schemas.microsoft.com/office/drawing/2014/main" id="{2FC6043A-9191-E844-9084-A670E53961A9}"/>
                </a:ext>
              </a:extLst>
            </p:cNvPr>
            <p:cNvGrpSpPr/>
            <p:nvPr/>
          </p:nvGrpSpPr>
          <p:grpSpPr>
            <a:xfrm>
              <a:off x="18324000" y="457200"/>
              <a:ext cx="180000" cy="9381600"/>
              <a:chOff x="-216000" y="457200"/>
              <a:chExt cx="180000" cy="9381600"/>
            </a:xfrm>
          </p:grpSpPr>
          <p:cxnSp>
            <p:nvCxnSpPr>
              <p:cNvPr id="148" name="Horizontal Straight Connector 16">
                <a:extLst>
                  <a:ext uri="{FF2B5EF4-FFF2-40B4-BE49-F238E27FC236}">
                    <a16:creationId xmlns:a16="http://schemas.microsoft.com/office/drawing/2014/main" id="{D3C16E6C-972B-D442-9711-4546075DCFD9}"/>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9" name="Horizontal Straight Connector 10">
                <a:extLst>
                  <a:ext uri="{FF2B5EF4-FFF2-40B4-BE49-F238E27FC236}">
                    <a16:creationId xmlns:a16="http://schemas.microsoft.com/office/drawing/2014/main" id="{4C5547D0-06E9-E64A-86A2-DBC0B0ABC8AC}"/>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0" name="Horizontal Straight Connector 10">
                <a:extLst>
                  <a:ext uri="{FF2B5EF4-FFF2-40B4-BE49-F238E27FC236}">
                    <a16:creationId xmlns:a16="http://schemas.microsoft.com/office/drawing/2014/main" id="{CB23057D-BC48-D944-83D8-FCFDD5FC57FD}"/>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1" name="Horizontal Straight Connector 11">
                <a:extLst>
                  <a:ext uri="{FF2B5EF4-FFF2-40B4-BE49-F238E27FC236}">
                    <a16:creationId xmlns:a16="http://schemas.microsoft.com/office/drawing/2014/main" id="{EFCCC9D9-3F96-CE45-9E13-71BF2E9EF812}"/>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2" name="Horizontal Straight Connector 12">
                <a:extLst>
                  <a:ext uri="{FF2B5EF4-FFF2-40B4-BE49-F238E27FC236}">
                    <a16:creationId xmlns:a16="http://schemas.microsoft.com/office/drawing/2014/main" id="{3231C9A4-B97D-F741-BE84-CF2158C8426C}"/>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Horizontal Straight Connector 16">
                <a:extLst>
                  <a:ext uri="{FF2B5EF4-FFF2-40B4-BE49-F238E27FC236}">
                    <a16:creationId xmlns:a16="http://schemas.microsoft.com/office/drawing/2014/main" id="{51887282-22CA-4E41-8EAD-C81B8AE146A6}"/>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4" name="Horizontal Straight Connector 16">
                <a:extLst>
                  <a:ext uri="{FF2B5EF4-FFF2-40B4-BE49-F238E27FC236}">
                    <a16:creationId xmlns:a16="http://schemas.microsoft.com/office/drawing/2014/main" id="{EA1DADFB-197A-514B-B39E-172C3D9C39B9}"/>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5" name="Horizontal Straight Connector 15">
                <a:extLst>
                  <a:ext uri="{FF2B5EF4-FFF2-40B4-BE49-F238E27FC236}">
                    <a16:creationId xmlns:a16="http://schemas.microsoft.com/office/drawing/2014/main" id="{7D6FB0D4-67E1-1B49-883B-8482AAF10419}"/>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Horizontal Straight Connector 14">
                <a:extLst>
                  <a:ext uri="{FF2B5EF4-FFF2-40B4-BE49-F238E27FC236}">
                    <a16:creationId xmlns:a16="http://schemas.microsoft.com/office/drawing/2014/main" id="{13279F86-06FF-1344-8584-236692C711F1}"/>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Horizontal Straight Connector 13">
                <a:extLst>
                  <a:ext uri="{FF2B5EF4-FFF2-40B4-BE49-F238E27FC236}">
                    <a16:creationId xmlns:a16="http://schemas.microsoft.com/office/drawing/2014/main" id="{69085AA8-F44E-9749-942D-7D9482ECC7C9}"/>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09978834"/>
      </p:ext>
    </p:extLst>
  </p:cSld>
  <p:clrMap bg1="dk1" tx1="lt1" bg2="dk2" tx2="lt2" accent1="accent1" accent2="accent2" accent3="accent3" accent4="accent4" accent5="accent5" accent6="accent6" hlink="hlink" folHlink="folHlink"/>
  <p:sldLayoutIdLst>
    <p:sldLayoutId id="2147483859" r:id="rId1"/>
    <p:sldLayoutId id="2147483966"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958" r:id="rId20"/>
    <p:sldLayoutId id="2147483878" r:id="rId21"/>
    <p:sldLayoutId id="2147483879" r:id="rId22"/>
    <p:sldLayoutId id="2147483880" r:id="rId23"/>
    <p:sldLayoutId id="2147483881" r:id="rId24"/>
    <p:sldLayoutId id="2147483882" r:id="rId25"/>
    <p:sldLayoutId id="2147483883" r:id="rId26"/>
    <p:sldLayoutId id="2147483884" r:id="rId27"/>
    <p:sldLayoutId id="2147483885" r:id="rId28"/>
    <p:sldLayoutId id="2147483886" r:id="rId29"/>
    <p:sldLayoutId id="2147483887" r:id="rId30"/>
    <p:sldLayoutId id="2147483888" r:id="rId31"/>
    <p:sldLayoutId id="2147483889" r:id="rId32"/>
    <p:sldLayoutId id="2147483890" r:id="rId33"/>
  </p:sldLayoutIdLst>
  <p:hf hd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8229600" cy="85536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tx1"/>
                </a:solidFill>
                <a:latin typeface="IBM Plex Sans" panose="020B0503050203000203" pitchFamily="34" charset="0"/>
              </a:defRPr>
            </a:lvl1pPr>
          </a:lstStyle>
          <a:p>
            <a:r>
              <a:rPr lang="en-US"/>
              <a:t>IBM iX / ©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43" name="Gruppieren 142">
            <a:extLst>
              <a:ext uri="{FF2B5EF4-FFF2-40B4-BE49-F238E27FC236}">
                <a16:creationId xmlns:a16="http://schemas.microsoft.com/office/drawing/2014/main" id="{C89321BC-E9DC-C34F-BF8F-1E8BFF116328}"/>
              </a:ext>
            </a:extLst>
          </p:cNvPr>
          <p:cNvGrpSpPr/>
          <p:nvPr userDrawn="1"/>
        </p:nvGrpSpPr>
        <p:grpSpPr>
          <a:xfrm>
            <a:off x="-216000" y="-216000"/>
            <a:ext cx="18720000" cy="10728000"/>
            <a:chOff x="-216000" y="-216000"/>
            <a:chExt cx="18720000" cy="10728000"/>
          </a:xfrm>
        </p:grpSpPr>
        <p:grpSp>
          <p:nvGrpSpPr>
            <p:cNvPr id="144" name="Gruppieren 143">
              <a:extLst>
                <a:ext uri="{FF2B5EF4-FFF2-40B4-BE49-F238E27FC236}">
                  <a16:creationId xmlns:a16="http://schemas.microsoft.com/office/drawing/2014/main" id="{D0121504-6A32-A049-B7A0-C7490D97BD3B}"/>
                </a:ext>
              </a:extLst>
            </p:cNvPr>
            <p:cNvGrpSpPr/>
            <p:nvPr/>
          </p:nvGrpSpPr>
          <p:grpSpPr>
            <a:xfrm>
              <a:off x="457200" y="-216000"/>
              <a:ext cx="17373600" cy="180000"/>
              <a:chOff x="457200" y="-216000"/>
              <a:chExt cx="17373600" cy="180000"/>
            </a:xfrm>
          </p:grpSpPr>
          <p:cxnSp>
            <p:nvCxnSpPr>
              <p:cNvPr id="179" name="Gerade Verbindung 178">
                <a:extLst>
                  <a:ext uri="{FF2B5EF4-FFF2-40B4-BE49-F238E27FC236}">
                    <a16:creationId xmlns:a16="http://schemas.microsoft.com/office/drawing/2014/main" id="{3A3017CD-78E1-234E-9AC3-6A4F8F77E1C9}"/>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Gerade Verbindung 179">
                <a:extLst>
                  <a:ext uri="{FF2B5EF4-FFF2-40B4-BE49-F238E27FC236}">
                    <a16:creationId xmlns:a16="http://schemas.microsoft.com/office/drawing/2014/main" id="{37EF54C6-FD3D-9C48-8BCE-77EA1F01D517}"/>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Gerade Verbindung 180">
                <a:extLst>
                  <a:ext uri="{FF2B5EF4-FFF2-40B4-BE49-F238E27FC236}">
                    <a16:creationId xmlns:a16="http://schemas.microsoft.com/office/drawing/2014/main" id="{12A08FBE-F0A6-8945-94E0-607597F14FD4}"/>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Gerade Verbindung 181">
                <a:extLst>
                  <a:ext uri="{FF2B5EF4-FFF2-40B4-BE49-F238E27FC236}">
                    <a16:creationId xmlns:a16="http://schemas.microsoft.com/office/drawing/2014/main" id="{B0AA6DC3-BDFC-4647-B5CD-082DF594E431}"/>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Gerade Verbindung 182">
                <a:extLst>
                  <a:ext uri="{FF2B5EF4-FFF2-40B4-BE49-F238E27FC236}">
                    <a16:creationId xmlns:a16="http://schemas.microsoft.com/office/drawing/2014/main" id="{CD0E393E-E0EC-F445-832A-14980A60B555}"/>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Gerade Verbindung 183">
                <a:extLst>
                  <a:ext uri="{FF2B5EF4-FFF2-40B4-BE49-F238E27FC236}">
                    <a16:creationId xmlns:a16="http://schemas.microsoft.com/office/drawing/2014/main" id="{0920113C-AB8C-494F-A2AD-B1F164EB2A15}"/>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5" name="Gerade Verbindung 184">
                <a:extLst>
                  <a:ext uri="{FF2B5EF4-FFF2-40B4-BE49-F238E27FC236}">
                    <a16:creationId xmlns:a16="http://schemas.microsoft.com/office/drawing/2014/main" id="{F3E9502F-F673-CF45-8AD4-6C720D74A3B9}"/>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Gerade Verbindung 185">
                <a:extLst>
                  <a:ext uri="{FF2B5EF4-FFF2-40B4-BE49-F238E27FC236}">
                    <a16:creationId xmlns:a16="http://schemas.microsoft.com/office/drawing/2014/main" id="{E5DA5203-6DFE-284E-A0A5-C21A2AD960E6}"/>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6479BD40-0D1F-334D-957C-19B463969527}"/>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2E7509A6-5555-AA44-9A69-D3A2A5F61F26}"/>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F618F4A4-4BCF-9949-81FF-19CD9F899520}"/>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5" name="Gruppieren 144">
              <a:extLst>
                <a:ext uri="{FF2B5EF4-FFF2-40B4-BE49-F238E27FC236}">
                  <a16:creationId xmlns:a16="http://schemas.microsoft.com/office/drawing/2014/main" id="{D057CDBE-9D39-A24B-9164-0DE1A9C384F8}"/>
                </a:ext>
              </a:extLst>
            </p:cNvPr>
            <p:cNvGrpSpPr/>
            <p:nvPr/>
          </p:nvGrpSpPr>
          <p:grpSpPr>
            <a:xfrm>
              <a:off x="457200" y="10332000"/>
              <a:ext cx="17373600" cy="180000"/>
              <a:chOff x="457200" y="10332000"/>
              <a:chExt cx="17373600" cy="180000"/>
            </a:xfrm>
          </p:grpSpPr>
          <p:cxnSp>
            <p:nvCxnSpPr>
              <p:cNvPr id="168" name="Gerade Verbindung 167">
                <a:extLst>
                  <a:ext uri="{FF2B5EF4-FFF2-40B4-BE49-F238E27FC236}">
                    <a16:creationId xmlns:a16="http://schemas.microsoft.com/office/drawing/2014/main" id="{5C07EB55-D13F-B342-81FA-31E0619C548F}"/>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Gerade Verbindung 168">
                <a:extLst>
                  <a:ext uri="{FF2B5EF4-FFF2-40B4-BE49-F238E27FC236}">
                    <a16:creationId xmlns:a16="http://schemas.microsoft.com/office/drawing/2014/main" id="{1B6E0DCE-C34A-3044-BDBC-F662877585B9}"/>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Gerade Verbindung 169">
                <a:extLst>
                  <a:ext uri="{FF2B5EF4-FFF2-40B4-BE49-F238E27FC236}">
                    <a16:creationId xmlns:a16="http://schemas.microsoft.com/office/drawing/2014/main" id="{23333A40-4478-F84C-BCF6-168781472096}"/>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Gerade Verbindung 170">
                <a:extLst>
                  <a:ext uri="{FF2B5EF4-FFF2-40B4-BE49-F238E27FC236}">
                    <a16:creationId xmlns:a16="http://schemas.microsoft.com/office/drawing/2014/main" id="{3379B017-54E2-194C-B47E-C794A37559E7}"/>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Gerade Verbindung 171">
                <a:extLst>
                  <a:ext uri="{FF2B5EF4-FFF2-40B4-BE49-F238E27FC236}">
                    <a16:creationId xmlns:a16="http://schemas.microsoft.com/office/drawing/2014/main" id="{10675F51-A5D8-844A-9D34-66E00220FA64}"/>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Gerade Verbindung 172">
                <a:extLst>
                  <a:ext uri="{FF2B5EF4-FFF2-40B4-BE49-F238E27FC236}">
                    <a16:creationId xmlns:a16="http://schemas.microsoft.com/office/drawing/2014/main" id="{0C421212-92FA-7644-B0BF-96347905A509}"/>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4" name="Gerade Verbindung 173">
                <a:extLst>
                  <a:ext uri="{FF2B5EF4-FFF2-40B4-BE49-F238E27FC236}">
                    <a16:creationId xmlns:a16="http://schemas.microsoft.com/office/drawing/2014/main" id="{F4810A0F-9755-194C-ACEF-795FD5146C48}"/>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Gerade Verbindung 174">
                <a:extLst>
                  <a:ext uri="{FF2B5EF4-FFF2-40B4-BE49-F238E27FC236}">
                    <a16:creationId xmlns:a16="http://schemas.microsoft.com/office/drawing/2014/main" id="{46E891B3-70D9-5F42-81FF-CAA62E77EB8E}"/>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Gerade Verbindung 175">
                <a:extLst>
                  <a:ext uri="{FF2B5EF4-FFF2-40B4-BE49-F238E27FC236}">
                    <a16:creationId xmlns:a16="http://schemas.microsoft.com/office/drawing/2014/main" id="{468371D4-D7A7-6E4B-9F26-DEEBF0DEF4E9}"/>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Gerade Verbindung 176">
                <a:extLst>
                  <a:ext uri="{FF2B5EF4-FFF2-40B4-BE49-F238E27FC236}">
                    <a16:creationId xmlns:a16="http://schemas.microsoft.com/office/drawing/2014/main" id="{D67C5B8F-3F9B-DF46-B877-E4C4EC8E496E}"/>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Gerade Verbindung 177">
                <a:extLst>
                  <a:ext uri="{FF2B5EF4-FFF2-40B4-BE49-F238E27FC236}">
                    <a16:creationId xmlns:a16="http://schemas.microsoft.com/office/drawing/2014/main" id="{70D3E3D5-1E41-C944-B8E3-5598A4449E42}"/>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6" name="Gruppieren 145">
              <a:extLst>
                <a:ext uri="{FF2B5EF4-FFF2-40B4-BE49-F238E27FC236}">
                  <a16:creationId xmlns:a16="http://schemas.microsoft.com/office/drawing/2014/main" id="{43DB818D-26AB-184C-B149-BCE0E41EF004}"/>
                </a:ext>
              </a:extLst>
            </p:cNvPr>
            <p:cNvGrpSpPr/>
            <p:nvPr/>
          </p:nvGrpSpPr>
          <p:grpSpPr>
            <a:xfrm>
              <a:off x="-216000" y="457200"/>
              <a:ext cx="180000" cy="9381600"/>
              <a:chOff x="-216000" y="457200"/>
              <a:chExt cx="180000" cy="9381600"/>
            </a:xfrm>
          </p:grpSpPr>
          <p:cxnSp>
            <p:nvCxnSpPr>
              <p:cNvPr id="158" name="Horizontal Straight Connector 16">
                <a:extLst>
                  <a:ext uri="{FF2B5EF4-FFF2-40B4-BE49-F238E27FC236}">
                    <a16:creationId xmlns:a16="http://schemas.microsoft.com/office/drawing/2014/main" id="{A41A793E-D36C-764A-BBD0-DF398B37EFD0}"/>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Horizontal Straight Connector 10">
                <a:extLst>
                  <a:ext uri="{FF2B5EF4-FFF2-40B4-BE49-F238E27FC236}">
                    <a16:creationId xmlns:a16="http://schemas.microsoft.com/office/drawing/2014/main" id="{C20071E6-48A6-9841-AB9B-E21CE9271A1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0" name="Horizontal Straight Connector 10">
                <a:extLst>
                  <a:ext uri="{FF2B5EF4-FFF2-40B4-BE49-F238E27FC236}">
                    <a16:creationId xmlns:a16="http://schemas.microsoft.com/office/drawing/2014/main" id="{4DE2B850-DA24-FD46-8459-02319F75FBE9}"/>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Horizontal Straight Connector 11">
                <a:extLst>
                  <a:ext uri="{FF2B5EF4-FFF2-40B4-BE49-F238E27FC236}">
                    <a16:creationId xmlns:a16="http://schemas.microsoft.com/office/drawing/2014/main" id="{D7AA2E0D-69E3-B64C-A6F0-CCEF35411F59}"/>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Horizontal Straight Connector 12">
                <a:extLst>
                  <a:ext uri="{FF2B5EF4-FFF2-40B4-BE49-F238E27FC236}">
                    <a16:creationId xmlns:a16="http://schemas.microsoft.com/office/drawing/2014/main" id="{FB4A337C-8D19-6D47-BCDA-164C3B4A673F}"/>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3" name="Horizontal Straight Connector 16">
                <a:extLst>
                  <a:ext uri="{FF2B5EF4-FFF2-40B4-BE49-F238E27FC236}">
                    <a16:creationId xmlns:a16="http://schemas.microsoft.com/office/drawing/2014/main" id="{8B6BD3B0-B69E-464C-9DC4-DBFFE97055E8}"/>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4" name="Horizontal Straight Connector 16">
                <a:extLst>
                  <a:ext uri="{FF2B5EF4-FFF2-40B4-BE49-F238E27FC236}">
                    <a16:creationId xmlns:a16="http://schemas.microsoft.com/office/drawing/2014/main" id="{909E4CE2-974B-9546-8AF4-39A464E2717A}"/>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Horizontal Straight Connector 15">
                <a:extLst>
                  <a:ext uri="{FF2B5EF4-FFF2-40B4-BE49-F238E27FC236}">
                    <a16:creationId xmlns:a16="http://schemas.microsoft.com/office/drawing/2014/main" id="{34D1B956-003A-514E-8972-134A91E0EB32}"/>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Horizontal Straight Connector 14">
                <a:extLst>
                  <a:ext uri="{FF2B5EF4-FFF2-40B4-BE49-F238E27FC236}">
                    <a16:creationId xmlns:a16="http://schemas.microsoft.com/office/drawing/2014/main" id="{8A58D9B1-CDE2-8446-8E24-F56788D2E74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3">
                <a:extLst>
                  <a:ext uri="{FF2B5EF4-FFF2-40B4-BE49-F238E27FC236}">
                    <a16:creationId xmlns:a16="http://schemas.microsoft.com/office/drawing/2014/main" id="{556A3482-CCDE-AB4A-A926-E5F1CE02517C}"/>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47" name="Gruppieren 146">
              <a:extLst>
                <a:ext uri="{FF2B5EF4-FFF2-40B4-BE49-F238E27FC236}">
                  <a16:creationId xmlns:a16="http://schemas.microsoft.com/office/drawing/2014/main" id="{65C6F1CA-9129-7447-A941-67866E445453}"/>
                </a:ext>
              </a:extLst>
            </p:cNvPr>
            <p:cNvGrpSpPr/>
            <p:nvPr/>
          </p:nvGrpSpPr>
          <p:grpSpPr>
            <a:xfrm>
              <a:off x="18324000" y="457200"/>
              <a:ext cx="180000" cy="9381600"/>
              <a:chOff x="-216000" y="457200"/>
              <a:chExt cx="180000" cy="9381600"/>
            </a:xfrm>
          </p:grpSpPr>
          <p:cxnSp>
            <p:nvCxnSpPr>
              <p:cNvPr id="148" name="Horizontal Straight Connector 16">
                <a:extLst>
                  <a:ext uri="{FF2B5EF4-FFF2-40B4-BE49-F238E27FC236}">
                    <a16:creationId xmlns:a16="http://schemas.microsoft.com/office/drawing/2014/main" id="{CDAAC474-A3F8-614E-BA13-75BFDF8BB82B}"/>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9" name="Horizontal Straight Connector 10">
                <a:extLst>
                  <a:ext uri="{FF2B5EF4-FFF2-40B4-BE49-F238E27FC236}">
                    <a16:creationId xmlns:a16="http://schemas.microsoft.com/office/drawing/2014/main" id="{22235FA3-44E1-D84B-92C1-31A0A0FD6AB0}"/>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0" name="Horizontal Straight Connector 10">
                <a:extLst>
                  <a:ext uri="{FF2B5EF4-FFF2-40B4-BE49-F238E27FC236}">
                    <a16:creationId xmlns:a16="http://schemas.microsoft.com/office/drawing/2014/main" id="{AA11E800-2B08-EA42-BFD4-E340CB045BFD}"/>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1" name="Horizontal Straight Connector 11">
                <a:extLst>
                  <a:ext uri="{FF2B5EF4-FFF2-40B4-BE49-F238E27FC236}">
                    <a16:creationId xmlns:a16="http://schemas.microsoft.com/office/drawing/2014/main" id="{3672B677-363F-6043-A511-40BA6CD1EA7F}"/>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2" name="Horizontal Straight Connector 12">
                <a:extLst>
                  <a:ext uri="{FF2B5EF4-FFF2-40B4-BE49-F238E27FC236}">
                    <a16:creationId xmlns:a16="http://schemas.microsoft.com/office/drawing/2014/main" id="{B5A59E67-5E65-DF4A-BD18-0785E42C129A}"/>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Horizontal Straight Connector 16">
                <a:extLst>
                  <a:ext uri="{FF2B5EF4-FFF2-40B4-BE49-F238E27FC236}">
                    <a16:creationId xmlns:a16="http://schemas.microsoft.com/office/drawing/2014/main" id="{9D42AD1E-8E11-FB44-9DEA-DD9D7B23F0EB}"/>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4" name="Horizontal Straight Connector 16">
                <a:extLst>
                  <a:ext uri="{FF2B5EF4-FFF2-40B4-BE49-F238E27FC236}">
                    <a16:creationId xmlns:a16="http://schemas.microsoft.com/office/drawing/2014/main" id="{9FCEB0D0-606B-F44A-A4A8-8716F64D081E}"/>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5" name="Horizontal Straight Connector 15">
                <a:extLst>
                  <a:ext uri="{FF2B5EF4-FFF2-40B4-BE49-F238E27FC236}">
                    <a16:creationId xmlns:a16="http://schemas.microsoft.com/office/drawing/2014/main" id="{B96D8A35-D3DF-024C-9819-2C27F05A1197}"/>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Horizontal Straight Connector 14">
                <a:extLst>
                  <a:ext uri="{FF2B5EF4-FFF2-40B4-BE49-F238E27FC236}">
                    <a16:creationId xmlns:a16="http://schemas.microsoft.com/office/drawing/2014/main" id="{02D7FD82-041D-2F4E-8626-3E248891DFC3}"/>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Horizontal Straight Connector 13">
                <a:extLst>
                  <a:ext uri="{FF2B5EF4-FFF2-40B4-BE49-F238E27FC236}">
                    <a16:creationId xmlns:a16="http://schemas.microsoft.com/office/drawing/2014/main" id="{08680A50-F7B9-7845-B25E-958DF21D767C}"/>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967"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913" r:id="rId23"/>
    <p:sldLayoutId id="2147483914" r:id="rId24"/>
    <p:sldLayoutId id="2147483915" r:id="rId25"/>
    <p:sldLayoutId id="2147483916" r:id="rId26"/>
    <p:sldLayoutId id="2147483960" r:id="rId27"/>
    <p:sldLayoutId id="2147483917" r:id="rId28"/>
    <p:sldLayoutId id="2147483918" r:id="rId29"/>
    <p:sldLayoutId id="2147483919" r:id="rId30"/>
    <p:sldLayoutId id="2147483920" r:id="rId31"/>
    <p:sldLayoutId id="2147483921" r:id="rId32"/>
    <p:sldLayoutId id="2147483922" r:id="rId33"/>
    <p:sldLayoutId id="2147483923" r:id="rId34"/>
    <p:sldLayoutId id="2147483968" r:id="rId35"/>
  </p:sldLayoutIdLst>
  <p:hf hdr="0" dt="0"/>
  <p:txStyles>
    <p:titleStyle>
      <a:lvl1pPr algn="l" rtl="0" eaLnBrk="1" fontAlgn="base" hangingPunct="1">
        <a:lnSpc>
          <a:spcPct val="90000"/>
        </a:lnSpc>
        <a:spcBef>
          <a:spcPct val="0"/>
        </a:spcBef>
        <a:spcAft>
          <a:spcPct val="0"/>
        </a:spcAft>
        <a:defRPr sz="48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69.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0.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0.xml"/><Relationship Id="rId4" Type="http://schemas.openxmlformats.org/officeDocument/2006/relationships/image" Target="../media/image22.sv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0.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70.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7.xml"/><Relationship Id="rId4" Type="http://schemas.openxmlformats.org/officeDocument/2006/relationships/image" Target="../media/image18.sv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7.xml"/><Relationship Id="rId4" Type="http://schemas.openxmlformats.org/officeDocument/2006/relationships/image" Target="../media/image18.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7.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70.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0.xml"/><Relationship Id="rId5" Type="http://schemas.openxmlformats.org/officeDocument/2006/relationships/image" Target="../media/image42.png"/><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0.xml"/><Relationship Id="rId5" Type="http://schemas.openxmlformats.org/officeDocument/2006/relationships/image" Target="../media/image43.png"/><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0.xml"/><Relationship Id="rId5" Type="http://schemas.openxmlformats.org/officeDocument/2006/relationships/image" Target="../media/image44.png"/><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0.xml"/><Relationship Id="rId4" Type="http://schemas.openxmlformats.org/officeDocument/2006/relationships/image" Target="../media/image22.sv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70.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70.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70.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70.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7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0.xml"/></Relationships>
</file>

<file path=ppt/slides/_rels/slide39.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7.xml"/><Relationship Id="rId5" Type="http://schemas.openxmlformats.org/officeDocument/2006/relationships/image" Target="../media/image23.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7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7.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7.xml"/><Relationship Id="rId5" Type="http://schemas.openxmlformats.org/officeDocument/2006/relationships/image" Target="../media/image28.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0.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3347DA9-BCE3-7B43-8D77-DBA3F7E6AC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56900" y="420779"/>
            <a:ext cx="9387266" cy="9387266"/>
          </a:xfrm>
          <a:prstGeom prst="rect">
            <a:avLst/>
          </a:prstGeom>
        </p:spPr>
      </p:pic>
      <p:pic>
        <p:nvPicPr>
          <p:cNvPr id="4" name="Grafik 3">
            <a:extLst>
              <a:ext uri="{FF2B5EF4-FFF2-40B4-BE49-F238E27FC236}">
                <a16:creationId xmlns:a16="http://schemas.microsoft.com/office/drawing/2014/main" id="{CC873041-A0D2-034A-8344-B2CFD781A6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9781" y="4377497"/>
            <a:ext cx="4394161" cy="4622429"/>
          </a:xfrm>
          <a:prstGeom prst="rect">
            <a:avLst/>
          </a:prstGeom>
        </p:spPr>
      </p:pic>
      <p:pic>
        <p:nvPicPr>
          <p:cNvPr id="5" name="Grafik 4">
            <a:extLst>
              <a:ext uri="{FF2B5EF4-FFF2-40B4-BE49-F238E27FC236}">
                <a16:creationId xmlns:a16="http://schemas.microsoft.com/office/drawing/2014/main" id="{7D4450DD-0816-6948-9BCA-6F6FB69C0D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82914" y="6426200"/>
            <a:ext cx="2927267" cy="2623135"/>
          </a:xfrm>
          <a:prstGeom prst="rect">
            <a:avLst/>
          </a:prstGeom>
        </p:spPr>
      </p:pic>
      <p:sp>
        <p:nvSpPr>
          <p:cNvPr id="2" name="Titel 1">
            <a:extLst>
              <a:ext uri="{FF2B5EF4-FFF2-40B4-BE49-F238E27FC236}">
                <a16:creationId xmlns:a16="http://schemas.microsoft.com/office/drawing/2014/main" id="{A531229C-B094-8547-B813-82D2D5EEAD90}"/>
              </a:ext>
            </a:extLst>
          </p:cNvPr>
          <p:cNvSpPr>
            <a:spLocks noGrp="1"/>
          </p:cNvSpPr>
          <p:nvPr>
            <p:ph type="title"/>
          </p:nvPr>
        </p:nvSpPr>
        <p:spPr/>
        <p:txBody>
          <a:bodyPr/>
          <a:lstStyle/>
          <a:p>
            <a:r>
              <a:rPr lang="en-US" dirty="0" err="1">
                <a:solidFill>
                  <a:schemeClr val="tx1"/>
                </a:solidFill>
              </a:rPr>
              <a:t>ecx.io</a:t>
            </a:r>
            <a:r>
              <a:rPr lang="en-US" dirty="0">
                <a:solidFill>
                  <a:schemeClr val="tx1"/>
                </a:solidFill>
              </a:rPr>
              <a:t> </a:t>
            </a:r>
            <a:r>
              <a:rPr lang="en-US" dirty="0"/>
              <a:t>Frontend Bootcamp</a:t>
            </a:r>
            <a:br>
              <a:rPr lang="en-US" dirty="0">
                <a:solidFill>
                  <a:schemeClr val="tx1"/>
                </a:solidFill>
              </a:rPr>
            </a:br>
            <a:r>
              <a:rPr lang="en-US" dirty="0">
                <a:solidFill>
                  <a:schemeClr val="tx1"/>
                </a:solidFill>
              </a:rPr>
              <a:t>—</a:t>
            </a:r>
            <a:br>
              <a:rPr lang="en-US" dirty="0"/>
            </a:br>
            <a:r>
              <a:rPr lang="en-US" sz="3600" dirty="0" err="1">
                <a:solidFill>
                  <a:schemeClr val="accent1"/>
                </a:solidFill>
              </a:rPr>
              <a:t>Javascript</a:t>
            </a:r>
            <a:r>
              <a:rPr lang="en-US" sz="3600" dirty="0">
                <a:solidFill>
                  <a:schemeClr val="accent1"/>
                </a:solidFill>
              </a:rPr>
              <a:t> Day 03</a:t>
            </a:r>
            <a:br>
              <a:rPr lang="en-US" sz="3600" dirty="0"/>
            </a:br>
            <a:r>
              <a:rPr lang="en-US" sz="3600" dirty="0">
                <a:solidFill>
                  <a:schemeClr val="tx1"/>
                </a:solidFill>
              </a:rPr>
              <a:t>29.06.2021.</a:t>
            </a:r>
            <a:endParaRPr lang="de-DE" dirty="0">
              <a:solidFill>
                <a:schemeClr val="tx1"/>
              </a:solidFill>
            </a:endParaRPr>
          </a:p>
        </p:txBody>
      </p:sp>
    </p:spTree>
    <p:extLst>
      <p:ext uri="{BB962C8B-B14F-4D97-AF65-F5344CB8AC3E}">
        <p14:creationId xmlns:p14="http://schemas.microsoft.com/office/powerpoint/2010/main" val="415681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Examples</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10</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0" y="1719943"/>
            <a:ext cx="2468625" cy="631070"/>
          </a:xfrm>
          <a:prstGeom prst="rect">
            <a:avLst/>
          </a:prstGeom>
          <a:noFill/>
          <a:ln>
            <a:noFill/>
          </a:ln>
        </p:spPr>
        <p:txBody>
          <a:bodyPr wrap="none" lIns="0" tIns="0" rIns="0" bIns="0" rtlCol="0">
            <a:spAutoFit/>
          </a:bodyPr>
          <a:lstStyle/>
          <a:p>
            <a:r>
              <a:rPr lang="en-GB" dirty="0"/>
              <a:t>String methods</a:t>
            </a:r>
          </a:p>
          <a:p>
            <a:pPr algn="l"/>
            <a:endParaRPr lang="en-HR" sz="1400" dirty="0" err="1">
              <a:latin typeface="IBM Plex Sans" charset="0"/>
              <a:ea typeface="IBM Plex Sans" charset="0"/>
              <a:cs typeface="IBM Plex Sans" charset="0"/>
            </a:endParaRPr>
          </a:p>
        </p:txBody>
      </p:sp>
      <p:pic>
        <p:nvPicPr>
          <p:cNvPr id="8" name="Picture 7" descr="Text&#10;&#10;Description automatically generated">
            <a:extLst>
              <a:ext uri="{FF2B5EF4-FFF2-40B4-BE49-F238E27FC236}">
                <a16:creationId xmlns:a16="http://schemas.microsoft.com/office/drawing/2014/main" id="{EDD2380F-C917-E042-932A-0683CEA958E5}"/>
              </a:ext>
            </a:extLst>
          </p:cNvPr>
          <p:cNvPicPr>
            <a:picLocks noChangeAspect="1"/>
          </p:cNvPicPr>
          <p:nvPr/>
        </p:nvPicPr>
        <p:blipFill>
          <a:blip r:embed="rId3"/>
          <a:stretch>
            <a:fillRect/>
          </a:stretch>
        </p:blipFill>
        <p:spPr>
          <a:xfrm>
            <a:off x="457200" y="2492829"/>
            <a:ext cx="5136563" cy="6619848"/>
          </a:xfrm>
          <a:prstGeom prst="rect">
            <a:avLst/>
          </a:prstGeom>
        </p:spPr>
      </p:pic>
      <p:sp>
        <p:nvSpPr>
          <p:cNvPr id="9" name="TextBox 8">
            <a:extLst>
              <a:ext uri="{FF2B5EF4-FFF2-40B4-BE49-F238E27FC236}">
                <a16:creationId xmlns:a16="http://schemas.microsoft.com/office/drawing/2014/main" id="{F049BF7B-85FC-3446-A0B1-2B5F802835C2}"/>
              </a:ext>
            </a:extLst>
          </p:cNvPr>
          <p:cNvSpPr txBox="1"/>
          <p:nvPr/>
        </p:nvSpPr>
        <p:spPr>
          <a:xfrm>
            <a:off x="7151915" y="1719943"/>
            <a:ext cx="9361537" cy="631070"/>
          </a:xfrm>
          <a:prstGeom prst="rect">
            <a:avLst/>
          </a:prstGeom>
          <a:noFill/>
          <a:ln>
            <a:noFill/>
          </a:ln>
        </p:spPr>
        <p:txBody>
          <a:bodyPr wrap="none" lIns="0" tIns="0" rIns="0" bIns="0" rtlCol="0">
            <a:spAutoFit/>
          </a:bodyPr>
          <a:lstStyle/>
          <a:p>
            <a:r>
              <a:rPr lang="en-GB" dirty="0"/>
              <a:t>JavaScript function to check whether a string is blank or not.</a:t>
            </a:r>
          </a:p>
          <a:p>
            <a:pPr algn="l"/>
            <a:endParaRPr lang="en-HR" sz="1400" dirty="0" err="1">
              <a:latin typeface="IBM Plex Sans" charset="0"/>
              <a:ea typeface="IBM Plex Sans" charset="0"/>
              <a:cs typeface="IBM Plex Sans" charset="0"/>
            </a:endParaRPr>
          </a:p>
        </p:txBody>
      </p:sp>
      <p:pic>
        <p:nvPicPr>
          <p:cNvPr id="10" name="Picture 9" descr="Text&#10;&#10;Description automatically generated">
            <a:extLst>
              <a:ext uri="{FF2B5EF4-FFF2-40B4-BE49-F238E27FC236}">
                <a16:creationId xmlns:a16="http://schemas.microsoft.com/office/drawing/2014/main" id="{58F7E860-2458-9C42-9CC1-D275C9DC8E62}"/>
              </a:ext>
            </a:extLst>
          </p:cNvPr>
          <p:cNvPicPr>
            <a:picLocks noChangeAspect="1"/>
          </p:cNvPicPr>
          <p:nvPr/>
        </p:nvPicPr>
        <p:blipFill>
          <a:blip r:embed="rId4"/>
          <a:stretch>
            <a:fillRect/>
          </a:stretch>
        </p:blipFill>
        <p:spPr>
          <a:xfrm>
            <a:off x="7151915" y="2512758"/>
            <a:ext cx="4432934" cy="3455081"/>
          </a:xfrm>
          <a:prstGeom prst="rect">
            <a:avLst/>
          </a:prstGeom>
        </p:spPr>
      </p:pic>
    </p:spTree>
    <p:extLst>
      <p:ext uri="{BB962C8B-B14F-4D97-AF65-F5344CB8AC3E}">
        <p14:creationId xmlns:p14="http://schemas.microsoft.com/office/powerpoint/2010/main" val="198251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Exercise</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11</a:t>
            </a:fld>
            <a:endParaRPr lang="en-US" dirty="0"/>
          </a:p>
        </p:txBody>
      </p:sp>
      <p:sp>
        <p:nvSpPr>
          <p:cNvPr id="9" name="Textplatzhalter 2">
            <a:extLst>
              <a:ext uri="{FF2B5EF4-FFF2-40B4-BE49-F238E27FC236}">
                <a16:creationId xmlns:a16="http://schemas.microsoft.com/office/drawing/2014/main" id="{D5D79359-ADCA-F14B-AD9E-856196962953}"/>
              </a:ext>
            </a:extLst>
          </p:cNvPr>
          <p:cNvSpPr txBox="1">
            <a:spLocks/>
          </p:cNvSpPr>
          <p:nvPr/>
        </p:nvSpPr>
        <p:spPr>
          <a:xfrm>
            <a:off x="457199" y="2574926"/>
            <a:ext cx="8871857" cy="6435724"/>
          </a:xfrm>
          <a:prstGeom prst="rect">
            <a:avLst/>
          </a:prstGeom>
        </p:spPr>
        <p:txBody>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r>
              <a:rPr lang="en-GB" dirty="0"/>
              <a:t>Write a JavaScript function to extract a specified number of characters from a string.</a:t>
            </a:r>
          </a:p>
          <a:p>
            <a:endParaRPr lang="en-GB" dirty="0"/>
          </a:p>
          <a:p>
            <a:r>
              <a:rPr lang="en-GB" dirty="0"/>
              <a:t>Test case: </a:t>
            </a:r>
          </a:p>
          <a:p>
            <a:r>
              <a:rPr lang="en-GB" dirty="0"/>
              <a:t>- Use string "When I grow up I would like to work as a Frontend developer” and extract first 4 characters</a:t>
            </a:r>
          </a:p>
          <a:p>
            <a:endParaRPr lang="en-GB" dirty="0"/>
          </a:p>
        </p:txBody>
      </p:sp>
    </p:spTree>
    <p:extLst>
      <p:ext uri="{BB962C8B-B14F-4D97-AF65-F5344CB8AC3E}">
        <p14:creationId xmlns:p14="http://schemas.microsoft.com/office/powerpoint/2010/main" val="62363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Exercise</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12</a:t>
            </a:fld>
            <a:endParaRPr lang="en-US" dirty="0"/>
          </a:p>
        </p:txBody>
      </p:sp>
      <p:sp>
        <p:nvSpPr>
          <p:cNvPr id="9" name="Textplatzhalter 2">
            <a:extLst>
              <a:ext uri="{FF2B5EF4-FFF2-40B4-BE49-F238E27FC236}">
                <a16:creationId xmlns:a16="http://schemas.microsoft.com/office/drawing/2014/main" id="{D5D79359-ADCA-F14B-AD9E-856196962953}"/>
              </a:ext>
            </a:extLst>
          </p:cNvPr>
          <p:cNvSpPr txBox="1">
            <a:spLocks/>
          </p:cNvSpPr>
          <p:nvPr/>
        </p:nvSpPr>
        <p:spPr>
          <a:xfrm>
            <a:off x="457199" y="2574926"/>
            <a:ext cx="10820401" cy="6435724"/>
          </a:xfrm>
          <a:prstGeom prst="rect">
            <a:avLst/>
          </a:prstGeom>
        </p:spPr>
        <p:txBody>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r>
              <a:rPr lang="en-GB" dirty="0"/>
              <a:t>Write a JavaScript function to hide email addresses to protect from unauthorized user.</a:t>
            </a:r>
          </a:p>
          <a:p>
            <a:endParaRPr lang="en-GB" dirty="0"/>
          </a:p>
          <a:p>
            <a:r>
              <a:rPr lang="en-GB" dirty="0"/>
              <a:t>Test data: </a:t>
            </a:r>
          </a:p>
          <a:p>
            <a:r>
              <a:rPr lang="en-GB" dirty="0"/>
              <a:t> </a:t>
            </a:r>
            <a:r>
              <a:rPr lang="en-GB" dirty="0" err="1"/>
              <a:t>console.log</a:t>
            </a:r>
            <a:r>
              <a:rPr lang="en-GB" dirty="0"/>
              <a:t>(</a:t>
            </a:r>
            <a:r>
              <a:rPr lang="en-GB" dirty="0" err="1"/>
              <a:t>protect_email</a:t>
            </a:r>
            <a:r>
              <a:rPr lang="en-GB" dirty="0"/>
              <a:t>("</a:t>
            </a:r>
            <a:r>
              <a:rPr lang="en-GB" dirty="0" err="1"/>
              <a:t>robin_scherbatskyh@example.com</a:t>
            </a:r>
            <a:r>
              <a:rPr lang="en-GB" dirty="0"/>
              <a:t>"));</a:t>
            </a:r>
          </a:p>
          <a:p>
            <a:endParaRPr lang="en-GB" dirty="0"/>
          </a:p>
          <a:p>
            <a:r>
              <a:rPr lang="en-GB" dirty="0"/>
              <a:t>"</a:t>
            </a:r>
            <a:r>
              <a:rPr lang="en-GB" dirty="0" err="1"/>
              <a:t>robin_sch</a:t>
            </a:r>
            <a:r>
              <a:rPr lang="en-GB" dirty="0"/>
              <a:t>...@</a:t>
            </a:r>
            <a:r>
              <a:rPr lang="en-GB" dirty="0" err="1"/>
              <a:t>example.com</a:t>
            </a:r>
            <a:r>
              <a:rPr lang="en-GB" dirty="0"/>
              <a:t>"</a:t>
            </a:r>
          </a:p>
          <a:p>
            <a:endParaRPr lang="en-GB" dirty="0"/>
          </a:p>
        </p:txBody>
      </p:sp>
    </p:spTree>
    <p:extLst>
      <p:ext uri="{BB962C8B-B14F-4D97-AF65-F5344CB8AC3E}">
        <p14:creationId xmlns:p14="http://schemas.microsoft.com/office/powerpoint/2010/main" val="6456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Data Type - Number</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13</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sp>
        <p:nvSpPr>
          <p:cNvPr id="20" name="Textplatzhalter 2">
            <a:extLst>
              <a:ext uri="{FF2B5EF4-FFF2-40B4-BE49-F238E27FC236}">
                <a16:creationId xmlns:a16="http://schemas.microsoft.com/office/drawing/2014/main" id="{5E2F8388-E44B-064A-9E63-CD807D25B94D}"/>
              </a:ext>
            </a:extLst>
          </p:cNvPr>
          <p:cNvSpPr txBox="1">
            <a:spLocks/>
          </p:cNvSpPr>
          <p:nvPr/>
        </p:nvSpPr>
        <p:spPr>
          <a:xfrm>
            <a:off x="368300" y="2356834"/>
            <a:ext cx="8229600" cy="6653966"/>
          </a:xfrm>
          <a:prstGeom prst="rect">
            <a:avLst/>
          </a:prstGeom>
        </p:spPr>
        <p:txBody>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pPr marL="457200" indent="-457200" defTabSz="914400">
              <a:buFont typeface="Arial" panose="020B0604020202020204" pitchFamily="34" charset="0"/>
              <a:buChar char="•"/>
            </a:pPr>
            <a:r>
              <a:rPr lang="en-GB" dirty="0"/>
              <a:t>The Number type is a double-precision 64-bit binary format IEEE 754 value (numbers between -(2^53 − 1) and 2^53 − 1)</a:t>
            </a:r>
          </a:p>
          <a:p>
            <a:pPr marL="457200" indent="-457200" defTabSz="914400">
              <a:buFont typeface="Arial" panose="020B0604020202020204" pitchFamily="34" charset="0"/>
              <a:buChar char="•"/>
            </a:pPr>
            <a:r>
              <a:rPr lang="en-GB" dirty="0"/>
              <a:t> In addition to representing floating-point numbers, the number type has three symbolic values: +Infinity, -Infinity, and </a:t>
            </a:r>
            <a:r>
              <a:rPr lang="en-GB" dirty="0" err="1"/>
              <a:t>NaN</a:t>
            </a:r>
            <a:r>
              <a:rPr lang="en-GB" dirty="0"/>
              <a:t> ("Not a Number").</a:t>
            </a:r>
            <a:br>
              <a:rPr lang="en-GB" kern="0" dirty="0"/>
            </a:br>
            <a:endParaRPr lang="de-DE" kern="0" dirty="0"/>
          </a:p>
        </p:txBody>
      </p:sp>
    </p:spTree>
    <p:extLst>
      <p:ext uri="{BB962C8B-B14F-4D97-AF65-F5344CB8AC3E}">
        <p14:creationId xmlns:p14="http://schemas.microsoft.com/office/powerpoint/2010/main" val="216625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0EE01-1B21-1E43-B9A4-5DCC75CE4985}"/>
              </a:ext>
            </a:extLst>
          </p:cNvPr>
          <p:cNvSpPr>
            <a:spLocks noGrp="1"/>
          </p:cNvSpPr>
          <p:nvPr>
            <p:ph type="title"/>
          </p:nvPr>
        </p:nvSpPr>
        <p:spPr/>
        <p:txBody>
          <a:bodyPr/>
          <a:lstStyle/>
          <a:p>
            <a:r>
              <a:rPr lang="en-US" dirty="0"/>
              <a:t>Data Type - Number</a:t>
            </a:r>
            <a:endParaRPr lang="de-DE" dirty="0"/>
          </a:p>
        </p:txBody>
      </p:sp>
      <p:sp>
        <p:nvSpPr>
          <p:cNvPr id="3" name="Textplatzhalter 2">
            <a:extLst>
              <a:ext uri="{FF2B5EF4-FFF2-40B4-BE49-F238E27FC236}">
                <a16:creationId xmlns:a16="http://schemas.microsoft.com/office/drawing/2014/main" id="{05B91A56-2A93-5C41-92A1-BCC752A4ECD1}"/>
              </a:ext>
            </a:extLst>
          </p:cNvPr>
          <p:cNvSpPr>
            <a:spLocks noGrp="1"/>
          </p:cNvSpPr>
          <p:nvPr>
            <p:ph type="body" sz="quarter" idx="13"/>
          </p:nvPr>
        </p:nvSpPr>
        <p:spPr>
          <a:xfrm>
            <a:off x="457199" y="2574926"/>
            <a:ext cx="10051961" cy="6435724"/>
          </a:xfrm>
        </p:spPr>
        <p:txBody>
          <a:bodyPr/>
          <a:lstStyle/>
          <a:p>
            <a:r>
              <a:rPr lang="en-GB" dirty="0"/>
              <a:t>By the help of </a:t>
            </a:r>
            <a:r>
              <a:rPr lang="en-GB" dirty="0">
                <a:solidFill>
                  <a:schemeClr val="bg2"/>
                </a:solidFill>
              </a:rPr>
              <a:t>Number() </a:t>
            </a:r>
            <a:r>
              <a:rPr lang="en-GB" dirty="0"/>
              <a:t>constructor, you can create number object in JavaScript.</a:t>
            </a:r>
          </a:p>
          <a:p>
            <a:endParaRPr lang="en-GB" dirty="0"/>
          </a:p>
          <a:p>
            <a:pPr defTabSz="914400"/>
            <a:endParaRPr lang="en-GB" dirty="0"/>
          </a:p>
          <a:p>
            <a:pPr defTabSz="914400"/>
            <a:endParaRPr lang="de-DE" dirty="0"/>
          </a:p>
          <a:p>
            <a:r>
              <a:rPr lang="en-GB" dirty="0"/>
              <a:t>If value can't be converted to number, it returns </a:t>
            </a:r>
            <a:r>
              <a:rPr lang="en-GB" dirty="0" err="1"/>
              <a:t>NaN</a:t>
            </a:r>
            <a:r>
              <a:rPr lang="en-GB" dirty="0"/>
              <a:t>(Not a Number) that can be checked by </a:t>
            </a:r>
            <a:r>
              <a:rPr lang="en-GB" dirty="0" err="1"/>
              <a:t>isNaN</a:t>
            </a:r>
            <a:r>
              <a:rPr lang="en-GB" dirty="0"/>
              <a:t>() method.</a:t>
            </a:r>
          </a:p>
          <a:p>
            <a:r>
              <a:rPr lang="en-GB" dirty="0"/>
              <a:t>You can direct assign a number to a variable also. </a:t>
            </a:r>
          </a:p>
          <a:p>
            <a:pPr defTabSz="914400"/>
            <a:endParaRPr lang="de-DE" dirty="0"/>
          </a:p>
        </p:txBody>
      </p:sp>
      <p:sp>
        <p:nvSpPr>
          <p:cNvPr id="5" name="Fußzeilenplatzhalter 4">
            <a:extLst>
              <a:ext uri="{FF2B5EF4-FFF2-40B4-BE49-F238E27FC236}">
                <a16:creationId xmlns:a16="http://schemas.microsoft.com/office/drawing/2014/main" id="{552200AA-587F-8B4C-87D7-500033488629}"/>
              </a:ext>
            </a:extLst>
          </p:cNvPr>
          <p:cNvSpPr>
            <a:spLocks noGrp="1"/>
          </p:cNvSpPr>
          <p:nvPr>
            <p:ph type="ftr" sz="quarter" idx="10"/>
          </p:nvPr>
        </p:nvSpPr>
        <p:spPr/>
        <p:txBody>
          <a:bodyPr/>
          <a:lstStyle/>
          <a:p>
            <a:r>
              <a:rPr lang="en-US"/>
              <a:t>IBM iX / © IBM Corporation</a:t>
            </a:r>
            <a:endParaRPr lang="en-US" dirty="0"/>
          </a:p>
        </p:txBody>
      </p:sp>
      <p:sp>
        <p:nvSpPr>
          <p:cNvPr id="6" name="Foliennummernplatzhalter 5">
            <a:extLst>
              <a:ext uri="{FF2B5EF4-FFF2-40B4-BE49-F238E27FC236}">
                <a16:creationId xmlns:a16="http://schemas.microsoft.com/office/drawing/2014/main" id="{CBFCD705-2315-BC4E-B925-8F479D0B26DF}"/>
              </a:ext>
            </a:extLst>
          </p:cNvPr>
          <p:cNvSpPr>
            <a:spLocks noGrp="1"/>
          </p:cNvSpPr>
          <p:nvPr>
            <p:ph type="sldNum" sz="quarter" idx="11"/>
          </p:nvPr>
        </p:nvSpPr>
        <p:spPr/>
        <p:txBody>
          <a:bodyPr/>
          <a:lstStyle/>
          <a:p>
            <a:fld id="{59395FB3-9C97-154F-86B2-7E381B951268}" type="slidenum">
              <a:rPr lang="en-US" smtClean="0"/>
              <a:pPr/>
              <a:t>14</a:t>
            </a:fld>
            <a:endParaRPr lang="en-US" dirty="0"/>
          </a:p>
        </p:txBody>
      </p:sp>
      <p:pic>
        <p:nvPicPr>
          <p:cNvPr id="7" name="Grafik 6">
            <a:extLst>
              <a:ext uri="{FF2B5EF4-FFF2-40B4-BE49-F238E27FC236}">
                <a16:creationId xmlns:a16="http://schemas.microsoft.com/office/drawing/2014/main" id="{7C9B783D-8773-BF44-B4F1-B14E0436D7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3993091" y="1309688"/>
            <a:ext cx="7284237" cy="7662637"/>
          </a:xfrm>
          <a:prstGeom prst="rect">
            <a:avLst/>
          </a:prstGeom>
        </p:spPr>
      </p:pic>
      <p:pic>
        <p:nvPicPr>
          <p:cNvPr id="8" name="Grafik 7">
            <a:extLst>
              <a:ext uri="{FF2B5EF4-FFF2-40B4-BE49-F238E27FC236}">
                <a16:creationId xmlns:a16="http://schemas.microsoft.com/office/drawing/2014/main" id="{6A14042F-A870-5544-8DC1-6020601137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5178" y="1337289"/>
            <a:ext cx="7284237" cy="7662637"/>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95F2C71D-EDFE-B44A-B23E-ECB349F3E2B8}"/>
              </a:ext>
            </a:extLst>
          </p:cNvPr>
          <p:cNvPicPr>
            <a:picLocks noChangeAspect="1"/>
          </p:cNvPicPr>
          <p:nvPr/>
        </p:nvPicPr>
        <p:blipFill>
          <a:blip r:embed="rId5"/>
          <a:stretch>
            <a:fillRect/>
          </a:stretch>
        </p:blipFill>
        <p:spPr>
          <a:xfrm>
            <a:off x="457199" y="3816577"/>
            <a:ext cx="3514271" cy="1175982"/>
          </a:xfrm>
          <a:prstGeom prst="rect">
            <a:avLst/>
          </a:prstGeom>
        </p:spPr>
      </p:pic>
      <p:pic>
        <p:nvPicPr>
          <p:cNvPr id="11" name="Picture 10" descr="Text&#10;&#10;Description automatically generated">
            <a:extLst>
              <a:ext uri="{FF2B5EF4-FFF2-40B4-BE49-F238E27FC236}">
                <a16:creationId xmlns:a16="http://schemas.microsoft.com/office/drawing/2014/main" id="{A810BCA4-3F41-4A48-A32D-225126970A09}"/>
              </a:ext>
            </a:extLst>
          </p:cNvPr>
          <p:cNvPicPr>
            <a:picLocks noChangeAspect="1"/>
          </p:cNvPicPr>
          <p:nvPr/>
        </p:nvPicPr>
        <p:blipFill>
          <a:blip r:embed="rId6"/>
          <a:stretch>
            <a:fillRect/>
          </a:stretch>
        </p:blipFill>
        <p:spPr>
          <a:xfrm>
            <a:off x="457199" y="7608434"/>
            <a:ext cx="5295900" cy="1778000"/>
          </a:xfrm>
          <a:prstGeom prst="rect">
            <a:avLst/>
          </a:prstGeom>
        </p:spPr>
      </p:pic>
    </p:spTree>
    <p:extLst>
      <p:ext uri="{BB962C8B-B14F-4D97-AF65-F5344CB8AC3E}">
        <p14:creationId xmlns:p14="http://schemas.microsoft.com/office/powerpoint/2010/main" val="197203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600" cy="637504"/>
          </a:xfrm>
        </p:spPr>
        <p:txBody>
          <a:bodyPr/>
          <a:lstStyle/>
          <a:p>
            <a:r>
              <a:rPr lang="en-US" dirty="0"/>
              <a:t>Data Type - Number</a:t>
            </a:r>
            <a:endParaRPr lang="en-US" sz="3600"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15</a:t>
            </a:fld>
            <a:endParaRPr lang="en-US" dirty="0"/>
          </a:p>
        </p:txBody>
      </p:sp>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66672" y="-1001527"/>
            <a:ext cx="4394161" cy="4622429"/>
          </a:xfrm>
          <a:prstGeom prst="rect">
            <a:avLst/>
          </a:prstGeom>
        </p:spPr>
      </p:pic>
      <p:sp>
        <p:nvSpPr>
          <p:cNvPr id="5" name="TextBox 4">
            <a:extLst>
              <a:ext uri="{FF2B5EF4-FFF2-40B4-BE49-F238E27FC236}">
                <a16:creationId xmlns:a16="http://schemas.microsoft.com/office/drawing/2014/main" id="{9DA82CA8-2389-D042-85A2-07DE40408CBB}"/>
              </a:ext>
            </a:extLst>
          </p:cNvPr>
          <p:cNvSpPr txBox="1"/>
          <p:nvPr/>
        </p:nvSpPr>
        <p:spPr>
          <a:xfrm>
            <a:off x="16753114" y="7293429"/>
            <a:ext cx="65" cy="215444"/>
          </a:xfrm>
          <a:prstGeom prst="rect">
            <a:avLst/>
          </a:prstGeom>
          <a:noFill/>
          <a:ln>
            <a:noFill/>
          </a:ln>
        </p:spPr>
        <p:txBody>
          <a:bodyPr wrap="none" lIns="0" tIns="0" rIns="0" bIns="0" rtlCol="0">
            <a:spAutoFit/>
          </a:bodyPr>
          <a:lstStyle/>
          <a:p>
            <a:pPr algn="l"/>
            <a:endParaRPr lang="en-HR" sz="1400" dirty="0" err="1">
              <a:latin typeface="IBM Plex Sans" charset="0"/>
              <a:ea typeface="IBM Plex Sans" charset="0"/>
              <a:cs typeface="IBM Plex Sans" charset="0"/>
            </a:endParaRPr>
          </a:p>
        </p:txBody>
      </p:sp>
      <p:sp>
        <p:nvSpPr>
          <p:cNvPr id="12" name="Textplatzhalter 2">
            <a:extLst>
              <a:ext uri="{FF2B5EF4-FFF2-40B4-BE49-F238E27FC236}">
                <a16:creationId xmlns:a16="http://schemas.microsoft.com/office/drawing/2014/main" id="{B20C10BC-B3A0-F244-8C9F-2D5581B0BD5B}"/>
              </a:ext>
            </a:extLst>
          </p:cNvPr>
          <p:cNvSpPr txBox="1">
            <a:spLocks/>
          </p:cNvSpPr>
          <p:nvPr/>
        </p:nvSpPr>
        <p:spPr>
          <a:xfrm>
            <a:off x="457199" y="2574926"/>
            <a:ext cx="10051961" cy="6435724"/>
          </a:xfrm>
          <a:prstGeom prst="rect">
            <a:avLst/>
          </a:prstGeom>
        </p:spPr>
        <p:txBody>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r>
              <a:rPr lang="en-GB" dirty="0"/>
              <a:t>The JavaScript Number type is a double-precision 64-bit binary format IEEE 754 value, like double in Java or C#. This means it can represent fractional values, but there are some limits to what it can store. </a:t>
            </a:r>
          </a:p>
          <a:p>
            <a:r>
              <a:rPr lang="en-GB" dirty="0"/>
              <a:t>A Number only keeps about 17 decimal places of precision; arithmetic is subject to rounding. The largest value a Number can hold is about 1.8E308. Numbers beyond that are replaced with the special Number constant Infinity.</a:t>
            </a:r>
            <a:endParaRPr lang="en-GB" kern="0" dirty="0"/>
          </a:p>
          <a:p>
            <a:pPr defTabSz="914400"/>
            <a:endParaRPr lang="en-GB" kern="0" dirty="0"/>
          </a:p>
        </p:txBody>
      </p:sp>
    </p:spTree>
    <p:extLst>
      <p:ext uri="{BB962C8B-B14F-4D97-AF65-F5344CB8AC3E}">
        <p14:creationId xmlns:p14="http://schemas.microsoft.com/office/powerpoint/2010/main" val="994751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600" cy="637504"/>
          </a:xfrm>
        </p:spPr>
        <p:txBody>
          <a:bodyPr/>
          <a:lstStyle/>
          <a:p>
            <a:r>
              <a:rPr lang="en-US" dirty="0"/>
              <a:t>Data Type - Number</a:t>
            </a:r>
            <a:endParaRPr lang="en-US" sz="3600"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16</a:t>
            </a:fld>
            <a:endParaRPr lang="en-US" dirty="0"/>
          </a:p>
        </p:txBody>
      </p:sp>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66672" y="-1001527"/>
            <a:ext cx="4394161" cy="4622429"/>
          </a:xfrm>
          <a:prstGeom prst="rect">
            <a:avLst/>
          </a:prstGeom>
        </p:spPr>
      </p:pic>
      <p:sp>
        <p:nvSpPr>
          <p:cNvPr id="5" name="TextBox 4">
            <a:extLst>
              <a:ext uri="{FF2B5EF4-FFF2-40B4-BE49-F238E27FC236}">
                <a16:creationId xmlns:a16="http://schemas.microsoft.com/office/drawing/2014/main" id="{9DA82CA8-2389-D042-85A2-07DE40408CBB}"/>
              </a:ext>
            </a:extLst>
          </p:cNvPr>
          <p:cNvSpPr txBox="1"/>
          <p:nvPr/>
        </p:nvSpPr>
        <p:spPr>
          <a:xfrm>
            <a:off x="16753114" y="7293429"/>
            <a:ext cx="65" cy="215444"/>
          </a:xfrm>
          <a:prstGeom prst="rect">
            <a:avLst/>
          </a:prstGeom>
          <a:noFill/>
          <a:ln>
            <a:noFill/>
          </a:ln>
        </p:spPr>
        <p:txBody>
          <a:bodyPr wrap="none" lIns="0" tIns="0" rIns="0" bIns="0" rtlCol="0">
            <a:spAutoFit/>
          </a:bodyPr>
          <a:lstStyle/>
          <a:p>
            <a:pPr algn="l"/>
            <a:endParaRPr lang="en-HR" sz="1400" dirty="0" err="1">
              <a:latin typeface="IBM Plex Sans" charset="0"/>
              <a:ea typeface="IBM Plex Sans" charset="0"/>
              <a:cs typeface="IBM Plex Sans" charset="0"/>
            </a:endParaRPr>
          </a:p>
        </p:txBody>
      </p:sp>
      <p:sp>
        <p:nvSpPr>
          <p:cNvPr id="12" name="Textplatzhalter 2">
            <a:extLst>
              <a:ext uri="{FF2B5EF4-FFF2-40B4-BE49-F238E27FC236}">
                <a16:creationId xmlns:a16="http://schemas.microsoft.com/office/drawing/2014/main" id="{B20C10BC-B3A0-F244-8C9F-2D5581B0BD5B}"/>
              </a:ext>
            </a:extLst>
          </p:cNvPr>
          <p:cNvSpPr txBox="1">
            <a:spLocks/>
          </p:cNvSpPr>
          <p:nvPr/>
        </p:nvSpPr>
        <p:spPr>
          <a:xfrm>
            <a:off x="457199" y="2574926"/>
            <a:ext cx="10051961" cy="6435724"/>
          </a:xfrm>
          <a:prstGeom prst="rect">
            <a:avLst/>
          </a:prstGeom>
        </p:spPr>
        <p:txBody>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r>
              <a:rPr lang="en-GB" dirty="0"/>
              <a:t>When used as a function, Number(value) converts a string or other value to the Number type. If the value can't be converted, it returns </a:t>
            </a:r>
            <a:r>
              <a:rPr lang="en-GB" dirty="0" err="1"/>
              <a:t>NaN</a:t>
            </a:r>
            <a:r>
              <a:rPr lang="en-GB" dirty="0"/>
              <a:t>.</a:t>
            </a:r>
          </a:p>
          <a:p>
            <a:endParaRPr lang="en-GB" kern="0" dirty="0"/>
          </a:p>
          <a:p>
            <a:endParaRPr lang="en-GB" kern="0" dirty="0"/>
          </a:p>
          <a:p>
            <a:endParaRPr lang="en-GB" kern="0" dirty="0"/>
          </a:p>
          <a:p>
            <a:endParaRPr lang="en-GB" kern="0" dirty="0"/>
          </a:p>
        </p:txBody>
      </p:sp>
      <p:pic>
        <p:nvPicPr>
          <p:cNvPr id="8" name="Picture 7" descr="Text&#10;&#10;Description automatically generated">
            <a:extLst>
              <a:ext uri="{FF2B5EF4-FFF2-40B4-BE49-F238E27FC236}">
                <a16:creationId xmlns:a16="http://schemas.microsoft.com/office/drawing/2014/main" id="{770F4087-EDD0-6D4A-AB5E-30C4155A41EA}"/>
              </a:ext>
            </a:extLst>
          </p:cNvPr>
          <p:cNvPicPr>
            <a:picLocks noChangeAspect="1"/>
          </p:cNvPicPr>
          <p:nvPr/>
        </p:nvPicPr>
        <p:blipFill>
          <a:blip r:embed="rId5"/>
          <a:stretch>
            <a:fillRect/>
          </a:stretch>
        </p:blipFill>
        <p:spPr>
          <a:xfrm>
            <a:off x="457199" y="4243388"/>
            <a:ext cx="3777279" cy="1462946"/>
          </a:xfrm>
          <a:prstGeom prst="rect">
            <a:avLst/>
          </a:prstGeom>
        </p:spPr>
      </p:pic>
      <p:pic>
        <p:nvPicPr>
          <p:cNvPr id="11" name="Picture 10" descr="Text&#10;&#10;Description automatically generated">
            <a:extLst>
              <a:ext uri="{FF2B5EF4-FFF2-40B4-BE49-F238E27FC236}">
                <a16:creationId xmlns:a16="http://schemas.microsoft.com/office/drawing/2014/main" id="{9EA2E9EB-3A8E-F548-BAAE-B37B1E79FE4E}"/>
              </a:ext>
            </a:extLst>
          </p:cNvPr>
          <p:cNvPicPr>
            <a:picLocks noChangeAspect="1"/>
          </p:cNvPicPr>
          <p:nvPr/>
        </p:nvPicPr>
        <p:blipFill>
          <a:blip r:embed="rId6"/>
          <a:stretch>
            <a:fillRect/>
          </a:stretch>
        </p:blipFill>
        <p:spPr>
          <a:xfrm>
            <a:off x="457199" y="6096096"/>
            <a:ext cx="4332515" cy="1906789"/>
          </a:xfrm>
          <a:prstGeom prst="rect">
            <a:avLst/>
          </a:prstGeom>
        </p:spPr>
      </p:pic>
    </p:spTree>
    <p:extLst>
      <p:ext uri="{BB962C8B-B14F-4D97-AF65-F5344CB8AC3E}">
        <p14:creationId xmlns:p14="http://schemas.microsoft.com/office/powerpoint/2010/main" val="344658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Examples</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17</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0" y="1719943"/>
            <a:ext cx="2386872" cy="631070"/>
          </a:xfrm>
          <a:prstGeom prst="rect">
            <a:avLst/>
          </a:prstGeom>
          <a:noFill/>
          <a:ln>
            <a:noFill/>
          </a:ln>
        </p:spPr>
        <p:txBody>
          <a:bodyPr wrap="none" lIns="0" tIns="0" rIns="0" bIns="0" rtlCol="0">
            <a:spAutoFit/>
          </a:bodyPr>
          <a:lstStyle/>
          <a:p>
            <a:r>
              <a:rPr lang="en-GB" dirty="0"/>
              <a:t>Number format</a:t>
            </a:r>
          </a:p>
          <a:p>
            <a:pPr algn="l"/>
            <a:endParaRPr lang="en-HR" sz="1400" dirty="0">
              <a:latin typeface="IBM Plex Sans" charset="0"/>
              <a:ea typeface="IBM Plex Sans" charset="0"/>
              <a:cs typeface="IBM Plex Sans" charset="0"/>
            </a:endParaRPr>
          </a:p>
        </p:txBody>
      </p:sp>
      <p:pic>
        <p:nvPicPr>
          <p:cNvPr id="7" name="Picture 6" descr="A picture containing text&#10;&#10;Description automatically generated">
            <a:extLst>
              <a:ext uri="{FF2B5EF4-FFF2-40B4-BE49-F238E27FC236}">
                <a16:creationId xmlns:a16="http://schemas.microsoft.com/office/drawing/2014/main" id="{41C270D8-4F30-0745-A22B-9B509A740611}"/>
              </a:ext>
            </a:extLst>
          </p:cNvPr>
          <p:cNvPicPr>
            <a:picLocks noChangeAspect="1"/>
          </p:cNvPicPr>
          <p:nvPr/>
        </p:nvPicPr>
        <p:blipFill>
          <a:blip r:embed="rId3"/>
          <a:stretch>
            <a:fillRect/>
          </a:stretch>
        </p:blipFill>
        <p:spPr>
          <a:xfrm>
            <a:off x="457200" y="2460171"/>
            <a:ext cx="4301882" cy="1526948"/>
          </a:xfrm>
          <a:prstGeom prst="rect">
            <a:avLst/>
          </a:prstGeom>
        </p:spPr>
      </p:pic>
      <p:sp>
        <p:nvSpPr>
          <p:cNvPr id="12" name="TextBox 11">
            <a:extLst>
              <a:ext uri="{FF2B5EF4-FFF2-40B4-BE49-F238E27FC236}">
                <a16:creationId xmlns:a16="http://schemas.microsoft.com/office/drawing/2014/main" id="{549BF66D-86B3-7641-8232-BC4C458E641D}"/>
              </a:ext>
            </a:extLst>
          </p:cNvPr>
          <p:cNvSpPr txBox="1"/>
          <p:nvPr/>
        </p:nvSpPr>
        <p:spPr>
          <a:xfrm>
            <a:off x="457200" y="4637465"/>
            <a:ext cx="1434688" cy="631070"/>
          </a:xfrm>
          <a:prstGeom prst="rect">
            <a:avLst/>
          </a:prstGeom>
          <a:noFill/>
          <a:ln>
            <a:noFill/>
          </a:ln>
        </p:spPr>
        <p:txBody>
          <a:bodyPr wrap="none" lIns="0" tIns="0" rIns="0" bIns="0" rtlCol="0">
            <a:spAutoFit/>
          </a:bodyPr>
          <a:lstStyle/>
          <a:p>
            <a:r>
              <a:rPr lang="en-GB" dirty="0"/>
              <a:t>Precision</a:t>
            </a:r>
          </a:p>
          <a:p>
            <a:pPr algn="l"/>
            <a:endParaRPr lang="en-HR" sz="1400" dirty="0">
              <a:latin typeface="IBM Plex Sans" charset="0"/>
              <a:ea typeface="IBM Plex Sans" charset="0"/>
              <a:cs typeface="IBM Plex Sans" charset="0"/>
            </a:endParaRPr>
          </a:p>
        </p:txBody>
      </p:sp>
      <p:pic>
        <p:nvPicPr>
          <p:cNvPr id="14" name="Picture 13" descr="A picture containing text&#10;&#10;Description automatically generated">
            <a:extLst>
              <a:ext uri="{FF2B5EF4-FFF2-40B4-BE49-F238E27FC236}">
                <a16:creationId xmlns:a16="http://schemas.microsoft.com/office/drawing/2014/main" id="{AB126087-9734-9E48-BB89-30A0CE886832}"/>
              </a:ext>
            </a:extLst>
          </p:cNvPr>
          <p:cNvPicPr>
            <a:picLocks noChangeAspect="1"/>
          </p:cNvPicPr>
          <p:nvPr/>
        </p:nvPicPr>
        <p:blipFill>
          <a:blip r:embed="rId4"/>
          <a:stretch>
            <a:fillRect/>
          </a:stretch>
        </p:blipFill>
        <p:spPr>
          <a:xfrm>
            <a:off x="457199" y="5483978"/>
            <a:ext cx="5682005" cy="1526947"/>
          </a:xfrm>
          <a:prstGeom prst="rect">
            <a:avLst/>
          </a:prstGeom>
        </p:spPr>
      </p:pic>
      <p:sp>
        <p:nvSpPr>
          <p:cNvPr id="15" name="TextBox 14">
            <a:extLst>
              <a:ext uri="{FF2B5EF4-FFF2-40B4-BE49-F238E27FC236}">
                <a16:creationId xmlns:a16="http://schemas.microsoft.com/office/drawing/2014/main" id="{49641F19-5FA3-2644-B183-FCB52F9AC27E}"/>
              </a:ext>
            </a:extLst>
          </p:cNvPr>
          <p:cNvSpPr txBox="1"/>
          <p:nvPr/>
        </p:nvSpPr>
        <p:spPr>
          <a:xfrm>
            <a:off x="8883858" y="1719943"/>
            <a:ext cx="1434688" cy="631070"/>
          </a:xfrm>
          <a:prstGeom prst="rect">
            <a:avLst/>
          </a:prstGeom>
          <a:noFill/>
          <a:ln>
            <a:noFill/>
          </a:ln>
        </p:spPr>
        <p:txBody>
          <a:bodyPr wrap="none" lIns="0" tIns="0" rIns="0" bIns="0" rtlCol="0">
            <a:spAutoFit/>
          </a:bodyPr>
          <a:lstStyle/>
          <a:p>
            <a:r>
              <a:rPr lang="en-GB" dirty="0"/>
              <a:t>Precision</a:t>
            </a:r>
          </a:p>
          <a:p>
            <a:pPr algn="l"/>
            <a:endParaRPr lang="en-HR" sz="1400" dirty="0">
              <a:latin typeface="IBM Plex Sans" charset="0"/>
              <a:ea typeface="IBM Plex Sans" charset="0"/>
              <a:cs typeface="IBM Plex Sans" charset="0"/>
            </a:endParaRPr>
          </a:p>
        </p:txBody>
      </p:sp>
      <p:pic>
        <p:nvPicPr>
          <p:cNvPr id="17" name="Picture 16" descr="Text&#10;&#10;Description automatically generated">
            <a:extLst>
              <a:ext uri="{FF2B5EF4-FFF2-40B4-BE49-F238E27FC236}">
                <a16:creationId xmlns:a16="http://schemas.microsoft.com/office/drawing/2014/main" id="{7BEF7E1A-9BA4-0D47-9D16-50DE2A728DBB}"/>
              </a:ext>
            </a:extLst>
          </p:cNvPr>
          <p:cNvPicPr>
            <a:picLocks noChangeAspect="1"/>
          </p:cNvPicPr>
          <p:nvPr/>
        </p:nvPicPr>
        <p:blipFill>
          <a:blip r:embed="rId5"/>
          <a:stretch>
            <a:fillRect/>
          </a:stretch>
        </p:blipFill>
        <p:spPr>
          <a:xfrm>
            <a:off x="8883858" y="2460171"/>
            <a:ext cx="7062139" cy="1526949"/>
          </a:xfrm>
          <a:prstGeom prst="rect">
            <a:avLst/>
          </a:prstGeom>
        </p:spPr>
      </p:pic>
    </p:spTree>
    <p:extLst>
      <p:ext uri="{BB962C8B-B14F-4D97-AF65-F5344CB8AC3E}">
        <p14:creationId xmlns:p14="http://schemas.microsoft.com/office/powerpoint/2010/main" val="190072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A8FCCB-A7DD-794B-9792-EF4C7C265CE0}"/>
              </a:ext>
            </a:extLst>
          </p:cNvPr>
          <p:cNvSpPr>
            <a:spLocks noGrp="1"/>
          </p:cNvSpPr>
          <p:nvPr>
            <p:ph type="title"/>
          </p:nvPr>
        </p:nvSpPr>
        <p:spPr/>
        <p:txBody>
          <a:bodyPr/>
          <a:lstStyle/>
          <a:p>
            <a:r>
              <a:rPr lang="en-US" dirty="0"/>
              <a:t>Data Type – Number</a:t>
            </a:r>
            <a:br>
              <a:rPr lang="en-US" dirty="0"/>
            </a:br>
            <a:endParaRPr lang="en-HR" dirty="0"/>
          </a:p>
        </p:txBody>
      </p:sp>
      <p:graphicFrame>
        <p:nvGraphicFramePr>
          <p:cNvPr id="13" name="Table 9">
            <a:extLst>
              <a:ext uri="{FF2B5EF4-FFF2-40B4-BE49-F238E27FC236}">
                <a16:creationId xmlns:a16="http://schemas.microsoft.com/office/drawing/2014/main" id="{95ECC122-C3C6-8749-A78E-D5A67B8EA8B1}"/>
              </a:ext>
            </a:extLst>
          </p:cNvPr>
          <p:cNvGraphicFramePr>
            <a:graphicFrameLocks noGrp="1"/>
          </p:cNvGraphicFramePr>
          <p:nvPr>
            <p:extLst>
              <p:ext uri="{D42A27DB-BD31-4B8C-83A1-F6EECF244321}">
                <p14:modId xmlns:p14="http://schemas.microsoft.com/office/powerpoint/2010/main" val="3240898695"/>
              </p:ext>
            </p:extLst>
          </p:nvPr>
        </p:nvGraphicFramePr>
        <p:xfrm>
          <a:off x="457200" y="2111829"/>
          <a:ext cx="16633372" cy="7291648"/>
        </p:xfrm>
        <a:graphic>
          <a:graphicData uri="http://schemas.openxmlformats.org/drawingml/2006/table">
            <a:tbl>
              <a:tblPr firstRow="1" bandRow="1">
                <a:tableStyleId>{5C22544A-7EE6-4342-B048-85BDC9FD1C3A}</a:tableStyleId>
              </a:tblPr>
              <a:tblGrid>
                <a:gridCol w="8020280">
                  <a:extLst>
                    <a:ext uri="{9D8B030D-6E8A-4147-A177-3AD203B41FA5}">
                      <a16:colId xmlns:a16="http://schemas.microsoft.com/office/drawing/2014/main" val="1983123881"/>
                    </a:ext>
                  </a:extLst>
                </a:gridCol>
                <a:gridCol w="8613092">
                  <a:extLst>
                    <a:ext uri="{9D8B030D-6E8A-4147-A177-3AD203B41FA5}">
                      <a16:colId xmlns:a16="http://schemas.microsoft.com/office/drawing/2014/main" val="4278663530"/>
                    </a:ext>
                  </a:extLst>
                </a:gridCol>
              </a:tblGrid>
              <a:tr h="453750">
                <a:tc>
                  <a:txBody>
                    <a:bodyPr/>
                    <a:lstStyle/>
                    <a:p>
                      <a:r>
                        <a:rPr lang="en-GB" sz="2856" b="1" i="0" kern="1200" dirty="0">
                          <a:solidFill>
                            <a:schemeClr val="lt1"/>
                          </a:solidFill>
                          <a:effectLst/>
                          <a:latin typeface="+mn-lt"/>
                          <a:ea typeface="+mn-ea"/>
                          <a:cs typeface="+mn-cs"/>
                        </a:rPr>
                        <a:t>Property</a:t>
                      </a:r>
                      <a:endParaRPr lang="en-HR" dirty="0"/>
                    </a:p>
                  </a:txBody>
                  <a:tcPr/>
                </a:tc>
                <a:tc>
                  <a:txBody>
                    <a:bodyPr/>
                    <a:lstStyle/>
                    <a:p>
                      <a:r>
                        <a:rPr lang="en-GB" sz="2856" b="1" i="0" kern="1200" dirty="0">
                          <a:solidFill>
                            <a:schemeClr val="lt1"/>
                          </a:solidFill>
                          <a:effectLst/>
                          <a:latin typeface="+mn-lt"/>
                          <a:ea typeface="+mn-ea"/>
                          <a:cs typeface="+mn-cs"/>
                        </a:rPr>
                        <a:t>Description</a:t>
                      </a:r>
                      <a:endParaRPr lang="en-HR" dirty="0"/>
                    </a:p>
                  </a:txBody>
                  <a:tcPr/>
                </a:tc>
                <a:extLst>
                  <a:ext uri="{0D108BD9-81ED-4DB2-BD59-A6C34878D82A}">
                    <a16:rowId xmlns:a16="http://schemas.microsoft.com/office/drawing/2014/main" val="3350314570"/>
                  </a:ext>
                </a:extLst>
              </a:tr>
              <a:tr h="841394">
                <a:tc>
                  <a:txBody>
                    <a:bodyPr/>
                    <a:lstStyle/>
                    <a:p>
                      <a:r>
                        <a:rPr lang="en-GB" sz="2400" b="0" i="0" kern="1200" dirty="0" err="1">
                          <a:solidFill>
                            <a:schemeClr val="tx1"/>
                          </a:solidFill>
                          <a:effectLst/>
                          <a:latin typeface="+mn-lt"/>
                          <a:ea typeface="+mn-ea"/>
                          <a:cs typeface="+mn-cs"/>
                        </a:rPr>
                        <a:t>Number.EPSILON</a:t>
                      </a:r>
                      <a:endParaRPr lang="en-HR" sz="2400" dirty="0">
                        <a:solidFill>
                          <a:schemeClr val="tx1"/>
                        </a:solidFill>
                      </a:endParaRPr>
                    </a:p>
                  </a:txBody>
                  <a:tcPr/>
                </a:tc>
                <a:tc>
                  <a:txBody>
                    <a:bodyPr/>
                    <a:lstStyle/>
                    <a:p>
                      <a:r>
                        <a:rPr lang="en-GB" sz="2400" dirty="0">
                          <a:solidFill>
                            <a:schemeClr val="tx1"/>
                          </a:solidFill>
                          <a:effectLst/>
                        </a:rPr>
                        <a:t>The smallest interval between two representable numbers</a:t>
                      </a:r>
                    </a:p>
                  </a:txBody>
                  <a:tcPr marL="123825" marR="123825" marT="57150" marB="57150" anchor="ctr"/>
                </a:tc>
                <a:extLst>
                  <a:ext uri="{0D108BD9-81ED-4DB2-BD59-A6C34878D82A}">
                    <a16:rowId xmlns:a16="http://schemas.microsoft.com/office/drawing/2014/main" val="4153618631"/>
                  </a:ext>
                </a:extLst>
              </a:tr>
              <a:tr h="816607">
                <a:tc>
                  <a:txBody>
                    <a:bodyPr/>
                    <a:lstStyle/>
                    <a:p>
                      <a:r>
                        <a:rPr lang="en-GB" sz="2400" b="0" i="0" kern="1200" dirty="0" err="1">
                          <a:solidFill>
                            <a:schemeClr val="tx1"/>
                          </a:solidFill>
                          <a:effectLst/>
                          <a:latin typeface="+mn-lt"/>
                          <a:ea typeface="+mn-ea"/>
                          <a:cs typeface="+mn-cs"/>
                        </a:rPr>
                        <a:t>Number.MAX_SAFE_INTEGER</a:t>
                      </a:r>
                      <a:endParaRPr lang="en-HR" sz="2400" dirty="0">
                        <a:solidFill>
                          <a:schemeClr val="tx1"/>
                        </a:solidFill>
                      </a:endParaRPr>
                    </a:p>
                  </a:txBody>
                  <a:tcPr/>
                </a:tc>
                <a:tc>
                  <a:txBody>
                    <a:bodyPr/>
                    <a:lstStyle/>
                    <a:p>
                      <a:r>
                        <a:rPr lang="en-GB" sz="2400" dirty="0">
                          <a:solidFill>
                            <a:schemeClr val="tx1"/>
                          </a:solidFill>
                          <a:effectLst/>
                        </a:rPr>
                        <a:t>The maximum safe integer in JavaScript (2^53 - 1)</a:t>
                      </a:r>
                    </a:p>
                  </a:txBody>
                  <a:tcPr marL="123825" marR="123825" marT="57150" marB="57150" anchor="ctr"/>
                </a:tc>
                <a:extLst>
                  <a:ext uri="{0D108BD9-81ED-4DB2-BD59-A6C34878D82A}">
                    <a16:rowId xmlns:a16="http://schemas.microsoft.com/office/drawing/2014/main" val="2766586654"/>
                  </a:ext>
                </a:extLst>
              </a:tr>
              <a:tr h="727586">
                <a:tc>
                  <a:txBody>
                    <a:bodyPr/>
                    <a:lstStyle/>
                    <a:p>
                      <a:r>
                        <a:rPr lang="en-GB" sz="2400" b="0" i="0" kern="1200" dirty="0" err="1">
                          <a:solidFill>
                            <a:schemeClr val="tx1"/>
                          </a:solidFill>
                          <a:effectLst/>
                          <a:latin typeface="+mn-lt"/>
                          <a:ea typeface="+mn-ea"/>
                          <a:cs typeface="+mn-cs"/>
                        </a:rPr>
                        <a:t>Number.MAX_VALUE</a:t>
                      </a:r>
                      <a:endParaRPr lang="en-HR" sz="2400" dirty="0">
                        <a:solidFill>
                          <a:schemeClr val="tx1"/>
                        </a:solidFill>
                      </a:endParaRPr>
                    </a:p>
                  </a:txBody>
                  <a:tcPr/>
                </a:tc>
                <a:tc>
                  <a:txBody>
                    <a:bodyPr/>
                    <a:lstStyle/>
                    <a:p>
                      <a:r>
                        <a:rPr lang="en-GB" sz="2400" dirty="0">
                          <a:solidFill>
                            <a:schemeClr val="tx1"/>
                          </a:solidFill>
                          <a:effectLst/>
                        </a:rPr>
                        <a:t>The largest positive representable number</a:t>
                      </a:r>
                    </a:p>
                  </a:txBody>
                  <a:tcPr marL="123825" marR="123825" marT="57150" marB="57150" anchor="ctr"/>
                </a:tc>
                <a:extLst>
                  <a:ext uri="{0D108BD9-81ED-4DB2-BD59-A6C34878D82A}">
                    <a16:rowId xmlns:a16="http://schemas.microsoft.com/office/drawing/2014/main" val="2148812549"/>
                  </a:ext>
                </a:extLst>
              </a:tr>
              <a:tr h="841394">
                <a:tc>
                  <a:txBody>
                    <a:bodyPr/>
                    <a:lstStyle/>
                    <a:p>
                      <a:r>
                        <a:rPr lang="en-GB" sz="2400" b="0" i="0" kern="1200" dirty="0" err="1">
                          <a:solidFill>
                            <a:schemeClr val="tx1"/>
                          </a:solidFill>
                          <a:effectLst/>
                          <a:latin typeface="+mn-lt"/>
                          <a:ea typeface="+mn-ea"/>
                          <a:cs typeface="+mn-cs"/>
                        </a:rPr>
                        <a:t>Number.MIN_SAFE_INTEGER</a:t>
                      </a:r>
                      <a:endParaRPr lang="en-HR" sz="2400" dirty="0">
                        <a:solidFill>
                          <a:schemeClr val="tx1"/>
                        </a:solidFill>
                      </a:endParaRPr>
                    </a:p>
                  </a:txBody>
                  <a:tcPr/>
                </a:tc>
                <a:tc>
                  <a:txBody>
                    <a:bodyPr/>
                    <a:lstStyle/>
                    <a:p>
                      <a:r>
                        <a:rPr lang="en-GB" sz="2400" dirty="0">
                          <a:solidFill>
                            <a:schemeClr val="tx1"/>
                          </a:solidFill>
                          <a:effectLst/>
                        </a:rPr>
                        <a:t>The minimum safe integer in JavaScript (-(2^53 - 1))</a:t>
                      </a:r>
                    </a:p>
                  </a:txBody>
                  <a:tcPr marL="123825" marR="123825" marT="57150" marB="57150" anchor="ctr"/>
                </a:tc>
                <a:extLst>
                  <a:ext uri="{0D108BD9-81ED-4DB2-BD59-A6C34878D82A}">
                    <a16:rowId xmlns:a16="http://schemas.microsoft.com/office/drawing/2014/main" val="458290322"/>
                  </a:ext>
                </a:extLst>
              </a:tr>
              <a:tr h="1370724">
                <a:tc>
                  <a:txBody>
                    <a:bodyPr/>
                    <a:lstStyle/>
                    <a:p>
                      <a:r>
                        <a:rPr lang="en-GB" sz="2400" b="0" i="0" kern="1200" dirty="0" err="1">
                          <a:solidFill>
                            <a:schemeClr val="tx1"/>
                          </a:solidFill>
                          <a:effectLst/>
                          <a:latin typeface="+mn-lt"/>
                          <a:ea typeface="+mn-ea"/>
                          <a:cs typeface="+mn-cs"/>
                        </a:rPr>
                        <a:t>Number.MIN_VALUE</a:t>
                      </a:r>
                      <a:endParaRPr lang="en-HR" sz="2400" dirty="0">
                        <a:solidFill>
                          <a:schemeClr val="tx1"/>
                        </a:solidFill>
                      </a:endParaRPr>
                    </a:p>
                  </a:txBody>
                  <a:tcPr/>
                </a:tc>
                <a:tc>
                  <a:txBody>
                    <a:bodyPr/>
                    <a:lstStyle/>
                    <a:p>
                      <a:r>
                        <a:rPr lang="en-GB" sz="2400" dirty="0">
                          <a:solidFill>
                            <a:schemeClr val="tx1"/>
                          </a:solidFill>
                          <a:effectLst/>
                        </a:rPr>
                        <a:t>The smallest positive representable number—that is, the positive number closest to zero (without actually being zero).</a:t>
                      </a:r>
                    </a:p>
                  </a:txBody>
                  <a:tcPr marL="123825" marR="123825" marT="57150" marB="57150" anchor="ctr"/>
                </a:tc>
                <a:extLst>
                  <a:ext uri="{0D108BD9-81ED-4DB2-BD59-A6C34878D82A}">
                    <a16:rowId xmlns:a16="http://schemas.microsoft.com/office/drawing/2014/main" val="224801514"/>
                  </a:ext>
                </a:extLst>
              </a:tr>
              <a:tr h="469527">
                <a:tc>
                  <a:txBody>
                    <a:bodyPr/>
                    <a:lstStyle/>
                    <a:p>
                      <a:r>
                        <a:rPr lang="en-GB" sz="2400" b="0" i="0" kern="1200" dirty="0" err="1">
                          <a:solidFill>
                            <a:schemeClr val="tx1"/>
                          </a:solidFill>
                          <a:effectLst/>
                          <a:latin typeface="+mn-lt"/>
                          <a:ea typeface="+mn-ea"/>
                          <a:cs typeface="+mn-cs"/>
                        </a:rPr>
                        <a:t>Number.NaN</a:t>
                      </a:r>
                      <a:endParaRPr lang="en-HR" sz="2400" dirty="0">
                        <a:solidFill>
                          <a:schemeClr val="tx1"/>
                        </a:solidFill>
                      </a:endParaRPr>
                    </a:p>
                  </a:txBody>
                  <a:tcPr/>
                </a:tc>
                <a:tc>
                  <a:txBody>
                    <a:bodyPr/>
                    <a:lstStyle/>
                    <a:p>
                      <a:r>
                        <a:rPr lang="en-GB" sz="2400" dirty="0">
                          <a:solidFill>
                            <a:schemeClr val="tx1"/>
                          </a:solidFill>
                          <a:effectLst/>
                        </a:rPr>
                        <a:t>Special "Not a Number" value.</a:t>
                      </a:r>
                    </a:p>
                  </a:txBody>
                  <a:tcPr marL="123825" marR="123825" marT="57150" marB="57150" anchor="ctr"/>
                </a:tc>
                <a:extLst>
                  <a:ext uri="{0D108BD9-81ED-4DB2-BD59-A6C34878D82A}">
                    <a16:rowId xmlns:a16="http://schemas.microsoft.com/office/drawing/2014/main" val="2738034562"/>
                  </a:ext>
                </a:extLst>
              </a:tr>
              <a:tr h="841394">
                <a:tc>
                  <a:txBody>
                    <a:bodyPr/>
                    <a:lstStyle/>
                    <a:p>
                      <a:r>
                        <a:rPr lang="en-GB" sz="2400" b="0" i="0" kern="1200" dirty="0" err="1">
                          <a:solidFill>
                            <a:schemeClr val="tx1"/>
                          </a:solidFill>
                          <a:effectLst/>
                          <a:latin typeface="+mn-lt"/>
                          <a:ea typeface="+mn-ea"/>
                          <a:cs typeface="+mn-cs"/>
                        </a:rPr>
                        <a:t>Number.NEGATIVE_INFINITY</a:t>
                      </a:r>
                      <a:endParaRPr lang="en-HR" sz="2400" dirty="0">
                        <a:solidFill>
                          <a:schemeClr val="tx1"/>
                        </a:solidFill>
                      </a:endParaRPr>
                    </a:p>
                  </a:txBody>
                  <a:tcPr/>
                </a:tc>
                <a:tc>
                  <a:txBody>
                    <a:bodyPr/>
                    <a:lstStyle/>
                    <a:p>
                      <a:r>
                        <a:rPr lang="en-GB" sz="2400" dirty="0">
                          <a:solidFill>
                            <a:schemeClr val="tx1"/>
                          </a:solidFill>
                          <a:effectLst/>
                        </a:rPr>
                        <a:t>Special value representing negative infinity. Returned on overflow.</a:t>
                      </a:r>
                    </a:p>
                  </a:txBody>
                  <a:tcPr marL="123825" marR="123825" marT="57150" marB="57150" anchor="ctr"/>
                </a:tc>
                <a:extLst>
                  <a:ext uri="{0D108BD9-81ED-4DB2-BD59-A6C34878D82A}">
                    <a16:rowId xmlns:a16="http://schemas.microsoft.com/office/drawing/2014/main" val="3927981888"/>
                  </a:ext>
                </a:extLst>
              </a:tr>
              <a:tr h="841394">
                <a:tc>
                  <a:txBody>
                    <a:bodyPr/>
                    <a:lstStyle/>
                    <a:p>
                      <a:r>
                        <a:rPr lang="en-GB" sz="2400" b="0" i="0" kern="1200" dirty="0" err="1">
                          <a:solidFill>
                            <a:schemeClr val="tx1"/>
                          </a:solidFill>
                          <a:effectLst/>
                          <a:latin typeface="+mn-lt"/>
                          <a:ea typeface="+mn-ea"/>
                          <a:cs typeface="+mn-cs"/>
                        </a:rPr>
                        <a:t>Number.POSITIVE_INFINITY</a:t>
                      </a:r>
                      <a:endParaRPr lang="en-HR" sz="2400" dirty="0">
                        <a:solidFill>
                          <a:schemeClr val="tx1"/>
                        </a:solidFill>
                      </a:endParaRPr>
                    </a:p>
                  </a:txBody>
                  <a:tcPr/>
                </a:tc>
                <a:tc>
                  <a:txBody>
                    <a:bodyPr/>
                    <a:lstStyle/>
                    <a:p>
                      <a:r>
                        <a:rPr lang="en-GB" sz="2400" dirty="0">
                          <a:solidFill>
                            <a:schemeClr val="tx1"/>
                          </a:solidFill>
                          <a:effectLst/>
                        </a:rPr>
                        <a:t>Special value representing infinity. Returned on overflow</a:t>
                      </a:r>
                    </a:p>
                  </a:txBody>
                  <a:tcPr marL="123825" marR="123825" marT="57150" marB="57150" anchor="ctr"/>
                </a:tc>
                <a:extLst>
                  <a:ext uri="{0D108BD9-81ED-4DB2-BD59-A6C34878D82A}">
                    <a16:rowId xmlns:a16="http://schemas.microsoft.com/office/drawing/2014/main" val="3810693176"/>
                  </a:ext>
                </a:extLst>
              </a:tr>
            </a:tbl>
          </a:graphicData>
        </a:graphic>
      </p:graphicFrame>
      <p:sp>
        <p:nvSpPr>
          <p:cNvPr id="16" name="TextBox 15">
            <a:extLst>
              <a:ext uri="{FF2B5EF4-FFF2-40B4-BE49-F238E27FC236}">
                <a16:creationId xmlns:a16="http://schemas.microsoft.com/office/drawing/2014/main" id="{0B841D02-61FF-604A-9A1F-6F80A5CDCB38}"/>
              </a:ext>
            </a:extLst>
          </p:cNvPr>
          <p:cNvSpPr txBox="1"/>
          <p:nvPr/>
        </p:nvSpPr>
        <p:spPr>
          <a:xfrm>
            <a:off x="457200" y="1094705"/>
            <a:ext cx="3449662" cy="553998"/>
          </a:xfrm>
          <a:prstGeom prst="rect">
            <a:avLst/>
          </a:prstGeom>
          <a:noFill/>
          <a:ln>
            <a:noFill/>
          </a:ln>
        </p:spPr>
        <p:txBody>
          <a:bodyPr wrap="none" lIns="0" tIns="0" rIns="0" bIns="0" rtlCol="0">
            <a:spAutoFit/>
          </a:bodyPr>
          <a:lstStyle/>
          <a:p>
            <a:pPr algn="l"/>
            <a:r>
              <a:rPr lang="en-HR" sz="3600" dirty="0">
                <a:latin typeface="IBM Plex Sans" charset="0"/>
                <a:ea typeface="IBM Plex Sans" charset="0"/>
                <a:cs typeface="IBM Plex Sans" charset="0"/>
              </a:rPr>
              <a:t>Static Properties</a:t>
            </a:r>
          </a:p>
        </p:txBody>
      </p:sp>
    </p:spTree>
    <p:extLst>
      <p:ext uri="{BB962C8B-B14F-4D97-AF65-F5344CB8AC3E}">
        <p14:creationId xmlns:p14="http://schemas.microsoft.com/office/powerpoint/2010/main" val="4192320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Examples</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19</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0" y="1719943"/>
            <a:ext cx="4732065" cy="631070"/>
          </a:xfrm>
          <a:prstGeom prst="rect">
            <a:avLst/>
          </a:prstGeom>
          <a:noFill/>
          <a:ln>
            <a:noFill/>
          </a:ln>
        </p:spPr>
        <p:txBody>
          <a:bodyPr wrap="none" lIns="0" tIns="0" rIns="0" bIns="0" rtlCol="0">
            <a:spAutoFit/>
          </a:bodyPr>
          <a:lstStyle/>
          <a:p>
            <a:r>
              <a:rPr lang="en-GB" dirty="0" err="1"/>
              <a:t>Number.MAX_SAFE_INTEGER</a:t>
            </a:r>
            <a:endParaRPr lang="en-GB" dirty="0"/>
          </a:p>
          <a:p>
            <a:pPr algn="l"/>
            <a:endParaRPr lang="en-HR" sz="1400" dirty="0">
              <a:latin typeface="IBM Plex Sans" charset="0"/>
              <a:ea typeface="IBM Plex Sans" charset="0"/>
              <a:cs typeface="IBM Plex Sans" charset="0"/>
            </a:endParaRPr>
          </a:p>
        </p:txBody>
      </p:sp>
      <p:pic>
        <p:nvPicPr>
          <p:cNvPr id="8" name="Picture 7" descr="Text&#10;&#10;Description automatically generated">
            <a:extLst>
              <a:ext uri="{FF2B5EF4-FFF2-40B4-BE49-F238E27FC236}">
                <a16:creationId xmlns:a16="http://schemas.microsoft.com/office/drawing/2014/main" id="{BC1C6BDF-FB42-7F47-B393-57B48DE26566}"/>
              </a:ext>
            </a:extLst>
          </p:cNvPr>
          <p:cNvPicPr>
            <a:picLocks noChangeAspect="1"/>
          </p:cNvPicPr>
          <p:nvPr/>
        </p:nvPicPr>
        <p:blipFill>
          <a:blip r:embed="rId3"/>
          <a:stretch>
            <a:fillRect/>
          </a:stretch>
        </p:blipFill>
        <p:spPr>
          <a:xfrm>
            <a:off x="457200" y="2645229"/>
            <a:ext cx="6259286" cy="4743504"/>
          </a:xfrm>
          <a:prstGeom prst="rect">
            <a:avLst/>
          </a:prstGeom>
        </p:spPr>
      </p:pic>
      <p:sp>
        <p:nvSpPr>
          <p:cNvPr id="16" name="TextBox 15">
            <a:extLst>
              <a:ext uri="{FF2B5EF4-FFF2-40B4-BE49-F238E27FC236}">
                <a16:creationId xmlns:a16="http://schemas.microsoft.com/office/drawing/2014/main" id="{446FB4F8-B8B0-C645-B606-5DD412B69B6C}"/>
              </a:ext>
            </a:extLst>
          </p:cNvPr>
          <p:cNvSpPr txBox="1"/>
          <p:nvPr/>
        </p:nvSpPr>
        <p:spPr>
          <a:xfrm>
            <a:off x="8686800" y="1719943"/>
            <a:ext cx="4680769" cy="631070"/>
          </a:xfrm>
          <a:prstGeom prst="rect">
            <a:avLst/>
          </a:prstGeom>
          <a:noFill/>
          <a:ln>
            <a:noFill/>
          </a:ln>
        </p:spPr>
        <p:txBody>
          <a:bodyPr wrap="none" lIns="0" tIns="0" rIns="0" bIns="0" rtlCol="0">
            <a:spAutoFit/>
          </a:bodyPr>
          <a:lstStyle/>
          <a:p>
            <a:r>
              <a:rPr lang="en-GB" dirty="0" err="1"/>
              <a:t>Number.MIN_SAFE_INTEGER</a:t>
            </a:r>
            <a:endParaRPr lang="en-GB" dirty="0"/>
          </a:p>
          <a:p>
            <a:pPr algn="l"/>
            <a:endParaRPr lang="en-HR" sz="1400" dirty="0">
              <a:latin typeface="IBM Plex Sans" charset="0"/>
              <a:ea typeface="IBM Plex Sans" charset="0"/>
              <a:cs typeface="IBM Plex Sans" charset="0"/>
            </a:endParaRPr>
          </a:p>
        </p:txBody>
      </p:sp>
      <p:pic>
        <p:nvPicPr>
          <p:cNvPr id="11" name="Picture 10" descr="Text&#10;&#10;Description automatically generated">
            <a:extLst>
              <a:ext uri="{FF2B5EF4-FFF2-40B4-BE49-F238E27FC236}">
                <a16:creationId xmlns:a16="http://schemas.microsoft.com/office/drawing/2014/main" id="{1150C73A-2FC1-B845-A093-0D0697F94DCB}"/>
              </a:ext>
            </a:extLst>
          </p:cNvPr>
          <p:cNvPicPr>
            <a:picLocks noChangeAspect="1"/>
          </p:cNvPicPr>
          <p:nvPr/>
        </p:nvPicPr>
        <p:blipFill>
          <a:blip r:embed="rId4"/>
          <a:stretch>
            <a:fillRect/>
          </a:stretch>
        </p:blipFill>
        <p:spPr>
          <a:xfrm>
            <a:off x="8686800" y="2645228"/>
            <a:ext cx="6259286" cy="4743505"/>
          </a:xfrm>
          <a:prstGeom prst="rect">
            <a:avLst/>
          </a:prstGeom>
        </p:spPr>
      </p:pic>
    </p:spTree>
    <p:extLst>
      <p:ext uri="{BB962C8B-B14F-4D97-AF65-F5344CB8AC3E}">
        <p14:creationId xmlns:p14="http://schemas.microsoft.com/office/powerpoint/2010/main" val="1996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0EE01-1B21-1E43-B9A4-5DCC75CE4985}"/>
              </a:ext>
            </a:extLst>
          </p:cNvPr>
          <p:cNvSpPr>
            <a:spLocks noGrp="1"/>
          </p:cNvSpPr>
          <p:nvPr>
            <p:ph type="title"/>
          </p:nvPr>
        </p:nvSpPr>
        <p:spPr/>
        <p:txBody>
          <a:bodyPr/>
          <a:lstStyle/>
          <a:p>
            <a:r>
              <a:rPr lang="de-DE" dirty="0"/>
              <a:t>Agenda</a:t>
            </a:r>
          </a:p>
        </p:txBody>
      </p:sp>
      <p:sp>
        <p:nvSpPr>
          <p:cNvPr id="3" name="Textplatzhalter 2">
            <a:extLst>
              <a:ext uri="{FF2B5EF4-FFF2-40B4-BE49-F238E27FC236}">
                <a16:creationId xmlns:a16="http://schemas.microsoft.com/office/drawing/2014/main" id="{05B91A56-2A93-5C41-92A1-BCC752A4ECD1}"/>
              </a:ext>
            </a:extLst>
          </p:cNvPr>
          <p:cNvSpPr>
            <a:spLocks noGrp="1"/>
          </p:cNvSpPr>
          <p:nvPr>
            <p:ph type="body" sz="quarter" idx="13"/>
          </p:nvPr>
        </p:nvSpPr>
        <p:spPr/>
        <p:txBody>
          <a:bodyPr/>
          <a:lstStyle/>
          <a:p>
            <a:pPr marL="800104" lvl="1" indent="-457200">
              <a:buFont typeface="Arial" panose="020B0604020202020204" pitchFamily="34" charset="0"/>
              <a:buChar char="•"/>
            </a:pPr>
            <a:r>
              <a:rPr lang="de-DE" dirty="0"/>
              <a:t>String</a:t>
            </a:r>
          </a:p>
          <a:p>
            <a:pPr marL="800104" lvl="1" indent="-457200">
              <a:buFont typeface="Arial" panose="020B0604020202020204" pitchFamily="34" charset="0"/>
              <a:buChar char="•"/>
            </a:pPr>
            <a:r>
              <a:rPr lang="de-DE" dirty="0" err="1"/>
              <a:t>Number</a:t>
            </a:r>
            <a:endParaRPr lang="de-DE" dirty="0"/>
          </a:p>
          <a:p>
            <a:pPr marL="800104" lvl="1" indent="-457200">
              <a:buFont typeface="Arial" panose="020B0604020202020204" pitchFamily="34" charset="0"/>
              <a:buChar char="•"/>
            </a:pPr>
            <a:r>
              <a:rPr lang="de-DE" dirty="0" err="1"/>
              <a:t>Math</a:t>
            </a:r>
            <a:endParaRPr lang="de-DE" dirty="0"/>
          </a:p>
          <a:p>
            <a:pPr marL="800104" lvl="1" indent="-457200">
              <a:buFont typeface="Arial" panose="020B0604020202020204" pitchFamily="34" charset="0"/>
              <a:buChar char="•"/>
            </a:pPr>
            <a:r>
              <a:rPr lang="de-DE" dirty="0"/>
              <a:t>Date</a:t>
            </a:r>
          </a:p>
        </p:txBody>
      </p:sp>
      <p:sp>
        <p:nvSpPr>
          <p:cNvPr id="5" name="Fußzeilenplatzhalter 4">
            <a:extLst>
              <a:ext uri="{FF2B5EF4-FFF2-40B4-BE49-F238E27FC236}">
                <a16:creationId xmlns:a16="http://schemas.microsoft.com/office/drawing/2014/main" id="{552200AA-587F-8B4C-87D7-500033488629}"/>
              </a:ext>
            </a:extLst>
          </p:cNvPr>
          <p:cNvSpPr>
            <a:spLocks noGrp="1"/>
          </p:cNvSpPr>
          <p:nvPr>
            <p:ph type="ftr" sz="quarter" idx="10"/>
          </p:nvPr>
        </p:nvSpPr>
        <p:spPr/>
        <p:txBody>
          <a:bodyPr/>
          <a:lstStyle/>
          <a:p>
            <a:r>
              <a:rPr lang="en-US"/>
              <a:t>IBM iX / © IBM Corporation</a:t>
            </a:r>
            <a:endParaRPr lang="en-US" dirty="0"/>
          </a:p>
        </p:txBody>
      </p:sp>
      <p:sp>
        <p:nvSpPr>
          <p:cNvPr id="6" name="Foliennummernplatzhalter 5">
            <a:extLst>
              <a:ext uri="{FF2B5EF4-FFF2-40B4-BE49-F238E27FC236}">
                <a16:creationId xmlns:a16="http://schemas.microsoft.com/office/drawing/2014/main" id="{CBFCD705-2315-BC4E-B925-8F479D0B26DF}"/>
              </a:ext>
            </a:extLst>
          </p:cNvPr>
          <p:cNvSpPr>
            <a:spLocks noGrp="1"/>
          </p:cNvSpPr>
          <p:nvPr>
            <p:ph type="sldNum" sz="quarter" idx="11"/>
          </p:nvPr>
        </p:nvSpPr>
        <p:spPr/>
        <p:txBody>
          <a:bodyPr/>
          <a:lstStyle/>
          <a:p>
            <a:fld id="{59395FB3-9C97-154F-86B2-7E381B951268}" type="slidenum">
              <a:rPr lang="en-US" smtClean="0"/>
              <a:pPr/>
              <a:t>2</a:t>
            </a:fld>
            <a:endParaRPr lang="en-US" dirty="0"/>
          </a:p>
        </p:txBody>
      </p:sp>
      <p:pic>
        <p:nvPicPr>
          <p:cNvPr id="7" name="Grafik 6">
            <a:extLst>
              <a:ext uri="{FF2B5EF4-FFF2-40B4-BE49-F238E27FC236}">
                <a16:creationId xmlns:a16="http://schemas.microsoft.com/office/drawing/2014/main" id="{7C9B783D-8773-BF44-B4F1-B14E0436D7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3993091" y="1309688"/>
            <a:ext cx="7284237" cy="7662637"/>
          </a:xfrm>
          <a:prstGeom prst="rect">
            <a:avLst/>
          </a:prstGeom>
        </p:spPr>
      </p:pic>
      <p:pic>
        <p:nvPicPr>
          <p:cNvPr id="8" name="Grafik 7">
            <a:extLst>
              <a:ext uri="{FF2B5EF4-FFF2-40B4-BE49-F238E27FC236}">
                <a16:creationId xmlns:a16="http://schemas.microsoft.com/office/drawing/2014/main" id="{6A14042F-A870-5544-8DC1-6020601137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05178" y="1337289"/>
            <a:ext cx="7284237" cy="7662637"/>
          </a:xfrm>
          <a:prstGeom prst="rect">
            <a:avLst/>
          </a:prstGeom>
        </p:spPr>
      </p:pic>
    </p:spTree>
    <p:extLst>
      <p:ext uri="{BB962C8B-B14F-4D97-AF65-F5344CB8AC3E}">
        <p14:creationId xmlns:p14="http://schemas.microsoft.com/office/powerpoint/2010/main" val="150478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0EE01-1B21-1E43-B9A4-5DCC75CE4985}"/>
              </a:ext>
            </a:extLst>
          </p:cNvPr>
          <p:cNvSpPr>
            <a:spLocks noGrp="1"/>
          </p:cNvSpPr>
          <p:nvPr>
            <p:ph type="title"/>
          </p:nvPr>
        </p:nvSpPr>
        <p:spPr/>
        <p:txBody>
          <a:bodyPr/>
          <a:lstStyle/>
          <a:p>
            <a:r>
              <a:rPr lang="en-US" dirty="0"/>
              <a:t>Data Type - Number</a:t>
            </a:r>
            <a:endParaRPr lang="de-DE" dirty="0"/>
          </a:p>
        </p:txBody>
      </p:sp>
      <p:sp>
        <p:nvSpPr>
          <p:cNvPr id="3" name="Textplatzhalter 2">
            <a:extLst>
              <a:ext uri="{FF2B5EF4-FFF2-40B4-BE49-F238E27FC236}">
                <a16:creationId xmlns:a16="http://schemas.microsoft.com/office/drawing/2014/main" id="{05B91A56-2A93-5C41-92A1-BCC752A4ECD1}"/>
              </a:ext>
            </a:extLst>
          </p:cNvPr>
          <p:cNvSpPr>
            <a:spLocks noGrp="1"/>
          </p:cNvSpPr>
          <p:nvPr>
            <p:ph type="body" sz="quarter" idx="13"/>
          </p:nvPr>
        </p:nvSpPr>
        <p:spPr>
          <a:xfrm>
            <a:off x="457199" y="2574926"/>
            <a:ext cx="12627430" cy="6819446"/>
          </a:xfrm>
        </p:spPr>
        <p:txBody>
          <a:bodyPr/>
          <a:lstStyle/>
          <a:p>
            <a:pPr marL="457200" indent="-457200">
              <a:buFont typeface="Arial" panose="020B0604020202020204" pitchFamily="34" charset="0"/>
              <a:buChar char="•"/>
            </a:pPr>
            <a:r>
              <a:rPr lang="en-GB" dirty="0" err="1">
                <a:solidFill>
                  <a:schemeClr val="bg2"/>
                </a:solidFill>
              </a:rPr>
              <a:t>Number.isNaN</a:t>
            </a:r>
            <a:r>
              <a:rPr lang="en-GB" dirty="0">
                <a:solidFill>
                  <a:schemeClr val="bg2"/>
                </a:solidFill>
              </a:rPr>
              <a:t>() </a:t>
            </a:r>
            <a:r>
              <a:rPr lang="en-GB" dirty="0"/>
              <a:t>- Determine whether the passed value is </a:t>
            </a:r>
            <a:r>
              <a:rPr lang="en-GB" dirty="0" err="1"/>
              <a:t>NaN</a:t>
            </a:r>
            <a:endParaRPr lang="en-GB" dirty="0"/>
          </a:p>
          <a:p>
            <a:pPr marL="457200" indent="-457200">
              <a:buFont typeface="Arial" panose="020B0604020202020204" pitchFamily="34" charset="0"/>
              <a:buChar char="•"/>
            </a:pPr>
            <a:r>
              <a:rPr lang="en-GB" dirty="0" err="1">
                <a:solidFill>
                  <a:schemeClr val="bg2"/>
                </a:solidFill>
              </a:rPr>
              <a:t>Number.isFinite</a:t>
            </a:r>
            <a:r>
              <a:rPr lang="en-GB" dirty="0">
                <a:solidFill>
                  <a:schemeClr val="bg2"/>
                </a:solidFill>
              </a:rPr>
              <a:t>()- </a:t>
            </a:r>
            <a:r>
              <a:rPr lang="en-GB" dirty="0"/>
              <a:t>Determine whether the passed value is a finite number</a:t>
            </a:r>
          </a:p>
          <a:p>
            <a:pPr marL="457200" indent="-457200">
              <a:buFont typeface="Arial" panose="020B0604020202020204" pitchFamily="34" charset="0"/>
              <a:buChar char="•"/>
            </a:pPr>
            <a:r>
              <a:rPr lang="en-GB" dirty="0" err="1">
                <a:solidFill>
                  <a:schemeClr val="bg2"/>
                </a:solidFill>
              </a:rPr>
              <a:t>Number.isInteger</a:t>
            </a:r>
            <a:r>
              <a:rPr lang="en-GB" dirty="0">
                <a:solidFill>
                  <a:schemeClr val="bg2"/>
                </a:solidFill>
              </a:rPr>
              <a:t>() </a:t>
            </a:r>
            <a:r>
              <a:rPr lang="en-GB" dirty="0"/>
              <a:t>- Determine whether the passed value is an integer</a:t>
            </a:r>
          </a:p>
          <a:p>
            <a:pPr marL="457200" indent="-457200">
              <a:buFont typeface="Arial" panose="020B0604020202020204" pitchFamily="34" charset="0"/>
              <a:buChar char="•"/>
            </a:pPr>
            <a:r>
              <a:rPr lang="en-GB" dirty="0" err="1">
                <a:solidFill>
                  <a:schemeClr val="bg2"/>
                </a:solidFill>
              </a:rPr>
              <a:t>Number.isSafeInteger</a:t>
            </a:r>
            <a:r>
              <a:rPr lang="en-GB" dirty="0">
                <a:solidFill>
                  <a:schemeClr val="bg2"/>
                </a:solidFill>
              </a:rPr>
              <a:t>() </a:t>
            </a:r>
            <a:r>
              <a:rPr lang="en-GB" dirty="0"/>
              <a:t>- Determine whether the passed value is a safe integer (number between -(2^53 - 1) and 2^53 - 1)</a:t>
            </a:r>
          </a:p>
          <a:p>
            <a:pPr marL="457200" indent="-457200">
              <a:buFont typeface="Arial" panose="020B0604020202020204" pitchFamily="34" charset="0"/>
              <a:buChar char="•"/>
            </a:pPr>
            <a:r>
              <a:rPr lang="en-GB" dirty="0" err="1">
                <a:solidFill>
                  <a:schemeClr val="bg2"/>
                </a:solidFill>
              </a:rPr>
              <a:t>Number.parseFloat</a:t>
            </a:r>
            <a:r>
              <a:rPr lang="en-GB" dirty="0">
                <a:solidFill>
                  <a:schemeClr val="bg2"/>
                </a:solidFill>
              </a:rPr>
              <a:t>(string) </a:t>
            </a:r>
            <a:r>
              <a:rPr lang="en-GB" dirty="0"/>
              <a:t>- This is the same as the global </a:t>
            </a:r>
            <a:r>
              <a:rPr lang="en-GB" dirty="0" err="1">
                <a:solidFill>
                  <a:schemeClr val="bg2"/>
                </a:solidFill>
              </a:rPr>
              <a:t>parseFloat</a:t>
            </a:r>
            <a:r>
              <a:rPr lang="en-GB" dirty="0">
                <a:solidFill>
                  <a:schemeClr val="bg2"/>
                </a:solidFill>
              </a:rPr>
              <a:t>() </a:t>
            </a:r>
            <a:r>
              <a:rPr lang="en-GB" dirty="0"/>
              <a:t>function</a:t>
            </a:r>
          </a:p>
          <a:p>
            <a:pPr marL="457200" indent="-457200">
              <a:buFont typeface="Arial" panose="020B0604020202020204" pitchFamily="34" charset="0"/>
              <a:buChar char="•"/>
            </a:pPr>
            <a:r>
              <a:rPr lang="en-GB" dirty="0" err="1">
                <a:solidFill>
                  <a:schemeClr val="bg2"/>
                </a:solidFill>
              </a:rPr>
              <a:t>Number.parseInt</a:t>
            </a:r>
            <a:r>
              <a:rPr lang="en-GB" dirty="0">
                <a:solidFill>
                  <a:schemeClr val="bg2"/>
                </a:solidFill>
              </a:rPr>
              <a:t>(string, [radix]) </a:t>
            </a:r>
            <a:r>
              <a:rPr lang="en-GB" dirty="0"/>
              <a:t>- This is the same as the global </a:t>
            </a:r>
            <a:r>
              <a:rPr lang="en-GB" dirty="0" err="1">
                <a:solidFill>
                  <a:schemeClr val="bg2"/>
                </a:solidFill>
              </a:rPr>
              <a:t>parseInt</a:t>
            </a:r>
            <a:r>
              <a:rPr lang="en-GB" dirty="0">
                <a:solidFill>
                  <a:schemeClr val="bg2"/>
                </a:solidFill>
              </a:rPr>
              <a:t>() </a:t>
            </a:r>
            <a:r>
              <a:rPr lang="en-GB" dirty="0"/>
              <a:t>function.</a:t>
            </a:r>
          </a:p>
        </p:txBody>
      </p:sp>
      <p:sp>
        <p:nvSpPr>
          <p:cNvPr id="5" name="Fußzeilenplatzhalter 4">
            <a:extLst>
              <a:ext uri="{FF2B5EF4-FFF2-40B4-BE49-F238E27FC236}">
                <a16:creationId xmlns:a16="http://schemas.microsoft.com/office/drawing/2014/main" id="{552200AA-587F-8B4C-87D7-500033488629}"/>
              </a:ext>
            </a:extLst>
          </p:cNvPr>
          <p:cNvSpPr>
            <a:spLocks noGrp="1"/>
          </p:cNvSpPr>
          <p:nvPr>
            <p:ph type="ftr" sz="quarter" idx="10"/>
          </p:nvPr>
        </p:nvSpPr>
        <p:spPr/>
        <p:txBody>
          <a:bodyPr/>
          <a:lstStyle/>
          <a:p>
            <a:r>
              <a:rPr lang="en-US"/>
              <a:t>IBM iX / © IBM Corporation</a:t>
            </a:r>
            <a:endParaRPr lang="en-US" dirty="0"/>
          </a:p>
        </p:txBody>
      </p:sp>
      <p:sp>
        <p:nvSpPr>
          <p:cNvPr id="6" name="Foliennummernplatzhalter 5">
            <a:extLst>
              <a:ext uri="{FF2B5EF4-FFF2-40B4-BE49-F238E27FC236}">
                <a16:creationId xmlns:a16="http://schemas.microsoft.com/office/drawing/2014/main" id="{CBFCD705-2315-BC4E-B925-8F479D0B26DF}"/>
              </a:ext>
            </a:extLst>
          </p:cNvPr>
          <p:cNvSpPr>
            <a:spLocks noGrp="1"/>
          </p:cNvSpPr>
          <p:nvPr>
            <p:ph type="sldNum" sz="quarter" idx="11"/>
          </p:nvPr>
        </p:nvSpPr>
        <p:spPr/>
        <p:txBody>
          <a:bodyPr/>
          <a:lstStyle/>
          <a:p>
            <a:fld id="{59395FB3-9C97-154F-86B2-7E381B951268}" type="slidenum">
              <a:rPr lang="en-US" smtClean="0"/>
              <a:pPr/>
              <a:t>20</a:t>
            </a:fld>
            <a:endParaRPr lang="en-US" dirty="0"/>
          </a:p>
        </p:txBody>
      </p:sp>
      <p:pic>
        <p:nvPicPr>
          <p:cNvPr id="7" name="Grafik 6">
            <a:extLst>
              <a:ext uri="{FF2B5EF4-FFF2-40B4-BE49-F238E27FC236}">
                <a16:creationId xmlns:a16="http://schemas.microsoft.com/office/drawing/2014/main" id="{7C9B783D-8773-BF44-B4F1-B14E0436D7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3993091" y="1309688"/>
            <a:ext cx="7284237" cy="7662637"/>
          </a:xfrm>
          <a:prstGeom prst="rect">
            <a:avLst/>
          </a:prstGeom>
        </p:spPr>
      </p:pic>
      <p:pic>
        <p:nvPicPr>
          <p:cNvPr id="8" name="Grafik 7">
            <a:extLst>
              <a:ext uri="{FF2B5EF4-FFF2-40B4-BE49-F238E27FC236}">
                <a16:creationId xmlns:a16="http://schemas.microsoft.com/office/drawing/2014/main" id="{6A14042F-A870-5544-8DC1-6020601137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5178" y="1337289"/>
            <a:ext cx="7284237" cy="7662637"/>
          </a:xfrm>
          <a:prstGeom prst="rect">
            <a:avLst/>
          </a:prstGeom>
        </p:spPr>
      </p:pic>
      <p:sp>
        <p:nvSpPr>
          <p:cNvPr id="10" name="TextBox 9">
            <a:extLst>
              <a:ext uri="{FF2B5EF4-FFF2-40B4-BE49-F238E27FC236}">
                <a16:creationId xmlns:a16="http://schemas.microsoft.com/office/drawing/2014/main" id="{7328EE6C-8161-D24F-90C8-A69BC2589748}"/>
              </a:ext>
            </a:extLst>
          </p:cNvPr>
          <p:cNvSpPr txBox="1"/>
          <p:nvPr/>
        </p:nvSpPr>
        <p:spPr>
          <a:xfrm>
            <a:off x="457200" y="1094705"/>
            <a:ext cx="3098605" cy="553998"/>
          </a:xfrm>
          <a:prstGeom prst="rect">
            <a:avLst/>
          </a:prstGeom>
          <a:noFill/>
          <a:ln>
            <a:noFill/>
          </a:ln>
        </p:spPr>
        <p:txBody>
          <a:bodyPr wrap="none" lIns="0" tIns="0" rIns="0" bIns="0" rtlCol="0">
            <a:spAutoFit/>
          </a:bodyPr>
          <a:lstStyle/>
          <a:p>
            <a:pPr algn="l"/>
            <a:r>
              <a:rPr lang="en-HR" sz="3600" dirty="0">
                <a:latin typeface="IBM Plex Sans" charset="0"/>
                <a:ea typeface="IBM Plex Sans" charset="0"/>
                <a:cs typeface="IBM Plex Sans" charset="0"/>
              </a:rPr>
              <a:t>Static Methods</a:t>
            </a:r>
          </a:p>
        </p:txBody>
      </p:sp>
    </p:spTree>
    <p:extLst>
      <p:ext uri="{BB962C8B-B14F-4D97-AF65-F5344CB8AC3E}">
        <p14:creationId xmlns:p14="http://schemas.microsoft.com/office/powerpoint/2010/main" val="325500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0EE01-1B21-1E43-B9A4-5DCC75CE4985}"/>
              </a:ext>
            </a:extLst>
          </p:cNvPr>
          <p:cNvSpPr>
            <a:spLocks noGrp="1"/>
          </p:cNvSpPr>
          <p:nvPr>
            <p:ph type="title"/>
          </p:nvPr>
        </p:nvSpPr>
        <p:spPr/>
        <p:txBody>
          <a:bodyPr/>
          <a:lstStyle/>
          <a:p>
            <a:r>
              <a:rPr lang="en-US" dirty="0"/>
              <a:t>Math</a:t>
            </a:r>
            <a:endParaRPr lang="de-DE" dirty="0"/>
          </a:p>
        </p:txBody>
      </p:sp>
      <p:sp>
        <p:nvSpPr>
          <p:cNvPr id="3" name="Textplatzhalter 2">
            <a:extLst>
              <a:ext uri="{FF2B5EF4-FFF2-40B4-BE49-F238E27FC236}">
                <a16:creationId xmlns:a16="http://schemas.microsoft.com/office/drawing/2014/main" id="{05B91A56-2A93-5C41-92A1-BCC752A4ECD1}"/>
              </a:ext>
            </a:extLst>
          </p:cNvPr>
          <p:cNvSpPr>
            <a:spLocks noGrp="1"/>
          </p:cNvSpPr>
          <p:nvPr>
            <p:ph type="body" sz="quarter" idx="13"/>
          </p:nvPr>
        </p:nvSpPr>
        <p:spPr>
          <a:xfrm>
            <a:off x="457199" y="2574926"/>
            <a:ext cx="12627430" cy="6819446"/>
          </a:xfrm>
        </p:spPr>
        <p:txBody>
          <a:bodyPr/>
          <a:lstStyle/>
          <a:p>
            <a:pPr marL="457200" indent="-457200">
              <a:buFont typeface="Arial" panose="020B0604020202020204" pitchFamily="34" charset="0"/>
              <a:buChar char="•"/>
            </a:pPr>
            <a:r>
              <a:rPr lang="en-GB" dirty="0"/>
              <a:t>The JavaScript Math object provides a number of useful properties and methods for performing mathematical tasks like, generating random numbers, rounding numbers, obtaining values such as PI and performing calculation, and so on. </a:t>
            </a:r>
          </a:p>
          <a:p>
            <a:pPr marL="457200" indent="-457200">
              <a:buFont typeface="Arial" panose="020B0604020202020204" pitchFamily="34" charset="0"/>
              <a:buChar char="•"/>
            </a:pPr>
            <a:r>
              <a:rPr lang="en-GB" dirty="0"/>
              <a:t>It also includes methods for performing mathematical task that are normally impossible or too complex to perform using standard mathematical operators </a:t>
            </a:r>
            <a:r>
              <a:rPr lang="en-GB" dirty="0">
                <a:solidFill>
                  <a:schemeClr val="bg2"/>
                </a:solidFill>
              </a:rPr>
              <a:t>(+, -,*, and /) </a:t>
            </a:r>
            <a:r>
              <a:rPr lang="en-GB" dirty="0"/>
              <a:t>such as calculating sine or cosine values.</a:t>
            </a:r>
          </a:p>
          <a:p>
            <a:pPr marL="457200" indent="-457200">
              <a:buFont typeface="Arial" panose="020B0604020202020204" pitchFamily="34" charset="0"/>
              <a:buChar char="•"/>
            </a:pPr>
            <a:r>
              <a:rPr lang="en-GB" dirty="0"/>
              <a:t>Unlike many other global objects, Math is not a constructor. All properties and methods of Math are static. You refer to the constant pi as </a:t>
            </a:r>
            <a:r>
              <a:rPr lang="en-GB" dirty="0" err="1">
                <a:solidFill>
                  <a:schemeClr val="bg2"/>
                </a:solidFill>
              </a:rPr>
              <a:t>Math.PI</a:t>
            </a:r>
            <a:r>
              <a:rPr lang="en-GB" dirty="0">
                <a:solidFill>
                  <a:schemeClr val="bg2"/>
                </a:solidFill>
              </a:rPr>
              <a:t> </a:t>
            </a:r>
            <a:r>
              <a:rPr lang="en-GB" dirty="0"/>
              <a:t>and you call the sine function as </a:t>
            </a:r>
            <a:r>
              <a:rPr lang="en-GB" dirty="0" err="1">
                <a:solidFill>
                  <a:schemeClr val="bg2"/>
                </a:solidFill>
              </a:rPr>
              <a:t>Math.sin</a:t>
            </a:r>
            <a:r>
              <a:rPr lang="en-GB" dirty="0">
                <a:solidFill>
                  <a:schemeClr val="bg2"/>
                </a:solidFill>
              </a:rPr>
              <a:t>(x)</a:t>
            </a:r>
            <a:r>
              <a:rPr lang="en-GB" dirty="0"/>
              <a:t>,</a:t>
            </a:r>
            <a:r>
              <a:rPr lang="en-GB" dirty="0">
                <a:solidFill>
                  <a:schemeClr val="bg2"/>
                </a:solidFill>
              </a:rPr>
              <a:t> </a:t>
            </a:r>
            <a:r>
              <a:rPr lang="en-GB" dirty="0"/>
              <a:t>where x is the method’s argument. Constants are defined with the full precision of real numbers in JavaScript.</a:t>
            </a:r>
          </a:p>
          <a:p>
            <a:pPr marL="457200" indent="-457200">
              <a:buFont typeface="Arial" panose="020B0604020202020204" pitchFamily="34" charset="0"/>
              <a:buChar char="•"/>
            </a:pPr>
            <a:endParaRPr lang="en-GB" dirty="0"/>
          </a:p>
        </p:txBody>
      </p:sp>
      <p:sp>
        <p:nvSpPr>
          <p:cNvPr id="5" name="Fußzeilenplatzhalter 4">
            <a:extLst>
              <a:ext uri="{FF2B5EF4-FFF2-40B4-BE49-F238E27FC236}">
                <a16:creationId xmlns:a16="http://schemas.microsoft.com/office/drawing/2014/main" id="{552200AA-587F-8B4C-87D7-500033488629}"/>
              </a:ext>
            </a:extLst>
          </p:cNvPr>
          <p:cNvSpPr>
            <a:spLocks noGrp="1"/>
          </p:cNvSpPr>
          <p:nvPr>
            <p:ph type="ftr" sz="quarter" idx="10"/>
          </p:nvPr>
        </p:nvSpPr>
        <p:spPr/>
        <p:txBody>
          <a:bodyPr/>
          <a:lstStyle/>
          <a:p>
            <a:r>
              <a:rPr lang="en-US"/>
              <a:t>IBM iX / © IBM Corporation</a:t>
            </a:r>
            <a:endParaRPr lang="en-US" dirty="0"/>
          </a:p>
        </p:txBody>
      </p:sp>
      <p:sp>
        <p:nvSpPr>
          <p:cNvPr id="6" name="Foliennummernplatzhalter 5">
            <a:extLst>
              <a:ext uri="{FF2B5EF4-FFF2-40B4-BE49-F238E27FC236}">
                <a16:creationId xmlns:a16="http://schemas.microsoft.com/office/drawing/2014/main" id="{CBFCD705-2315-BC4E-B925-8F479D0B26DF}"/>
              </a:ext>
            </a:extLst>
          </p:cNvPr>
          <p:cNvSpPr>
            <a:spLocks noGrp="1"/>
          </p:cNvSpPr>
          <p:nvPr>
            <p:ph type="sldNum" sz="quarter" idx="11"/>
          </p:nvPr>
        </p:nvSpPr>
        <p:spPr/>
        <p:txBody>
          <a:bodyPr/>
          <a:lstStyle/>
          <a:p>
            <a:fld id="{59395FB3-9C97-154F-86B2-7E381B951268}" type="slidenum">
              <a:rPr lang="en-US" smtClean="0"/>
              <a:pPr/>
              <a:t>21</a:t>
            </a:fld>
            <a:endParaRPr lang="en-US" dirty="0"/>
          </a:p>
        </p:txBody>
      </p:sp>
      <p:pic>
        <p:nvPicPr>
          <p:cNvPr id="7" name="Grafik 6">
            <a:extLst>
              <a:ext uri="{FF2B5EF4-FFF2-40B4-BE49-F238E27FC236}">
                <a16:creationId xmlns:a16="http://schemas.microsoft.com/office/drawing/2014/main" id="{7C9B783D-8773-BF44-B4F1-B14E0436D7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3993091" y="1309688"/>
            <a:ext cx="7284237" cy="7662637"/>
          </a:xfrm>
          <a:prstGeom prst="rect">
            <a:avLst/>
          </a:prstGeom>
        </p:spPr>
      </p:pic>
      <p:pic>
        <p:nvPicPr>
          <p:cNvPr id="8" name="Grafik 7">
            <a:extLst>
              <a:ext uri="{FF2B5EF4-FFF2-40B4-BE49-F238E27FC236}">
                <a16:creationId xmlns:a16="http://schemas.microsoft.com/office/drawing/2014/main" id="{6A14042F-A870-5544-8DC1-6020601137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5178" y="1337289"/>
            <a:ext cx="7284237" cy="7662637"/>
          </a:xfrm>
          <a:prstGeom prst="rect">
            <a:avLst/>
          </a:prstGeom>
        </p:spPr>
      </p:pic>
    </p:spTree>
    <p:extLst>
      <p:ext uri="{BB962C8B-B14F-4D97-AF65-F5344CB8AC3E}">
        <p14:creationId xmlns:p14="http://schemas.microsoft.com/office/powerpoint/2010/main" val="1641596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0EE01-1B21-1E43-B9A4-5DCC75CE4985}"/>
              </a:ext>
            </a:extLst>
          </p:cNvPr>
          <p:cNvSpPr>
            <a:spLocks noGrp="1"/>
          </p:cNvSpPr>
          <p:nvPr>
            <p:ph type="title"/>
          </p:nvPr>
        </p:nvSpPr>
        <p:spPr/>
        <p:txBody>
          <a:bodyPr/>
          <a:lstStyle/>
          <a:p>
            <a:r>
              <a:rPr lang="en-US" dirty="0"/>
              <a:t>Math</a:t>
            </a:r>
            <a:endParaRPr lang="de-DE" dirty="0"/>
          </a:p>
        </p:txBody>
      </p:sp>
      <p:sp>
        <p:nvSpPr>
          <p:cNvPr id="3" name="Textplatzhalter 2">
            <a:extLst>
              <a:ext uri="{FF2B5EF4-FFF2-40B4-BE49-F238E27FC236}">
                <a16:creationId xmlns:a16="http://schemas.microsoft.com/office/drawing/2014/main" id="{05B91A56-2A93-5C41-92A1-BCC752A4ECD1}"/>
              </a:ext>
            </a:extLst>
          </p:cNvPr>
          <p:cNvSpPr>
            <a:spLocks noGrp="1"/>
          </p:cNvSpPr>
          <p:nvPr>
            <p:ph type="body" sz="quarter" idx="13"/>
          </p:nvPr>
        </p:nvSpPr>
        <p:spPr>
          <a:xfrm>
            <a:off x="457199" y="2574926"/>
            <a:ext cx="12627430" cy="6819446"/>
          </a:xfrm>
        </p:spPr>
        <p:txBody>
          <a:bodyPr/>
          <a:lstStyle/>
          <a:p>
            <a:r>
              <a:rPr lang="en-GB" b="1" dirty="0"/>
              <a:t>Important!</a:t>
            </a:r>
            <a:r>
              <a:rPr lang="en-GB" dirty="0"/>
              <a:t> Many Math functions have a precision that’s implementation-dependent.</a:t>
            </a:r>
          </a:p>
          <a:p>
            <a:br>
              <a:rPr lang="en-GB" dirty="0"/>
            </a:br>
            <a:r>
              <a:rPr lang="en-GB" dirty="0"/>
              <a:t>This means that different browsers can give a different result. Even the same JavaScript engine on a different OS or architecture can give different results!</a:t>
            </a:r>
          </a:p>
          <a:p>
            <a:pPr marL="457200" indent="-457200">
              <a:buFont typeface="Arial" panose="020B0604020202020204" pitchFamily="34" charset="0"/>
              <a:buChar char="•"/>
            </a:pPr>
            <a:endParaRPr lang="en-GB" dirty="0"/>
          </a:p>
        </p:txBody>
      </p:sp>
      <p:sp>
        <p:nvSpPr>
          <p:cNvPr id="5" name="Fußzeilenplatzhalter 4">
            <a:extLst>
              <a:ext uri="{FF2B5EF4-FFF2-40B4-BE49-F238E27FC236}">
                <a16:creationId xmlns:a16="http://schemas.microsoft.com/office/drawing/2014/main" id="{552200AA-587F-8B4C-87D7-500033488629}"/>
              </a:ext>
            </a:extLst>
          </p:cNvPr>
          <p:cNvSpPr>
            <a:spLocks noGrp="1"/>
          </p:cNvSpPr>
          <p:nvPr>
            <p:ph type="ftr" sz="quarter" idx="10"/>
          </p:nvPr>
        </p:nvSpPr>
        <p:spPr/>
        <p:txBody>
          <a:bodyPr/>
          <a:lstStyle/>
          <a:p>
            <a:r>
              <a:rPr lang="en-US"/>
              <a:t>IBM iX / © IBM Corporation</a:t>
            </a:r>
            <a:endParaRPr lang="en-US" dirty="0"/>
          </a:p>
        </p:txBody>
      </p:sp>
      <p:sp>
        <p:nvSpPr>
          <p:cNvPr id="6" name="Foliennummernplatzhalter 5">
            <a:extLst>
              <a:ext uri="{FF2B5EF4-FFF2-40B4-BE49-F238E27FC236}">
                <a16:creationId xmlns:a16="http://schemas.microsoft.com/office/drawing/2014/main" id="{CBFCD705-2315-BC4E-B925-8F479D0B26DF}"/>
              </a:ext>
            </a:extLst>
          </p:cNvPr>
          <p:cNvSpPr>
            <a:spLocks noGrp="1"/>
          </p:cNvSpPr>
          <p:nvPr>
            <p:ph type="sldNum" sz="quarter" idx="11"/>
          </p:nvPr>
        </p:nvSpPr>
        <p:spPr/>
        <p:txBody>
          <a:bodyPr/>
          <a:lstStyle/>
          <a:p>
            <a:fld id="{59395FB3-9C97-154F-86B2-7E381B951268}" type="slidenum">
              <a:rPr lang="en-US" smtClean="0"/>
              <a:pPr/>
              <a:t>22</a:t>
            </a:fld>
            <a:endParaRPr lang="en-US" dirty="0"/>
          </a:p>
        </p:txBody>
      </p:sp>
      <p:pic>
        <p:nvPicPr>
          <p:cNvPr id="7" name="Grafik 6">
            <a:extLst>
              <a:ext uri="{FF2B5EF4-FFF2-40B4-BE49-F238E27FC236}">
                <a16:creationId xmlns:a16="http://schemas.microsoft.com/office/drawing/2014/main" id="{7C9B783D-8773-BF44-B4F1-B14E0436D7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3993091" y="1309688"/>
            <a:ext cx="7284237" cy="7662637"/>
          </a:xfrm>
          <a:prstGeom prst="rect">
            <a:avLst/>
          </a:prstGeom>
        </p:spPr>
      </p:pic>
      <p:pic>
        <p:nvPicPr>
          <p:cNvPr id="8" name="Grafik 7">
            <a:extLst>
              <a:ext uri="{FF2B5EF4-FFF2-40B4-BE49-F238E27FC236}">
                <a16:creationId xmlns:a16="http://schemas.microsoft.com/office/drawing/2014/main" id="{6A14042F-A870-5544-8DC1-6020601137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5178" y="1337289"/>
            <a:ext cx="7284237" cy="7662637"/>
          </a:xfrm>
          <a:prstGeom prst="rect">
            <a:avLst/>
          </a:prstGeom>
        </p:spPr>
      </p:pic>
    </p:spTree>
    <p:extLst>
      <p:ext uri="{BB962C8B-B14F-4D97-AF65-F5344CB8AC3E}">
        <p14:creationId xmlns:p14="http://schemas.microsoft.com/office/powerpoint/2010/main" val="226655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Examples</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23</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2293577"/>
          </a:xfrm>
          <a:prstGeom prst="rect">
            <a:avLst/>
          </a:prstGeom>
          <a:noFill/>
          <a:ln>
            <a:noFill/>
          </a:ln>
        </p:spPr>
        <p:txBody>
          <a:bodyPr wrap="square" lIns="0" tIns="0" rIns="0" bIns="0" rtlCol="0">
            <a:spAutoFit/>
          </a:bodyPr>
          <a:lstStyle/>
          <a:p>
            <a:r>
              <a:rPr lang="en-GB" dirty="0"/>
              <a:t>Getting the Absolute Value</a:t>
            </a:r>
          </a:p>
          <a:p>
            <a:endParaRPr lang="en-GB" dirty="0"/>
          </a:p>
          <a:p>
            <a:r>
              <a:rPr lang="en-GB" dirty="0"/>
              <a:t>The </a:t>
            </a:r>
            <a:r>
              <a:rPr lang="en-GB" dirty="0" err="1"/>
              <a:t>Math.abs</a:t>
            </a:r>
            <a:r>
              <a:rPr lang="en-GB" dirty="0"/>
              <a:t>() method is used to calculate the absolute (positive) value of a number. Therefore, -1 is returned as 1, -5 as 5, and so on. Here is an example:</a:t>
            </a:r>
          </a:p>
          <a:p>
            <a:endParaRPr lang="en-GB" dirty="0"/>
          </a:p>
          <a:p>
            <a:pPr algn="l"/>
            <a:endParaRPr lang="en-HR" sz="1400" dirty="0" err="1">
              <a:latin typeface="IBM Plex Sans" charset="0"/>
              <a:ea typeface="IBM Plex Sans" charset="0"/>
              <a:cs typeface="IBM Plex Sans" charset="0"/>
            </a:endParaRPr>
          </a:p>
        </p:txBody>
      </p:sp>
      <p:pic>
        <p:nvPicPr>
          <p:cNvPr id="12" name="Picture 11" descr="Text&#10;&#10;Description automatically generated">
            <a:extLst>
              <a:ext uri="{FF2B5EF4-FFF2-40B4-BE49-F238E27FC236}">
                <a16:creationId xmlns:a16="http://schemas.microsoft.com/office/drawing/2014/main" id="{9818F88B-F998-8640-9143-3D74772C0E83}"/>
              </a:ext>
            </a:extLst>
          </p:cNvPr>
          <p:cNvPicPr>
            <a:picLocks noChangeAspect="1"/>
          </p:cNvPicPr>
          <p:nvPr/>
        </p:nvPicPr>
        <p:blipFill>
          <a:blip r:embed="rId3"/>
          <a:stretch>
            <a:fillRect/>
          </a:stretch>
        </p:blipFill>
        <p:spPr>
          <a:xfrm>
            <a:off x="457199" y="3951123"/>
            <a:ext cx="7761531" cy="2650279"/>
          </a:xfrm>
          <a:prstGeom prst="rect">
            <a:avLst/>
          </a:prstGeom>
        </p:spPr>
      </p:pic>
    </p:spTree>
    <p:extLst>
      <p:ext uri="{BB962C8B-B14F-4D97-AF65-F5344CB8AC3E}">
        <p14:creationId xmlns:p14="http://schemas.microsoft.com/office/powerpoint/2010/main" val="3313340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Examples</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24</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2709203"/>
          </a:xfrm>
          <a:prstGeom prst="rect">
            <a:avLst/>
          </a:prstGeom>
          <a:noFill/>
          <a:ln>
            <a:noFill/>
          </a:ln>
        </p:spPr>
        <p:txBody>
          <a:bodyPr wrap="square" lIns="0" tIns="0" rIns="0" bIns="0" rtlCol="0">
            <a:spAutoFit/>
          </a:bodyPr>
          <a:lstStyle/>
          <a:p>
            <a:r>
              <a:rPr lang="en-GB" dirty="0"/>
              <a:t>Generating a Random Number</a:t>
            </a:r>
          </a:p>
          <a:p>
            <a:endParaRPr lang="en-GB" dirty="0"/>
          </a:p>
          <a:p>
            <a:r>
              <a:rPr lang="en-GB" dirty="0"/>
              <a:t>The </a:t>
            </a:r>
            <a:r>
              <a:rPr lang="en-GB" dirty="0" err="1"/>
              <a:t>Math.random</a:t>
            </a:r>
            <a:r>
              <a:rPr lang="en-GB" dirty="0"/>
              <a:t>() method is used to generate a floating-point random number in the range from 0 inclusive up to but not including 1. However, if you want a random integer between zero and an integer higher than one, you could use the following solution:</a:t>
            </a:r>
          </a:p>
          <a:p>
            <a:endParaRPr lang="en-GB" dirty="0"/>
          </a:p>
          <a:p>
            <a:pPr algn="l"/>
            <a:endParaRPr lang="en-HR" sz="1400" dirty="0" err="1">
              <a:latin typeface="IBM Plex Sans" charset="0"/>
              <a:ea typeface="IBM Plex Sans" charset="0"/>
              <a:cs typeface="IBM Plex Sans" charset="0"/>
            </a:endParaRPr>
          </a:p>
        </p:txBody>
      </p:sp>
      <p:pic>
        <p:nvPicPr>
          <p:cNvPr id="7" name="Picture 6" descr="A screenshot of a computer&#10;&#10;Description automatically generated with low confidence">
            <a:extLst>
              <a:ext uri="{FF2B5EF4-FFF2-40B4-BE49-F238E27FC236}">
                <a16:creationId xmlns:a16="http://schemas.microsoft.com/office/drawing/2014/main" id="{A67BE2CD-68C9-D641-A35A-43859481D710}"/>
              </a:ext>
            </a:extLst>
          </p:cNvPr>
          <p:cNvPicPr>
            <a:picLocks noChangeAspect="1"/>
          </p:cNvPicPr>
          <p:nvPr/>
        </p:nvPicPr>
        <p:blipFill>
          <a:blip r:embed="rId3"/>
          <a:stretch>
            <a:fillRect/>
          </a:stretch>
        </p:blipFill>
        <p:spPr>
          <a:xfrm>
            <a:off x="457200" y="4429146"/>
            <a:ext cx="9815286" cy="3775110"/>
          </a:xfrm>
          <a:prstGeom prst="rect">
            <a:avLst/>
          </a:prstGeom>
        </p:spPr>
      </p:pic>
    </p:spTree>
    <p:extLst>
      <p:ext uri="{BB962C8B-B14F-4D97-AF65-F5344CB8AC3E}">
        <p14:creationId xmlns:p14="http://schemas.microsoft.com/office/powerpoint/2010/main" val="664767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Exercise</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25</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631070"/>
          </a:xfrm>
          <a:prstGeom prst="rect">
            <a:avLst/>
          </a:prstGeom>
          <a:noFill/>
          <a:ln>
            <a:noFill/>
          </a:ln>
        </p:spPr>
        <p:txBody>
          <a:bodyPr wrap="square" lIns="0" tIns="0" rIns="0" bIns="0" rtlCol="0">
            <a:spAutoFit/>
          </a:bodyPr>
          <a:lstStyle/>
          <a:p>
            <a:r>
              <a:rPr lang="en-GB" dirty="0"/>
              <a:t>Write a JavaScript function to format a number up to specified decimal places.</a:t>
            </a:r>
          </a:p>
          <a:p>
            <a:pPr algn="l"/>
            <a:endParaRPr lang="en-HR" sz="14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4229889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Exercise</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26</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3124830"/>
          </a:xfrm>
          <a:prstGeom prst="rect">
            <a:avLst/>
          </a:prstGeom>
          <a:noFill/>
          <a:ln>
            <a:noFill/>
          </a:ln>
        </p:spPr>
        <p:txBody>
          <a:bodyPr wrap="square" lIns="0" tIns="0" rIns="0" bIns="0" rtlCol="0">
            <a:spAutoFit/>
          </a:bodyPr>
          <a:lstStyle/>
          <a:p>
            <a:r>
              <a:rPr lang="en-GB" dirty="0"/>
              <a:t>Write a JavaScript function for the Pythagorean theorem.</a:t>
            </a:r>
          </a:p>
          <a:p>
            <a:endParaRPr lang="en-GB" dirty="0"/>
          </a:p>
          <a:p>
            <a:r>
              <a:rPr lang="en-GB" i="1" dirty="0"/>
              <a:t>In mathematics, the Pythagorean theorem, also known as Pythagoras' theorem, is a relation in Euclidean geometry among the three sides of a right triangle. It states that the square of the hypotenuse (the side opposite the right angle) is equal to the sum of the squares of the other two sides. The theorem can be written as an equation relating the lengths of the sides a, b and c, often called the "Pythagorean equation".</a:t>
            </a:r>
            <a:br>
              <a:rPr lang="en-GB" dirty="0"/>
            </a:br>
            <a:endParaRPr lang="en-GB" dirty="0"/>
          </a:p>
          <a:p>
            <a:pPr algn="l"/>
            <a:endParaRPr lang="en-HR" sz="14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750147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600" cy="637504"/>
          </a:xfrm>
        </p:spPr>
        <p:txBody>
          <a:bodyPr/>
          <a:lstStyle/>
          <a:p>
            <a:r>
              <a:rPr lang="en-US" dirty="0"/>
              <a:t>Date</a:t>
            </a:r>
            <a:endParaRPr lang="en-US" sz="3600"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27</a:t>
            </a:fld>
            <a:endParaRPr lang="en-US" dirty="0"/>
          </a:p>
        </p:txBody>
      </p:sp>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66672" y="-1001527"/>
            <a:ext cx="4394161" cy="4622429"/>
          </a:xfrm>
          <a:prstGeom prst="rect">
            <a:avLst/>
          </a:prstGeom>
        </p:spPr>
      </p:pic>
      <p:sp>
        <p:nvSpPr>
          <p:cNvPr id="5" name="TextBox 4">
            <a:extLst>
              <a:ext uri="{FF2B5EF4-FFF2-40B4-BE49-F238E27FC236}">
                <a16:creationId xmlns:a16="http://schemas.microsoft.com/office/drawing/2014/main" id="{9DA82CA8-2389-D042-85A2-07DE40408CBB}"/>
              </a:ext>
            </a:extLst>
          </p:cNvPr>
          <p:cNvSpPr txBox="1"/>
          <p:nvPr/>
        </p:nvSpPr>
        <p:spPr>
          <a:xfrm>
            <a:off x="16753114" y="7293429"/>
            <a:ext cx="65" cy="215444"/>
          </a:xfrm>
          <a:prstGeom prst="rect">
            <a:avLst/>
          </a:prstGeom>
          <a:noFill/>
          <a:ln>
            <a:noFill/>
          </a:ln>
        </p:spPr>
        <p:txBody>
          <a:bodyPr wrap="none" lIns="0" tIns="0" rIns="0" bIns="0" rtlCol="0">
            <a:spAutoFit/>
          </a:bodyPr>
          <a:lstStyle/>
          <a:p>
            <a:pPr algn="l"/>
            <a:endParaRPr lang="en-HR" sz="1400" dirty="0" err="1">
              <a:latin typeface="IBM Plex Sans" charset="0"/>
              <a:ea typeface="IBM Plex Sans" charset="0"/>
              <a:cs typeface="IBM Plex Sans" charset="0"/>
            </a:endParaRPr>
          </a:p>
        </p:txBody>
      </p:sp>
      <p:sp>
        <p:nvSpPr>
          <p:cNvPr id="12" name="Textplatzhalter 2">
            <a:extLst>
              <a:ext uri="{FF2B5EF4-FFF2-40B4-BE49-F238E27FC236}">
                <a16:creationId xmlns:a16="http://schemas.microsoft.com/office/drawing/2014/main" id="{B20C10BC-B3A0-F244-8C9F-2D5581B0BD5B}"/>
              </a:ext>
            </a:extLst>
          </p:cNvPr>
          <p:cNvSpPr txBox="1">
            <a:spLocks/>
          </p:cNvSpPr>
          <p:nvPr/>
        </p:nvSpPr>
        <p:spPr>
          <a:xfrm>
            <a:off x="457199" y="2574926"/>
            <a:ext cx="10051961" cy="6435724"/>
          </a:xfrm>
          <a:prstGeom prst="rect">
            <a:avLst/>
          </a:prstGeom>
        </p:spPr>
        <p:txBody>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r>
              <a:rPr lang="en-GB" dirty="0"/>
              <a:t>Let’s meet a new built-in object: Date. It stores the date, time and provides methods for date/time management.</a:t>
            </a:r>
            <a:br>
              <a:rPr lang="en-GB" dirty="0"/>
            </a:br>
            <a:br>
              <a:rPr lang="en-GB" dirty="0"/>
            </a:br>
            <a:r>
              <a:rPr lang="en-GB" dirty="0"/>
              <a:t>For instance, we can use it to store creation/modification times, to measure time, or just to print out the current date.</a:t>
            </a:r>
          </a:p>
          <a:p>
            <a:endParaRPr lang="en-GB" kern="0" dirty="0"/>
          </a:p>
          <a:p>
            <a:r>
              <a:rPr lang="en-GB" dirty="0"/>
              <a:t>To create a new Date object call new Date() with one of the following arguments:</a:t>
            </a:r>
            <a:endParaRPr lang="en-GB" kern="0" dirty="0"/>
          </a:p>
          <a:p>
            <a:endParaRPr lang="en-GB" kern="0" dirty="0"/>
          </a:p>
          <a:p>
            <a:endParaRPr lang="en-GB" kern="0" dirty="0"/>
          </a:p>
          <a:p>
            <a:endParaRPr lang="en-GB" kern="0" dirty="0"/>
          </a:p>
        </p:txBody>
      </p:sp>
      <p:pic>
        <p:nvPicPr>
          <p:cNvPr id="10" name="Picture 9" descr="Text&#10;&#10;Description automatically generated with low confidence">
            <a:extLst>
              <a:ext uri="{FF2B5EF4-FFF2-40B4-BE49-F238E27FC236}">
                <a16:creationId xmlns:a16="http://schemas.microsoft.com/office/drawing/2014/main" id="{5AE64455-C76A-234A-9EEE-A341DB6FC9E6}"/>
              </a:ext>
            </a:extLst>
          </p:cNvPr>
          <p:cNvPicPr>
            <a:picLocks noChangeAspect="1"/>
          </p:cNvPicPr>
          <p:nvPr/>
        </p:nvPicPr>
        <p:blipFill>
          <a:blip r:embed="rId5"/>
          <a:stretch>
            <a:fillRect/>
          </a:stretch>
        </p:blipFill>
        <p:spPr>
          <a:xfrm>
            <a:off x="457199" y="6995693"/>
            <a:ext cx="5312229" cy="1534644"/>
          </a:xfrm>
          <a:prstGeom prst="rect">
            <a:avLst/>
          </a:prstGeom>
        </p:spPr>
      </p:pic>
    </p:spTree>
    <p:extLst>
      <p:ext uri="{BB962C8B-B14F-4D97-AF65-F5344CB8AC3E}">
        <p14:creationId xmlns:p14="http://schemas.microsoft.com/office/powerpoint/2010/main" val="637153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600" cy="637504"/>
          </a:xfrm>
        </p:spPr>
        <p:txBody>
          <a:bodyPr/>
          <a:lstStyle/>
          <a:p>
            <a:r>
              <a:rPr lang="en-US" dirty="0"/>
              <a:t>Date</a:t>
            </a:r>
            <a:endParaRPr lang="en-US" sz="3600"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28</a:t>
            </a:fld>
            <a:endParaRPr lang="en-US" dirty="0"/>
          </a:p>
        </p:txBody>
      </p:sp>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66672" y="-1001527"/>
            <a:ext cx="4394161" cy="4622429"/>
          </a:xfrm>
          <a:prstGeom prst="rect">
            <a:avLst/>
          </a:prstGeom>
        </p:spPr>
      </p:pic>
      <p:sp>
        <p:nvSpPr>
          <p:cNvPr id="5" name="TextBox 4">
            <a:extLst>
              <a:ext uri="{FF2B5EF4-FFF2-40B4-BE49-F238E27FC236}">
                <a16:creationId xmlns:a16="http://schemas.microsoft.com/office/drawing/2014/main" id="{9DA82CA8-2389-D042-85A2-07DE40408CBB}"/>
              </a:ext>
            </a:extLst>
          </p:cNvPr>
          <p:cNvSpPr txBox="1"/>
          <p:nvPr/>
        </p:nvSpPr>
        <p:spPr>
          <a:xfrm>
            <a:off x="16753114" y="7293429"/>
            <a:ext cx="65" cy="215444"/>
          </a:xfrm>
          <a:prstGeom prst="rect">
            <a:avLst/>
          </a:prstGeom>
          <a:noFill/>
          <a:ln>
            <a:noFill/>
          </a:ln>
        </p:spPr>
        <p:txBody>
          <a:bodyPr wrap="none" lIns="0" tIns="0" rIns="0" bIns="0" rtlCol="0">
            <a:spAutoFit/>
          </a:bodyPr>
          <a:lstStyle/>
          <a:p>
            <a:pPr algn="l"/>
            <a:endParaRPr lang="en-HR" sz="1400" dirty="0" err="1">
              <a:latin typeface="IBM Plex Sans" charset="0"/>
              <a:ea typeface="IBM Plex Sans" charset="0"/>
              <a:cs typeface="IBM Plex Sans" charset="0"/>
            </a:endParaRPr>
          </a:p>
        </p:txBody>
      </p:sp>
      <p:sp>
        <p:nvSpPr>
          <p:cNvPr id="12" name="Textplatzhalter 2">
            <a:extLst>
              <a:ext uri="{FF2B5EF4-FFF2-40B4-BE49-F238E27FC236}">
                <a16:creationId xmlns:a16="http://schemas.microsoft.com/office/drawing/2014/main" id="{B20C10BC-B3A0-F244-8C9F-2D5581B0BD5B}"/>
              </a:ext>
            </a:extLst>
          </p:cNvPr>
          <p:cNvSpPr txBox="1">
            <a:spLocks/>
          </p:cNvSpPr>
          <p:nvPr/>
        </p:nvSpPr>
        <p:spPr>
          <a:xfrm>
            <a:off x="457199" y="2574926"/>
            <a:ext cx="10051961" cy="6435724"/>
          </a:xfrm>
          <a:prstGeom prst="rect">
            <a:avLst/>
          </a:prstGeom>
        </p:spPr>
        <p:txBody>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r>
              <a:rPr lang="en-GB" dirty="0"/>
              <a:t>An integer number representing the number of milliseconds that has passed since the beginning of 1970 is called a timestamp.</a:t>
            </a:r>
          </a:p>
          <a:p>
            <a:br>
              <a:rPr lang="en-GB" dirty="0"/>
            </a:br>
            <a:r>
              <a:rPr lang="en-GB" dirty="0"/>
              <a:t>It’s a lightweight numeric representation of a date. We can always create a date from a timestamp using new Date(timestamp) and convert the existing Date object to a timestamp using the </a:t>
            </a:r>
            <a:r>
              <a:rPr lang="en-GB" dirty="0" err="1"/>
              <a:t>date.getTime</a:t>
            </a:r>
            <a:r>
              <a:rPr lang="en-GB" dirty="0"/>
              <a:t>() method.</a:t>
            </a:r>
          </a:p>
          <a:p>
            <a:br>
              <a:rPr lang="en-GB" dirty="0"/>
            </a:br>
            <a:r>
              <a:rPr lang="en-GB" dirty="0"/>
              <a:t>Dates before 01.01.1970 have negative timestamps, e.g.:</a:t>
            </a:r>
          </a:p>
          <a:p>
            <a:endParaRPr lang="en-GB" kern="0" dirty="0"/>
          </a:p>
          <a:p>
            <a:endParaRPr lang="en-GB" kern="0" dirty="0"/>
          </a:p>
          <a:p>
            <a:endParaRPr lang="en-GB" kern="0" dirty="0"/>
          </a:p>
        </p:txBody>
      </p:sp>
      <p:pic>
        <p:nvPicPr>
          <p:cNvPr id="11" name="Picture 10" descr="Graphical user interface, text&#10;&#10;Description automatically generated">
            <a:extLst>
              <a:ext uri="{FF2B5EF4-FFF2-40B4-BE49-F238E27FC236}">
                <a16:creationId xmlns:a16="http://schemas.microsoft.com/office/drawing/2014/main" id="{769FFBA9-9838-1147-B21A-FE26D77CD904}"/>
              </a:ext>
            </a:extLst>
          </p:cNvPr>
          <p:cNvPicPr>
            <a:picLocks noChangeAspect="1"/>
          </p:cNvPicPr>
          <p:nvPr/>
        </p:nvPicPr>
        <p:blipFill>
          <a:blip r:embed="rId5"/>
          <a:stretch>
            <a:fillRect/>
          </a:stretch>
        </p:blipFill>
        <p:spPr>
          <a:xfrm>
            <a:off x="10744200" y="6916428"/>
            <a:ext cx="6302963" cy="1941822"/>
          </a:xfrm>
          <a:prstGeom prst="rect">
            <a:avLst/>
          </a:prstGeom>
        </p:spPr>
      </p:pic>
    </p:spTree>
    <p:extLst>
      <p:ext uri="{BB962C8B-B14F-4D97-AF65-F5344CB8AC3E}">
        <p14:creationId xmlns:p14="http://schemas.microsoft.com/office/powerpoint/2010/main" val="3942795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600" cy="637504"/>
          </a:xfrm>
        </p:spPr>
        <p:txBody>
          <a:bodyPr/>
          <a:lstStyle/>
          <a:p>
            <a:r>
              <a:rPr lang="en-US" dirty="0"/>
              <a:t>Date</a:t>
            </a:r>
            <a:endParaRPr lang="en-US" sz="3600"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29</a:t>
            </a:fld>
            <a:endParaRPr lang="en-US" dirty="0"/>
          </a:p>
        </p:txBody>
      </p:sp>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66672" y="-1001527"/>
            <a:ext cx="4394161" cy="4622429"/>
          </a:xfrm>
          <a:prstGeom prst="rect">
            <a:avLst/>
          </a:prstGeom>
        </p:spPr>
      </p:pic>
      <p:sp>
        <p:nvSpPr>
          <p:cNvPr id="5" name="TextBox 4">
            <a:extLst>
              <a:ext uri="{FF2B5EF4-FFF2-40B4-BE49-F238E27FC236}">
                <a16:creationId xmlns:a16="http://schemas.microsoft.com/office/drawing/2014/main" id="{9DA82CA8-2389-D042-85A2-07DE40408CBB}"/>
              </a:ext>
            </a:extLst>
          </p:cNvPr>
          <p:cNvSpPr txBox="1"/>
          <p:nvPr/>
        </p:nvSpPr>
        <p:spPr>
          <a:xfrm>
            <a:off x="16753114" y="7293429"/>
            <a:ext cx="65" cy="215444"/>
          </a:xfrm>
          <a:prstGeom prst="rect">
            <a:avLst/>
          </a:prstGeom>
          <a:noFill/>
          <a:ln>
            <a:noFill/>
          </a:ln>
        </p:spPr>
        <p:txBody>
          <a:bodyPr wrap="none" lIns="0" tIns="0" rIns="0" bIns="0" rtlCol="0">
            <a:spAutoFit/>
          </a:bodyPr>
          <a:lstStyle/>
          <a:p>
            <a:pPr algn="l"/>
            <a:endParaRPr lang="en-HR" sz="1400" dirty="0" err="1">
              <a:latin typeface="IBM Plex Sans" charset="0"/>
              <a:ea typeface="IBM Plex Sans" charset="0"/>
              <a:cs typeface="IBM Plex Sans" charset="0"/>
            </a:endParaRPr>
          </a:p>
        </p:txBody>
      </p:sp>
      <p:sp>
        <p:nvSpPr>
          <p:cNvPr id="12" name="Textplatzhalter 2">
            <a:extLst>
              <a:ext uri="{FF2B5EF4-FFF2-40B4-BE49-F238E27FC236}">
                <a16:creationId xmlns:a16="http://schemas.microsoft.com/office/drawing/2014/main" id="{B20C10BC-B3A0-F244-8C9F-2D5581B0BD5B}"/>
              </a:ext>
            </a:extLst>
          </p:cNvPr>
          <p:cNvSpPr txBox="1">
            <a:spLocks/>
          </p:cNvSpPr>
          <p:nvPr/>
        </p:nvSpPr>
        <p:spPr>
          <a:xfrm>
            <a:off x="457199" y="2574926"/>
            <a:ext cx="10051961" cy="6435724"/>
          </a:xfrm>
          <a:prstGeom prst="rect">
            <a:avLst/>
          </a:prstGeom>
        </p:spPr>
        <p:txBody>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r>
              <a:rPr lang="en-GB" dirty="0"/>
              <a:t>If there is a single argument, and it’s a string, then it is parsed automatically.</a:t>
            </a:r>
          </a:p>
          <a:p>
            <a:endParaRPr lang="en-GB" dirty="0"/>
          </a:p>
          <a:p>
            <a:endParaRPr lang="en-GB" dirty="0"/>
          </a:p>
          <a:p>
            <a:endParaRPr lang="en-GB" dirty="0"/>
          </a:p>
          <a:p>
            <a:r>
              <a:rPr lang="en-GB" dirty="0"/>
              <a:t>Important: The time is not set, so it's assumed to be midnight GMT and is adjusted according to the </a:t>
            </a:r>
            <a:r>
              <a:rPr lang="en-GB" dirty="0" err="1"/>
              <a:t>timezone</a:t>
            </a:r>
            <a:r>
              <a:rPr lang="en-GB" dirty="0"/>
              <a:t> the code is run in.</a:t>
            </a:r>
          </a:p>
          <a:p>
            <a:endParaRPr lang="en-GB" dirty="0"/>
          </a:p>
          <a:p>
            <a:endParaRPr lang="en-GB" dirty="0"/>
          </a:p>
          <a:p>
            <a:endParaRPr lang="en-GB" kern="0" dirty="0"/>
          </a:p>
          <a:p>
            <a:endParaRPr lang="en-GB" kern="0" dirty="0"/>
          </a:p>
          <a:p>
            <a:endParaRPr lang="en-GB" kern="0" dirty="0"/>
          </a:p>
        </p:txBody>
      </p:sp>
      <p:pic>
        <p:nvPicPr>
          <p:cNvPr id="8" name="Picture 7" descr="A picture containing graphical user interface&#10;&#10;Description automatically generated">
            <a:extLst>
              <a:ext uri="{FF2B5EF4-FFF2-40B4-BE49-F238E27FC236}">
                <a16:creationId xmlns:a16="http://schemas.microsoft.com/office/drawing/2014/main" id="{4DAA41FB-13EE-DC4C-86CD-EBBFF6F5B07E}"/>
              </a:ext>
            </a:extLst>
          </p:cNvPr>
          <p:cNvPicPr>
            <a:picLocks noChangeAspect="1"/>
          </p:cNvPicPr>
          <p:nvPr/>
        </p:nvPicPr>
        <p:blipFill>
          <a:blip r:embed="rId5"/>
          <a:stretch>
            <a:fillRect/>
          </a:stretch>
        </p:blipFill>
        <p:spPr>
          <a:xfrm>
            <a:off x="457199" y="3853542"/>
            <a:ext cx="4441116" cy="1461633"/>
          </a:xfrm>
          <a:prstGeom prst="rect">
            <a:avLst/>
          </a:prstGeom>
        </p:spPr>
      </p:pic>
    </p:spTree>
    <p:extLst>
      <p:ext uri="{BB962C8B-B14F-4D97-AF65-F5344CB8AC3E}">
        <p14:creationId xmlns:p14="http://schemas.microsoft.com/office/powerpoint/2010/main" val="286700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Data Type - String</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3</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sp>
        <p:nvSpPr>
          <p:cNvPr id="20" name="Textplatzhalter 2">
            <a:extLst>
              <a:ext uri="{FF2B5EF4-FFF2-40B4-BE49-F238E27FC236}">
                <a16:creationId xmlns:a16="http://schemas.microsoft.com/office/drawing/2014/main" id="{5E2F8388-E44B-064A-9E63-CD807D25B94D}"/>
              </a:ext>
            </a:extLst>
          </p:cNvPr>
          <p:cNvSpPr txBox="1">
            <a:spLocks/>
          </p:cNvSpPr>
          <p:nvPr/>
        </p:nvSpPr>
        <p:spPr>
          <a:xfrm>
            <a:off x="368300" y="2356834"/>
            <a:ext cx="8229600" cy="6653966"/>
          </a:xfrm>
          <a:prstGeom prst="rect">
            <a:avLst/>
          </a:prstGeom>
        </p:spPr>
        <p:txBody>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pPr marL="457200" indent="-457200" defTabSz="914400">
              <a:buFont typeface="Arial" panose="020B0604020202020204" pitchFamily="34" charset="0"/>
              <a:buChar char="•"/>
            </a:pPr>
            <a:r>
              <a:rPr lang="en-GB" b="1" dirty="0"/>
              <a:t>HTML</a:t>
            </a:r>
            <a:r>
              <a:rPr lang="en-GB" dirty="0"/>
              <a:t> provides structure and meaning to our text</a:t>
            </a:r>
          </a:p>
          <a:p>
            <a:pPr marL="457200" indent="-457200" defTabSz="914400">
              <a:buFont typeface="Arial" panose="020B0604020202020204" pitchFamily="34" charset="0"/>
              <a:buChar char="•"/>
            </a:pPr>
            <a:r>
              <a:rPr lang="en-GB" b="1" kern="0" dirty="0"/>
              <a:t>CSS</a:t>
            </a:r>
            <a:r>
              <a:rPr lang="en-GB" kern="0" dirty="0"/>
              <a:t> allows us to precisely style it</a:t>
            </a:r>
          </a:p>
          <a:p>
            <a:pPr marL="457200" indent="-457200" defTabSz="914400">
              <a:buFont typeface="Arial" panose="020B0604020202020204" pitchFamily="34" charset="0"/>
              <a:buChar char="•"/>
            </a:pPr>
            <a:r>
              <a:rPr lang="en-GB" b="1" kern="0" dirty="0"/>
              <a:t>JavaScript</a:t>
            </a:r>
            <a:r>
              <a:rPr lang="en-GB" kern="0" dirty="0"/>
              <a:t> </a:t>
            </a:r>
            <a:r>
              <a:rPr lang="en-GB" dirty="0"/>
              <a:t>contains a number of features for manipulating strings, creating custom welcome messages and prompts, showing the right text labels when needed, sorting terms into the desired order, and much more</a:t>
            </a:r>
            <a:br>
              <a:rPr lang="en-GB" kern="0" dirty="0"/>
            </a:br>
            <a:endParaRPr lang="de-DE" kern="0" dirty="0"/>
          </a:p>
        </p:txBody>
      </p:sp>
    </p:spTree>
    <p:extLst>
      <p:ext uri="{BB962C8B-B14F-4D97-AF65-F5344CB8AC3E}">
        <p14:creationId xmlns:p14="http://schemas.microsoft.com/office/powerpoint/2010/main" val="398070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Effect transition="in" filter="fade">
                                      <p:cBhvr>
                                        <p:cTn id="11" dur="500"/>
                                        <p:tgtEl>
                                          <p:spTgt spid="20">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fade">
                                      <p:cBhvr>
                                        <p:cTn id="15" dur="500"/>
                                        <p:tgtEl>
                                          <p:spTgt spid="2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0">
                                            <p:txEl>
                                              <p:pRg st="0" end="0"/>
                                            </p:txEl>
                                          </p:spTgt>
                                        </p:tgtEl>
                                      </p:cBhvr>
                                    </p:animEffect>
                                    <p:set>
                                      <p:cBhvr>
                                        <p:cTn id="20" dur="1" fill="hold">
                                          <p:stCondLst>
                                            <p:cond delay="499"/>
                                          </p:stCondLst>
                                        </p:cTn>
                                        <p:tgtEl>
                                          <p:spTgt spid="20">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0">
                                            <p:txEl>
                                              <p:pRg st="1" end="1"/>
                                            </p:txEl>
                                          </p:spTgt>
                                        </p:tgtEl>
                                      </p:cBhvr>
                                    </p:animEffect>
                                    <p:set>
                                      <p:cBhvr>
                                        <p:cTn id="25" dur="1" fill="hold">
                                          <p:stCondLst>
                                            <p:cond delay="499"/>
                                          </p:stCondLst>
                                        </p:cTn>
                                        <p:tgtEl>
                                          <p:spTgt spid="20">
                                            <p:txEl>
                                              <p:pRg st="1" end="1"/>
                                            </p:txEl>
                                          </p:spTgt>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20">
                                            <p:txEl>
                                              <p:pRg st="2" end="2"/>
                                            </p:txEl>
                                          </p:spTgt>
                                        </p:tgtEl>
                                      </p:cBhvr>
                                    </p:animEffect>
                                    <p:set>
                                      <p:cBhvr>
                                        <p:cTn id="30" dur="1" fill="hold">
                                          <p:stCondLst>
                                            <p:cond delay="499"/>
                                          </p:stCondLst>
                                        </p:cTn>
                                        <p:tgtEl>
                                          <p:spTgt spid="20">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57199" y="457201"/>
            <a:ext cx="10482943" cy="936170"/>
          </a:xfrm>
        </p:spPr>
        <p:txBody>
          <a:bodyPr/>
          <a:lstStyle/>
          <a:p>
            <a:r>
              <a:rPr lang="en-GB" dirty="0"/>
              <a:t>Date format and time zone conversions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30</a:t>
            </a:fld>
            <a:endParaRPr lang="en-US" dirty="0"/>
          </a:p>
        </p:txBody>
      </p:sp>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66672" y="-1001527"/>
            <a:ext cx="4394161" cy="4622429"/>
          </a:xfrm>
          <a:prstGeom prst="rect">
            <a:avLst/>
          </a:prstGeom>
        </p:spPr>
      </p:pic>
      <p:sp>
        <p:nvSpPr>
          <p:cNvPr id="5" name="TextBox 4">
            <a:extLst>
              <a:ext uri="{FF2B5EF4-FFF2-40B4-BE49-F238E27FC236}">
                <a16:creationId xmlns:a16="http://schemas.microsoft.com/office/drawing/2014/main" id="{9DA82CA8-2389-D042-85A2-07DE40408CBB}"/>
              </a:ext>
            </a:extLst>
          </p:cNvPr>
          <p:cNvSpPr txBox="1"/>
          <p:nvPr/>
        </p:nvSpPr>
        <p:spPr>
          <a:xfrm>
            <a:off x="16753114" y="7293429"/>
            <a:ext cx="65" cy="215444"/>
          </a:xfrm>
          <a:prstGeom prst="rect">
            <a:avLst/>
          </a:prstGeom>
          <a:noFill/>
          <a:ln>
            <a:noFill/>
          </a:ln>
        </p:spPr>
        <p:txBody>
          <a:bodyPr wrap="none" lIns="0" tIns="0" rIns="0" bIns="0" rtlCol="0">
            <a:spAutoFit/>
          </a:bodyPr>
          <a:lstStyle/>
          <a:p>
            <a:pPr algn="l"/>
            <a:endParaRPr lang="en-HR" sz="1400" dirty="0" err="1">
              <a:latin typeface="IBM Plex Sans" charset="0"/>
              <a:ea typeface="IBM Plex Sans" charset="0"/>
              <a:cs typeface="IBM Plex Sans" charset="0"/>
            </a:endParaRPr>
          </a:p>
        </p:txBody>
      </p:sp>
      <p:sp>
        <p:nvSpPr>
          <p:cNvPr id="12" name="Textplatzhalter 2">
            <a:extLst>
              <a:ext uri="{FF2B5EF4-FFF2-40B4-BE49-F238E27FC236}">
                <a16:creationId xmlns:a16="http://schemas.microsoft.com/office/drawing/2014/main" id="{B20C10BC-B3A0-F244-8C9F-2D5581B0BD5B}"/>
              </a:ext>
            </a:extLst>
          </p:cNvPr>
          <p:cNvSpPr txBox="1">
            <a:spLocks/>
          </p:cNvSpPr>
          <p:nvPr/>
        </p:nvSpPr>
        <p:spPr>
          <a:xfrm>
            <a:off x="457199" y="2574926"/>
            <a:ext cx="10051961" cy="6435724"/>
          </a:xfrm>
          <a:prstGeom prst="rect">
            <a:avLst/>
          </a:prstGeom>
        </p:spPr>
        <p:txBody>
          <a:bodyPr/>
          <a:lst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a:lstStyle>
          <a:p>
            <a:r>
              <a:rPr lang="en-GB" dirty="0"/>
              <a:t>There are several methods available to obtain a date in various formats, as well as to perform time zone conversions. Particularly useful are the functions that output the date and time in Coordinated Universal Time (UTC), the global standard time defined by the World Time Standard. (This time is historically known as Greenwich Mean Time, as UTC lies along the meridian that includes London—and nearby Greenwich—in the United Kingdom.) The user's device provides the local time.</a:t>
            </a:r>
          </a:p>
          <a:p>
            <a:r>
              <a:rPr lang="en-GB" dirty="0"/>
              <a:t>In addition to methods to read and alter individual components of the local date and time (such as </a:t>
            </a:r>
            <a:r>
              <a:rPr lang="en-GB" dirty="0" err="1">
                <a:solidFill>
                  <a:schemeClr val="bg2"/>
                </a:solidFill>
              </a:rPr>
              <a:t>getDay</a:t>
            </a:r>
            <a:r>
              <a:rPr lang="en-GB" dirty="0">
                <a:solidFill>
                  <a:schemeClr val="bg2"/>
                </a:solidFill>
              </a:rPr>
              <a:t>() </a:t>
            </a:r>
            <a:r>
              <a:rPr lang="en-GB" dirty="0"/>
              <a:t>and </a:t>
            </a:r>
            <a:r>
              <a:rPr lang="en-GB" dirty="0" err="1">
                <a:solidFill>
                  <a:schemeClr val="bg2"/>
                </a:solidFill>
              </a:rPr>
              <a:t>setHours</a:t>
            </a:r>
            <a:r>
              <a:rPr lang="en-GB" dirty="0">
                <a:solidFill>
                  <a:schemeClr val="bg2"/>
                </a:solidFill>
              </a:rPr>
              <a:t>()</a:t>
            </a:r>
            <a:r>
              <a:rPr lang="en-GB" dirty="0"/>
              <a:t>), there are also versions of the same methods that read and manipulate the date and time using UTC (such as </a:t>
            </a:r>
            <a:r>
              <a:rPr lang="en-GB" dirty="0" err="1">
                <a:solidFill>
                  <a:schemeClr val="bg2"/>
                </a:solidFill>
              </a:rPr>
              <a:t>getUTCDay</a:t>
            </a:r>
            <a:r>
              <a:rPr lang="en-GB" dirty="0">
                <a:solidFill>
                  <a:schemeClr val="bg2"/>
                </a:solidFill>
              </a:rPr>
              <a:t>() </a:t>
            </a:r>
            <a:r>
              <a:rPr lang="en-GB" dirty="0"/>
              <a:t>and </a:t>
            </a:r>
            <a:r>
              <a:rPr lang="en-GB" dirty="0" err="1">
                <a:solidFill>
                  <a:schemeClr val="bg2"/>
                </a:solidFill>
              </a:rPr>
              <a:t>setUTCHours</a:t>
            </a:r>
            <a:r>
              <a:rPr lang="en-GB" dirty="0">
                <a:solidFill>
                  <a:schemeClr val="bg2"/>
                </a:solidFill>
              </a:rPr>
              <a:t>()</a:t>
            </a:r>
            <a:r>
              <a:rPr lang="en-GB" dirty="0"/>
              <a:t>).</a:t>
            </a:r>
          </a:p>
          <a:p>
            <a:endParaRPr lang="en-GB" dirty="0"/>
          </a:p>
          <a:p>
            <a:endParaRPr lang="en-GB" dirty="0"/>
          </a:p>
          <a:p>
            <a:endParaRPr lang="en-GB" kern="0" dirty="0"/>
          </a:p>
          <a:p>
            <a:endParaRPr lang="en-GB" kern="0" dirty="0"/>
          </a:p>
          <a:p>
            <a:endParaRPr lang="en-GB" kern="0" dirty="0"/>
          </a:p>
        </p:txBody>
      </p:sp>
      <p:sp>
        <p:nvSpPr>
          <p:cNvPr id="9" name="TextBox 8">
            <a:extLst>
              <a:ext uri="{FF2B5EF4-FFF2-40B4-BE49-F238E27FC236}">
                <a16:creationId xmlns:a16="http://schemas.microsoft.com/office/drawing/2014/main" id="{62711F2F-3CC0-2348-8E03-0EDCE85D495D}"/>
              </a:ext>
            </a:extLst>
          </p:cNvPr>
          <p:cNvSpPr txBox="1"/>
          <p:nvPr/>
        </p:nvSpPr>
        <p:spPr>
          <a:xfrm>
            <a:off x="2906486" y="6139543"/>
            <a:ext cx="65" cy="215444"/>
          </a:xfrm>
          <a:prstGeom prst="rect">
            <a:avLst/>
          </a:prstGeom>
          <a:noFill/>
          <a:ln>
            <a:noFill/>
          </a:ln>
        </p:spPr>
        <p:txBody>
          <a:bodyPr wrap="none" lIns="0" tIns="0" rIns="0" bIns="0" rtlCol="0">
            <a:spAutoFit/>
          </a:bodyPr>
          <a:lstStyle/>
          <a:p>
            <a:pPr algn="l"/>
            <a:endParaRPr lang="en-HR" sz="14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1802853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Examples</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31</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1046697"/>
          </a:xfrm>
          <a:prstGeom prst="rect">
            <a:avLst/>
          </a:prstGeom>
          <a:noFill/>
          <a:ln>
            <a:noFill/>
          </a:ln>
        </p:spPr>
        <p:txBody>
          <a:bodyPr wrap="square" lIns="0" tIns="0" rIns="0" bIns="0" rtlCol="0">
            <a:spAutoFit/>
          </a:bodyPr>
          <a:lstStyle/>
          <a:p>
            <a:r>
              <a:rPr lang="en-GB" dirty="0"/>
              <a:t>The autocorrection is a very handy feature of Date objects. We can set out-of-range values, and it will auto-adjust itself.</a:t>
            </a:r>
          </a:p>
          <a:p>
            <a:pPr algn="l"/>
            <a:endParaRPr lang="en-HR" sz="1400" dirty="0" err="1">
              <a:latin typeface="IBM Plex Sans" charset="0"/>
              <a:ea typeface="IBM Plex Sans" charset="0"/>
              <a:cs typeface="IBM Plex Sans" charset="0"/>
            </a:endParaRPr>
          </a:p>
        </p:txBody>
      </p:sp>
      <p:pic>
        <p:nvPicPr>
          <p:cNvPr id="7" name="Picture 6" descr="Text&#10;&#10;Description automatically generated">
            <a:extLst>
              <a:ext uri="{FF2B5EF4-FFF2-40B4-BE49-F238E27FC236}">
                <a16:creationId xmlns:a16="http://schemas.microsoft.com/office/drawing/2014/main" id="{C6DCB77A-037C-FC4A-ADCB-D21F4680B7E3}"/>
              </a:ext>
            </a:extLst>
          </p:cNvPr>
          <p:cNvPicPr>
            <a:picLocks noChangeAspect="1"/>
          </p:cNvPicPr>
          <p:nvPr/>
        </p:nvPicPr>
        <p:blipFill>
          <a:blip r:embed="rId3"/>
          <a:stretch>
            <a:fillRect/>
          </a:stretch>
        </p:blipFill>
        <p:spPr>
          <a:xfrm>
            <a:off x="457199" y="3276635"/>
            <a:ext cx="8026400" cy="1871627"/>
          </a:xfrm>
          <a:prstGeom prst="rect">
            <a:avLst/>
          </a:prstGeom>
        </p:spPr>
      </p:pic>
    </p:spTree>
    <p:extLst>
      <p:ext uri="{BB962C8B-B14F-4D97-AF65-F5344CB8AC3E}">
        <p14:creationId xmlns:p14="http://schemas.microsoft.com/office/powerpoint/2010/main" val="904732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Examples</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32</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1877950"/>
          </a:xfrm>
          <a:prstGeom prst="rect">
            <a:avLst/>
          </a:prstGeom>
          <a:noFill/>
          <a:ln>
            <a:noFill/>
          </a:ln>
        </p:spPr>
        <p:txBody>
          <a:bodyPr wrap="square" lIns="0" tIns="0" rIns="0" bIns="0" rtlCol="0">
            <a:spAutoFit/>
          </a:bodyPr>
          <a:lstStyle/>
          <a:p>
            <a:r>
              <a:rPr lang="en-GB" dirty="0"/>
              <a:t>Out-of-range date components are distributed automatically.</a:t>
            </a:r>
          </a:p>
          <a:p>
            <a:br>
              <a:rPr lang="en-GB" dirty="0"/>
            </a:br>
            <a:r>
              <a:rPr lang="en-GB" dirty="0"/>
              <a:t>Let’s say we need to increase the date “28 Feb 2016” by 2 days. It may be “2 Mar” or “1 Mar” in case of a leap-year. We don’t need to think about it. Just add 2 days. The Date object will do the rest:</a:t>
            </a:r>
          </a:p>
          <a:p>
            <a:pPr algn="l"/>
            <a:endParaRPr lang="en-HR" sz="1400" dirty="0" err="1">
              <a:latin typeface="IBM Plex Sans" charset="0"/>
              <a:ea typeface="IBM Plex Sans" charset="0"/>
              <a:cs typeface="IBM Plex Sans" charset="0"/>
            </a:endParaRPr>
          </a:p>
        </p:txBody>
      </p:sp>
      <p:pic>
        <p:nvPicPr>
          <p:cNvPr id="8" name="Picture 7" descr="Text&#10;&#10;Description automatically generated">
            <a:extLst>
              <a:ext uri="{FF2B5EF4-FFF2-40B4-BE49-F238E27FC236}">
                <a16:creationId xmlns:a16="http://schemas.microsoft.com/office/drawing/2014/main" id="{C02BA11F-D8DD-CE4D-8F7A-55A4E7F19F4F}"/>
              </a:ext>
            </a:extLst>
          </p:cNvPr>
          <p:cNvPicPr>
            <a:picLocks noChangeAspect="1"/>
          </p:cNvPicPr>
          <p:nvPr/>
        </p:nvPicPr>
        <p:blipFill>
          <a:blip r:embed="rId3"/>
          <a:stretch>
            <a:fillRect/>
          </a:stretch>
        </p:blipFill>
        <p:spPr>
          <a:xfrm>
            <a:off x="457199" y="4080457"/>
            <a:ext cx="5754914" cy="2549645"/>
          </a:xfrm>
          <a:prstGeom prst="rect">
            <a:avLst/>
          </a:prstGeom>
        </p:spPr>
      </p:pic>
    </p:spTree>
    <p:extLst>
      <p:ext uri="{BB962C8B-B14F-4D97-AF65-F5344CB8AC3E}">
        <p14:creationId xmlns:p14="http://schemas.microsoft.com/office/powerpoint/2010/main" val="1665689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Examples</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33</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1046697"/>
          </a:xfrm>
          <a:prstGeom prst="rect">
            <a:avLst/>
          </a:prstGeom>
          <a:noFill/>
          <a:ln>
            <a:noFill/>
          </a:ln>
        </p:spPr>
        <p:txBody>
          <a:bodyPr wrap="square" lIns="0" tIns="0" rIns="0" bIns="0" rtlCol="0">
            <a:spAutoFit/>
          </a:bodyPr>
          <a:lstStyle/>
          <a:p>
            <a:r>
              <a:rPr lang="en-GB" dirty="0"/>
              <a:t>That feature is often used to get the date after the given period of time. For instance, let’s get the date for “70 seconds after now”:</a:t>
            </a:r>
          </a:p>
          <a:p>
            <a:pPr algn="l"/>
            <a:endParaRPr lang="en-HR" sz="1400" dirty="0" err="1">
              <a:latin typeface="IBM Plex Sans" charset="0"/>
              <a:ea typeface="IBM Plex Sans" charset="0"/>
              <a:cs typeface="IBM Plex Sans" charset="0"/>
            </a:endParaRPr>
          </a:p>
        </p:txBody>
      </p:sp>
      <p:pic>
        <p:nvPicPr>
          <p:cNvPr id="7" name="Picture 6" descr="Text&#10;&#10;Description automatically generated">
            <a:extLst>
              <a:ext uri="{FF2B5EF4-FFF2-40B4-BE49-F238E27FC236}">
                <a16:creationId xmlns:a16="http://schemas.microsoft.com/office/drawing/2014/main" id="{85E5E555-17B7-7E48-B472-D48556924C84}"/>
              </a:ext>
            </a:extLst>
          </p:cNvPr>
          <p:cNvPicPr>
            <a:picLocks noChangeAspect="1"/>
          </p:cNvPicPr>
          <p:nvPr/>
        </p:nvPicPr>
        <p:blipFill>
          <a:blip r:embed="rId3"/>
          <a:stretch>
            <a:fillRect/>
          </a:stretch>
        </p:blipFill>
        <p:spPr>
          <a:xfrm>
            <a:off x="457199" y="3152548"/>
            <a:ext cx="7130143" cy="2483134"/>
          </a:xfrm>
          <a:prstGeom prst="rect">
            <a:avLst/>
          </a:prstGeom>
        </p:spPr>
      </p:pic>
    </p:spTree>
    <p:extLst>
      <p:ext uri="{BB962C8B-B14F-4D97-AF65-F5344CB8AC3E}">
        <p14:creationId xmlns:p14="http://schemas.microsoft.com/office/powerpoint/2010/main" val="4092483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Examples</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34</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631070"/>
          </a:xfrm>
          <a:prstGeom prst="rect">
            <a:avLst/>
          </a:prstGeom>
          <a:noFill/>
          <a:ln>
            <a:noFill/>
          </a:ln>
        </p:spPr>
        <p:txBody>
          <a:bodyPr wrap="square" lIns="0" tIns="0" rIns="0" bIns="0" rtlCol="0">
            <a:spAutoFit/>
          </a:bodyPr>
          <a:lstStyle/>
          <a:p>
            <a:r>
              <a:rPr lang="en-GB" dirty="0"/>
              <a:t>We can also set zero or even negative values. For example:</a:t>
            </a:r>
          </a:p>
          <a:p>
            <a:pPr algn="l"/>
            <a:endParaRPr lang="en-HR" sz="1400" dirty="0" err="1">
              <a:latin typeface="IBM Plex Sans" charset="0"/>
              <a:ea typeface="IBM Plex Sans" charset="0"/>
              <a:cs typeface="IBM Plex Sans" charset="0"/>
            </a:endParaRPr>
          </a:p>
        </p:txBody>
      </p:sp>
      <p:pic>
        <p:nvPicPr>
          <p:cNvPr id="8" name="Picture 7" descr="Text&#10;&#10;Description automatically generated">
            <a:extLst>
              <a:ext uri="{FF2B5EF4-FFF2-40B4-BE49-F238E27FC236}">
                <a16:creationId xmlns:a16="http://schemas.microsoft.com/office/drawing/2014/main" id="{7A21473C-D3DE-9542-BE04-996685809705}"/>
              </a:ext>
            </a:extLst>
          </p:cNvPr>
          <p:cNvPicPr>
            <a:picLocks noChangeAspect="1"/>
          </p:cNvPicPr>
          <p:nvPr/>
        </p:nvPicPr>
        <p:blipFill>
          <a:blip r:embed="rId3"/>
          <a:stretch>
            <a:fillRect/>
          </a:stretch>
        </p:blipFill>
        <p:spPr>
          <a:xfrm>
            <a:off x="457199" y="2819400"/>
            <a:ext cx="10230528" cy="3410176"/>
          </a:xfrm>
          <a:prstGeom prst="rect">
            <a:avLst/>
          </a:prstGeom>
        </p:spPr>
      </p:pic>
    </p:spTree>
    <p:extLst>
      <p:ext uri="{BB962C8B-B14F-4D97-AF65-F5344CB8AC3E}">
        <p14:creationId xmlns:p14="http://schemas.microsoft.com/office/powerpoint/2010/main" val="3171214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Date</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35</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4787336"/>
          </a:xfrm>
          <a:prstGeom prst="rect">
            <a:avLst/>
          </a:prstGeom>
          <a:noFill/>
          <a:ln>
            <a:noFill/>
          </a:ln>
        </p:spPr>
        <p:txBody>
          <a:bodyPr wrap="square" lIns="0" tIns="0" rIns="0" bIns="0" rtlCol="0">
            <a:spAutoFit/>
          </a:bodyPr>
          <a:lstStyle/>
          <a:p>
            <a:r>
              <a:rPr lang="en-GB" dirty="0"/>
              <a:t>When a Date object is converted to number, it becomes the timestamp same as </a:t>
            </a:r>
            <a:r>
              <a:rPr lang="en-GB" dirty="0" err="1"/>
              <a:t>date.getTime</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r>
              <a:rPr lang="en-GB" dirty="0"/>
              <a:t>The important side effect: dates can be subtracted, the result is their difference in </a:t>
            </a:r>
            <a:r>
              <a:rPr lang="en-GB" dirty="0" err="1"/>
              <a:t>ms</a:t>
            </a:r>
            <a:r>
              <a:rPr lang="en-GB" dirty="0"/>
              <a:t>.</a:t>
            </a:r>
          </a:p>
          <a:p>
            <a:br>
              <a:rPr lang="en-GB" dirty="0"/>
            </a:br>
            <a:r>
              <a:rPr lang="en-GB" dirty="0"/>
              <a:t>That can be used for time measurements:</a:t>
            </a:r>
          </a:p>
          <a:p>
            <a:pPr algn="l"/>
            <a:endParaRPr lang="en-HR" sz="1400" dirty="0" err="1">
              <a:latin typeface="IBM Plex Sans" charset="0"/>
              <a:ea typeface="IBM Plex Sans" charset="0"/>
              <a:cs typeface="IBM Plex Sans" charset="0"/>
            </a:endParaRPr>
          </a:p>
        </p:txBody>
      </p:sp>
      <p:pic>
        <p:nvPicPr>
          <p:cNvPr id="7" name="Picture 6" descr="Text&#10;&#10;Description automatically generated with medium confidence">
            <a:extLst>
              <a:ext uri="{FF2B5EF4-FFF2-40B4-BE49-F238E27FC236}">
                <a16:creationId xmlns:a16="http://schemas.microsoft.com/office/drawing/2014/main" id="{089F9524-2194-6446-A270-75BC7410CAC6}"/>
              </a:ext>
            </a:extLst>
          </p:cNvPr>
          <p:cNvPicPr>
            <a:picLocks noChangeAspect="1"/>
          </p:cNvPicPr>
          <p:nvPr/>
        </p:nvPicPr>
        <p:blipFill>
          <a:blip r:embed="rId3"/>
          <a:stretch>
            <a:fillRect/>
          </a:stretch>
        </p:blipFill>
        <p:spPr>
          <a:xfrm>
            <a:off x="457199" y="2510291"/>
            <a:ext cx="9216571" cy="1602882"/>
          </a:xfrm>
          <a:prstGeom prst="rect">
            <a:avLst/>
          </a:prstGeom>
        </p:spPr>
      </p:pic>
      <p:pic>
        <p:nvPicPr>
          <p:cNvPr id="9" name="Picture 8" descr="Text&#10;&#10;Description automatically generated">
            <a:extLst>
              <a:ext uri="{FF2B5EF4-FFF2-40B4-BE49-F238E27FC236}">
                <a16:creationId xmlns:a16="http://schemas.microsoft.com/office/drawing/2014/main" id="{DC31788B-6CAA-7944-81A8-D15F9BF3EF89}"/>
              </a:ext>
            </a:extLst>
          </p:cNvPr>
          <p:cNvPicPr>
            <a:picLocks noChangeAspect="1"/>
          </p:cNvPicPr>
          <p:nvPr/>
        </p:nvPicPr>
        <p:blipFill>
          <a:blip r:embed="rId4"/>
          <a:stretch>
            <a:fillRect/>
          </a:stretch>
        </p:blipFill>
        <p:spPr>
          <a:xfrm>
            <a:off x="7696200" y="5667475"/>
            <a:ext cx="5823857" cy="3343325"/>
          </a:xfrm>
          <a:prstGeom prst="rect">
            <a:avLst/>
          </a:prstGeom>
        </p:spPr>
      </p:pic>
    </p:spTree>
    <p:extLst>
      <p:ext uri="{BB962C8B-B14F-4D97-AF65-F5344CB8AC3E}">
        <p14:creationId xmlns:p14="http://schemas.microsoft.com/office/powerpoint/2010/main" val="542804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Examples</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36</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4787336"/>
          </a:xfrm>
          <a:prstGeom prst="rect">
            <a:avLst/>
          </a:prstGeom>
          <a:noFill/>
          <a:ln>
            <a:noFill/>
          </a:ln>
        </p:spPr>
        <p:txBody>
          <a:bodyPr wrap="square" lIns="0" tIns="0" rIns="0" bIns="0" rtlCol="0">
            <a:spAutoFit/>
          </a:bodyPr>
          <a:lstStyle/>
          <a:p>
            <a:r>
              <a:rPr lang="en-GB" dirty="0"/>
              <a:t>If we only want to measure time, we don’t need the Date object.</a:t>
            </a:r>
          </a:p>
          <a:p>
            <a:br>
              <a:rPr lang="en-GB" dirty="0"/>
            </a:br>
            <a:r>
              <a:rPr lang="en-GB" dirty="0"/>
              <a:t>There’s a special method </a:t>
            </a:r>
            <a:r>
              <a:rPr lang="en-GB" dirty="0" err="1"/>
              <a:t>Date.now</a:t>
            </a:r>
            <a:r>
              <a:rPr lang="en-GB" dirty="0"/>
              <a:t>() that returns the current timestamp.</a:t>
            </a:r>
          </a:p>
          <a:p>
            <a:br>
              <a:rPr lang="en-GB" dirty="0"/>
            </a:br>
            <a:r>
              <a:rPr lang="en-GB" dirty="0"/>
              <a:t>It is semantically equivalent to new Date().</a:t>
            </a:r>
            <a:r>
              <a:rPr lang="en-GB" dirty="0" err="1"/>
              <a:t>getTime</a:t>
            </a:r>
            <a:r>
              <a:rPr lang="en-GB" dirty="0"/>
              <a:t>(), but it doesn’t create an intermediate Date object. So it’s faster and doesn’t put pressure on garbage collection.</a:t>
            </a:r>
          </a:p>
          <a:p>
            <a:br>
              <a:rPr lang="en-GB" dirty="0"/>
            </a:br>
            <a:r>
              <a:rPr lang="en-GB" dirty="0"/>
              <a:t>It is used mostly for convenience or when performance matters, like in games in JavaScript or other specialized applications.</a:t>
            </a:r>
          </a:p>
          <a:p>
            <a:br>
              <a:rPr lang="en-GB" dirty="0"/>
            </a:br>
            <a:r>
              <a:rPr lang="en-GB" dirty="0"/>
              <a:t>So this is better:</a:t>
            </a:r>
          </a:p>
          <a:p>
            <a:pPr algn="l"/>
            <a:endParaRPr lang="en-HR" sz="1400" dirty="0" err="1">
              <a:latin typeface="IBM Plex Sans" charset="0"/>
              <a:ea typeface="IBM Plex Sans" charset="0"/>
              <a:cs typeface="IBM Plex Sans" charset="0"/>
            </a:endParaRPr>
          </a:p>
        </p:txBody>
      </p:sp>
      <p:pic>
        <p:nvPicPr>
          <p:cNvPr id="7" name="Picture 6" descr="Text&#10;&#10;Description automatically generated">
            <a:extLst>
              <a:ext uri="{FF2B5EF4-FFF2-40B4-BE49-F238E27FC236}">
                <a16:creationId xmlns:a16="http://schemas.microsoft.com/office/drawing/2014/main" id="{12FCC878-92D2-9E4C-ABA8-EFCEEA3CCA53}"/>
              </a:ext>
            </a:extLst>
          </p:cNvPr>
          <p:cNvPicPr>
            <a:picLocks noChangeAspect="1"/>
          </p:cNvPicPr>
          <p:nvPr/>
        </p:nvPicPr>
        <p:blipFill>
          <a:blip r:embed="rId3"/>
          <a:stretch>
            <a:fillRect/>
          </a:stretch>
        </p:blipFill>
        <p:spPr>
          <a:xfrm>
            <a:off x="3668485" y="5755526"/>
            <a:ext cx="7783286" cy="3255274"/>
          </a:xfrm>
          <a:prstGeom prst="rect">
            <a:avLst/>
          </a:prstGeom>
        </p:spPr>
      </p:pic>
    </p:spTree>
    <p:extLst>
      <p:ext uri="{BB962C8B-B14F-4D97-AF65-F5344CB8AC3E}">
        <p14:creationId xmlns:p14="http://schemas.microsoft.com/office/powerpoint/2010/main" val="3267528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Exercise</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37</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631070"/>
          </a:xfrm>
          <a:prstGeom prst="rect">
            <a:avLst/>
          </a:prstGeom>
          <a:noFill/>
          <a:ln>
            <a:noFill/>
          </a:ln>
        </p:spPr>
        <p:txBody>
          <a:bodyPr wrap="square" lIns="0" tIns="0" rIns="0" bIns="0" rtlCol="0">
            <a:spAutoFit/>
          </a:bodyPr>
          <a:lstStyle/>
          <a:p>
            <a:r>
              <a:rPr lang="en-GB" dirty="0"/>
              <a:t>Write a JavaScript function to calculate age from a person.</a:t>
            </a:r>
          </a:p>
          <a:p>
            <a:endParaRPr lang="en-GB" sz="1400" dirty="0">
              <a:latin typeface="IBM Plex Sans" charset="0"/>
              <a:ea typeface="IBM Plex Sans" charset="0"/>
              <a:cs typeface="IBM Plex Sans" charset="0"/>
            </a:endParaRPr>
          </a:p>
        </p:txBody>
      </p:sp>
    </p:spTree>
    <p:extLst>
      <p:ext uri="{BB962C8B-B14F-4D97-AF65-F5344CB8AC3E}">
        <p14:creationId xmlns:p14="http://schemas.microsoft.com/office/powerpoint/2010/main" val="4116106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828-9D62-3945-8031-A95FA09EFB8F}"/>
              </a:ext>
            </a:extLst>
          </p:cNvPr>
          <p:cNvSpPr>
            <a:spLocks noGrp="1"/>
          </p:cNvSpPr>
          <p:nvPr>
            <p:ph type="title"/>
          </p:nvPr>
        </p:nvSpPr>
        <p:spPr/>
        <p:txBody>
          <a:bodyPr/>
          <a:lstStyle/>
          <a:p>
            <a:r>
              <a:rPr lang="en-HR" dirty="0"/>
              <a:t>Exercise for Friday</a:t>
            </a:r>
          </a:p>
        </p:txBody>
      </p:sp>
      <p:sp>
        <p:nvSpPr>
          <p:cNvPr id="3" name="Footer Placeholder 2">
            <a:extLst>
              <a:ext uri="{FF2B5EF4-FFF2-40B4-BE49-F238E27FC236}">
                <a16:creationId xmlns:a16="http://schemas.microsoft.com/office/drawing/2014/main" id="{0501F8C4-DEDF-AD48-9220-85DC0678B46B}"/>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327CC654-A584-E749-B541-C09A63BEB495}"/>
              </a:ext>
            </a:extLst>
          </p:cNvPr>
          <p:cNvSpPr>
            <a:spLocks noGrp="1"/>
          </p:cNvSpPr>
          <p:nvPr>
            <p:ph type="sldNum" sz="quarter" idx="11"/>
          </p:nvPr>
        </p:nvSpPr>
        <p:spPr/>
        <p:txBody>
          <a:bodyPr/>
          <a:lstStyle/>
          <a:p>
            <a:fld id="{59395FB3-9C97-154F-86B2-7E381B951268}" type="slidenum">
              <a:rPr lang="en-US" smtClean="0"/>
              <a:pPr/>
              <a:t>38</a:t>
            </a:fld>
            <a:endParaRPr lang="en-US" dirty="0"/>
          </a:p>
        </p:txBody>
      </p:sp>
      <p:sp>
        <p:nvSpPr>
          <p:cNvPr id="5" name="TextBox 4">
            <a:extLst>
              <a:ext uri="{FF2B5EF4-FFF2-40B4-BE49-F238E27FC236}">
                <a16:creationId xmlns:a16="http://schemas.microsoft.com/office/drawing/2014/main" id="{534D7F54-502D-AB4F-9C84-58E19972E966}"/>
              </a:ext>
            </a:extLst>
          </p:cNvPr>
          <p:cNvSpPr txBox="1"/>
          <p:nvPr/>
        </p:nvSpPr>
        <p:spPr>
          <a:xfrm>
            <a:off x="457201" y="1719943"/>
            <a:ext cx="17373466" cy="3216393"/>
          </a:xfrm>
          <a:prstGeom prst="rect">
            <a:avLst/>
          </a:prstGeom>
          <a:noFill/>
          <a:ln>
            <a:noFill/>
          </a:ln>
        </p:spPr>
        <p:txBody>
          <a:bodyPr wrap="square" lIns="0" tIns="0" rIns="0" bIns="0" rtlCol="0">
            <a:spAutoFit/>
          </a:bodyPr>
          <a:lstStyle/>
          <a:p>
            <a:pPr marL="514350" indent="-514350">
              <a:buAutoNum type="arabicPeriod"/>
            </a:pPr>
            <a:r>
              <a:rPr lang="en-GB" dirty="0"/>
              <a:t>Write a JavaScript function to get the current date with separator as parameter.</a:t>
            </a:r>
          </a:p>
          <a:p>
            <a:endParaRPr lang="en-GB" sz="1400" dirty="0">
              <a:latin typeface="IBM Plex Sans" charset="0"/>
              <a:ea typeface="IBM Plex Sans" charset="0"/>
              <a:cs typeface="IBM Plex Sans" charset="0"/>
            </a:endParaRPr>
          </a:p>
          <a:p>
            <a:r>
              <a:rPr lang="en-GB" sz="1400" dirty="0"/>
              <a:t>Test Data :</a:t>
            </a:r>
          </a:p>
          <a:p>
            <a:br>
              <a:rPr lang="en-GB" sz="1400" dirty="0"/>
            </a:br>
            <a:r>
              <a:rPr lang="en-GB" sz="1400" dirty="0" err="1"/>
              <a:t>console.log</a:t>
            </a:r>
            <a:r>
              <a:rPr lang="en-GB" sz="1400" dirty="0"/>
              <a:t>(</a:t>
            </a:r>
            <a:r>
              <a:rPr lang="en-GB" sz="1400" dirty="0" err="1"/>
              <a:t>curday</a:t>
            </a:r>
            <a:r>
              <a:rPr lang="en-GB" sz="1400" dirty="0"/>
              <a:t>('/'));</a:t>
            </a:r>
            <a:br>
              <a:rPr lang="en-GB" sz="1400" dirty="0"/>
            </a:br>
            <a:r>
              <a:rPr lang="en-GB" sz="1400" dirty="0" err="1"/>
              <a:t>console.log</a:t>
            </a:r>
            <a:r>
              <a:rPr lang="en-GB" sz="1400" dirty="0"/>
              <a:t>(</a:t>
            </a:r>
            <a:r>
              <a:rPr lang="en-GB" sz="1400" dirty="0" err="1"/>
              <a:t>curday</a:t>
            </a:r>
            <a:r>
              <a:rPr lang="en-GB" sz="1400" dirty="0"/>
              <a:t>('-'));</a:t>
            </a:r>
            <a:br>
              <a:rPr lang="en-GB" sz="1400" dirty="0"/>
            </a:br>
            <a:br>
              <a:rPr lang="en-GB" sz="1400" dirty="0"/>
            </a:br>
            <a:r>
              <a:rPr lang="en-GB" sz="1400" dirty="0"/>
              <a:t>Output:</a:t>
            </a:r>
          </a:p>
          <a:p>
            <a:br>
              <a:rPr lang="en-GB" sz="1400" dirty="0"/>
            </a:br>
            <a:r>
              <a:rPr lang="en-GB" sz="1400" dirty="0"/>
              <a:t>"11/12/2021"</a:t>
            </a:r>
            <a:br>
              <a:rPr lang="en-GB" sz="1400" dirty="0"/>
            </a:br>
            <a:r>
              <a:rPr lang="en-GB" sz="1400" dirty="0"/>
              <a:t>"11-12-2021”</a:t>
            </a:r>
          </a:p>
          <a:p>
            <a:r>
              <a:rPr lang="en-GB" sz="1400" dirty="0"/>
              <a:t>”01-10-2021”</a:t>
            </a:r>
          </a:p>
          <a:p>
            <a:endParaRPr lang="en-GB" sz="1400" dirty="0">
              <a:latin typeface="IBM Plex Sans" charset="0"/>
              <a:ea typeface="IBM Plex Sans" charset="0"/>
              <a:cs typeface="IBM Plex Sans" charset="0"/>
            </a:endParaRPr>
          </a:p>
          <a:p>
            <a:endParaRPr lang="en-HR" sz="1400" dirty="0" err="1">
              <a:latin typeface="IBM Plex Sans" charset="0"/>
              <a:ea typeface="IBM Plex Sans" charset="0"/>
              <a:cs typeface="IBM Plex Sans" charset="0"/>
            </a:endParaRPr>
          </a:p>
        </p:txBody>
      </p:sp>
      <p:sp>
        <p:nvSpPr>
          <p:cNvPr id="7" name="TextBox 6">
            <a:extLst>
              <a:ext uri="{FF2B5EF4-FFF2-40B4-BE49-F238E27FC236}">
                <a16:creationId xmlns:a16="http://schemas.microsoft.com/office/drawing/2014/main" id="{F04B49EC-9834-7A4A-8CA1-9A17616430AA}"/>
              </a:ext>
            </a:extLst>
          </p:cNvPr>
          <p:cNvSpPr txBox="1"/>
          <p:nvPr/>
        </p:nvSpPr>
        <p:spPr>
          <a:xfrm>
            <a:off x="457201" y="5029201"/>
            <a:ext cx="17373466" cy="2785506"/>
          </a:xfrm>
          <a:prstGeom prst="rect">
            <a:avLst/>
          </a:prstGeom>
          <a:noFill/>
          <a:ln>
            <a:noFill/>
          </a:ln>
        </p:spPr>
        <p:txBody>
          <a:bodyPr wrap="square" lIns="0" tIns="0" rIns="0" bIns="0" rtlCol="0">
            <a:spAutoFit/>
          </a:bodyPr>
          <a:lstStyle/>
          <a:p>
            <a:r>
              <a:rPr lang="en-GB" dirty="0"/>
              <a:t>2. Write a JavaScript function to get a two digit representation of a year..</a:t>
            </a:r>
          </a:p>
          <a:p>
            <a:endParaRPr lang="en-GB" sz="1400" dirty="0">
              <a:latin typeface="IBM Plex Sans" charset="0"/>
              <a:ea typeface="IBM Plex Sans" charset="0"/>
              <a:cs typeface="IBM Plex Sans" charset="0"/>
            </a:endParaRPr>
          </a:p>
          <a:p>
            <a:r>
              <a:rPr lang="en-GB" sz="1400" dirty="0"/>
              <a:t>Test Data:</a:t>
            </a:r>
          </a:p>
          <a:p>
            <a:br>
              <a:rPr lang="en-GB" sz="1400" dirty="0"/>
            </a:br>
            <a:r>
              <a:rPr lang="en-GB" sz="1400" dirty="0"/>
              <a:t>dt = new Date();</a:t>
            </a:r>
            <a:br>
              <a:rPr lang="en-GB" sz="1400" dirty="0"/>
            </a:br>
            <a:r>
              <a:rPr lang="en-GB" sz="1400" dirty="0" err="1"/>
              <a:t>console.log</a:t>
            </a:r>
            <a:r>
              <a:rPr lang="en-GB" sz="1400" dirty="0"/>
              <a:t>(</a:t>
            </a:r>
            <a:r>
              <a:rPr lang="en-GB" sz="1400" dirty="0" err="1"/>
              <a:t>sort_year</a:t>
            </a:r>
            <a:r>
              <a:rPr lang="en-GB" sz="1400" dirty="0"/>
              <a:t>(dt));</a:t>
            </a:r>
            <a:br>
              <a:rPr lang="en-GB" sz="1400" dirty="0"/>
            </a:br>
            <a:r>
              <a:rPr lang="en-GB" sz="1400" dirty="0"/>
              <a:t>18</a:t>
            </a:r>
          </a:p>
          <a:p>
            <a:br>
              <a:rPr lang="en-GB" sz="1400" dirty="0"/>
            </a:br>
            <a:r>
              <a:rPr lang="en-GB" sz="1400" dirty="0"/>
              <a:t>dt = new Date(1989, 10, 1);</a:t>
            </a:r>
            <a:br>
              <a:rPr lang="en-GB" sz="1400" dirty="0"/>
            </a:br>
            <a:r>
              <a:rPr lang="en-GB" sz="1400" dirty="0" err="1"/>
              <a:t>console.log</a:t>
            </a:r>
            <a:r>
              <a:rPr lang="en-GB" sz="1400" dirty="0"/>
              <a:t>(</a:t>
            </a:r>
            <a:r>
              <a:rPr lang="en-GB" sz="1400" dirty="0" err="1"/>
              <a:t>sort_year</a:t>
            </a:r>
            <a:r>
              <a:rPr lang="en-GB" sz="1400" dirty="0"/>
              <a:t>(dt));</a:t>
            </a:r>
            <a:br>
              <a:rPr lang="en-GB" sz="1400" dirty="0"/>
            </a:br>
            <a:r>
              <a:rPr lang="en-GB" sz="1400" dirty="0"/>
              <a:t>89</a:t>
            </a:r>
            <a:endParaRPr lang="en-GB" sz="1400" dirty="0">
              <a:latin typeface="IBM Plex Sans" charset="0"/>
              <a:ea typeface="IBM Plex Sans" charset="0"/>
              <a:cs typeface="IBM Plex Sans" charset="0"/>
            </a:endParaRPr>
          </a:p>
          <a:p>
            <a:endParaRPr lang="en-HR" sz="14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3834018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2B88AD-0F28-CC42-9148-B1BAB3F61304}"/>
              </a:ext>
            </a:extLst>
          </p:cNvPr>
          <p:cNvSpPr>
            <a:spLocks noGrp="1"/>
          </p:cNvSpPr>
          <p:nvPr>
            <p:ph type="title"/>
          </p:nvPr>
        </p:nvSpPr>
        <p:spPr/>
        <p:txBody>
          <a:bodyPr/>
          <a:lstStyle/>
          <a:p>
            <a:r>
              <a:rPr lang="de-DE" dirty="0" err="1"/>
              <a:t>Thank</a:t>
            </a:r>
            <a:r>
              <a:rPr lang="de-DE" dirty="0"/>
              <a:t> </a:t>
            </a:r>
            <a:r>
              <a:rPr lang="de-DE" dirty="0" err="1"/>
              <a:t>you</a:t>
            </a:r>
            <a:endParaRPr lang="de-DE" dirty="0"/>
          </a:p>
        </p:txBody>
      </p:sp>
      <p:sp>
        <p:nvSpPr>
          <p:cNvPr id="3" name="Textplatzhalter 2">
            <a:extLst>
              <a:ext uri="{FF2B5EF4-FFF2-40B4-BE49-F238E27FC236}">
                <a16:creationId xmlns:a16="http://schemas.microsoft.com/office/drawing/2014/main" id="{C5FC0A0D-6CF5-9044-93D5-6C8EF0347141}"/>
              </a:ext>
            </a:extLst>
          </p:cNvPr>
          <p:cNvSpPr>
            <a:spLocks noGrp="1"/>
          </p:cNvSpPr>
          <p:nvPr>
            <p:ph type="body" sz="quarter" idx="13"/>
          </p:nvPr>
        </p:nvSpPr>
        <p:spPr/>
        <p:txBody>
          <a:bodyPr/>
          <a:lstStyle/>
          <a:p>
            <a:endParaRPr lang="de-DE" dirty="0"/>
          </a:p>
        </p:txBody>
      </p:sp>
      <p:sp>
        <p:nvSpPr>
          <p:cNvPr id="4" name="Textplatzhalter 3">
            <a:extLst>
              <a:ext uri="{FF2B5EF4-FFF2-40B4-BE49-F238E27FC236}">
                <a16:creationId xmlns:a16="http://schemas.microsoft.com/office/drawing/2014/main" id="{12335D80-B56E-4146-AFB9-9B7228D8AEA7}"/>
              </a:ext>
            </a:extLst>
          </p:cNvPr>
          <p:cNvSpPr>
            <a:spLocks noGrp="1"/>
          </p:cNvSpPr>
          <p:nvPr>
            <p:ph type="body" sz="quarter" idx="14"/>
          </p:nvPr>
        </p:nvSpPr>
        <p:spPr/>
        <p:txBody>
          <a:bodyPr/>
          <a:lstStyle/>
          <a:p>
            <a:r>
              <a:rPr lang="de-DE" dirty="0"/>
              <a:t>© Copyright IBM Corporation 2019. </a:t>
            </a:r>
          </a:p>
          <a:p>
            <a:r>
              <a:rPr lang="de-DE" dirty="0"/>
              <a:t>All </a:t>
            </a:r>
            <a:r>
              <a:rPr lang="de-DE" dirty="0" err="1"/>
              <a:t>rights</a:t>
            </a:r>
            <a:r>
              <a:rPr lang="de-DE" dirty="0"/>
              <a:t> </a:t>
            </a:r>
            <a:r>
              <a:rPr lang="de-DE" dirty="0" err="1"/>
              <a:t>reserved</a:t>
            </a:r>
            <a:r>
              <a:rPr lang="de-DE" dirty="0"/>
              <a:t>. The </a:t>
            </a:r>
            <a:r>
              <a:rPr lang="de-DE" dirty="0" err="1"/>
              <a:t>information</a:t>
            </a:r>
            <a:r>
              <a:rPr lang="de-DE" dirty="0"/>
              <a:t> </a:t>
            </a:r>
            <a:r>
              <a:rPr lang="de-DE" dirty="0" err="1"/>
              <a:t>contained</a:t>
            </a:r>
            <a:r>
              <a:rPr lang="de-DE" dirty="0"/>
              <a:t> in </a:t>
            </a:r>
            <a:r>
              <a:rPr lang="de-DE" dirty="0" err="1"/>
              <a:t>these</a:t>
            </a:r>
            <a:r>
              <a:rPr lang="de-DE" dirty="0"/>
              <a:t> </a:t>
            </a:r>
            <a:r>
              <a:rPr lang="de-DE" dirty="0" err="1"/>
              <a:t>materials</a:t>
            </a:r>
            <a:r>
              <a:rPr lang="de-DE" dirty="0"/>
              <a:t> </a:t>
            </a:r>
            <a:r>
              <a:rPr lang="de-DE" dirty="0" err="1"/>
              <a:t>is</a:t>
            </a:r>
            <a:r>
              <a:rPr lang="de-DE" dirty="0"/>
              <a:t> </a:t>
            </a:r>
            <a:r>
              <a:rPr lang="de-DE" dirty="0" err="1"/>
              <a:t>provided</a:t>
            </a:r>
            <a:r>
              <a:rPr lang="de-DE" dirty="0"/>
              <a:t> </a:t>
            </a:r>
            <a:r>
              <a:rPr lang="de-DE" dirty="0" err="1"/>
              <a:t>for</a:t>
            </a:r>
            <a:r>
              <a:rPr lang="de-DE" dirty="0"/>
              <a:t> </a:t>
            </a:r>
            <a:r>
              <a:rPr lang="de-DE" dirty="0" err="1"/>
              <a:t>informational</a:t>
            </a:r>
            <a:r>
              <a:rPr lang="de-DE" dirty="0"/>
              <a:t> </a:t>
            </a:r>
            <a:r>
              <a:rPr lang="de-DE" dirty="0" err="1"/>
              <a:t>purposes</a:t>
            </a:r>
            <a:r>
              <a:rPr lang="de-DE" dirty="0"/>
              <a:t> </a:t>
            </a:r>
            <a:r>
              <a:rPr lang="de-DE" dirty="0" err="1"/>
              <a:t>only</a:t>
            </a:r>
            <a:r>
              <a:rPr lang="de-DE" dirty="0"/>
              <a:t>, </a:t>
            </a:r>
            <a:r>
              <a:rPr lang="de-DE" dirty="0" err="1"/>
              <a:t>and</a:t>
            </a:r>
            <a:r>
              <a:rPr lang="de-DE" dirty="0"/>
              <a:t> </a:t>
            </a:r>
            <a:r>
              <a:rPr lang="de-DE" dirty="0" err="1"/>
              <a:t>is</a:t>
            </a:r>
            <a:r>
              <a:rPr lang="de-DE" dirty="0"/>
              <a:t> </a:t>
            </a:r>
            <a:r>
              <a:rPr lang="de-DE" dirty="0" err="1"/>
              <a:t>provided</a:t>
            </a:r>
            <a:r>
              <a:rPr lang="de-DE" dirty="0"/>
              <a:t> AS IS </a:t>
            </a:r>
            <a:r>
              <a:rPr lang="de-DE" dirty="0" err="1"/>
              <a:t>without</a:t>
            </a:r>
            <a:r>
              <a:rPr lang="de-DE" dirty="0"/>
              <a:t> </a:t>
            </a:r>
            <a:r>
              <a:rPr lang="de-DE" dirty="0" err="1"/>
              <a:t>warranty</a:t>
            </a:r>
            <a:r>
              <a:rPr lang="de-DE" dirty="0"/>
              <a:t> </a:t>
            </a:r>
            <a:r>
              <a:rPr lang="de-DE" dirty="0" err="1"/>
              <a:t>of</a:t>
            </a:r>
            <a:r>
              <a:rPr lang="de-DE" dirty="0"/>
              <a:t> </a:t>
            </a:r>
            <a:r>
              <a:rPr lang="de-DE" dirty="0" err="1"/>
              <a:t>any</a:t>
            </a:r>
            <a:r>
              <a:rPr lang="de-DE" dirty="0"/>
              <a:t> </a:t>
            </a:r>
            <a:r>
              <a:rPr lang="de-DE" dirty="0" err="1"/>
              <a:t>kind</a:t>
            </a:r>
            <a:r>
              <a:rPr lang="de-DE" dirty="0"/>
              <a:t>, express </a:t>
            </a:r>
            <a:r>
              <a:rPr lang="de-DE" dirty="0" err="1"/>
              <a:t>or</a:t>
            </a:r>
            <a:r>
              <a:rPr lang="de-DE" dirty="0"/>
              <a:t> </a:t>
            </a:r>
            <a:r>
              <a:rPr lang="de-DE" dirty="0" err="1"/>
              <a:t>implied</a:t>
            </a:r>
            <a:r>
              <a:rPr lang="de-DE" dirty="0"/>
              <a:t>. </a:t>
            </a:r>
            <a:r>
              <a:rPr lang="de-DE" dirty="0" err="1"/>
              <a:t>Any</a:t>
            </a:r>
            <a:r>
              <a:rPr lang="de-DE" dirty="0"/>
              <a:t> </a:t>
            </a:r>
            <a:r>
              <a:rPr lang="de-DE" dirty="0" err="1"/>
              <a:t>statement</a:t>
            </a:r>
            <a:r>
              <a:rPr lang="de-DE" dirty="0"/>
              <a:t> </a:t>
            </a:r>
            <a:r>
              <a:rPr lang="de-DE" dirty="0" err="1"/>
              <a:t>of</a:t>
            </a:r>
            <a:r>
              <a:rPr lang="de-DE" dirty="0"/>
              <a:t> </a:t>
            </a:r>
            <a:r>
              <a:rPr lang="de-DE" dirty="0" err="1"/>
              <a:t>direction</a:t>
            </a:r>
            <a:r>
              <a:rPr lang="de-DE" dirty="0"/>
              <a:t> </a:t>
            </a:r>
            <a:r>
              <a:rPr lang="de-DE" dirty="0" err="1"/>
              <a:t>represents</a:t>
            </a:r>
            <a:r>
              <a:rPr lang="de-DE" dirty="0"/>
              <a:t> </a:t>
            </a:r>
            <a:r>
              <a:rPr lang="de-DE" dirty="0" err="1"/>
              <a:t>IBM’s</a:t>
            </a:r>
            <a:r>
              <a:rPr lang="de-DE" dirty="0"/>
              <a:t> </a:t>
            </a:r>
            <a:r>
              <a:rPr lang="de-DE" dirty="0" err="1"/>
              <a:t>current</a:t>
            </a:r>
            <a:r>
              <a:rPr lang="de-DE" dirty="0"/>
              <a:t> </a:t>
            </a:r>
            <a:r>
              <a:rPr lang="de-DE" dirty="0" err="1"/>
              <a:t>intent</a:t>
            </a:r>
            <a:r>
              <a:rPr lang="de-DE" dirty="0"/>
              <a:t>, </a:t>
            </a:r>
            <a:r>
              <a:rPr lang="de-DE" dirty="0" err="1"/>
              <a:t>is</a:t>
            </a:r>
            <a:r>
              <a:rPr lang="de-DE" dirty="0"/>
              <a:t> </a:t>
            </a:r>
            <a:r>
              <a:rPr lang="de-DE" dirty="0" err="1"/>
              <a:t>subject</a:t>
            </a:r>
            <a:r>
              <a:rPr lang="de-DE" dirty="0"/>
              <a:t> </a:t>
            </a:r>
            <a:r>
              <a:rPr lang="de-DE" dirty="0" err="1"/>
              <a:t>to</a:t>
            </a:r>
            <a:r>
              <a:rPr lang="de-DE" dirty="0"/>
              <a:t> </a:t>
            </a:r>
            <a:r>
              <a:rPr lang="de-DE" dirty="0" err="1"/>
              <a:t>change</a:t>
            </a:r>
            <a:r>
              <a:rPr lang="de-DE" dirty="0"/>
              <a:t> </a:t>
            </a:r>
            <a:r>
              <a:rPr lang="de-DE" dirty="0" err="1"/>
              <a:t>or</a:t>
            </a:r>
            <a:r>
              <a:rPr lang="de-DE" dirty="0"/>
              <a:t> </a:t>
            </a:r>
            <a:r>
              <a:rPr lang="de-DE" dirty="0" err="1"/>
              <a:t>withdrawal</a:t>
            </a:r>
            <a:r>
              <a:rPr lang="de-DE" dirty="0"/>
              <a:t>, </a:t>
            </a:r>
            <a:r>
              <a:rPr lang="de-DE" dirty="0" err="1"/>
              <a:t>and</a:t>
            </a:r>
            <a:r>
              <a:rPr lang="de-DE" dirty="0"/>
              <a:t> </a:t>
            </a:r>
            <a:r>
              <a:rPr lang="de-DE" dirty="0" err="1"/>
              <a:t>represent</a:t>
            </a:r>
            <a:r>
              <a:rPr lang="de-DE" dirty="0"/>
              <a:t> </a:t>
            </a:r>
            <a:r>
              <a:rPr lang="de-DE" dirty="0" err="1"/>
              <a:t>only</a:t>
            </a:r>
            <a:r>
              <a:rPr lang="de-DE" dirty="0"/>
              <a:t> </a:t>
            </a:r>
            <a:r>
              <a:rPr lang="de-DE" dirty="0" err="1"/>
              <a:t>goals</a:t>
            </a:r>
            <a:r>
              <a:rPr lang="de-DE" dirty="0"/>
              <a:t> </a:t>
            </a:r>
            <a:r>
              <a:rPr lang="de-DE" dirty="0" err="1"/>
              <a:t>and</a:t>
            </a:r>
            <a:r>
              <a:rPr lang="de-DE" dirty="0"/>
              <a:t> </a:t>
            </a:r>
            <a:r>
              <a:rPr lang="de-DE" dirty="0" err="1"/>
              <a:t>objectives</a:t>
            </a:r>
            <a:r>
              <a:rPr lang="de-DE" dirty="0"/>
              <a:t>. IBM, </a:t>
            </a:r>
            <a:r>
              <a:rPr lang="de-DE" dirty="0" err="1"/>
              <a:t>the</a:t>
            </a:r>
            <a:r>
              <a:rPr lang="de-DE" dirty="0"/>
              <a:t> IBM logo, </a:t>
            </a:r>
            <a:r>
              <a:rPr lang="de-DE" dirty="0" err="1"/>
              <a:t>and</a:t>
            </a:r>
            <a:r>
              <a:rPr lang="de-DE" dirty="0"/>
              <a:t> </a:t>
            </a:r>
            <a:r>
              <a:rPr lang="de-DE" dirty="0" err="1"/>
              <a:t>ibm.com</a:t>
            </a:r>
            <a:r>
              <a:rPr lang="de-DE" dirty="0"/>
              <a:t> </a:t>
            </a:r>
            <a:r>
              <a:rPr lang="de-DE" dirty="0" err="1"/>
              <a:t>are</a:t>
            </a:r>
            <a:r>
              <a:rPr lang="de-DE" dirty="0"/>
              <a:t> </a:t>
            </a:r>
            <a:r>
              <a:rPr lang="de-DE" dirty="0" err="1"/>
              <a:t>trademarks</a:t>
            </a:r>
            <a:r>
              <a:rPr lang="de-DE" dirty="0"/>
              <a:t> </a:t>
            </a:r>
            <a:r>
              <a:rPr lang="de-DE" dirty="0" err="1"/>
              <a:t>of</a:t>
            </a:r>
            <a:r>
              <a:rPr lang="de-DE" dirty="0"/>
              <a:t> IBM Corp., registered in </a:t>
            </a:r>
            <a:r>
              <a:rPr lang="de-DE" dirty="0" err="1"/>
              <a:t>many</a:t>
            </a:r>
            <a:r>
              <a:rPr lang="de-DE" dirty="0"/>
              <a:t> </a:t>
            </a:r>
            <a:r>
              <a:rPr lang="de-DE" dirty="0" err="1"/>
              <a:t>jurisdictions</a:t>
            </a:r>
            <a:r>
              <a:rPr lang="de-DE" dirty="0"/>
              <a:t> </a:t>
            </a:r>
            <a:r>
              <a:rPr lang="de-DE" dirty="0" err="1"/>
              <a:t>worldwide</a:t>
            </a:r>
            <a:r>
              <a:rPr lang="de-DE" dirty="0"/>
              <a:t>. Other </a:t>
            </a:r>
            <a:r>
              <a:rPr lang="de-DE" dirty="0" err="1"/>
              <a:t>product</a:t>
            </a:r>
            <a:r>
              <a:rPr lang="de-DE" dirty="0"/>
              <a:t> </a:t>
            </a:r>
            <a:r>
              <a:rPr lang="de-DE" dirty="0" err="1"/>
              <a:t>and</a:t>
            </a:r>
            <a:r>
              <a:rPr lang="de-DE" dirty="0"/>
              <a:t> </a:t>
            </a:r>
            <a:r>
              <a:rPr lang="de-DE" dirty="0" err="1"/>
              <a:t>service</a:t>
            </a:r>
            <a:r>
              <a:rPr lang="de-DE" dirty="0"/>
              <a:t> </a:t>
            </a:r>
            <a:r>
              <a:rPr lang="de-DE" dirty="0" err="1"/>
              <a:t>names</a:t>
            </a:r>
            <a:r>
              <a:rPr lang="de-DE" dirty="0"/>
              <a:t> </a:t>
            </a:r>
            <a:r>
              <a:rPr lang="de-DE" dirty="0" err="1"/>
              <a:t>might</a:t>
            </a:r>
            <a:r>
              <a:rPr lang="de-DE" dirty="0"/>
              <a:t> </a:t>
            </a:r>
            <a:r>
              <a:rPr lang="de-DE" dirty="0" err="1"/>
              <a:t>be</a:t>
            </a:r>
            <a:r>
              <a:rPr lang="de-DE" dirty="0"/>
              <a:t> </a:t>
            </a:r>
            <a:r>
              <a:rPr lang="de-DE" dirty="0" err="1"/>
              <a:t>trademarks</a:t>
            </a:r>
            <a:r>
              <a:rPr lang="de-DE" dirty="0"/>
              <a:t> </a:t>
            </a:r>
            <a:r>
              <a:rPr lang="de-DE" dirty="0" err="1"/>
              <a:t>of</a:t>
            </a:r>
            <a:r>
              <a:rPr lang="de-DE" dirty="0"/>
              <a:t> IBM </a:t>
            </a:r>
            <a:r>
              <a:rPr lang="de-DE" dirty="0" err="1"/>
              <a:t>or</a:t>
            </a:r>
            <a:r>
              <a:rPr lang="de-DE" dirty="0"/>
              <a:t> </a:t>
            </a:r>
            <a:r>
              <a:rPr lang="de-DE" dirty="0" err="1"/>
              <a:t>other</a:t>
            </a:r>
            <a:r>
              <a:rPr lang="de-DE" dirty="0"/>
              <a:t> </a:t>
            </a:r>
            <a:r>
              <a:rPr lang="de-DE" dirty="0" err="1"/>
              <a:t>companies</a:t>
            </a:r>
            <a:r>
              <a:rPr lang="de-DE" dirty="0"/>
              <a:t>. </a:t>
            </a:r>
          </a:p>
          <a:p>
            <a:r>
              <a:rPr lang="de-DE" dirty="0"/>
              <a:t>A </a:t>
            </a:r>
            <a:r>
              <a:rPr lang="de-DE" dirty="0" err="1"/>
              <a:t>current</a:t>
            </a:r>
            <a:r>
              <a:rPr lang="de-DE" dirty="0"/>
              <a:t> </a:t>
            </a:r>
            <a:r>
              <a:rPr lang="de-DE" dirty="0" err="1"/>
              <a:t>list</a:t>
            </a:r>
            <a:r>
              <a:rPr lang="de-DE" dirty="0"/>
              <a:t> </a:t>
            </a:r>
            <a:r>
              <a:rPr lang="de-DE" dirty="0" err="1"/>
              <a:t>of</a:t>
            </a:r>
            <a:r>
              <a:rPr lang="de-DE" dirty="0"/>
              <a:t> IBM </a:t>
            </a:r>
            <a:r>
              <a:rPr lang="de-DE" dirty="0" err="1"/>
              <a:t>trademarks</a:t>
            </a:r>
            <a:r>
              <a:rPr lang="de-DE" dirty="0"/>
              <a:t> </a:t>
            </a:r>
            <a:r>
              <a:rPr lang="de-DE" dirty="0" err="1"/>
              <a:t>is</a:t>
            </a:r>
            <a:r>
              <a:rPr lang="de-DE" dirty="0"/>
              <a:t> </a:t>
            </a:r>
            <a:r>
              <a:rPr lang="de-DE" dirty="0" err="1"/>
              <a:t>available</a:t>
            </a:r>
            <a:r>
              <a:rPr lang="de-DE" dirty="0"/>
              <a:t> at </a:t>
            </a:r>
            <a:r>
              <a:rPr lang="de-DE" dirty="0">
                <a:hlinkClick r:id="rId2"/>
              </a:rPr>
              <a:t>Copyright and trademark information</a:t>
            </a:r>
            <a:r>
              <a:rPr lang="de-DE" dirty="0"/>
              <a:t>.</a:t>
            </a:r>
          </a:p>
          <a:p>
            <a:endParaRPr lang="de-DE" dirty="0"/>
          </a:p>
          <a:p>
            <a:endParaRPr lang="de-DE" dirty="0"/>
          </a:p>
        </p:txBody>
      </p:sp>
    </p:spTree>
    <p:extLst>
      <p:ext uri="{BB962C8B-B14F-4D97-AF65-F5344CB8AC3E}">
        <p14:creationId xmlns:p14="http://schemas.microsoft.com/office/powerpoint/2010/main" val="281349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0EE01-1B21-1E43-B9A4-5DCC75CE4985}"/>
              </a:ext>
            </a:extLst>
          </p:cNvPr>
          <p:cNvSpPr>
            <a:spLocks noGrp="1"/>
          </p:cNvSpPr>
          <p:nvPr>
            <p:ph type="title"/>
          </p:nvPr>
        </p:nvSpPr>
        <p:spPr/>
        <p:txBody>
          <a:bodyPr/>
          <a:lstStyle/>
          <a:p>
            <a:r>
              <a:rPr lang="en-US" dirty="0"/>
              <a:t>Data Type - String</a:t>
            </a:r>
            <a:endParaRPr lang="de-DE" dirty="0"/>
          </a:p>
        </p:txBody>
      </p:sp>
      <p:sp>
        <p:nvSpPr>
          <p:cNvPr id="3" name="Textplatzhalter 2">
            <a:extLst>
              <a:ext uri="{FF2B5EF4-FFF2-40B4-BE49-F238E27FC236}">
                <a16:creationId xmlns:a16="http://schemas.microsoft.com/office/drawing/2014/main" id="{05B91A56-2A93-5C41-92A1-BCC752A4ECD1}"/>
              </a:ext>
            </a:extLst>
          </p:cNvPr>
          <p:cNvSpPr>
            <a:spLocks noGrp="1"/>
          </p:cNvSpPr>
          <p:nvPr>
            <p:ph type="body" sz="quarter" idx="13"/>
          </p:nvPr>
        </p:nvSpPr>
        <p:spPr>
          <a:xfrm>
            <a:off x="457199" y="2574926"/>
            <a:ext cx="10051961" cy="6435724"/>
          </a:xfrm>
        </p:spPr>
        <p:txBody>
          <a:bodyPr/>
          <a:lstStyle/>
          <a:p>
            <a:pPr defTabSz="914400"/>
            <a:r>
              <a:rPr lang="en-GB" dirty="0"/>
              <a:t>In JavaScript, a string is a sequence of zero or more characters. A literal string begins and ends with either a single quote(‘) or double quote (“).</a:t>
            </a:r>
          </a:p>
          <a:p>
            <a:pPr defTabSz="914400"/>
            <a:r>
              <a:rPr lang="en-GB" dirty="0"/>
              <a:t>A string that starts with a double quote must end with a double quote and a string that begins with a single quote must end with a single quote.</a:t>
            </a:r>
            <a:endParaRPr lang="de-DE" dirty="0"/>
          </a:p>
        </p:txBody>
      </p:sp>
      <p:sp>
        <p:nvSpPr>
          <p:cNvPr id="5" name="Fußzeilenplatzhalter 4">
            <a:extLst>
              <a:ext uri="{FF2B5EF4-FFF2-40B4-BE49-F238E27FC236}">
                <a16:creationId xmlns:a16="http://schemas.microsoft.com/office/drawing/2014/main" id="{552200AA-587F-8B4C-87D7-500033488629}"/>
              </a:ext>
            </a:extLst>
          </p:cNvPr>
          <p:cNvSpPr>
            <a:spLocks noGrp="1"/>
          </p:cNvSpPr>
          <p:nvPr>
            <p:ph type="ftr" sz="quarter" idx="10"/>
          </p:nvPr>
        </p:nvSpPr>
        <p:spPr/>
        <p:txBody>
          <a:bodyPr/>
          <a:lstStyle/>
          <a:p>
            <a:r>
              <a:rPr lang="en-US"/>
              <a:t>IBM iX / © IBM Corporation</a:t>
            </a:r>
            <a:endParaRPr lang="en-US" dirty="0"/>
          </a:p>
        </p:txBody>
      </p:sp>
      <p:sp>
        <p:nvSpPr>
          <p:cNvPr id="6" name="Foliennummernplatzhalter 5">
            <a:extLst>
              <a:ext uri="{FF2B5EF4-FFF2-40B4-BE49-F238E27FC236}">
                <a16:creationId xmlns:a16="http://schemas.microsoft.com/office/drawing/2014/main" id="{CBFCD705-2315-BC4E-B925-8F479D0B26DF}"/>
              </a:ext>
            </a:extLst>
          </p:cNvPr>
          <p:cNvSpPr>
            <a:spLocks noGrp="1"/>
          </p:cNvSpPr>
          <p:nvPr>
            <p:ph type="sldNum" sz="quarter" idx="11"/>
          </p:nvPr>
        </p:nvSpPr>
        <p:spPr/>
        <p:txBody>
          <a:bodyPr/>
          <a:lstStyle/>
          <a:p>
            <a:fld id="{59395FB3-9C97-154F-86B2-7E381B951268}" type="slidenum">
              <a:rPr lang="en-US" smtClean="0"/>
              <a:pPr/>
              <a:t>4</a:t>
            </a:fld>
            <a:endParaRPr lang="en-US" dirty="0"/>
          </a:p>
        </p:txBody>
      </p:sp>
      <p:pic>
        <p:nvPicPr>
          <p:cNvPr id="7" name="Grafik 6">
            <a:extLst>
              <a:ext uri="{FF2B5EF4-FFF2-40B4-BE49-F238E27FC236}">
                <a16:creationId xmlns:a16="http://schemas.microsoft.com/office/drawing/2014/main" id="{7C9B783D-8773-BF44-B4F1-B14E0436D7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3993091" y="1309688"/>
            <a:ext cx="7284237" cy="7662637"/>
          </a:xfrm>
          <a:prstGeom prst="rect">
            <a:avLst/>
          </a:prstGeom>
        </p:spPr>
      </p:pic>
      <p:pic>
        <p:nvPicPr>
          <p:cNvPr id="8" name="Grafik 7">
            <a:extLst>
              <a:ext uri="{FF2B5EF4-FFF2-40B4-BE49-F238E27FC236}">
                <a16:creationId xmlns:a16="http://schemas.microsoft.com/office/drawing/2014/main" id="{6A14042F-A870-5544-8DC1-6020601137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5178" y="1337289"/>
            <a:ext cx="7284237" cy="7662637"/>
          </a:xfrm>
          <a:prstGeom prst="rect">
            <a:avLst/>
          </a:prstGeom>
        </p:spPr>
      </p:pic>
      <p:pic>
        <p:nvPicPr>
          <p:cNvPr id="13" name="Picture 12" descr="Text&#10;&#10;Description automatically generated">
            <a:extLst>
              <a:ext uri="{FF2B5EF4-FFF2-40B4-BE49-F238E27FC236}">
                <a16:creationId xmlns:a16="http://schemas.microsoft.com/office/drawing/2014/main" id="{66850D55-79E8-E743-B717-F0213FD5BDA8}"/>
              </a:ext>
            </a:extLst>
          </p:cNvPr>
          <p:cNvPicPr>
            <a:picLocks noChangeAspect="1"/>
          </p:cNvPicPr>
          <p:nvPr/>
        </p:nvPicPr>
        <p:blipFill>
          <a:blip r:embed="rId5"/>
          <a:stretch>
            <a:fillRect/>
          </a:stretch>
        </p:blipFill>
        <p:spPr>
          <a:xfrm>
            <a:off x="457199" y="6065050"/>
            <a:ext cx="9898743" cy="1840925"/>
          </a:xfrm>
          <a:prstGeom prst="rect">
            <a:avLst/>
          </a:prstGeom>
        </p:spPr>
      </p:pic>
    </p:spTree>
    <p:extLst>
      <p:ext uri="{BB962C8B-B14F-4D97-AF65-F5344CB8AC3E}">
        <p14:creationId xmlns:p14="http://schemas.microsoft.com/office/powerpoint/2010/main" val="147397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0EE01-1B21-1E43-B9A4-5DCC75CE4985}"/>
              </a:ext>
            </a:extLst>
          </p:cNvPr>
          <p:cNvSpPr>
            <a:spLocks noGrp="1"/>
          </p:cNvSpPr>
          <p:nvPr>
            <p:ph type="title"/>
          </p:nvPr>
        </p:nvSpPr>
        <p:spPr/>
        <p:txBody>
          <a:bodyPr/>
          <a:lstStyle/>
          <a:p>
            <a:r>
              <a:rPr lang="en-US" dirty="0"/>
              <a:t>Data Type - String</a:t>
            </a:r>
            <a:endParaRPr lang="de-DE" dirty="0"/>
          </a:p>
        </p:txBody>
      </p:sp>
      <p:sp>
        <p:nvSpPr>
          <p:cNvPr id="3" name="Textplatzhalter 2">
            <a:extLst>
              <a:ext uri="{FF2B5EF4-FFF2-40B4-BE49-F238E27FC236}">
                <a16:creationId xmlns:a16="http://schemas.microsoft.com/office/drawing/2014/main" id="{05B91A56-2A93-5C41-92A1-BCC752A4ECD1}"/>
              </a:ext>
            </a:extLst>
          </p:cNvPr>
          <p:cNvSpPr>
            <a:spLocks noGrp="1"/>
          </p:cNvSpPr>
          <p:nvPr>
            <p:ph type="body" sz="quarter" idx="13"/>
          </p:nvPr>
        </p:nvSpPr>
        <p:spPr>
          <a:xfrm>
            <a:off x="457199" y="2574926"/>
            <a:ext cx="10051961" cy="6435724"/>
          </a:xfrm>
        </p:spPr>
        <p:txBody>
          <a:bodyPr/>
          <a:lstStyle/>
          <a:p>
            <a:r>
              <a:rPr lang="en-GB" dirty="0"/>
              <a:t>JavaScript strings are immutable. It means that you cannot modify a string once it is created.</a:t>
            </a:r>
          </a:p>
          <a:p>
            <a:endParaRPr lang="en-GB" dirty="0"/>
          </a:p>
          <a:p>
            <a:endParaRPr lang="en-GB" dirty="0"/>
          </a:p>
          <a:p>
            <a:br>
              <a:rPr lang="en-GB" dirty="0"/>
            </a:br>
            <a:r>
              <a:rPr lang="en-GB" dirty="0"/>
              <a:t>However, you can create a new string based on an operation on the original string, like this:</a:t>
            </a:r>
          </a:p>
          <a:p>
            <a:endParaRPr lang="en-GB" dirty="0"/>
          </a:p>
          <a:p>
            <a:endParaRPr lang="en-GB" dirty="0"/>
          </a:p>
          <a:p>
            <a:endParaRPr lang="en-GB" dirty="0"/>
          </a:p>
        </p:txBody>
      </p:sp>
      <p:sp>
        <p:nvSpPr>
          <p:cNvPr id="5" name="Fußzeilenplatzhalter 4">
            <a:extLst>
              <a:ext uri="{FF2B5EF4-FFF2-40B4-BE49-F238E27FC236}">
                <a16:creationId xmlns:a16="http://schemas.microsoft.com/office/drawing/2014/main" id="{552200AA-587F-8B4C-87D7-500033488629}"/>
              </a:ext>
            </a:extLst>
          </p:cNvPr>
          <p:cNvSpPr>
            <a:spLocks noGrp="1"/>
          </p:cNvSpPr>
          <p:nvPr>
            <p:ph type="ftr" sz="quarter" idx="10"/>
          </p:nvPr>
        </p:nvSpPr>
        <p:spPr/>
        <p:txBody>
          <a:bodyPr/>
          <a:lstStyle/>
          <a:p>
            <a:r>
              <a:rPr lang="en-US"/>
              <a:t>IBM iX / © IBM Corporation</a:t>
            </a:r>
            <a:endParaRPr lang="en-US" dirty="0"/>
          </a:p>
        </p:txBody>
      </p:sp>
      <p:sp>
        <p:nvSpPr>
          <p:cNvPr id="6" name="Foliennummernplatzhalter 5">
            <a:extLst>
              <a:ext uri="{FF2B5EF4-FFF2-40B4-BE49-F238E27FC236}">
                <a16:creationId xmlns:a16="http://schemas.microsoft.com/office/drawing/2014/main" id="{CBFCD705-2315-BC4E-B925-8F479D0B26DF}"/>
              </a:ext>
            </a:extLst>
          </p:cNvPr>
          <p:cNvSpPr>
            <a:spLocks noGrp="1"/>
          </p:cNvSpPr>
          <p:nvPr>
            <p:ph type="sldNum" sz="quarter" idx="11"/>
          </p:nvPr>
        </p:nvSpPr>
        <p:spPr/>
        <p:txBody>
          <a:bodyPr/>
          <a:lstStyle/>
          <a:p>
            <a:fld id="{59395FB3-9C97-154F-86B2-7E381B951268}" type="slidenum">
              <a:rPr lang="en-US" smtClean="0"/>
              <a:pPr/>
              <a:t>5</a:t>
            </a:fld>
            <a:endParaRPr lang="en-US" dirty="0"/>
          </a:p>
        </p:txBody>
      </p:sp>
      <p:pic>
        <p:nvPicPr>
          <p:cNvPr id="7" name="Grafik 6">
            <a:extLst>
              <a:ext uri="{FF2B5EF4-FFF2-40B4-BE49-F238E27FC236}">
                <a16:creationId xmlns:a16="http://schemas.microsoft.com/office/drawing/2014/main" id="{7C9B783D-8773-BF44-B4F1-B14E0436D7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3993091" y="1309688"/>
            <a:ext cx="7284237" cy="7662637"/>
          </a:xfrm>
          <a:prstGeom prst="rect">
            <a:avLst/>
          </a:prstGeom>
        </p:spPr>
      </p:pic>
      <p:pic>
        <p:nvPicPr>
          <p:cNvPr id="8" name="Grafik 7">
            <a:extLst>
              <a:ext uri="{FF2B5EF4-FFF2-40B4-BE49-F238E27FC236}">
                <a16:creationId xmlns:a16="http://schemas.microsoft.com/office/drawing/2014/main" id="{6A14042F-A870-5544-8DC1-6020601137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5178" y="1337289"/>
            <a:ext cx="7284237" cy="7662637"/>
          </a:xfrm>
          <a:prstGeom prst="rect">
            <a:avLst/>
          </a:prstGeom>
        </p:spPr>
      </p:pic>
      <p:pic>
        <p:nvPicPr>
          <p:cNvPr id="9" name="Picture 8" descr="Text&#10;&#10;Description automatically generated">
            <a:extLst>
              <a:ext uri="{FF2B5EF4-FFF2-40B4-BE49-F238E27FC236}">
                <a16:creationId xmlns:a16="http://schemas.microsoft.com/office/drawing/2014/main" id="{CD1484FD-47E7-0C4D-9C1B-415E7EAE8D57}"/>
              </a:ext>
            </a:extLst>
          </p:cNvPr>
          <p:cNvPicPr>
            <a:picLocks noChangeAspect="1"/>
          </p:cNvPicPr>
          <p:nvPr/>
        </p:nvPicPr>
        <p:blipFill>
          <a:blip r:embed="rId5"/>
          <a:stretch>
            <a:fillRect/>
          </a:stretch>
        </p:blipFill>
        <p:spPr>
          <a:xfrm>
            <a:off x="4407276" y="6773441"/>
            <a:ext cx="3646714" cy="1469993"/>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657FA4AC-A36E-4A41-8261-73F10C8627E6}"/>
              </a:ext>
            </a:extLst>
          </p:cNvPr>
          <p:cNvPicPr>
            <a:picLocks noChangeAspect="1"/>
          </p:cNvPicPr>
          <p:nvPr/>
        </p:nvPicPr>
        <p:blipFill>
          <a:blip r:embed="rId6"/>
          <a:stretch>
            <a:fillRect/>
          </a:stretch>
        </p:blipFill>
        <p:spPr>
          <a:xfrm>
            <a:off x="457199" y="3724283"/>
            <a:ext cx="2946400" cy="1473201"/>
          </a:xfrm>
          <a:prstGeom prst="rect">
            <a:avLst/>
          </a:prstGeom>
        </p:spPr>
      </p:pic>
      <p:pic>
        <p:nvPicPr>
          <p:cNvPr id="17" name="Picture 16" descr="Graphical user interface&#10;&#10;Description automatically generated with low confidence">
            <a:extLst>
              <a:ext uri="{FF2B5EF4-FFF2-40B4-BE49-F238E27FC236}">
                <a16:creationId xmlns:a16="http://schemas.microsoft.com/office/drawing/2014/main" id="{E735D585-9E3A-4A4D-8FA2-0B51AB342972}"/>
              </a:ext>
            </a:extLst>
          </p:cNvPr>
          <p:cNvPicPr>
            <a:picLocks noChangeAspect="1"/>
          </p:cNvPicPr>
          <p:nvPr/>
        </p:nvPicPr>
        <p:blipFill>
          <a:blip r:embed="rId7"/>
          <a:stretch>
            <a:fillRect/>
          </a:stretch>
        </p:blipFill>
        <p:spPr>
          <a:xfrm>
            <a:off x="437201" y="6773441"/>
            <a:ext cx="2939984" cy="1469992"/>
          </a:xfrm>
          <a:prstGeom prst="rect">
            <a:avLst/>
          </a:prstGeom>
        </p:spPr>
      </p:pic>
    </p:spTree>
    <p:extLst>
      <p:ext uri="{BB962C8B-B14F-4D97-AF65-F5344CB8AC3E}">
        <p14:creationId xmlns:p14="http://schemas.microsoft.com/office/powerpoint/2010/main" val="279676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0EE01-1B21-1E43-B9A4-5DCC75CE4985}"/>
              </a:ext>
            </a:extLst>
          </p:cNvPr>
          <p:cNvSpPr>
            <a:spLocks noGrp="1"/>
          </p:cNvSpPr>
          <p:nvPr>
            <p:ph type="title"/>
          </p:nvPr>
        </p:nvSpPr>
        <p:spPr/>
        <p:txBody>
          <a:bodyPr/>
          <a:lstStyle/>
          <a:p>
            <a:r>
              <a:rPr lang="en-US" dirty="0"/>
              <a:t>Data Type - String</a:t>
            </a:r>
            <a:endParaRPr lang="de-DE" dirty="0"/>
          </a:p>
        </p:txBody>
      </p:sp>
      <p:sp>
        <p:nvSpPr>
          <p:cNvPr id="3" name="Textplatzhalter 2">
            <a:extLst>
              <a:ext uri="{FF2B5EF4-FFF2-40B4-BE49-F238E27FC236}">
                <a16:creationId xmlns:a16="http://schemas.microsoft.com/office/drawing/2014/main" id="{05B91A56-2A93-5C41-92A1-BCC752A4ECD1}"/>
              </a:ext>
            </a:extLst>
          </p:cNvPr>
          <p:cNvSpPr>
            <a:spLocks noGrp="1"/>
          </p:cNvSpPr>
          <p:nvPr>
            <p:ph type="body" sz="quarter" idx="13"/>
          </p:nvPr>
        </p:nvSpPr>
        <p:spPr>
          <a:xfrm>
            <a:off x="457200" y="2574926"/>
            <a:ext cx="16774886" cy="6569074"/>
          </a:xfrm>
        </p:spPr>
        <p:txBody>
          <a:bodyPr/>
          <a:lstStyle/>
          <a:p>
            <a:r>
              <a:rPr lang="en-GB" dirty="0"/>
              <a:t>Creating strings</a:t>
            </a:r>
          </a:p>
          <a:p>
            <a:r>
              <a:rPr lang="en-GB" dirty="0"/>
              <a:t>Strings can be created as primitives, from string literals, or as objects, using the </a:t>
            </a:r>
            <a:r>
              <a:rPr lang="en-GB" dirty="0">
                <a:solidFill>
                  <a:schemeClr val="bg2"/>
                </a:solidFill>
              </a:rPr>
              <a:t>String() </a:t>
            </a:r>
            <a:r>
              <a:rPr lang="en-GB" dirty="0"/>
              <a:t>constructor:</a:t>
            </a:r>
          </a:p>
          <a:p>
            <a:endParaRPr lang="en-GB" dirty="0"/>
          </a:p>
          <a:p>
            <a:endParaRPr lang="en-GB" dirty="0"/>
          </a:p>
          <a:p>
            <a:endParaRPr lang="en-GB" dirty="0"/>
          </a:p>
          <a:p>
            <a:r>
              <a:rPr lang="en-GB" dirty="0"/>
              <a:t>String literals (denoted by double or single quotes) and strings returned from String calls in a non-constructor context (that is, called without using the </a:t>
            </a:r>
            <a:r>
              <a:rPr lang="en-GB" dirty="0">
                <a:solidFill>
                  <a:schemeClr val="bg2"/>
                </a:solidFill>
              </a:rPr>
              <a:t>new</a:t>
            </a:r>
            <a:r>
              <a:rPr lang="en-GB" dirty="0"/>
              <a:t> keyword) are primitive strings. JavaScript automatically converts primitives to </a:t>
            </a:r>
            <a:r>
              <a:rPr lang="en-GB" dirty="0">
                <a:solidFill>
                  <a:schemeClr val="bg2"/>
                </a:solidFill>
              </a:rPr>
              <a:t>String</a:t>
            </a:r>
            <a:r>
              <a:rPr lang="en-GB" dirty="0"/>
              <a:t> objects, so that it's possible to use </a:t>
            </a:r>
            <a:r>
              <a:rPr lang="en-GB" dirty="0">
                <a:solidFill>
                  <a:schemeClr val="bg2"/>
                </a:solidFill>
              </a:rPr>
              <a:t>String</a:t>
            </a:r>
            <a:r>
              <a:rPr lang="en-GB" dirty="0"/>
              <a:t> object methods for primitive strings. In contexts where a method is to be invoked on a primitive string or a property lookup occurs, JavaScript will automatically wrap the string primitive and call the method or perform the property lookup.</a:t>
            </a:r>
          </a:p>
          <a:p>
            <a:endParaRPr lang="en-GB" dirty="0"/>
          </a:p>
          <a:p>
            <a:endParaRPr lang="en-GB" dirty="0"/>
          </a:p>
        </p:txBody>
      </p:sp>
      <p:sp>
        <p:nvSpPr>
          <p:cNvPr id="5" name="Fußzeilenplatzhalter 4">
            <a:extLst>
              <a:ext uri="{FF2B5EF4-FFF2-40B4-BE49-F238E27FC236}">
                <a16:creationId xmlns:a16="http://schemas.microsoft.com/office/drawing/2014/main" id="{552200AA-587F-8B4C-87D7-500033488629}"/>
              </a:ext>
            </a:extLst>
          </p:cNvPr>
          <p:cNvSpPr>
            <a:spLocks noGrp="1"/>
          </p:cNvSpPr>
          <p:nvPr>
            <p:ph type="ftr" sz="quarter" idx="10"/>
          </p:nvPr>
        </p:nvSpPr>
        <p:spPr/>
        <p:txBody>
          <a:bodyPr/>
          <a:lstStyle/>
          <a:p>
            <a:r>
              <a:rPr lang="en-US"/>
              <a:t>IBM iX / © IBM Corporation</a:t>
            </a:r>
            <a:endParaRPr lang="en-US" dirty="0"/>
          </a:p>
        </p:txBody>
      </p:sp>
      <p:sp>
        <p:nvSpPr>
          <p:cNvPr id="6" name="Foliennummernplatzhalter 5">
            <a:extLst>
              <a:ext uri="{FF2B5EF4-FFF2-40B4-BE49-F238E27FC236}">
                <a16:creationId xmlns:a16="http://schemas.microsoft.com/office/drawing/2014/main" id="{CBFCD705-2315-BC4E-B925-8F479D0B26DF}"/>
              </a:ext>
            </a:extLst>
          </p:cNvPr>
          <p:cNvSpPr>
            <a:spLocks noGrp="1"/>
          </p:cNvSpPr>
          <p:nvPr>
            <p:ph type="sldNum" sz="quarter" idx="11"/>
          </p:nvPr>
        </p:nvSpPr>
        <p:spPr/>
        <p:txBody>
          <a:bodyPr/>
          <a:lstStyle/>
          <a:p>
            <a:fld id="{59395FB3-9C97-154F-86B2-7E381B951268}" type="slidenum">
              <a:rPr lang="en-US" smtClean="0"/>
              <a:pPr/>
              <a:t>6</a:t>
            </a:fld>
            <a:endParaRPr lang="en-US" dirty="0"/>
          </a:p>
        </p:txBody>
      </p:sp>
      <p:pic>
        <p:nvPicPr>
          <p:cNvPr id="8" name="Grafik 7">
            <a:extLst>
              <a:ext uri="{FF2B5EF4-FFF2-40B4-BE49-F238E27FC236}">
                <a16:creationId xmlns:a16="http://schemas.microsoft.com/office/drawing/2014/main" id="{6A14042F-A870-5544-8DC1-6020601137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05178" y="1337289"/>
            <a:ext cx="7284237" cy="7662637"/>
          </a:xfrm>
          <a:prstGeom prst="rect">
            <a:avLst/>
          </a:prstGeom>
        </p:spPr>
      </p:pic>
      <p:pic>
        <p:nvPicPr>
          <p:cNvPr id="9" name="Picture 8" descr="Text&#10;&#10;Description automatically generated">
            <a:extLst>
              <a:ext uri="{FF2B5EF4-FFF2-40B4-BE49-F238E27FC236}">
                <a16:creationId xmlns:a16="http://schemas.microsoft.com/office/drawing/2014/main" id="{401239D2-D513-DF49-8254-6CE4D5ABACCB}"/>
              </a:ext>
            </a:extLst>
          </p:cNvPr>
          <p:cNvPicPr>
            <a:picLocks noChangeAspect="1"/>
          </p:cNvPicPr>
          <p:nvPr/>
        </p:nvPicPr>
        <p:blipFill>
          <a:blip r:embed="rId4"/>
          <a:stretch>
            <a:fillRect/>
          </a:stretch>
        </p:blipFill>
        <p:spPr>
          <a:xfrm>
            <a:off x="457200" y="4142800"/>
            <a:ext cx="6858000" cy="1346548"/>
          </a:xfrm>
          <a:prstGeom prst="rect">
            <a:avLst/>
          </a:prstGeom>
        </p:spPr>
      </p:pic>
    </p:spTree>
    <p:extLst>
      <p:ext uri="{BB962C8B-B14F-4D97-AF65-F5344CB8AC3E}">
        <p14:creationId xmlns:p14="http://schemas.microsoft.com/office/powerpoint/2010/main" val="153067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0EE01-1B21-1E43-B9A4-5DCC75CE4985}"/>
              </a:ext>
            </a:extLst>
          </p:cNvPr>
          <p:cNvSpPr>
            <a:spLocks noGrp="1"/>
          </p:cNvSpPr>
          <p:nvPr>
            <p:ph type="title"/>
          </p:nvPr>
        </p:nvSpPr>
        <p:spPr/>
        <p:txBody>
          <a:bodyPr/>
          <a:lstStyle/>
          <a:p>
            <a:r>
              <a:rPr lang="en-US" dirty="0"/>
              <a:t>Data Type - String</a:t>
            </a:r>
            <a:endParaRPr lang="de-DE" dirty="0"/>
          </a:p>
        </p:txBody>
      </p:sp>
      <p:sp>
        <p:nvSpPr>
          <p:cNvPr id="3" name="Textplatzhalter 2">
            <a:extLst>
              <a:ext uri="{FF2B5EF4-FFF2-40B4-BE49-F238E27FC236}">
                <a16:creationId xmlns:a16="http://schemas.microsoft.com/office/drawing/2014/main" id="{05B91A56-2A93-5C41-92A1-BCC752A4ECD1}"/>
              </a:ext>
            </a:extLst>
          </p:cNvPr>
          <p:cNvSpPr>
            <a:spLocks noGrp="1"/>
          </p:cNvSpPr>
          <p:nvPr>
            <p:ph type="body" sz="quarter" idx="13"/>
          </p:nvPr>
        </p:nvSpPr>
        <p:spPr>
          <a:xfrm>
            <a:off x="457199" y="2574926"/>
            <a:ext cx="10051961" cy="6435724"/>
          </a:xfrm>
        </p:spPr>
        <p:txBody>
          <a:bodyPr/>
          <a:lstStyle/>
          <a:p>
            <a:endParaRPr lang="en-GB" dirty="0"/>
          </a:p>
          <a:p>
            <a:endParaRPr lang="en-GB" dirty="0"/>
          </a:p>
          <a:p>
            <a:endParaRPr lang="en-GB" dirty="0"/>
          </a:p>
          <a:p>
            <a:endParaRPr lang="en-GB" dirty="0"/>
          </a:p>
          <a:p>
            <a:r>
              <a:rPr lang="en-GB" dirty="0"/>
              <a:t>The </a:t>
            </a:r>
            <a:r>
              <a:rPr lang="en-GB" dirty="0">
                <a:solidFill>
                  <a:schemeClr val="bg2"/>
                </a:solidFill>
              </a:rPr>
              <a:t>String</a:t>
            </a:r>
            <a:r>
              <a:rPr lang="en-GB" dirty="0"/>
              <a:t> object lets you work with a series of characters; it wraps </a:t>
            </a:r>
            <a:r>
              <a:rPr lang="en-GB" dirty="0" err="1"/>
              <a:t>Javascript's</a:t>
            </a:r>
            <a:r>
              <a:rPr lang="en-GB" dirty="0"/>
              <a:t> string primitive data type with a number of helper methods.</a:t>
            </a:r>
          </a:p>
          <a:p>
            <a:r>
              <a:rPr lang="en-GB" dirty="0"/>
              <a:t>As JavaScript automatically converts between string primitives and String objects, you can call any of the helper methods of the String object on a string primitive.</a:t>
            </a:r>
          </a:p>
          <a:p>
            <a:endParaRPr lang="en-GB" dirty="0"/>
          </a:p>
        </p:txBody>
      </p:sp>
      <p:sp>
        <p:nvSpPr>
          <p:cNvPr id="5" name="Fußzeilenplatzhalter 4">
            <a:extLst>
              <a:ext uri="{FF2B5EF4-FFF2-40B4-BE49-F238E27FC236}">
                <a16:creationId xmlns:a16="http://schemas.microsoft.com/office/drawing/2014/main" id="{552200AA-587F-8B4C-87D7-500033488629}"/>
              </a:ext>
            </a:extLst>
          </p:cNvPr>
          <p:cNvSpPr>
            <a:spLocks noGrp="1"/>
          </p:cNvSpPr>
          <p:nvPr>
            <p:ph type="ftr" sz="quarter" idx="10"/>
          </p:nvPr>
        </p:nvSpPr>
        <p:spPr/>
        <p:txBody>
          <a:bodyPr/>
          <a:lstStyle/>
          <a:p>
            <a:r>
              <a:rPr lang="en-US"/>
              <a:t>IBM iX / © IBM Corporation</a:t>
            </a:r>
            <a:endParaRPr lang="en-US" dirty="0"/>
          </a:p>
        </p:txBody>
      </p:sp>
      <p:sp>
        <p:nvSpPr>
          <p:cNvPr id="6" name="Foliennummernplatzhalter 5">
            <a:extLst>
              <a:ext uri="{FF2B5EF4-FFF2-40B4-BE49-F238E27FC236}">
                <a16:creationId xmlns:a16="http://schemas.microsoft.com/office/drawing/2014/main" id="{CBFCD705-2315-BC4E-B925-8F479D0B26DF}"/>
              </a:ext>
            </a:extLst>
          </p:cNvPr>
          <p:cNvSpPr>
            <a:spLocks noGrp="1"/>
          </p:cNvSpPr>
          <p:nvPr>
            <p:ph type="sldNum" sz="quarter" idx="11"/>
          </p:nvPr>
        </p:nvSpPr>
        <p:spPr/>
        <p:txBody>
          <a:bodyPr/>
          <a:lstStyle/>
          <a:p>
            <a:fld id="{59395FB3-9C97-154F-86B2-7E381B951268}" type="slidenum">
              <a:rPr lang="en-US" smtClean="0"/>
              <a:pPr/>
              <a:t>7</a:t>
            </a:fld>
            <a:endParaRPr lang="en-US" dirty="0"/>
          </a:p>
        </p:txBody>
      </p:sp>
      <p:pic>
        <p:nvPicPr>
          <p:cNvPr id="7" name="Grafik 6">
            <a:extLst>
              <a:ext uri="{FF2B5EF4-FFF2-40B4-BE49-F238E27FC236}">
                <a16:creationId xmlns:a16="http://schemas.microsoft.com/office/drawing/2014/main" id="{7C9B783D-8773-BF44-B4F1-B14E0436D7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3993091" y="1309688"/>
            <a:ext cx="7284237" cy="7662637"/>
          </a:xfrm>
          <a:prstGeom prst="rect">
            <a:avLst/>
          </a:prstGeom>
        </p:spPr>
      </p:pic>
      <p:pic>
        <p:nvPicPr>
          <p:cNvPr id="8" name="Grafik 7">
            <a:extLst>
              <a:ext uri="{FF2B5EF4-FFF2-40B4-BE49-F238E27FC236}">
                <a16:creationId xmlns:a16="http://schemas.microsoft.com/office/drawing/2014/main" id="{6A14042F-A870-5544-8DC1-6020601137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5178" y="1337289"/>
            <a:ext cx="7284237" cy="7662637"/>
          </a:xfrm>
          <a:prstGeom prst="rect">
            <a:avLst/>
          </a:prstGeom>
        </p:spPr>
      </p:pic>
      <p:sp>
        <p:nvSpPr>
          <p:cNvPr id="10" name="TextBox 9">
            <a:extLst>
              <a:ext uri="{FF2B5EF4-FFF2-40B4-BE49-F238E27FC236}">
                <a16:creationId xmlns:a16="http://schemas.microsoft.com/office/drawing/2014/main" id="{AD56D1EB-BD14-BB47-9893-D8329889356C}"/>
              </a:ext>
            </a:extLst>
          </p:cNvPr>
          <p:cNvSpPr txBox="1"/>
          <p:nvPr/>
        </p:nvSpPr>
        <p:spPr>
          <a:xfrm>
            <a:off x="2394857" y="3429000"/>
            <a:ext cx="65" cy="215444"/>
          </a:xfrm>
          <a:prstGeom prst="rect">
            <a:avLst/>
          </a:prstGeom>
          <a:noFill/>
          <a:ln>
            <a:noFill/>
          </a:ln>
        </p:spPr>
        <p:txBody>
          <a:bodyPr wrap="none" lIns="0" tIns="0" rIns="0" bIns="0" rtlCol="0">
            <a:spAutoFit/>
          </a:bodyPr>
          <a:lstStyle/>
          <a:p>
            <a:pPr algn="l"/>
            <a:endParaRPr lang="en-HR" sz="1400" dirty="0" err="1">
              <a:latin typeface="IBM Plex Sans" charset="0"/>
              <a:ea typeface="IBM Plex Sans" charset="0"/>
              <a:cs typeface="IBM Plex Sans" charset="0"/>
            </a:endParaRPr>
          </a:p>
        </p:txBody>
      </p:sp>
      <p:pic>
        <p:nvPicPr>
          <p:cNvPr id="13" name="Picture 12" descr="Text&#10;&#10;Description automatically generated">
            <a:extLst>
              <a:ext uri="{FF2B5EF4-FFF2-40B4-BE49-F238E27FC236}">
                <a16:creationId xmlns:a16="http://schemas.microsoft.com/office/drawing/2014/main" id="{2A109630-0B93-5840-8772-F3451506E3F4}"/>
              </a:ext>
            </a:extLst>
          </p:cNvPr>
          <p:cNvPicPr>
            <a:picLocks noChangeAspect="1"/>
          </p:cNvPicPr>
          <p:nvPr/>
        </p:nvPicPr>
        <p:blipFill>
          <a:blip r:embed="rId5"/>
          <a:stretch>
            <a:fillRect/>
          </a:stretch>
        </p:blipFill>
        <p:spPr>
          <a:xfrm>
            <a:off x="457199" y="2116800"/>
            <a:ext cx="8414592" cy="2840824"/>
          </a:xfrm>
          <a:prstGeom prst="rect">
            <a:avLst/>
          </a:prstGeom>
        </p:spPr>
      </p:pic>
    </p:spTree>
    <p:extLst>
      <p:ext uri="{BB962C8B-B14F-4D97-AF65-F5344CB8AC3E}">
        <p14:creationId xmlns:p14="http://schemas.microsoft.com/office/powerpoint/2010/main" val="14337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600" cy="637504"/>
          </a:xfrm>
        </p:spPr>
        <p:txBody>
          <a:bodyPr/>
          <a:lstStyle/>
          <a:p>
            <a:r>
              <a:rPr lang="en-US" dirty="0"/>
              <a:t>Data Type - String</a:t>
            </a:r>
            <a:endParaRPr lang="en-US" sz="3600"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8</a:t>
            </a:fld>
            <a:endParaRPr lang="en-US" dirty="0"/>
          </a:p>
        </p:txBody>
      </p:sp>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966672" y="-1001527"/>
            <a:ext cx="4394161" cy="4622429"/>
          </a:xfrm>
          <a:prstGeom prst="rect">
            <a:avLst/>
          </a:prstGeom>
        </p:spPr>
      </p:pic>
      <p:sp>
        <p:nvSpPr>
          <p:cNvPr id="8" name="TextBox 7">
            <a:extLst>
              <a:ext uri="{FF2B5EF4-FFF2-40B4-BE49-F238E27FC236}">
                <a16:creationId xmlns:a16="http://schemas.microsoft.com/office/drawing/2014/main" id="{1DA0D806-C8CD-454C-B59E-7AB0A78EC84F}"/>
              </a:ext>
            </a:extLst>
          </p:cNvPr>
          <p:cNvSpPr txBox="1"/>
          <p:nvPr/>
        </p:nvSpPr>
        <p:spPr>
          <a:xfrm>
            <a:off x="457200" y="1094705"/>
            <a:ext cx="3484928" cy="553998"/>
          </a:xfrm>
          <a:prstGeom prst="rect">
            <a:avLst/>
          </a:prstGeom>
          <a:noFill/>
          <a:ln>
            <a:noFill/>
          </a:ln>
        </p:spPr>
        <p:txBody>
          <a:bodyPr wrap="none" lIns="0" tIns="0" rIns="0" bIns="0" rtlCol="0">
            <a:spAutoFit/>
          </a:bodyPr>
          <a:lstStyle/>
          <a:p>
            <a:pPr algn="l"/>
            <a:r>
              <a:rPr lang="en-HR" sz="3600" dirty="0">
                <a:latin typeface="IBM Plex Sans" charset="0"/>
                <a:ea typeface="IBM Plex Sans" charset="0"/>
                <a:cs typeface="IBM Plex Sans" charset="0"/>
              </a:rPr>
              <a:t>String Properties</a:t>
            </a:r>
          </a:p>
        </p:txBody>
      </p:sp>
      <p:graphicFrame>
        <p:nvGraphicFramePr>
          <p:cNvPr id="9" name="Table 9">
            <a:extLst>
              <a:ext uri="{FF2B5EF4-FFF2-40B4-BE49-F238E27FC236}">
                <a16:creationId xmlns:a16="http://schemas.microsoft.com/office/drawing/2014/main" id="{838E9886-330E-1F44-B1EC-52967CDE55CB}"/>
              </a:ext>
            </a:extLst>
          </p:cNvPr>
          <p:cNvGraphicFramePr>
            <a:graphicFrameLocks noGrp="1"/>
          </p:cNvGraphicFramePr>
          <p:nvPr>
            <p:extLst>
              <p:ext uri="{D42A27DB-BD31-4B8C-83A1-F6EECF244321}">
                <p14:modId xmlns:p14="http://schemas.microsoft.com/office/powerpoint/2010/main" val="997273362"/>
              </p:ext>
            </p:extLst>
          </p:nvPr>
        </p:nvGraphicFramePr>
        <p:xfrm>
          <a:off x="457200" y="2593831"/>
          <a:ext cx="13387589" cy="3022854"/>
        </p:xfrm>
        <a:graphic>
          <a:graphicData uri="http://schemas.openxmlformats.org/drawingml/2006/table">
            <a:tbl>
              <a:tblPr firstRow="1" bandRow="1">
                <a:tableStyleId>{5C22544A-7EE6-4342-B048-85BDC9FD1C3A}</a:tableStyleId>
              </a:tblPr>
              <a:tblGrid>
                <a:gridCol w="5013275">
                  <a:extLst>
                    <a:ext uri="{9D8B030D-6E8A-4147-A177-3AD203B41FA5}">
                      <a16:colId xmlns:a16="http://schemas.microsoft.com/office/drawing/2014/main" val="1983123881"/>
                    </a:ext>
                  </a:extLst>
                </a:gridCol>
                <a:gridCol w="8374314">
                  <a:extLst>
                    <a:ext uri="{9D8B030D-6E8A-4147-A177-3AD203B41FA5}">
                      <a16:colId xmlns:a16="http://schemas.microsoft.com/office/drawing/2014/main" val="4278663530"/>
                    </a:ext>
                  </a:extLst>
                </a:gridCol>
              </a:tblGrid>
              <a:tr h="370840">
                <a:tc>
                  <a:txBody>
                    <a:bodyPr/>
                    <a:lstStyle/>
                    <a:p>
                      <a:r>
                        <a:rPr lang="en-GB" sz="2856" b="1" i="0" kern="1200" dirty="0">
                          <a:solidFill>
                            <a:schemeClr val="lt1"/>
                          </a:solidFill>
                          <a:effectLst/>
                          <a:latin typeface="+mn-lt"/>
                          <a:ea typeface="+mn-ea"/>
                          <a:cs typeface="+mn-cs"/>
                        </a:rPr>
                        <a:t>Property</a:t>
                      </a:r>
                      <a:endParaRPr lang="en-HR" dirty="0"/>
                    </a:p>
                  </a:txBody>
                  <a:tcPr/>
                </a:tc>
                <a:tc>
                  <a:txBody>
                    <a:bodyPr/>
                    <a:lstStyle/>
                    <a:p>
                      <a:r>
                        <a:rPr lang="en-GB" sz="2856" b="1" i="0" kern="1200" dirty="0">
                          <a:solidFill>
                            <a:schemeClr val="lt1"/>
                          </a:solidFill>
                          <a:effectLst/>
                          <a:latin typeface="+mn-lt"/>
                          <a:ea typeface="+mn-ea"/>
                          <a:cs typeface="+mn-cs"/>
                        </a:rPr>
                        <a:t>Description</a:t>
                      </a:r>
                      <a:endParaRPr lang="en-HR" dirty="0"/>
                    </a:p>
                  </a:txBody>
                  <a:tcPr/>
                </a:tc>
                <a:extLst>
                  <a:ext uri="{0D108BD9-81ED-4DB2-BD59-A6C34878D82A}">
                    <a16:rowId xmlns:a16="http://schemas.microsoft.com/office/drawing/2014/main" val="3350314570"/>
                  </a:ext>
                </a:extLst>
              </a:tr>
              <a:tr h="370840">
                <a:tc>
                  <a:txBody>
                    <a:bodyPr/>
                    <a:lstStyle/>
                    <a:p>
                      <a:r>
                        <a:rPr lang="en-GB" dirty="0">
                          <a:solidFill>
                            <a:schemeClr val="tx1"/>
                          </a:solidFill>
                        </a:rPr>
                        <a:t>constructor</a:t>
                      </a:r>
                      <a:endParaRPr lang="en-HR" dirty="0">
                        <a:solidFill>
                          <a:schemeClr val="tx1"/>
                        </a:solidFill>
                      </a:endParaRPr>
                    </a:p>
                  </a:txBody>
                  <a:tcPr/>
                </a:tc>
                <a:tc>
                  <a:txBody>
                    <a:bodyPr/>
                    <a:lstStyle/>
                    <a:p>
                      <a:r>
                        <a:rPr lang="en-GB" dirty="0">
                          <a:solidFill>
                            <a:schemeClr val="tx1"/>
                          </a:solidFill>
                          <a:effectLst/>
                        </a:rPr>
                        <a:t>Returns a reference to the String function that created the object</a:t>
                      </a:r>
                      <a:endParaRPr lang="en-GB" dirty="0">
                        <a:effectLst/>
                      </a:endParaRPr>
                    </a:p>
                  </a:txBody>
                  <a:tcPr marL="123825" marR="123825" marT="57150" marB="57150" anchor="ctr"/>
                </a:tc>
                <a:extLst>
                  <a:ext uri="{0D108BD9-81ED-4DB2-BD59-A6C34878D82A}">
                    <a16:rowId xmlns:a16="http://schemas.microsoft.com/office/drawing/2014/main" val="4153618631"/>
                  </a:ext>
                </a:extLst>
              </a:tr>
              <a:tr h="370840">
                <a:tc>
                  <a:txBody>
                    <a:bodyPr/>
                    <a:lstStyle/>
                    <a:p>
                      <a:r>
                        <a:rPr lang="en-GB" dirty="0">
                          <a:solidFill>
                            <a:schemeClr val="tx1"/>
                          </a:solidFill>
                        </a:rPr>
                        <a:t>length</a:t>
                      </a:r>
                      <a:endParaRPr lang="en-HR" dirty="0">
                        <a:solidFill>
                          <a:schemeClr val="tx1"/>
                        </a:solidFill>
                      </a:endParaRPr>
                    </a:p>
                  </a:txBody>
                  <a:tcPr/>
                </a:tc>
                <a:tc>
                  <a:txBody>
                    <a:bodyPr/>
                    <a:lstStyle/>
                    <a:p>
                      <a:r>
                        <a:rPr lang="en-GB" sz="2856" b="0" i="0" kern="1200" dirty="0">
                          <a:solidFill>
                            <a:schemeClr val="tx1"/>
                          </a:solidFill>
                          <a:effectLst/>
                          <a:latin typeface="+mn-lt"/>
                          <a:ea typeface="+mn-ea"/>
                          <a:cs typeface="+mn-cs"/>
                        </a:rPr>
                        <a:t>Returns the length of the string</a:t>
                      </a:r>
                      <a:endParaRPr lang="en-HR" dirty="0">
                        <a:solidFill>
                          <a:schemeClr val="tx1"/>
                        </a:solidFill>
                      </a:endParaRPr>
                    </a:p>
                  </a:txBody>
                  <a:tcPr/>
                </a:tc>
                <a:extLst>
                  <a:ext uri="{0D108BD9-81ED-4DB2-BD59-A6C34878D82A}">
                    <a16:rowId xmlns:a16="http://schemas.microsoft.com/office/drawing/2014/main" val="2766586654"/>
                  </a:ext>
                </a:extLst>
              </a:tr>
              <a:tr h="370840">
                <a:tc>
                  <a:txBody>
                    <a:bodyPr/>
                    <a:lstStyle/>
                    <a:p>
                      <a:r>
                        <a:rPr lang="en-GB" dirty="0">
                          <a:solidFill>
                            <a:schemeClr val="tx1"/>
                          </a:solidFill>
                        </a:rPr>
                        <a:t>prototype</a:t>
                      </a:r>
                      <a:endParaRPr lang="en-HR" dirty="0">
                        <a:solidFill>
                          <a:schemeClr val="tx1"/>
                        </a:solidFill>
                      </a:endParaRPr>
                    </a:p>
                  </a:txBody>
                  <a:tcPr/>
                </a:tc>
                <a:tc>
                  <a:txBody>
                    <a:bodyPr/>
                    <a:lstStyle/>
                    <a:p>
                      <a:r>
                        <a:rPr lang="en-GB" dirty="0">
                          <a:solidFill>
                            <a:schemeClr val="tx1"/>
                          </a:solidFill>
                          <a:effectLst/>
                        </a:rPr>
                        <a:t>The prototype property allows you to add properties and methods to an object</a:t>
                      </a:r>
                    </a:p>
                  </a:txBody>
                  <a:tcPr marL="123825" marR="123825" marT="57150" marB="57150" anchor="ctr"/>
                </a:tc>
                <a:extLst>
                  <a:ext uri="{0D108BD9-81ED-4DB2-BD59-A6C34878D82A}">
                    <a16:rowId xmlns:a16="http://schemas.microsoft.com/office/drawing/2014/main" val="2148812549"/>
                  </a:ext>
                </a:extLst>
              </a:tr>
            </a:tbl>
          </a:graphicData>
        </a:graphic>
      </p:graphicFrame>
      <p:sp>
        <p:nvSpPr>
          <p:cNvPr id="5" name="TextBox 4">
            <a:extLst>
              <a:ext uri="{FF2B5EF4-FFF2-40B4-BE49-F238E27FC236}">
                <a16:creationId xmlns:a16="http://schemas.microsoft.com/office/drawing/2014/main" id="{9DA82CA8-2389-D042-85A2-07DE40408CBB}"/>
              </a:ext>
            </a:extLst>
          </p:cNvPr>
          <p:cNvSpPr txBox="1"/>
          <p:nvPr/>
        </p:nvSpPr>
        <p:spPr>
          <a:xfrm>
            <a:off x="16753114" y="7293429"/>
            <a:ext cx="65" cy="215444"/>
          </a:xfrm>
          <a:prstGeom prst="rect">
            <a:avLst/>
          </a:prstGeom>
          <a:noFill/>
          <a:ln>
            <a:noFill/>
          </a:ln>
        </p:spPr>
        <p:txBody>
          <a:bodyPr wrap="none" lIns="0" tIns="0" rIns="0" bIns="0" rtlCol="0">
            <a:spAutoFit/>
          </a:bodyPr>
          <a:lstStyle/>
          <a:p>
            <a:pPr algn="l"/>
            <a:endParaRPr lang="en-HR" sz="14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420295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600" cy="637504"/>
          </a:xfrm>
        </p:spPr>
        <p:txBody>
          <a:bodyPr/>
          <a:lstStyle/>
          <a:p>
            <a:r>
              <a:rPr lang="en-US" dirty="0"/>
              <a:t>Data Type - String</a:t>
            </a:r>
            <a:endParaRPr lang="en-US" sz="3600"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9</a:t>
            </a:fld>
            <a:endParaRPr lang="en-US" dirty="0"/>
          </a:p>
        </p:txBody>
      </p:sp>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66672" y="-1001527"/>
            <a:ext cx="4394161" cy="4622429"/>
          </a:xfrm>
          <a:prstGeom prst="rect">
            <a:avLst/>
          </a:prstGeom>
        </p:spPr>
      </p:pic>
      <p:sp>
        <p:nvSpPr>
          <p:cNvPr id="8" name="TextBox 7">
            <a:extLst>
              <a:ext uri="{FF2B5EF4-FFF2-40B4-BE49-F238E27FC236}">
                <a16:creationId xmlns:a16="http://schemas.microsoft.com/office/drawing/2014/main" id="{1DA0D806-C8CD-454C-B59E-7AB0A78EC84F}"/>
              </a:ext>
            </a:extLst>
          </p:cNvPr>
          <p:cNvSpPr txBox="1"/>
          <p:nvPr/>
        </p:nvSpPr>
        <p:spPr>
          <a:xfrm>
            <a:off x="457200" y="1094705"/>
            <a:ext cx="7840288" cy="553998"/>
          </a:xfrm>
          <a:prstGeom prst="rect">
            <a:avLst/>
          </a:prstGeom>
          <a:noFill/>
          <a:ln>
            <a:noFill/>
          </a:ln>
        </p:spPr>
        <p:txBody>
          <a:bodyPr wrap="none" lIns="0" tIns="0" rIns="0" bIns="0" rtlCol="0">
            <a:spAutoFit/>
          </a:bodyPr>
          <a:lstStyle/>
          <a:p>
            <a:pPr algn="l"/>
            <a:r>
              <a:rPr lang="en-HR" sz="3600" dirty="0">
                <a:latin typeface="IBM Plex Sans" charset="0"/>
                <a:ea typeface="IBM Plex Sans" charset="0"/>
                <a:cs typeface="IBM Plex Sans" charset="0"/>
              </a:rPr>
              <a:t>String Properties – 12 most important</a:t>
            </a:r>
          </a:p>
        </p:txBody>
      </p:sp>
      <p:graphicFrame>
        <p:nvGraphicFramePr>
          <p:cNvPr id="9" name="Table 9">
            <a:extLst>
              <a:ext uri="{FF2B5EF4-FFF2-40B4-BE49-F238E27FC236}">
                <a16:creationId xmlns:a16="http://schemas.microsoft.com/office/drawing/2014/main" id="{838E9886-330E-1F44-B1EC-52967CDE55CB}"/>
              </a:ext>
            </a:extLst>
          </p:cNvPr>
          <p:cNvGraphicFramePr>
            <a:graphicFrameLocks noGrp="1"/>
          </p:cNvGraphicFramePr>
          <p:nvPr>
            <p:extLst>
              <p:ext uri="{D42A27DB-BD31-4B8C-83A1-F6EECF244321}">
                <p14:modId xmlns:p14="http://schemas.microsoft.com/office/powerpoint/2010/main" val="3425105273"/>
              </p:ext>
            </p:extLst>
          </p:nvPr>
        </p:nvGraphicFramePr>
        <p:xfrm>
          <a:off x="457200" y="1951573"/>
          <a:ext cx="13387589" cy="7098157"/>
        </p:xfrm>
        <a:graphic>
          <a:graphicData uri="http://schemas.openxmlformats.org/drawingml/2006/table">
            <a:tbl>
              <a:tblPr firstRow="1" bandRow="1">
                <a:tableStyleId>{5C22544A-7EE6-4342-B048-85BDC9FD1C3A}</a:tableStyleId>
              </a:tblPr>
              <a:tblGrid>
                <a:gridCol w="5013275">
                  <a:extLst>
                    <a:ext uri="{9D8B030D-6E8A-4147-A177-3AD203B41FA5}">
                      <a16:colId xmlns:a16="http://schemas.microsoft.com/office/drawing/2014/main" val="1983123881"/>
                    </a:ext>
                  </a:extLst>
                </a:gridCol>
                <a:gridCol w="8374314">
                  <a:extLst>
                    <a:ext uri="{9D8B030D-6E8A-4147-A177-3AD203B41FA5}">
                      <a16:colId xmlns:a16="http://schemas.microsoft.com/office/drawing/2014/main" val="4278663530"/>
                    </a:ext>
                  </a:extLst>
                </a:gridCol>
              </a:tblGrid>
              <a:tr h="370840">
                <a:tc>
                  <a:txBody>
                    <a:bodyPr/>
                    <a:lstStyle/>
                    <a:p>
                      <a:r>
                        <a:rPr lang="en-GB" sz="2856" b="1" i="0" kern="1200" dirty="0">
                          <a:solidFill>
                            <a:schemeClr val="lt1"/>
                          </a:solidFill>
                          <a:effectLst/>
                          <a:latin typeface="+mn-lt"/>
                          <a:ea typeface="+mn-ea"/>
                          <a:cs typeface="+mn-cs"/>
                        </a:rPr>
                        <a:t>Property</a:t>
                      </a:r>
                      <a:endParaRPr lang="en-HR" dirty="0"/>
                    </a:p>
                  </a:txBody>
                  <a:tcPr/>
                </a:tc>
                <a:tc>
                  <a:txBody>
                    <a:bodyPr/>
                    <a:lstStyle/>
                    <a:p>
                      <a:r>
                        <a:rPr lang="en-GB" sz="2856" b="1" i="0" kern="1200" dirty="0">
                          <a:solidFill>
                            <a:schemeClr val="lt1"/>
                          </a:solidFill>
                          <a:effectLst/>
                          <a:latin typeface="+mn-lt"/>
                          <a:ea typeface="+mn-ea"/>
                          <a:cs typeface="+mn-cs"/>
                        </a:rPr>
                        <a:t>Description</a:t>
                      </a:r>
                      <a:endParaRPr lang="en-HR" dirty="0"/>
                    </a:p>
                  </a:txBody>
                  <a:tcPr/>
                </a:tc>
                <a:extLst>
                  <a:ext uri="{0D108BD9-81ED-4DB2-BD59-A6C34878D82A}">
                    <a16:rowId xmlns:a16="http://schemas.microsoft.com/office/drawing/2014/main" val="3350314570"/>
                  </a:ext>
                </a:extLst>
              </a:tr>
              <a:tr h="370840">
                <a:tc>
                  <a:txBody>
                    <a:bodyPr/>
                    <a:lstStyle/>
                    <a:p>
                      <a:pPr algn="l"/>
                      <a:r>
                        <a:rPr lang="en-GB" b="0" i="0" dirty="0">
                          <a:solidFill>
                            <a:srgbClr val="292929"/>
                          </a:solidFill>
                          <a:effectLst/>
                          <a:latin typeface="sohne"/>
                        </a:rPr>
                        <a:t>trim()</a:t>
                      </a:r>
                    </a:p>
                  </a:txBody>
                  <a:tcPr/>
                </a:tc>
                <a:tc>
                  <a:txBody>
                    <a:bodyPr/>
                    <a:lstStyle/>
                    <a:p>
                      <a:pPr algn="l"/>
                      <a:r>
                        <a:rPr lang="en-GB" b="0" i="0" dirty="0">
                          <a:solidFill>
                            <a:srgbClr val="292929"/>
                          </a:solidFill>
                          <a:effectLst/>
                          <a:latin typeface="sohne"/>
                        </a:rPr>
                        <a:t>Removing white space</a:t>
                      </a:r>
                    </a:p>
                  </a:txBody>
                  <a:tcPr marL="123825" marR="123825" marT="57150" marB="57150" anchor="ctr"/>
                </a:tc>
                <a:extLst>
                  <a:ext uri="{0D108BD9-81ED-4DB2-BD59-A6C34878D82A}">
                    <a16:rowId xmlns:a16="http://schemas.microsoft.com/office/drawing/2014/main" val="4153618631"/>
                  </a:ext>
                </a:extLst>
              </a:tr>
              <a:tr h="370840">
                <a:tc>
                  <a:txBody>
                    <a:bodyPr/>
                    <a:lstStyle/>
                    <a:p>
                      <a:r>
                        <a:rPr lang="en-GB" dirty="0">
                          <a:solidFill>
                            <a:schemeClr val="tx1"/>
                          </a:solidFill>
                        </a:rPr>
                        <a:t>includes() </a:t>
                      </a:r>
                    </a:p>
                  </a:txBody>
                  <a:tcPr/>
                </a:tc>
                <a:tc>
                  <a:txBody>
                    <a:bodyPr/>
                    <a:lstStyle/>
                    <a:p>
                      <a:r>
                        <a:rPr lang="en-GB" dirty="0">
                          <a:solidFill>
                            <a:schemeClr val="tx1"/>
                          </a:solidFill>
                        </a:rPr>
                        <a:t>Determine if string contains substring</a:t>
                      </a:r>
                    </a:p>
                  </a:txBody>
                  <a:tcPr/>
                </a:tc>
                <a:extLst>
                  <a:ext uri="{0D108BD9-81ED-4DB2-BD59-A6C34878D82A}">
                    <a16:rowId xmlns:a16="http://schemas.microsoft.com/office/drawing/2014/main" val="2766586654"/>
                  </a:ext>
                </a:extLst>
              </a:tr>
              <a:tr h="370840">
                <a:tc>
                  <a:txBody>
                    <a:bodyPr/>
                    <a:lstStyle/>
                    <a:p>
                      <a:r>
                        <a:rPr lang="en-GB" dirty="0" err="1">
                          <a:solidFill>
                            <a:schemeClr val="tx1"/>
                          </a:solidFill>
                        </a:rPr>
                        <a:t>indexOf</a:t>
                      </a:r>
                      <a:r>
                        <a:rPr lang="en-GB" dirty="0">
                          <a:solidFill>
                            <a:schemeClr val="tx1"/>
                          </a:solidFill>
                        </a:rPr>
                        <a:t>()</a:t>
                      </a:r>
                    </a:p>
                  </a:txBody>
                  <a:tcPr/>
                </a:tc>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Finding the index of a substring</a:t>
                      </a:r>
                    </a:p>
                  </a:txBody>
                  <a:tcPr marL="123825" marR="123825" marT="57150" marB="57150" anchor="ctr"/>
                </a:tc>
                <a:extLst>
                  <a:ext uri="{0D108BD9-81ED-4DB2-BD59-A6C34878D82A}">
                    <a16:rowId xmlns:a16="http://schemas.microsoft.com/office/drawing/2014/main" val="2148812549"/>
                  </a:ext>
                </a:extLst>
              </a:tr>
              <a:tr h="370840">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err="1">
                          <a:solidFill>
                            <a:schemeClr val="tx1"/>
                          </a:solidFill>
                          <a:effectLst/>
                          <a:latin typeface="+mn-lt"/>
                          <a:ea typeface="+mn-ea"/>
                          <a:cs typeface="+mn-cs"/>
                        </a:rPr>
                        <a:t>toUpperCase</a:t>
                      </a:r>
                      <a:r>
                        <a:rPr lang="en-GB" sz="2856" b="0" i="0" kern="1200" dirty="0">
                          <a:solidFill>
                            <a:schemeClr val="tx1"/>
                          </a:solidFill>
                          <a:effectLst/>
                          <a:latin typeface="+mn-lt"/>
                          <a:ea typeface="+mn-ea"/>
                          <a:cs typeface="+mn-cs"/>
                        </a:rPr>
                        <a:t>()</a:t>
                      </a:r>
                    </a:p>
                  </a:txBody>
                  <a:tcPr/>
                </a:tc>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Capitalizes entire string</a:t>
                      </a:r>
                    </a:p>
                  </a:txBody>
                  <a:tcPr marL="123825" marR="123825" marT="57150" marB="57150" anchor="ctr"/>
                </a:tc>
                <a:extLst>
                  <a:ext uri="{0D108BD9-81ED-4DB2-BD59-A6C34878D82A}">
                    <a16:rowId xmlns:a16="http://schemas.microsoft.com/office/drawing/2014/main" val="1607118341"/>
                  </a:ext>
                </a:extLst>
              </a:tr>
              <a:tr h="370840">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err="1">
                          <a:solidFill>
                            <a:schemeClr val="tx1"/>
                          </a:solidFill>
                          <a:effectLst/>
                          <a:latin typeface="+mn-lt"/>
                          <a:ea typeface="+mn-ea"/>
                          <a:cs typeface="+mn-cs"/>
                        </a:rPr>
                        <a:t>toLowerCase</a:t>
                      </a:r>
                      <a:r>
                        <a:rPr lang="en-GB" sz="2856" b="0" i="0" kern="1200" dirty="0">
                          <a:solidFill>
                            <a:schemeClr val="tx1"/>
                          </a:solidFill>
                          <a:effectLst/>
                          <a:latin typeface="+mn-lt"/>
                          <a:ea typeface="+mn-ea"/>
                          <a:cs typeface="+mn-cs"/>
                        </a:rPr>
                        <a:t>()</a:t>
                      </a:r>
                    </a:p>
                  </a:txBody>
                  <a:tcPr/>
                </a:tc>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Lower cases entire string</a:t>
                      </a:r>
                    </a:p>
                  </a:txBody>
                  <a:tcPr marL="123825" marR="123825" marT="57150" marB="57150" anchor="ctr"/>
                </a:tc>
                <a:extLst>
                  <a:ext uri="{0D108BD9-81ED-4DB2-BD59-A6C34878D82A}">
                    <a16:rowId xmlns:a16="http://schemas.microsoft.com/office/drawing/2014/main" val="2515972294"/>
                  </a:ext>
                </a:extLst>
              </a:tr>
              <a:tr h="370840">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replace()</a:t>
                      </a:r>
                    </a:p>
                  </a:txBody>
                  <a:tcPr/>
                </a:tc>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Replaces strings with new values</a:t>
                      </a:r>
                    </a:p>
                  </a:txBody>
                  <a:tcPr marL="123825" marR="123825" marT="57150" marB="57150" anchor="ctr"/>
                </a:tc>
                <a:extLst>
                  <a:ext uri="{0D108BD9-81ED-4DB2-BD59-A6C34878D82A}">
                    <a16:rowId xmlns:a16="http://schemas.microsoft.com/office/drawing/2014/main" val="2733298286"/>
                  </a:ext>
                </a:extLst>
              </a:tr>
              <a:tr h="370840">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slice()</a:t>
                      </a:r>
                    </a:p>
                  </a:txBody>
                  <a:tcPr/>
                </a:tc>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Return a section of a string</a:t>
                      </a:r>
                    </a:p>
                  </a:txBody>
                  <a:tcPr marL="123825" marR="123825" marT="57150" marB="57150" anchor="ctr"/>
                </a:tc>
                <a:extLst>
                  <a:ext uri="{0D108BD9-81ED-4DB2-BD59-A6C34878D82A}">
                    <a16:rowId xmlns:a16="http://schemas.microsoft.com/office/drawing/2014/main" val="1949448466"/>
                  </a:ext>
                </a:extLst>
              </a:tr>
              <a:tr h="370840">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split()</a:t>
                      </a:r>
                    </a:p>
                  </a:txBody>
                  <a:tcPr/>
                </a:tc>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Converts string into an array of strings</a:t>
                      </a:r>
                    </a:p>
                  </a:txBody>
                  <a:tcPr marL="123825" marR="123825" marT="57150" marB="57150" anchor="ctr"/>
                </a:tc>
                <a:extLst>
                  <a:ext uri="{0D108BD9-81ED-4DB2-BD59-A6C34878D82A}">
                    <a16:rowId xmlns:a16="http://schemas.microsoft.com/office/drawing/2014/main" val="1940735700"/>
                  </a:ext>
                </a:extLst>
              </a:tr>
              <a:tr h="370840">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repeat()</a:t>
                      </a:r>
                    </a:p>
                  </a:txBody>
                  <a:tcPr/>
                </a:tc>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Repeats a string a specified number of times</a:t>
                      </a:r>
                    </a:p>
                  </a:txBody>
                  <a:tcPr marL="123825" marR="123825" marT="57150" marB="57150" anchor="ctr"/>
                </a:tc>
                <a:extLst>
                  <a:ext uri="{0D108BD9-81ED-4DB2-BD59-A6C34878D82A}">
                    <a16:rowId xmlns:a16="http://schemas.microsoft.com/office/drawing/2014/main" val="3737972524"/>
                  </a:ext>
                </a:extLst>
              </a:tr>
              <a:tr h="370840">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match()</a:t>
                      </a:r>
                    </a:p>
                  </a:txBody>
                  <a:tcPr/>
                </a:tc>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Returns array of matching strings</a:t>
                      </a:r>
                    </a:p>
                  </a:txBody>
                  <a:tcPr marL="123825" marR="123825" marT="57150" marB="57150" anchor="ctr"/>
                </a:tc>
                <a:extLst>
                  <a:ext uri="{0D108BD9-81ED-4DB2-BD59-A6C34878D82A}">
                    <a16:rowId xmlns:a16="http://schemas.microsoft.com/office/drawing/2014/main" val="2787975568"/>
                  </a:ext>
                </a:extLst>
              </a:tr>
              <a:tr h="370840">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err="1">
                          <a:solidFill>
                            <a:schemeClr val="tx1"/>
                          </a:solidFill>
                          <a:effectLst/>
                          <a:latin typeface="+mn-lt"/>
                          <a:ea typeface="+mn-ea"/>
                          <a:cs typeface="+mn-cs"/>
                        </a:rPr>
                        <a:t>charAt</a:t>
                      </a:r>
                      <a:r>
                        <a:rPr lang="en-GB" sz="2856" b="0" i="0" kern="1200" dirty="0">
                          <a:solidFill>
                            <a:schemeClr val="tx1"/>
                          </a:solidFill>
                          <a:effectLst/>
                          <a:latin typeface="+mn-lt"/>
                          <a:ea typeface="+mn-ea"/>
                          <a:cs typeface="+mn-cs"/>
                        </a:rPr>
                        <a:t>()</a:t>
                      </a:r>
                    </a:p>
                  </a:txBody>
                  <a:tcPr/>
                </a:tc>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Returns the character at an index</a:t>
                      </a:r>
                    </a:p>
                  </a:txBody>
                  <a:tcPr marL="123825" marR="123825" marT="57150" marB="57150" anchor="ctr"/>
                </a:tc>
                <a:extLst>
                  <a:ext uri="{0D108BD9-81ED-4DB2-BD59-A6C34878D82A}">
                    <a16:rowId xmlns:a16="http://schemas.microsoft.com/office/drawing/2014/main" val="3671113432"/>
                  </a:ext>
                </a:extLst>
              </a:tr>
              <a:tr h="370840">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err="1">
                          <a:solidFill>
                            <a:schemeClr val="tx1"/>
                          </a:solidFill>
                          <a:effectLst/>
                          <a:latin typeface="+mn-lt"/>
                          <a:ea typeface="+mn-ea"/>
                          <a:cs typeface="+mn-cs"/>
                        </a:rPr>
                        <a:t>charCodeAt</a:t>
                      </a:r>
                      <a:r>
                        <a:rPr lang="en-GB" sz="2856" b="0" i="0" kern="1200" dirty="0">
                          <a:solidFill>
                            <a:schemeClr val="tx1"/>
                          </a:solidFill>
                          <a:effectLst/>
                          <a:latin typeface="+mn-lt"/>
                          <a:ea typeface="+mn-ea"/>
                          <a:cs typeface="+mn-cs"/>
                        </a:rPr>
                        <a:t>() </a:t>
                      </a:r>
                    </a:p>
                  </a:txBody>
                  <a:tcPr/>
                </a:tc>
                <a:tc>
                  <a:txBody>
                    <a:bodyPr/>
                    <a:lstStyle/>
                    <a:p>
                      <a:pPr marL="0" marR="0" lvl="0" indent="0" algn="l" defTabSz="1450278" rtl="0" eaLnBrk="1" fontAlgn="auto" latinLnBrk="0" hangingPunct="1">
                        <a:lnSpc>
                          <a:spcPct val="100000"/>
                        </a:lnSpc>
                        <a:spcBef>
                          <a:spcPts val="0"/>
                        </a:spcBef>
                        <a:spcAft>
                          <a:spcPts val="0"/>
                        </a:spcAft>
                        <a:buClrTx/>
                        <a:buSzTx/>
                        <a:buFontTx/>
                        <a:buNone/>
                        <a:tabLst/>
                        <a:defRPr/>
                      </a:pPr>
                      <a:r>
                        <a:rPr lang="en-GB" sz="2856" b="0" i="0" kern="1200" dirty="0">
                          <a:solidFill>
                            <a:schemeClr val="tx1"/>
                          </a:solidFill>
                          <a:effectLst/>
                          <a:latin typeface="+mn-lt"/>
                          <a:ea typeface="+mn-ea"/>
                          <a:cs typeface="+mn-cs"/>
                        </a:rPr>
                        <a:t>Return the </a:t>
                      </a:r>
                      <a:r>
                        <a:rPr lang="en-GB" sz="2856" b="0" i="0" kern="1200" dirty="0" err="1">
                          <a:solidFill>
                            <a:schemeClr val="tx1"/>
                          </a:solidFill>
                          <a:effectLst/>
                          <a:latin typeface="+mn-lt"/>
                          <a:ea typeface="+mn-ea"/>
                          <a:cs typeface="+mn-cs"/>
                        </a:rPr>
                        <a:t>unicode</a:t>
                      </a:r>
                      <a:r>
                        <a:rPr lang="en-GB" sz="2856" b="0" i="0" kern="1200" dirty="0">
                          <a:solidFill>
                            <a:schemeClr val="tx1"/>
                          </a:solidFill>
                          <a:effectLst/>
                          <a:latin typeface="+mn-lt"/>
                          <a:ea typeface="+mn-ea"/>
                          <a:cs typeface="+mn-cs"/>
                        </a:rPr>
                        <a:t> at an index</a:t>
                      </a:r>
                    </a:p>
                  </a:txBody>
                  <a:tcPr marL="123825" marR="123825" marT="57150" marB="57150" anchor="ctr"/>
                </a:tc>
                <a:extLst>
                  <a:ext uri="{0D108BD9-81ED-4DB2-BD59-A6C34878D82A}">
                    <a16:rowId xmlns:a16="http://schemas.microsoft.com/office/drawing/2014/main" val="1241418752"/>
                  </a:ext>
                </a:extLst>
              </a:tr>
            </a:tbl>
          </a:graphicData>
        </a:graphic>
      </p:graphicFrame>
      <p:sp>
        <p:nvSpPr>
          <p:cNvPr id="5" name="TextBox 4">
            <a:extLst>
              <a:ext uri="{FF2B5EF4-FFF2-40B4-BE49-F238E27FC236}">
                <a16:creationId xmlns:a16="http://schemas.microsoft.com/office/drawing/2014/main" id="{9DA82CA8-2389-D042-85A2-07DE40408CBB}"/>
              </a:ext>
            </a:extLst>
          </p:cNvPr>
          <p:cNvSpPr txBox="1"/>
          <p:nvPr/>
        </p:nvSpPr>
        <p:spPr>
          <a:xfrm>
            <a:off x="16753114" y="7293429"/>
            <a:ext cx="65" cy="215444"/>
          </a:xfrm>
          <a:prstGeom prst="rect">
            <a:avLst/>
          </a:prstGeom>
          <a:noFill/>
          <a:ln>
            <a:noFill/>
          </a:ln>
        </p:spPr>
        <p:txBody>
          <a:bodyPr wrap="none" lIns="0" tIns="0" rIns="0" bIns="0" rtlCol="0">
            <a:spAutoFit/>
          </a:bodyPr>
          <a:lstStyle/>
          <a:p>
            <a:pPr algn="l"/>
            <a:endParaRPr lang="en-HR" sz="1400" dirty="0" err="1">
              <a:latin typeface="IBM Plex Sans" charset="0"/>
              <a:ea typeface="IBM Plex Sans" charset="0"/>
              <a:cs typeface="IBM Plex Sans" charset="0"/>
            </a:endParaRPr>
          </a:p>
        </p:txBody>
      </p:sp>
    </p:spTree>
    <p:extLst>
      <p:ext uri="{BB962C8B-B14F-4D97-AF65-F5344CB8AC3E}">
        <p14:creationId xmlns:p14="http://schemas.microsoft.com/office/powerpoint/2010/main" val="1793253758"/>
      </p:ext>
    </p:extLst>
  </p:cSld>
  <p:clrMapOvr>
    <a:masterClrMapping/>
  </p:clrMapOvr>
</p:sld>
</file>

<file path=ppt/theme/theme1.xml><?xml version="1.0" encoding="utf-8"?>
<a:theme xmlns:a="http://schemas.openxmlformats.org/drawingml/2006/main" name="IBM 2019 Master template (black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72000" tIns="72000" rIns="72000" bIns="72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39700B1B-504B-F041-A025-0A7822F09061}"/>
    </a:ext>
  </a:extLst>
</a:theme>
</file>

<file path=ppt/theme/theme2.xml><?xml version="1.0" encoding="utf-8"?>
<a:theme xmlns:a="http://schemas.openxmlformats.org/drawingml/2006/main" name="IBM 2019 Master template (blue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799D29BA-02AD-194B-9347-CD32F0128EFD}"/>
    </a:ext>
  </a:extLst>
</a:theme>
</file>

<file path=ppt/theme/theme3.xml><?xml version="1.0" encoding="utf-8"?>
<a:theme xmlns:a="http://schemas.openxmlformats.org/drawingml/2006/main" name="IBM 2019 Master template (white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bg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accent2"/>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743231AE-FF1B-EA41-86ED-230B4150C97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5.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2019 Master template (black background)</Template>
  <TotalTime>25617</TotalTime>
  <Words>3637</Words>
  <Application>Microsoft Macintosh PowerPoint</Application>
  <PresentationFormat>Custom</PresentationFormat>
  <Paragraphs>390</Paragraphs>
  <Slides>39</Slides>
  <Notes>34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39</vt:i4>
      </vt:variant>
    </vt:vector>
  </HeadingPairs>
  <TitlesOfParts>
    <vt:vector size="50" baseType="lpstr">
      <vt:lpstr>.AppleSystemUIFont</vt:lpstr>
      <vt:lpstr>Arial</vt:lpstr>
      <vt:lpstr>HelvNeue Light for IBM</vt:lpstr>
      <vt:lpstr>IBM Plex Sans</vt:lpstr>
      <vt:lpstr>IBM Plex Sans Regular</vt:lpstr>
      <vt:lpstr>sohne</vt:lpstr>
      <vt:lpstr>System Font Regular</vt:lpstr>
      <vt:lpstr>Wingdings</vt:lpstr>
      <vt:lpstr>IBM 2019 Master template (black background)</vt:lpstr>
      <vt:lpstr>IBM 2019 Master template (blue background)</vt:lpstr>
      <vt:lpstr>IBM 2019 Master template (white background)</vt:lpstr>
      <vt:lpstr>ecx.io Frontend Bootcamp — Javascript Day 03 29.06.2021.</vt:lpstr>
      <vt:lpstr>Agenda</vt:lpstr>
      <vt:lpstr>Data Type - String</vt:lpstr>
      <vt:lpstr>Data Type - String</vt:lpstr>
      <vt:lpstr>Data Type - String</vt:lpstr>
      <vt:lpstr>Data Type - String</vt:lpstr>
      <vt:lpstr>Data Type - String</vt:lpstr>
      <vt:lpstr>Data Type - String</vt:lpstr>
      <vt:lpstr>Data Type - String</vt:lpstr>
      <vt:lpstr>Examples</vt:lpstr>
      <vt:lpstr>Exercise</vt:lpstr>
      <vt:lpstr>Exercise</vt:lpstr>
      <vt:lpstr>Data Type - Number</vt:lpstr>
      <vt:lpstr>Data Type - Number</vt:lpstr>
      <vt:lpstr>Data Type - Number</vt:lpstr>
      <vt:lpstr>Data Type - Number</vt:lpstr>
      <vt:lpstr>Examples</vt:lpstr>
      <vt:lpstr>Data Type – Number </vt:lpstr>
      <vt:lpstr>Examples</vt:lpstr>
      <vt:lpstr>Data Type - Number</vt:lpstr>
      <vt:lpstr>Math</vt:lpstr>
      <vt:lpstr>Math</vt:lpstr>
      <vt:lpstr>Examples</vt:lpstr>
      <vt:lpstr>Examples</vt:lpstr>
      <vt:lpstr>Exercise</vt:lpstr>
      <vt:lpstr>Exercise</vt:lpstr>
      <vt:lpstr>Date</vt:lpstr>
      <vt:lpstr>Date</vt:lpstr>
      <vt:lpstr>Date</vt:lpstr>
      <vt:lpstr>Date format and time zone conversions</vt:lpstr>
      <vt:lpstr>Examples</vt:lpstr>
      <vt:lpstr>Examples</vt:lpstr>
      <vt:lpstr>Examples</vt:lpstr>
      <vt:lpstr>Examples</vt:lpstr>
      <vt:lpstr>Date</vt:lpstr>
      <vt:lpstr>Examples</vt:lpstr>
      <vt:lpstr>Exercise</vt:lpstr>
      <vt:lpstr>Exercise for Friday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ecx.io Frontend Bootcamp — Name of client company Workstream or date</dc:title>
  <dc:creator>Mario Perokovic - ecxio</dc:creator>
  <cp:lastModifiedBy>Ivan Skurdija - ecxio</cp:lastModifiedBy>
  <cp:revision>35</cp:revision>
  <cp:lastPrinted>2019-11-28T09:46:16Z</cp:lastPrinted>
  <dcterms:created xsi:type="dcterms:W3CDTF">2021-04-20T12:14:04Z</dcterms:created>
  <dcterms:modified xsi:type="dcterms:W3CDTF">2021-06-29T12:34:28Z</dcterms:modified>
</cp:coreProperties>
</file>