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4" r:id="rId1"/>
    <p:sldMasterId id="2147483858" r:id="rId2"/>
    <p:sldMasterId id="2147483891" r:id="rId3"/>
  </p:sldMasterIdLst>
  <p:notesMasterIdLst>
    <p:notesMasterId r:id="rId64"/>
  </p:notesMasterIdLst>
  <p:handoutMasterIdLst>
    <p:handoutMasterId r:id="rId65"/>
  </p:handoutMasterIdLst>
  <p:sldIdLst>
    <p:sldId id="797" r:id="rId4"/>
    <p:sldId id="5445" r:id="rId5"/>
    <p:sldId id="5512" r:id="rId6"/>
    <p:sldId id="5610" r:id="rId7"/>
    <p:sldId id="5625" r:id="rId8"/>
    <p:sldId id="5678" r:id="rId9"/>
    <p:sldId id="5686" r:id="rId10"/>
    <p:sldId id="5679" r:id="rId11"/>
    <p:sldId id="5707" r:id="rId12"/>
    <p:sldId id="5708" r:id="rId13"/>
    <p:sldId id="5709" r:id="rId14"/>
    <p:sldId id="5710" r:id="rId15"/>
    <p:sldId id="5712" r:id="rId16"/>
    <p:sldId id="5706" r:id="rId17"/>
    <p:sldId id="5681" r:id="rId18"/>
    <p:sldId id="5682" r:id="rId19"/>
    <p:sldId id="5683" r:id="rId20"/>
    <p:sldId id="5687" r:id="rId21"/>
    <p:sldId id="5694" r:id="rId22"/>
    <p:sldId id="5695" r:id="rId23"/>
    <p:sldId id="5693" r:id="rId24"/>
    <p:sldId id="5680" r:id="rId25"/>
    <p:sldId id="5684" r:id="rId26"/>
    <p:sldId id="5685" r:id="rId27"/>
    <p:sldId id="5688" r:id="rId28"/>
    <p:sldId id="5689" r:id="rId29"/>
    <p:sldId id="5690" r:id="rId30"/>
    <p:sldId id="5691" r:id="rId31"/>
    <p:sldId id="5692" r:id="rId32"/>
    <p:sldId id="5670" r:id="rId33"/>
    <p:sldId id="5696" r:id="rId34"/>
    <p:sldId id="5697" r:id="rId35"/>
    <p:sldId id="5698" r:id="rId36"/>
    <p:sldId id="5711" r:id="rId37"/>
    <p:sldId id="5703" r:id="rId38"/>
    <p:sldId id="5713" r:id="rId39"/>
    <p:sldId id="5714" r:id="rId40"/>
    <p:sldId id="5715" r:id="rId41"/>
    <p:sldId id="5730" r:id="rId42"/>
    <p:sldId id="5716" r:id="rId43"/>
    <p:sldId id="5717" r:id="rId44"/>
    <p:sldId id="5732" r:id="rId45"/>
    <p:sldId id="5704" r:id="rId46"/>
    <p:sldId id="5718" r:id="rId47"/>
    <p:sldId id="5731" r:id="rId48"/>
    <p:sldId id="5719" r:id="rId49"/>
    <p:sldId id="5720" r:id="rId50"/>
    <p:sldId id="5721" r:id="rId51"/>
    <p:sldId id="5722" r:id="rId52"/>
    <p:sldId id="5723" r:id="rId53"/>
    <p:sldId id="5724" r:id="rId54"/>
    <p:sldId id="5725" r:id="rId55"/>
    <p:sldId id="5726" r:id="rId56"/>
    <p:sldId id="5727" r:id="rId57"/>
    <p:sldId id="5728" r:id="rId58"/>
    <p:sldId id="5729" r:id="rId59"/>
    <p:sldId id="5733" r:id="rId60"/>
    <p:sldId id="5734" r:id="rId61"/>
    <p:sldId id="5705" r:id="rId62"/>
    <p:sldId id="5482" r:id="rId63"/>
  </p:sldIdLst>
  <p:sldSz cx="18288000" cy="10296525"/>
  <p:notesSz cx="6858000" cy="9144000"/>
  <p:defaultTextStyle>
    <a:defPPr>
      <a:defRPr lang="en-US"/>
    </a:defPPr>
    <a:lvl1pPr marL="0" algn="l" defTabSz="1372378" rtl="0" eaLnBrk="1" latinLnBrk="0" hangingPunct="1">
      <a:defRPr sz="2701" kern="1200">
        <a:solidFill>
          <a:schemeClr val="tx1"/>
        </a:solidFill>
        <a:latin typeface="+mn-lt"/>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92FFC7FB-2ECF-1948-B8EE-67F269D8CE79}">
          <p14:sldIdLst>
            <p14:sldId id="797"/>
            <p14:sldId id="5445"/>
            <p14:sldId id="5512"/>
            <p14:sldId id="5610"/>
            <p14:sldId id="5625"/>
            <p14:sldId id="5678"/>
            <p14:sldId id="5686"/>
            <p14:sldId id="5679"/>
            <p14:sldId id="5707"/>
            <p14:sldId id="5708"/>
            <p14:sldId id="5709"/>
            <p14:sldId id="5710"/>
            <p14:sldId id="5712"/>
            <p14:sldId id="5706"/>
            <p14:sldId id="5681"/>
            <p14:sldId id="5682"/>
            <p14:sldId id="5683"/>
            <p14:sldId id="5687"/>
            <p14:sldId id="5694"/>
            <p14:sldId id="5695"/>
            <p14:sldId id="5693"/>
            <p14:sldId id="5680"/>
            <p14:sldId id="5684"/>
            <p14:sldId id="5685"/>
            <p14:sldId id="5688"/>
            <p14:sldId id="5689"/>
            <p14:sldId id="5690"/>
            <p14:sldId id="5691"/>
            <p14:sldId id="5692"/>
            <p14:sldId id="5670"/>
            <p14:sldId id="5696"/>
            <p14:sldId id="5697"/>
            <p14:sldId id="5698"/>
            <p14:sldId id="5711"/>
            <p14:sldId id="5703"/>
            <p14:sldId id="5713"/>
            <p14:sldId id="5714"/>
            <p14:sldId id="5715"/>
            <p14:sldId id="5730"/>
            <p14:sldId id="5716"/>
            <p14:sldId id="5717"/>
            <p14:sldId id="5732"/>
            <p14:sldId id="5704"/>
            <p14:sldId id="5718"/>
            <p14:sldId id="5731"/>
            <p14:sldId id="5719"/>
            <p14:sldId id="5720"/>
            <p14:sldId id="5721"/>
            <p14:sldId id="5722"/>
            <p14:sldId id="5723"/>
            <p14:sldId id="5724"/>
            <p14:sldId id="5725"/>
            <p14:sldId id="5726"/>
            <p14:sldId id="5727"/>
            <p14:sldId id="5728"/>
            <p14:sldId id="5729"/>
            <p14:sldId id="5733"/>
            <p14:sldId id="5734"/>
            <p14:sldId id="5705"/>
            <p14:sldId id="54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922"/>
    <a:srgbClr val="A4A4A4"/>
    <a:srgbClr val="DCDCDC"/>
    <a:srgbClr val="3C3C3C"/>
    <a:srgbClr val="0062FF"/>
    <a:srgbClr val="6EA6FF"/>
    <a:srgbClr val="0530AD"/>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5"/>
    <p:restoredTop sz="97840"/>
  </p:normalViewPr>
  <p:slideViewPr>
    <p:cSldViewPr snapToGrid="0" snapToObjects="1">
      <p:cViewPr varScale="1">
        <p:scale>
          <a:sx n="149" d="100"/>
          <a:sy n="149" d="100"/>
        </p:scale>
        <p:origin x="52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panose="020B0503050203000203" pitchFamily="34" charset="0"/>
                <a:ea typeface="IBM Plex Sans" charset="0"/>
                <a:cs typeface="IBM Plex Sans" charset="0"/>
              </a:rPr>
              <a:t>IBM IX / © IBM Corporation</a:t>
            </a:r>
            <a:endParaRPr lang="en-US" sz="600" dirty="0">
              <a:solidFill>
                <a:schemeClr val="bg1"/>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a:t>IBM IX / © IBM Corporation</a:t>
            </a:r>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9349" rtl="0" eaLnBrk="1" latinLnBrk="0" hangingPunct="1">
      <a:spcBef>
        <a:spcPts val="1200"/>
      </a:spcBef>
      <a:defRPr sz="2001" b="0" i="0" kern="1200">
        <a:solidFill>
          <a:schemeClr val="bg1"/>
        </a:solidFill>
        <a:latin typeface="IBM Plex Sans" panose="020B0503050203000203" pitchFamily="34" charset="0"/>
        <a:ea typeface="+mn-ea"/>
        <a:cs typeface="+mn-cs"/>
      </a:defRPr>
    </a:lvl1pPr>
    <a:lvl2pPr marL="349355" indent="-339828"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2pPr>
    <a:lvl3pPr marL="695152" indent="-347576" algn="l" defTabSz="1829349" rtl="0" eaLnBrk="1" latinLnBrk="0" hangingPunct="1">
      <a:spcBef>
        <a:spcPts val="1200"/>
      </a:spcBef>
      <a:buFont typeface="Arial" panose="020B0604020202020204" pitchFamily="34" charset="0"/>
      <a:buChar char="•"/>
      <a:tabLst/>
      <a:defRPr sz="2001" b="0" i="0" kern="1200">
        <a:solidFill>
          <a:schemeClr val="bg1"/>
        </a:solidFill>
        <a:latin typeface="IBM Plex Sans" panose="020B0503050203000203" pitchFamily="34" charset="0"/>
        <a:ea typeface="+mn-ea"/>
        <a:cs typeface="+mn-cs"/>
      </a:defRPr>
    </a:lvl3pPr>
    <a:lvl4pPr marL="1262251" indent="-347576"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4pPr>
    <a:lvl5pPr marL="349355" marR="0" indent="-339828" algn="l" defTabSz="1829349" rtl="0" eaLnBrk="1" fontAlgn="base" latinLnBrk="0" hangingPunct="1">
      <a:lnSpc>
        <a:spcPct val="100000"/>
      </a:lnSpc>
      <a:spcBef>
        <a:spcPts val="1200"/>
      </a:spcBef>
      <a:spcAft>
        <a:spcPct val="0"/>
      </a:spcAft>
      <a:buClr>
        <a:srgbClr val="000000"/>
      </a:buClr>
      <a:buSzTx/>
      <a:buFont typeface=".AppleSystemUIFont" charset="-120"/>
      <a:buChar char="»"/>
      <a:tabLst/>
      <a:defRPr sz="2001" b="0" i="0" kern="1200">
        <a:solidFill>
          <a:schemeClr val="bg1"/>
        </a:solidFill>
        <a:latin typeface="IBM Plex Sans" panose="020B0503050203000203" pitchFamily="34" charset="0"/>
        <a:ea typeface="+mn-ea"/>
        <a:cs typeface="+mn-cs"/>
      </a:defRPr>
    </a:lvl5pPr>
    <a:lvl6pPr marL="4573372" algn="l" defTabSz="1829349" rtl="0" eaLnBrk="1" latinLnBrk="0" hangingPunct="1">
      <a:defRPr sz="2401" kern="1200">
        <a:solidFill>
          <a:schemeClr val="tx1"/>
        </a:solidFill>
        <a:latin typeface="+mn-lt"/>
        <a:ea typeface="+mn-ea"/>
        <a:cs typeface="+mn-cs"/>
      </a:defRPr>
    </a:lvl6pPr>
    <a:lvl7pPr marL="5488046" algn="l" defTabSz="1829349" rtl="0" eaLnBrk="1" latinLnBrk="0" hangingPunct="1">
      <a:defRPr sz="2401" kern="1200">
        <a:solidFill>
          <a:schemeClr val="tx1"/>
        </a:solidFill>
        <a:latin typeface="+mn-lt"/>
        <a:ea typeface="+mn-ea"/>
        <a:cs typeface="+mn-cs"/>
      </a:defRPr>
    </a:lvl7pPr>
    <a:lvl8pPr marL="6402720" algn="l" defTabSz="1829349" rtl="0" eaLnBrk="1" latinLnBrk="0" hangingPunct="1">
      <a:defRPr sz="2401" kern="1200">
        <a:solidFill>
          <a:schemeClr val="tx1"/>
        </a:solidFill>
        <a:latin typeface="+mn-lt"/>
        <a:ea typeface="+mn-ea"/>
        <a:cs typeface="+mn-cs"/>
      </a:defRPr>
    </a:lvl8pPr>
    <a:lvl9pPr marL="7317395" algn="l" defTabSz="1829349" rtl="0" eaLnBrk="1" latinLnBrk="0" hangingPunct="1">
      <a:defRPr sz="24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9641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15 minutes</a:t>
            </a:r>
          </a:p>
          <a:p>
            <a:endParaRPr lang="en-HR" b="1" dirty="0"/>
          </a:p>
          <a:p>
            <a:endParaRPr lang="en-HR" b="1" dirty="0"/>
          </a:p>
          <a:p>
            <a:r>
              <a:rPr lang="en-GB" b="1" dirty="0"/>
              <a:t>Task reference: </a:t>
            </a:r>
            <a:r>
              <a:rPr lang="en-GB" b="1" dirty="0" err="1"/>
              <a:t>css</a:t>
            </a:r>
            <a:r>
              <a:rPr lang="en-GB" b="1" dirty="0"/>
              <a:t>/06/04-Nesting/exercises/</a:t>
            </a:r>
            <a:r>
              <a:rPr lang="en-GB" b="1" dirty="0" err="1"/>
              <a:t>readme.pdf</a:t>
            </a:r>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217261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673731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i="0" dirty="0"/>
              <a:t>While this saves us keystrokes, in the long run when we're working on large components, this approach can be confusing and it could be hard to identify a clear hierarchy of selectors.</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i="0" dirty="0"/>
              <a:t>You will mostly see this on Medium articles or alike…not so much on real projects.</a:t>
            </a:r>
          </a:p>
        </p:txBody>
      </p:sp>
      <p:sp>
        <p:nvSpPr>
          <p:cNvPr id="4" name="Slide Number Placeholder 3"/>
          <p:cNvSpPr>
            <a:spLocks noGrp="1"/>
          </p:cNvSpPr>
          <p:nvPr>
            <p:ph type="sldNum" sz="quarter" idx="5"/>
          </p:nvPr>
        </p:nvSpPr>
        <p:spPr/>
        <p:txBody>
          <a:bodyPr/>
          <a:lstStyle/>
          <a:p>
            <a:fld id="{6E2E38B8-B0B4-AD41-AC6E-B781F46A9FD3}" type="slidenum">
              <a:rPr lang="en-US" smtClean="0"/>
              <a:pPr/>
              <a:t>16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098958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i="0" dirty="0"/>
              <a:t>While this saves us keystrokes, in the long run when we're working on large components, this approach can be confusing and it could be hard to identify a clear hierarchy of selectors.</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21337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Unlike plain CSS imports, which require the browser to make multiple HTTP requests as it renders the website, SASS imports are handled entirely during compilation.</a:t>
            </a:r>
          </a:p>
        </p:txBody>
      </p:sp>
      <p:sp>
        <p:nvSpPr>
          <p:cNvPr id="4" name="Slide Number Placeholder 3"/>
          <p:cNvSpPr>
            <a:spLocks noGrp="1"/>
          </p:cNvSpPr>
          <p:nvPr>
            <p:ph type="sldNum" sz="quarter" idx="5"/>
          </p:nvPr>
        </p:nvSpPr>
        <p:spPr/>
        <p:txBody>
          <a:bodyPr/>
          <a:lstStyle/>
          <a:p>
            <a:fld id="{6E2E38B8-B0B4-AD41-AC6E-B781F46A9FD3}" type="slidenum">
              <a:rPr lang="en-US" smtClean="0"/>
              <a:pPr/>
              <a:t>19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28998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SASS isn't a strongly typed language, so any value can be assigned to a variable and used throughout the code - the only thing that we need to pay attention to is that the variable must be declared before it is called in the code. </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403131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When the SASS is compiled, it takes the variables we defined above and outputs normal CSS with our variable values placed in the CSS. </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This can be extremely powerful when working with brand </a:t>
            </a:r>
            <a:r>
              <a:rPr lang="en-GB" sz="2001" b="0" i="0" kern="1200" dirty="0" err="1">
                <a:solidFill>
                  <a:schemeClr val="bg1"/>
                </a:solidFill>
                <a:effectLst/>
                <a:latin typeface="IBM Plex Sans" panose="020B0503050203000203" pitchFamily="34" charset="0"/>
                <a:ea typeface="+mn-ea"/>
                <a:cs typeface="+mn-cs"/>
              </a:rPr>
              <a:t>colors</a:t>
            </a:r>
            <a:r>
              <a:rPr lang="en-GB" sz="2001" b="0" i="0" kern="1200" dirty="0">
                <a:solidFill>
                  <a:schemeClr val="bg1"/>
                </a:solidFill>
                <a:effectLst/>
                <a:latin typeface="IBM Plex Sans" panose="020B0503050203000203" pitchFamily="34" charset="0"/>
                <a:ea typeface="+mn-ea"/>
                <a:cs typeface="+mn-cs"/>
              </a:rPr>
              <a:t>, spacings and similar settings to keep them consistent throughout the project.</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866993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315758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This will work perfectly, because the </a:t>
            </a:r>
            <a:r>
              <a:rPr lang="en-GB" dirty="0"/>
              <a:t>.container</a:t>
            </a:r>
            <a:r>
              <a:rPr lang="en-GB" sz="2001" b="0" i="0" kern="1200" dirty="0">
                <a:solidFill>
                  <a:schemeClr val="bg1"/>
                </a:solidFill>
                <a:effectLst/>
                <a:latin typeface="IBM Plex Sans" panose="020B0503050203000203" pitchFamily="34" charset="0"/>
                <a:ea typeface="+mn-ea"/>
                <a:cs typeface="+mn-cs"/>
              </a:rPr>
              <a:t> selector has access to both the </a:t>
            </a:r>
            <a:r>
              <a:rPr lang="en-GB" dirty="0"/>
              <a:t>$global-</a:t>
            </a:r>
            <a:r>
              <a:rPr lang="en-GB" dirty="0" err="1"/>
              <a:t>color</a:t>
            </a:r>
            <a:r>
              <a:rPr lang="en-GB" sz="2001" b="0" i="0" kern="1200" dirty="0">
                <a:solidFill>
                  <a:schemeClr val="bg1"/>
                </a:solidFill>
                <a:effectLst/>
                <a:latin typeface="IBM Plex Sans" panose="020B0503050203000203" pitchFamily="34" charset="0"/>
                <a:ea typeface="+mn-ea"/>
                <a:cs typeface="+mn-cs"/>
              </a:rPr>
              <a:t> and the </a:t>
            </a:r>
            <a:r>
              <a:rPr lang="en-GB" dirty="0"/>
              <a:t>$local-</a:t>
            </a:r>
            <a:r>
              <a:rPr lang="en-GB" dirty="0" err="1"/>
              <a:t>color</a:t>
            </a:r>
            <a:r>
              <a:rPr lang="en-GB" sz="2001" b="0" i="0" kern="1200" dirty="0">
                <a:solidFill>
                  <a:schemeClr val="bg1"/>
                </a:solidFill>
                <a:effectLst/>
                <a:latin typeface="IBM Plex Sans" panose="020B0503050203000203" pitchFamily="34" charset="0"/>
                <a:ea typeface="+mn-ea"/>
                <a:cs typeface="+mn-cs"/>
              </a:rPr>
              <a:t> variables, so their values will be interpreted correctly.</a:t>
            </a: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748068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941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0977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28770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i="0" dirty="0"/>
              <a:t>So basically, with code above, we are overwriting the global $background variable from within a `.content` block, with `!global! Flag.</a:t>
            </a:r>
          </a:p>
        </p:txBody>
      </p:sp>
      <p:sp>
        <p:nvSpPr>
          <p:cNvPr id="4" name="Slide Number Placeholder 3"/>
          <p:cNvSpPr>
            <a:spLocks noGrp="1"/>
          </p:cNvSpPr>
          <p:nvPr>
            <p:ph type="sldNum" sz="quarter" idx="5"/>
          </p:nvPr>
        </p:nvSpPr>
        <p:spPr/>
        <p:txBody>
          <a:bodyPr/>
          <a:lstStyle/>
          <a:p>
            <a:fld id="{6E2E38B8-B0B4-AD41-AC6E-B781F46A9FD3}" type="slidenum">
              <a:rPr lang="en-US" smtClean="0"/>
              <a:pPr/>
              <a:t>28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924211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i="0" dirty="0"/>
              <a:t>Note that on the image, without the `!default` flag, the output color would be red and not blue.</a:t>
            </a:r>
          </a:p>
        </p:txBody>
      </p:sp>
      <p:sp>
        <p:nvSpPr>
          <p:cNvPr id="4" name="Slide Number Placeholder 3"/>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464205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15 minutes</a:t>
            </a:r>
          </a:p>
          <a:p>
            <a:endParaRPr lang="en-HR" b="1" dirty="0"/>
          </a:p>
          <a:p>
            <a:endParaRPr lang="en-HR" b="1" dirty="0"/>
          </a:p>
          <a:p>
            <a:r>
              <a:rPr lang="en-GB" b="1" dirty="0"/>
              <a:t>Task reference: </a:t>
            </a:r>
            <a:r>
              <a:rPr lang="en-GB" b="1" dirty="0" err="1"/>
              <a:t>css</a:t>
            </a:r>
            <a:r>
              <a:rPr lang="en-GB" b="1" dirty="0"/>
              <a:t>/06/02-Variables/exercises/</a:t>
            </a:r>
            <a:r>
              <a:rPr lang="en-GB" b="1" dirty="0" err="1"/>
              <a:t>readme.pdf</a:t>
            </a:r>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673245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Maps allow any Sass values to be used as their keys.</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Maps can't do much on their own since they aren't valid CSS values, but SASS provides functions and rules that help us create maps and access or modify the values they contain.</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56962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398813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15 minutes</a:t>
            </a:r>
          </a:p>
          <a:p>
            <a:endParaRPr lang="en-HR" b="1" dirty="0"/>
          </a:p>
          <a:p>
            <a:endParaRPr lang="en-HR" b="1" dirty="0"/>
          </a:p>
          <a:p>
            <a:r>
              <a:rPr lang="en-GB" b="1" dirty="0"/>
              <a:t>Task reference: </a:t>
            </a:r>
            <a:r>
              <a:rPr lang="en-GB" b="1" dirty="0" err="1"/>
              <a:t>css</a:t>
            </a:r>
            <a:r>
              <a:rPr lang="en-GB" b="1" dirty="0"/>
              <a:t>/06/03-Maps/exercises/</a:t>
            </a:r>
            <a:r>
              <a:rPr lang="en-GB" b="1" dirty="0" err="1"/>
              <a:t>readme.pdf</a:t>
            </a:r>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800262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34414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When one class extends another, SASS styles all elements that match the extender as though they also match the class being extended. </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Of course, selectors aren't just used on their own in style rules. SASS knows to extend everywhere the selector is used - this ensures that our elements are styled exactly as if they matched the extended selector.</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1" i="0" kern="1200" dirty="0">
                <a:solidFill>
                  <a:schemeClr val="bg1"/>
                </a:solidFill>
                <a:effectLst/>
                <a:latin typeface="IBM Plex Sans" panose="020B0503050203000203" pitchFamily="34" charset="0"/>
                <a:ea typeface="+mn-ea"/>
                <a:cs typeface="+mn-cs"/>
              </a:rPr>
              <a:t>BEM relation:</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However, note that extends are resolved after the rest of our stylesheet is compiled. In particular, it happens after parent selectors are resolved. </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This means that if we </a:t>
            </a:r>
            <a:r>
              <a:rPr lang="en-GB" dirty="0"/>
              <a:t>@extend</a:t>
            </a:r>
            <a:r>
              <a:rPr lang="en-GB" sz="2001" b="0" i="0" kern="1200" dirty="0">
                <a:solidFill>
                  <a:schemeClr val="bg1"/>
                </a:solidFill>
                <a:effectLst/>
                <a:latin typeface="IBM Plex Sans" panose="020B0503050203000203" pitchFamily="34" charset="0"/>
                <a:ea typeface="+mn-ea"/>
                <a:cs typeface="+mn-cs"/>
              </a:rPr>
              <a:t> </a:t>
            </a:r>
            <a:r>
              <a:rPr lang="en-GB" dirty="0"/>
              <a:t>.error</a:t>
            </a:r>
            <a:r>
              <a:rPr lang="en-GB" sz="2001" b="0" i="0" kern="1200" dirty="0">
                <a:solidFill>
                  <a:schemeClr val="bg1"/>
                </a:solidFill>
                <a:effectLst/>
                <a:latin typeface="IBM Plex Sans" panose="020B0503050203000203" pitchFamily="34" charset="0"/>
                <a:ea typeface="+mn-ea"/>
                <a:cs typeface="+mn-cs"/>
              </a:rPr>
              <a:t>, it won't affect the inner selector in </a:t>
            </a:r>
            <a:r>
              <a:rPr lang="en-GB" dirty="0"/>
              <a:t>.error { &amp;__icon { ... } }</a:t>
            </a:r>
            <a:r>
              <a:rPr lang="en-GB" sz="2001" b="0" i="0" kern="1200" dirty="0">
                <a:solidFill>
                  <a:schemeClr val="bg1"/>
                </a:solidFill>
                <a:effectLst/>
                <a:latin typeface="IBM Plex Sans" panose="020B0503050203000203" pitchFamily="34" charset="0"/>
                <a:ea typeface="+mn-ea"/>
                <a:cs typeface="+mn-cs"/>
              </a:rPr>
              <a:t>. It also means that parent selectors in </a:t>
            </a:r>
            <a:r>
              <a:rPr lang="en-GB" sz="2001" b="0" i="0" kern="1200" dirty="0" err="1">
                <a:solidFill>
                  <a:schemeClr val="bg1"/>
                </a:solidFill>
                <a:effectLst/>
                <a:latin typeface="IBM Plex Sans" panose="020B0503050203000203" pitchFamily="34" charset="0"/>
                <a:ea typeface="+mn-ea"/>
                <a:cs typeface="+mn-cs"/>
              </a:rPr>
              <a:t>SassScript</a:t>
            </a:r>
            <a:r>
              <a:rPr lang="en-GB" sz="2001" b="0" i="0" kern="1200" dirty="0">
                <a:solidFill>
                  <a:schemeClr val="bg1"/>
                </a:solidFill>
                <a:effectLst/>
                <a:latin typeface="IBM Plex Sans" panose="020B0503050203000203" pitchFamily="34" charset="0"/>
                <a:ea typeface="+mn-ea"/>
                <a:cs typeface="+mn-cs"/>
              </a:rPr>
              <a:t> can’t see the results of extend.</a:t>
            </a: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45639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The `@extend` at-rule updates styles that contain the extended selector so that they contain the extending selector as well.</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This can get pretty messy, as we can have 50 selectors (easy) on a bigger projects.</a:t>
            </a:r>
          </a:p>
        </p:txBody>
      </p:sp>
      <p:sp>
        <p:nvSpPr>
          <p:cNvPr id="4" name="Slide Number Placeholder 3"/>
          <p:cNvSpPr>
            <a:spLocks noGrp="1"/>
          </p:cNvSpPr>
          <p:nvPr>
            <p:ph type="sldNum" sz="quarter" idx="5"/>
          </p:nvPr>
        </p:nvSpPr>
        <p:spPr/>
        <p:txBody>
          <a:bodyPr/>
          <a:lstStyle/>
          <a:p>
            <a:fld id="{6E2E38B8-B0B4-AD41-AC6E-B781F46A9FD3}" type="slidenum">
              <a:rPr lang="en-US" smtClean="0"/>
              <a:pPr/>
              <a:t>38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667416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832253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39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077555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40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745410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Extends are best used when we're expressing a relationship between semantic classes, and we should use </a:t>
            </a:r>
            <a:r>
              <a:rPr lang="en-GB" sz="2001" b="0" i="0" kern="1200" dirty="0" err="1">
                <a:solidFill>
                  <a:schemeClr val="bg1"/>
                </a:solidFill>
                <a:effectLst/>
                <a:latin typeface="IBM Plex Sans" panose="020B0503050203000203" pitchFamily="34" charset="0"/>
                <a:ea typeface="+mn-ea"/>
                <a:cs typeface="+mn-cs"/>
              </a:rPr>
              <a:t>mixins</a:t>
            </a:r>
            <a:r>
              <a:rPr lang="en-GB" sz="2001" b="0" i="0" kern="1200" dirty="0">
                <a:solidFill>
                  <a:schemeClr val="bg1"/>
                </a:solidFill>
                <a:effectLst/>
                <a:latin typeface="IBM Plex Sans" panose="020B0503050203000203" pitchFamily="34" charset="0"/>
                <a:ea typeface="+mn-ea"/>
                <a:cs typeface="+mn-cs"/>
              </a:rPr>
              <a:t> when we want to have a repeatable code that is configurable in some way (by passing arguments).</a:t>
            </a:r>
          </a:p>
          <a:p>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41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522405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15 minutes</a:t>
            </a:r>
          </a:p>
          <a:p>
            <a:endParaRPr lang="en-HR" b="1" dirty="0"/>
          </a:p>
          <a:p>
            <a:endParaRPr lang="en-HR" b="1" dirty="0"/>
          </a:p>
          <a:p>
            <a:r>
              <a:rPr lang="en-GB" b="1" dirty="0"/>
              <a:t>Task reference: </a:t>
            </a:r>
            <a:r>
              <a:rPr lang="en-GB" b="1" dirty="0" err="1"/>
              <a:t>css</a:t>
            </a:r>
            <a:r>
              <a:rPr lang="en-GB" b="1" dirty="0"/>
              <a:t>/06/05-Extend/exercises/</a:t>
            </a:r>
            <a:r>
              <a:rPr lang="en-GB" b="1" dirty="0" err="1"/>
              <a:t>readme.pdf</a:t>
            </a:r>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22181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GB" sz="2001" b="0" i="0" kern="1200" dirty="0" err="1">
                <a:solidFill>
                  <a:schemeClr val="bg1"/>
                </a:solidFill>
                <a:effectLst/>
                <a:latin typeface="IBM Plex Sans" panose="020B0503050203000203" pitchFamily="34" charset="0"/>
                <a:ea typeface="+mn-ea"/>
                <a:cs typeface="+mn-cs"/>
              </a:rPr>
              <a:t>Mixin</a:t>
            </a:r>
            <a:r>
              <a:rPr lang="en-GB" sz="2001" b="0" i="0" kern="1200" dirty="0">
                <a:solidFill>
                  <a:schemeClr val="bg1"/>
                </a:solidFill>
                <a:effectLst/>
                <a:latin typeface="IBM Plex Sans" panose="020B0503050203000203" pitchFamily="34" charset="0"/>
                <a:ea typeface="+mn-ea"/>
                <a:cs typeface="+mn-cs"/>
              </a:rPr>
              <a:t> to be considered as a function, but not really, as we have functions in SASS as well</a:t>
            </a:r>
          </a:p>
          <a:p>
            <a:pPr marL="342900" indent="-342900">
              <a:buFontTx/>
              <a:buChar char="-"/>
            </a:pPr>
            <a:endParaRPr lang="en-GB" sz="2001" b="0" i="0" kern="1200" dirty="0">
              <a:solidFill>
                <a:schemeClr val="bg1"/>
              </a:solidFill>
              <a:effectLst/>
              <a:latin typeface="IBM Plex Sans" panose="020B0503050203000203" pitchFamily="34" charset="0"/>
              <a:ea typeface="+mn-ea"/>
              <a:cs typeface="+mn-cs"/>
            </a:endParaRPr>
          </a:p>
          <a:p>
            <a:pPr marL="342900" indent="-342900">
              <a:buFontTx/>
              <a:buChar char="-"/>
            </a:pPr>
            <a:r>
              <a:rPr lang="en-GB" sz="2001" b="0" i="0" kern="1200" dirty="0">
                <a:solidFill>
                  <a:schemeClr val="bg1"/>
                </a:solidFill>
                <a:effectLst/>
                <a:latin typeface="IBM Plex Sans" panose="020B0503050203000203" pitchFamily="34" charset="0"/>
                <a:ea typeface="+mn-ea"/>
                <a:cs typeface="+mn-cs"/>
              </a:rPr>
              <a:t>Note on helper classes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44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285193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45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976974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Also, they can contain style rules of their own that can be nested in other rules or included at the top level of the stylesheet, or they can just serve to modify variables.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46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43227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47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877392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Note that if a </a:t>
            </a:r>
            <a:r>
              <a:rPr lang="en-GB" sz="2001" b="0" i="0" kern="1200" dirty="0" err="1">
                <a:solidFill>
                  <a:schemeClr val="bg1"/>
                </a:solidFill>
                <a:effectLst/>
                <a:latin typeface="IBM Plex Sans" panose="020B0503050203000203" pitchFamily="34" charset="0"/>
                <a:ea typeface="+mn-ea"/>
                <a:cs typeface="+mn-cs"/>
              </a:rPr>
              <a:t>mixin</a:t>
            </a:r>
            <a:r>
              <a:rPr lang="en-GB" sz="2001" b="0" i="0" kern="1200" dirty="0">
                <a:solidFill>
                  <a:schemeClr val="bg1"/>
                </a:solidFill>
                <a:effectLst/>
                <a:latin typeface="IBM Plex Sans" panose="020B0503050203000203" pitchFamily="34" charset="0"/>
                <a:ea typeface="+mn-ea"/>
                <a:cs typeface="+mn-cs"/>
              </a:rPr>
              <a:t> has arguments, it must then be included with the same number of arguments in the `@include` call. </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The values of these expression are available within the </a:t>
            </a:r>
            <a:r>
              <a:rPr lang="en-GB" sz="2001" b="0" i="0" kern="1200" dirty="0" err="1">
                <a:solidFill>
                  <a:schemeClr val="bg1"/>
                </a:solidFill>
                <a:effectLst/>
                <a:latin typeface="IBM Plex Sans" panose="020B0503050203000203" pitchFamily="34" charset="0"/>
                <a:ea typeface="+mn-ea"/>
                <a:cs typeface="+mn-cs"/>
              </a:rPr>
              <a:t>mixin’s</a:t>
            </a:r>
            <a:r>
              <a:rPr lang="en-GB" sz="2001" b="0" i="0" kern="1200" dirty="0">
                <a:solidFill>
                  <a:schemeClr val="bg1"/>
                </a:solidFill>
                <a:effectLst/>
                <a:latin typeface="IBM Plex Sans" panose="020B0503050203000203" pitchFamily="34" charset="0"/>
                <a:ea typeface="+mn-ea"/>
                <a:cs typeface="+mn-cs"/>
              </a:rPr>
              <a:t> body as the corresponding variables.</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48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428744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49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24097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dirty="0"/>
              <a:t>Or as some use to call it: </a:t>
            </a:r>
            <a:r>
              <a:rPr lang="en-US" sz="2000" i="0" dirty="0"/>
              <a:t>Super Awesome Sexy Stylesheets</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err="1">
                <a:solidFill>
                  <a:schemeClr val="bg1"/>
                </a:solidFill>
                <a:effectLst/>
                <a:latin typeface="IBM Plex Sans" panose="020B0503050203000203" pitchFamily="34" charset="0"/>
                <a:ea typeface="+mn-ea"/>
                <a:cs typeface="+mn-cs"/>
              </a:rPr>
              <a:t>SassScript</a:t>
            </a:r>
            <a:r>
              <a:rPr lang="en-GB" sz="2001" b="0" i="0" kern="1200" dirty="0">
                <a:solidFill>
                  <a:schemeClr val="bg1"/>
                </a:solidFill>
                <a:effectLst/>
                <a:latin typeface="IBM Plex Sans" panose="020B0503050203000203" pitchFamily="34" charset="0"/>
                <a:ea typeface="+mn-ea"/>
                <a:cs typeface="+mn-cs"/>
              </a:rPr>
              <a:t> is the scripting language itself.</a:t>
            </a: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804211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50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298263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51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613345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52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569881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53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6593675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54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504191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55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710932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A </a:t>
            </a:r>
            <a:r>
              <a:rPr lang="en-GB" sz="2001" b="0" i="0" kern="1200" dirty="0" err="1">
                <a:solidFill>
                  <a:schemeClr val="bg1"/>
                </a:solidFill>
                <a:effectLst/>
                <a:latin typeface="IBM Plex Sans" panose="020B0503050203000203" pitchFamily="34" charset="0"/>
                <a:ea typeface="+mn-ea"/>
                <a:cs typeface="+mn-cs"/>
              </a:rPr>
              <a:t>mixin</a:t>
            </a:r>
            <a:r>
              <a:rPr lang="en-GB" sz="2001" b="0" i="0" kern="1200" dirty="0">
                <a:solidFill>
                  <a:schemeClr val="bg1"/>
                </a:solidFill>
                <a:effectLst/>
                <a:latin typeface="IBM Plex Sans" panose="020B0503050203000203" pitchFamily="34" charset="0"/>
                <a:ea typeface="+mn-ea"/>
                <a:cs typeface="+mn-cs"/>
              </a:rPr>
              <a:t> can include multiple `@content` at-rules. If it does, the content block will be included separately for each `@content`. </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Also note that a content block is lexically scoped, which means it can only see local variables in the scope where the </a:t>
            </a:r>
            <a:r>
              <a:rPr lang="en-GB" sz="2001" b="0" i="0" kern="1200" dirty="0" err="1">
                <a:solidFill>
                  <a:schemeClr val="bg1"/>
                </a:solidFill>
                <a:effectLst/>
                <a:latin typeface="IBM Plex Sans" panose="020B0503050203000203" pitchFamily="34" charset="0"/>
                <a:ea typeface="+mn-ea"/>
                <a:cs typeface="+mn-cs"/>
              </a:rPr>
              <a:t>mixin</a:t>
            </a:r>
            <a:r>
              <a:rPr lang="en-GB" sz="2001" b="0" i="0" kern="1200" dirty="0">
                <a:solidFill>
                  <a:schemeClr val="bg1"/>
                </a:solidFill>
                <a:effectLst/>
                <a:latin typeface="IBM Plex Sans" panose="020B0503050203000203" pitchFamily="34" charset="0"/>
                <a:ea typeface="+mn-ea"/>
                <a:cs typeface="+mn-cs"/>
              </a:rPr>
              <a:t> is included.</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56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7614568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20 minutes</a:t>
            </a:r>
          </a:p>
          <a:p>
            <a:endParaRPr lang="en-HR" b="1" dirty="0"/>
          </a:p>
          <a:p>
            <a:endParaRPr lang="en-HR" b="1" dirty="0"/>
          </a:p>
          <a:p>
            <a:r>
              <a:rPr lang="en-GB" b="1" dirty="0"/>
              <a:t>Task reference: </a:t>
            </a:r>
            <a:r>
              <a:rPr lang="en-GB" b="1" dirty="0" err="1"/>
              <a:t>css</a:t>
            </a:r>
            <a:r>
              <a:rPr lang="en-GB" b="1" dirty="0"/>
              <a:t>/06/06-Mixins/exercises/</a:t>
            </a:r>
            <a:r>
              <a:rPr lang="en-GB" b="1" dirty="0" err="1"/>
              <a:t>readme.pdf</a:t>
            </a:r>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413199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58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1165606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200875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By default, SASS/SCSS files cannot be read by the browser. </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It requires an additional step - the compilation - to translate the code to plain CSS that is readable by all browsers.</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Your project needs to include a compiler that will "translate" the SASS code into plain CSS. </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Despite the extra setup needed, SASS gives us access to features that make our CSS code easier to write an maintain.</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Stylesheets are getting larger, more complex, and harder to maintain. -This is where a </a:t>
            </a:r>
            <a:r>
              <a:rPr lang="en-GB" sz="2001" b="0" i="0" kern="1200" dirty="0" err="1">
                <a:solidFill>
                  <a:schemeClr val="bg1"/>
                </a:solidFill>
                <a:effectLst/>
                <a:latin typeface="IBM Plex Sans" panose="020B0503050203000203" pitchFamily="34" charset="0"/>
                <a:ea typeface="+mn-ea"/>
                <a:cs typeface="+mn-cs"/>
              </a:rPr>
              <a:t>preprocessor</a:t>
            </a:r>
            <a:r>
              <a:rPr lang="en-GB" sz="2001" b="0" i="0" kern="1200" dirty="0">
                <a:solidFill>
                  <a:schemeClr val="bg1"/>
                </a:solidFill>
                <a:effectLst/>
                <a:latin typeface="IBM Plex Sans" panose="020B0503050203000203" pitchFamily="34" charset="0"/>
                <a:ea typeface="+mn-ea"/>
                <a:cs typeface="+mn-cs"/>
              </a:rPr>
              <a:t> can help.</a:t>
            </a: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99005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i="0" dirty="0"/>
              <a:t>Considering we have Node.js installed (</a:t>
            </a:r>
            <a:r>
              <a:rPr lang="en-US" sz="2000" i="0" dirty="0" err="1"/>
              <a:t>npm</a:t>
            </a:r>
            <a:r>
              <a:rPr lang="en-US" sz="2000" i="0" dirty="0"/>
              <a:t> with it comes automatically), we are able to run following command.</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i="0" dirty="0"/>
              <a:t>If you do not have Node.js installed we should install it, preferably via Homebrew, but direct installation is also fine.</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i="0" dirty="0"/>
              <a:t>There is a brew package `</a:t>
            </a:r>
            <a:r>
              <a:rPr lang="en-GB" dirty="0"/>
              <a:t>brew install sass/sass/</a:t>
            </a:r>
            <a:r>
              <a:rPr lang="en-GB" dirty="0" err="1"/>
              <a:t>sass`</a:t>
            </a:r>
            <a:r>
              <a:rPr lang="en-GB" dirty="0"/>
              <a:t> -but that would install Dart SASS, we will not work on it today.</a:t>
            </a: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80828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We can nest our CSS selectors in a way that follows the same visual hierarchy of our HTML, but we must be aware that overly nester rules will increase specificity and could prove hard to maintain. </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521685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We can see that when using SASS nesting, the code is more lean and readable. It also follows the hierarchical structure of the markup.</a:t>
            </a:r>
          </a:p>
          <a:p>
            <a:r>
              <a:rPr lang="en-GB" sz="2001" b="0" i="0" kern="1200" dirty="0">
                <a:solidFill>
                  <a:schemeClr val="bg1"/>
                </a:solidFill>
                <a:effectLst/>
                <a:latin typeface="IBM Plex Sans" panose="020B0503050203000203" pitchFamily="34" charset="0"/>
                <a:ea typeface="+mn-ea"/>
                <a:cs typeface="+mn-cs"/>
              </a:rPr>
              <a:t>One thing that you may have noticed is the &amp; operator. It is called the </a:t>
            </a:r>
            <a:r>
              <a:rPr lang="en-GB" sz="2001" b="1" i="0" kern="1200" dirty="0">
                <a:solidFill>
                  <a:schemeClr val="bg1"/>
                </a:solidFill>
                <a:effectLst/>
                <a:latin typeface="IBM Plex Sans" panose="020B0503050203000203" pitchFamily="34" charset="0"/>
                <a:ea typeface="+mn-ea"/>
                <a:cs typeface="+mn-cs"/>
              </a:rPr>
              <a:t>parent</a:t>
            </a:r>
            <a:r>
              <a:rPr lang="en-GB" sz="2001" b="0" i="0" kern="1200" dirty="0">
                <a:solidFill>
                  <a:schemeClr val="bg1"/>
                </a:solidFill>
                <a:effectLst/>
                <a:latin typeface="IBM Plex Sans" panose="020B0503050203000203" pitchFamily="34" charset="0"/>
                <a:ea typeface="+mn-ea"/>
                <a:cs typeface="+mn-cs"/>
              </a:rPr>
              <a:t> selector and will be described into more detail in the upcoming section.</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72112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i="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156464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450"/>
          </a:xfrm>
        </p:spPr>
        <p:txBody>
          <a:bodyPr/>
          <a:lstStyle>
            <a:lvl1pPr>
              <a:defRPr>
                <a:solidFill>
                  <a:schemeClr val="bg1"/>
                </a:solidFill>
              </a:defRPr>
            </a:lvl1pPr>
          </a:lstStyle>
          <a:p>
            <a:r>
              <a:rPr lang="en-GB"/>
              <a:t>Click to edit Master title style</a:t>
            </a:r>
            <a:endParaRPr lang="en-US" dirty="0"/>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6DAB5A89-E3DD-494D-AB3A-EC567792D5C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hasCustomPrompt="1"/>
          </p:nvPr>
        </p:nvSpPr>
        <p:spPr>
          <a:xfrm>
            <a:off x="9601200" y="2574923"/>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pic>
        <p:nvPicPr>
          <p:cNvPr id="7" name="Picture">
            <a:extLst>
              <a:ext uri="{FF2B5EF4-FFF2-40B4-BE49-F238E27FC236}">
                <a16:creationId xmlns:a16="http://schemas.microsoft.com/office/drawing/2014/main" id="{4BDE6F46-1997-344C-9537-265D493B14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9" name="Textfeld 8">
            <a:extLst>
              <a:ext uri="{FF2B5EF4-FFF2-40B4-BE49-F238E27FC236}">
                <a16:creationId xmlns:a16="http://schemas.microsoft.com/office/drawing/2014/main" id="{86344EDC-F757-7B45-89A0-636F36E562D8}"/>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8448213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3"/>
            <a:ext cx="2595216" cy="1036423"/>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7" name="Content Placeholder"/>
          <p:cNvSpPr>
            <a:spLocks noGrp="1"/>
          </p:cNvSpPr>
          <p:nvPr>
            <p:ph sz="quarter" idx="13"/>
          </p:nvPr>
        </p:nvSpPr>
        <p:spPr>
          <a:xfrm>
            <a:off x="457200" y="2574926"/>
            <a:ext cx="8229600" cy="6435724"/>
          </a:xfrm>
        </p:spPr>
        <p:txBody>
          <a:bodyPr/>
          <a:lstStyle>
            <a:lvl1pPr>
              <a:defRPr sz="4800"/>
            </a:lvl1pPr>
          </a:lstStyle>
          <a:p>
            <a:pPr lvl="0"/>
            <a:r>
              <a:rPr lang="en-GB"/>
              <a:t>Click to edit Master text styles</a:t>
            </a:r>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2" name="Titel 1">
            <a:extLst>
              <a:ext uri="{FF2B5EF4-FFF2-40B4-BE49-F238E27FC236}">
                <a16:creationId xmlns:a16="http://schemas.microsoft.com/office/drawing/2014/main" id="{4745523F-C2EF-ED4D-9B7C-8FA717539821}"/>
              </a:ext>
            </a:extLst>
          </p:cNvPr>
          <p:cNvSpPr>
            <a:spLocks noGrp="1"/>
          </p:cNvSpPr>
          <p:nvPr>
            <p:ph type="title"/>
          </p:nvPr>
        </p:nvSpPr>
        <p:spPr>
          <a:xfrm>
            <a:off x="457200" y="457200"/>
            <a:ext cx="8229600" cy="1659600"/>
          </a:xfrm>
        </p:spPr>
        <p:txBody>
          <a:bodyPr/>
          <a:lstStyle/>
          <a:p>
            <a:r>
              <a:rPr lang="en-GB"/>
              <a:t>Click to edit Master title style</a:t>
            </a:r>
            <a:endParaRPr lang="de-DE"/>
          </a:p>
        </p:txBody>
      </p:sp>
    </p:spTree>
    <p:extLst>
      <p:ext uri="{BB962C8B-B14F-4D97-AF65-F5344CB8AC3E}">
        <p14:creationId xmlns:p14="http://schemas.microsoft.com/office/powerpoint/2010/main" val="253502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p:nvPr>
        </p:nvSpPr>
        <p:spPr>
          <a:xfrm>
            <a:off x="5029201"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4"/>
          <p:cNvSpPr>
            <a:spLocks noGrp="1"/>
          </p:cNvSpPr>
          <p:nvPr>
            <p:ph type="body" sz="quarter" idx="15"/>
          </p:nvPr>
        </p:nvSpPr>
        <p:spPr>
          <a:xfrm>
            <a:off x="14173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5"/>
            <a:ext cx="8229600" cy="6435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470" cy="855345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9601332"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2"/>
          <p:cNvSpPr>
            <a:spLocks noGrp="1"/>
          </p:cNvSpPr>
          <p:nvPr>
            <p:ph type="body" sz="quarter" idx="13"/>
          </p:nvPr>
        </p:nvSpPr>
        <p:spPr>
          <a:xfrm>
            <a:off x="14173066"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lvl1pPr>
              <a:defRPr>
                <a:latin typeface="IBM Plex Sans" panose="020B0503050203000203" pitchFamily="34" charset="0"/>
              </a:defRPr>
            </a:lvl1pPr>
          </a:lstStyle>
          <a:p>
            <a:r>
              <a:rPr lang="en-GB"/>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0"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12" name="Content Placeholder 3"/>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GB"/>
              <a:t>Click to edit Master title style</a:t>
            </a:r>
            <a:endParaRPr lang="en-US" dirty="0"/>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698169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5148265"/>
          </a:xfrm>
          <a:solidFill>
            <a:srgbClr val="3D3D3D"/>
          </a:solidFill>
        </p:spPr>
        <p:txBody>
          <a:bodyPr lIns="432000" tIns="457200" rIns="457200" bIns="457200"/>
          <a:lstStyle>
            <a:lvl1pPr>
              <a:defRPr>
                <a:solidFill>
                  <a:schemeClr val="bg1"/>
                </a:solidFill>
              </a:defRPr>
            </a:lvl1pPr>
          </a:lstStyle>
          <a:p>
            <a:r>
              <a:rPr lang="en-GB"/>
              <a:t>Click to edit Master title style</a:t>
            </a:r>
            <a:endParaRPr lang="en-US" dirty="0"/>
          </a:p>
        </p:txBody>
      </p:sp>
      <p:sp>
        <p:nvSpPr>
          <p:cNvPr id="6"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7" name="Content Placeholder 3"/>
          <p:cNvSpPr>
            <a:spLocks noGrp="1"/>
          </p:cNvSpPr>
          <p:nvPr>
            <p:ph sz="quarter" idx="20"/>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4"/>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5148000"/>
          </a:xfrm>
          <a:noFill/>
        </p:spPr>
        <p:txBody>
          <a:bodyPr lIns="457200" tIns="457200" rIns="457200" bIns="457200"/>
          <a:lstStyle>
            <a:lvl1pPr>
              <a:defRPr sz="9600"/>
            </a:lvl1pPr>
          </a:lstStyle>
          <a:p>
            <a:r>
              <a:rPr lang="en-GB"/>
              <a:t>Click to edit Master title style</a:t>
            </a:r>
            <a:endParaRPr lang="en-US" dirty="0"/>
          </a:p>
        </p:txBody>
      </p:sp>
      <p:sp>
        <p:nvSpPr>
          <p:cNvPr id="7" name="Content Placeholder 1"/>
          <p:cNvSpPr>
            <a:spLocks noGrp="1"/>
          </p:cNvSpPr>
          <p:nvPr>
            <p:ph sz="quarter" idx="20"/>
          </p:nvPr>
        </p:nvSpPr>
        <p:spPr>
          <a:xfrm>
            <a:off x="0" y="5147999"/>
            <a:ext cx="4572000" cy="5148000"/>
          </a:xfrm>
          <a:solidFill>
            <a:srgbClr val="3D3D3D"/>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2"/>
          <p:cNvSpPr>
            <a:spLocks noGrp="1"/>
          </p:cNvSpPr>
          <p:nvPr>
            <p:ph sz="quarter" idx="19"/>
          </p:nvPr>
        </p:nvSpPr>
        <p:spPr>
          <a:xfrm>
            <a:off x="4572002" y="5147999"/>
            <a:ext cx="4572000" cy="5148000"/>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6" name="Content Placeholder 3"/>
          <p:cNvSpPr>
            <a:spLocks noGrp="1"/>
          </p:cNvSpPr>
          <p:nvPr>
            <p:ph sz="quarter" idx="17"/>
          </p:nvPr>
        </p:nvSpPr>
        <p:spPr>
          <a:xfrm>
            <a:off x="9144000" y="5147999"/>
            <a:ext cx="4572000" cy="5148000"/>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4"/>
          <p:cNvSpPr>
            <a:spLocks noGrp="1"/>
          </p:cNvSpPr>
          <p:nvPr>
            <p:ph sz="quarter" idx="18"/>
          </p:nvPr>
        </p:nvSpPr>
        <p:spPr>
          <a:xfrm>
            <a:off x="13716000" y="5147999"/>
            <a:ext cx="4572000" cy="5148000"/>
          </a:xfrm>
          <a:solidFill>
            <a:srgbClr val="DCDCDC"/>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2574925"/>
          </a:xfrm>
          <a:solidFill>
            <a:schemeClr val="bg1"/>
          </a:solidFill>
        </p:spPr>
        <p:txBody>
          <a:bodyPr lIns="457200" tIns="457200" rIns="457200" bIns="457200"/>
          <a:lstStyle>
            <a:lvl1pPr>
              <a:defRPr>
                <a:solidFill>
                  <a:schemeClr val="tx1"/>
                </a:solidFill>
              </a:defRPr>
            </a:lvl1pPr>
          </a:lstStyle>
          <a:p>
            <a:r>
              <a:rPr lang="en-GB"/>
              <a:t>Click to edit Master title style</a:t>
            </a:r>
            <a:endParaRPr lang="en-US" dirty="0"/>
          </a:p>
        </p:txBody>
      </p:sp>
      <p:sp>
        <p:nvSpPr>
          <p:cNvPr id="6" name="Picture Placeholder"/>
          <p:cNvSpPr>
            <a:spLocks noGrp="1"/>
          </p:cNvSpPr>
          <p:nvPr>
            <p:ph type="pic" sz="quarter" idx="12"/>
          </p:nvPr>
        </p:nvSpPr>
        <p:spPr>
          <a:xfrm>
            <a:off x="0" y="2574925"/>
            <a:ext cx="18288000" cy="7721600"/>
          </a:xfrm>
        </p:spPr>
        <p:txBody>
          <a:bodyPr lIns="457200" tIns="457200" rIns="457200" bIns="45720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296000"/>
          </a:xfrm>
        </p:spPr>
        <p:txBody>
          <a:bodyPr lIns="457200" tIns="457200" rIns="457200" bIns="457200"/>
          <a:lstStyle/>
          <a:p>
            <a:r>
              <a:rPr lang="en-GB"/>
              <a:t>Click icon to add picture</a:t>
            </a:r>
            <a:endParaRPr lang="en-US" dirty="0"/>
          </a:p>
        </p:txBody>
      </p:sp>
      <p:sp>
        <p:nvSpPr>
          <p:cNvPr id="6" name="Text Placeholder"/>
          <p:cNvSpPr>
            <a:spLocks noGrp="1"/>
          </p:cNvSpPr>
          <p:nvPr>
            <p:ph type="body" sz="quarter" idx="12"/>
          </p:nvPr>
        </p:nvSpPr>
        <p:spPr>
          <a:xfrm>
            <a:off x="-5" y="5148262"/>
            <a:ext cx="4572006"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4"/>
          <p:cNvSpPr>
            <a:spLocks noGrp="1"/>
          </p:cNvSpPr>
          <p:nvPr>
            <p:ph sz="quarter" idx="15"/>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p:cNvSpPr>
            <a:spLocks noGrp="1"/>
          </p:cNvSpPr>
          <p:nvPr>
            <p:ph sz="quarter" idx="13"/>
          </p:nvPr>
        </p:nvSpPr>
        <p:spPr>
          <a:xfrm>
            <a:off x="5029200" y="2574926"/>
            <a:ext cx="12801465"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5"/>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199" y="457200"/>
            <a:ext cx="8229601"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 2"/>
          <p:cNvSpPr>
            <a:spLocks noGrp="1"/>
          </p:cNvSpPr>
          <p:nvPr>
            <p:ph type="body" sz="quarter" idx="13"/>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0" y="2574925"/>
            <a:ext cx="8229600" cy="6435724"/>
          </a:xfrm>
        </p:spPr>
        <p:txBody>
          <a:bodyPr/>
          <a:lstStyle>
            <a:lvl1pPr>
              <a:defRPr sz="48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able Placeholder"/>
          <p:cNvSpPr>
            <a:spLocks noGrp="1"/>
          </p:cNvSpPr>
          <p:nvPr>
            <p:ph type="tbl" sz="quarter" idx="13"/>
          </p:nvPr>
        </p:nvSpPr>
        <p:spPr>
          <a:xfrm>
            <a:off x="5029200" y="457201"/>
            <a:ext cx="12801600" cy="8553450"/>
          </a:xfrm>
        </p:spPr>
        <p:txBody>
          <a:bodyPr lIns="0" tIns="0" rIns="91440" bIns="91440"/>
          <a:lstStyle/>
          <a:p>
            <a:r>
              <a:rPr lang="en-GB"/>
              <a:t>Click icon to add table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GB"/>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9601200" y="2574924"/>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GB"/>
              <a:t>Click to edit Master text styles</a:t>
            </a:r>
          </a:p>
        </p:txBody>
      </p:sp>
      <p:pic>
        <p:nvPicPr>
          <p:cNvPr id="7" name="Picture" descr="IBM 8-bar logo">
            <a:extLst>
              <a:ext uri="{FF2B5EF4-FFF2-40B4-BE49-F238E27FC236}">
                <a16:creationId xmlns:a16="http://schemas.microsoft.com/office/drawing/2014/main" id="{43E798DE-DA10-6742-B48B-9E27256C2C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9" name="Textfeld 8">
            <a:extLst>
              <a:ext uri="{FF2B5EF4-FFF2-40B4-BE49-F238E27FC236}">
                <a16:creationId xmlns:a16="http://schemas.microsoft.com/office/drawing/2014/main" id="{0D0195D1-B5D1-4242-8CB6-65AF58F0DA02}"/>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68518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60300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7BE2D442-A223-D24E-BE09-A3D0806E087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328652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2294929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92246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atin typeface="IBM Plex Sans" panose="020B05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517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5"/>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70465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lvl1pPr>
              <a:defRPr b="0"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4195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93806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4"/>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4"/>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2018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84464"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2037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344872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10345"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6223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3BEF3B-E39E-D741-8D0B-795560608072}"/>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3165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66306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858382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01362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400647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9144000" cy="5148000"/>
          </a:xfrm>
          <a:solidFill>
            <a:srgbClr val="0530A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8394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0530A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C9DE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1953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bg1"/>
          </a:solidFill>
        </p:spPr>
        <p:txBody>
          <a:bodyPr lIns="457200" tIns="457200" rIns="457200" bIns="4572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8224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0" y="5148262"/>
            <a:ext cx="4572000"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3100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0530A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0062F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6EA6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C9DE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84225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03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88596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4"/>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75532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10834"/>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000"/>
            <a:ext cx="8229600" cy="6436800"/>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3008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600"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22753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308999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361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000"/>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A559C73-A008-FB4D-B34A-1B1C1C01CDCD}"/>
              </a:ext>
            </a:extLst>
          </p:cNvPr>
          <p:cNvSpPr>
            <a:spLocks noGrp="1"/>
          </p:cNvSpPr>
          <p:nvPr>
            <p:ph type="body" sz="quarter" idx="14" hasCustomPrompt="1"/>
          </p:nvPr>
        </p:nvSpPr>
        <p:spPr>
          <a:xfrm>
            <a:off x="9601200" y="2574000"/>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15819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1889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feld 4">
            <a:extLst>
              <a:ext uri="{FF2B5EF4-FFF2-40B4-BE49-F238E27FC236}">
                <a16:creationId xmlns:a16="http://schemas.microsoft.com/office/drawing/2014/main" id="{FD262886-420F-E14B-8E1E-84D49568A274}"/>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7945047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Grafik 5">
            <a:extLst>
              <a:ext uri="{FF2B5EF4-FFF2-40B4-BE49-F238E27FC236}">
                <a16:creationId xmlns:a16="http://schemas.microsoft.com/office/drawing/2014/main" id="{50802BD6-5E2E-5B4A-BFB9-97178A4D9E2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5" name="Textfeld 5">
            <a:extLst>
              <a:ext uri="{FF2B5EF4-FFF2-40B4-BE49-F238E27FC236}">
                <a16:creationId xmlns:a16="http://schemas.microsoft.com/office/drawing/2014/main" id="{81EF3A39-E6FA-BA4E-9831-8B82E25A29BD}"/>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13077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17373466" cy="8553451"/>
          </a:xfrm>
        </p:spPr>
        <p:txBody>
          <a:bodyPr/>
          <a:lstStyle>
            <a:lvl1pPr>
              <a:defRPr sz="19200" b="1" i="0">
                <a:latin typeface="IBM Plex Sans" panose="020B0503050203000203" pitchFamily="34" charset="0"/>
              </a:defRPr>
            </a:lvl1pPr>
          </a:lstStyle>
          <a:p>
            <a:r>
              <a:rPr lang="en-GB"/>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01682"/>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5"/>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332" y="457200"/>
            <a:ext cx="10972800" cy="855345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01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a:p>
            <a:pPr lvl="1"/>
            <a:r>
              <a:rPr lang="en-US" dirty="0"/>
              <a:t>1</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9144000" cy="5148000"/>
          </a:xfrm>
          <a:solidFill>
            <a:srgbClr val="3D3D3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3D3D3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DCDCDC"/>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tx1"/>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9601200" y="457200"/>
            <a:ext cx="8229600" cy="855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5" y="5148262"/>
            <a:ext cx="4572006" cy="5148263"/>
          </a:xfrm>
          <a:solidFill>
            <a:schemeClr val="tx1"/>
          </a:solidFill>
        </p:spPr>
        <p:txBody>
          <a:bodyPr lIns="457200" tIns="457200" rIns="457200" bIns="457200"/>
          <a:lstStyle>
            <a:lvl1pPr>
              <a:buClrTx/>
              <a:defRPr>
                <a:solidFill>
                  <a:schemeClr val="bg1"/>
                </a:solidFill>
              </a:defRPr>
            </a:lvl1pPr>
            <a:lvl2pPr>
              <a:buClrTx/>
              <a:defRPr sz="2000">
                <a:solidFill>
                  <a:schemeClr val="bg1"/>
                </a:solidFill>
              </a:defRPr>
            </a:lvl2pPr>
            <a:lvl3pPr>
              <a:buClrTx/>
              <a:defRPr sz="2000">
                <a:solidFill>
                  <a:schemeClr val="bg1"/>
                </a:solidFill>
              </a:defRPr>
            </a:lvl3pPr>
            <a:lvl4pPr>
              <a:buClrTx/>
              <a:defRPr sz="2000">
                <a:solidFill>
                  <a:schemeClr val="bg1"/>
                </a:solidFill>
              </a:defRPr>
            </a:lvl4pPr>
            <a:lvl5pPr>
              <a:buClrTx/>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779457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925"/>
            <a:ext cx="8229600" cy="6435725"/>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75888"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466"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theme" Target="../theme/theme2.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theme" Target="../theme/theme3.xml"/><Relationship Id="rId8"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199" y="457200"/>
            <a:ext cx="8229600" cy="8553600"/>
          </a:xfrm>
          <a:prstGeom prst="rect">
            <a:avLst/>
          </a:prstGeom>
        </p:spPr>
        <p:txBody>
          <a:bodyPr vert="horz" lIns="0" tIns="0" rIns="0" bIns="0" rtlCol="0" anchor="t">
            <a:noAutofit/>
          </a:bodyPr>
          <a:lstStyle/>
          <a:p>
            <a:r>
              <a:rPr lang="de-DE"/>
              <a:t>Mastertitelformat bearbeiten</a:t>
            </a:r>
            <a:endParaRPr lang="en-US" dirty="0"/>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61" name="Gruppieren 160">
            <a:extLst>
              <a:ext uri="{FF2B5EF4-FFF2-40B4-BE49-F238E27FC236}">
                <a16:creationId xmlns:a16="http://schemas.microsoft.com/office/drawing/2014/main" id="{E69C9B1D-3049-EE49-89DA-B31BF6156AB9}"/>
              </a:ext>
            </a:extLst>
          </p:cNvPr>
          <p:cNvGrpSpPr/>
          <p:nvPr userDrawn="1"/>
        </p:nvGrpSpPr>
        <p:grpSpPr>
          <a:xfrm>
            <a:off x="-216000" y="-216000"/>
            <a:ext cx="18720000" cy="10728000"/>
            <a:chOff x="-216000" y="-216000"/>
            <a:chExt cx="18720000" cy="10728000"/>
          </a:xfrm>
        </p:grpSpPr>
        <p:grpSp>
          <p:nvGrpSpPr>
            <p:cNvPr id="162" name="Gruppieren 161">
              <a:extLst>
                <a:ext uri="{FF2B5EF4-FFF2-40B4-BE49-F238E27FC236}">
                  <a16:creationId xmlns:a16="http://schemas.microsoft.com/office/drawing/2014/main" id="{F7FF7192-DFE1-2042-BEFD-5B520E87BC62}"/>
                </a:ext>
              </a:extLst>
            </p:cNvPr>
            <p:cNvGrpSpPr/>
            <p:nvPr/>
          </p:nvGrpSpPr>
          <p:grpSpPr>
            <a:xfrm>
              <a:off x="457200" y="-216000"/>
              <a:ext cx="17373600" cy="180000"/>
              <a:chOff x="457200" y="-216000"/>
              <a:chExt cx="17373600" cy="180000"/>
            </a:xfrm>
          </p:grpSpPr>
          <p:cxnSp>
            <p:nvCxnSpPr>
              <p:cNvPr id="197" name="Gerade Verbindung 196">
                <a:extLst>
                  <a:ext uri="{FF2B5EF4-FFF2-40B4-BE49-F238E27FC236}">
                    <a16:creationId xmlns:a16="http://schemas.microsoft.com/office/drawing/2014/main" id="{56C9C363-D1C1-964D-B02C-65536666F5C7}"/>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8" name="Gerade Verbindung 197">
                <a:extLst>
                  <a:ext uri="{FF2B5EF4-FFF2-40B4-BE49-F238E27FC236}">
                    <a16:creationId xmlns:a16="http://schemas.microsoft.com/office/drawing/2014/main" id="{2835C266-3324-8F4D-BD9D-D39297A149FF}"/>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9" name="Gerade Verbindung 198">
                <a:extLst>
                  <a:ext uri="{FF2B5EF4-FFF2-40B4-BE49-F238E27FC236}">
                    <a16:creationId xmlns:a16="http://schemas.microsoft.com/office/drawing/2014/main" id="{70BA5C77-4C4A-9447-920E-6B7EBB90FBCC}"/>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0" name="Gerade Verbindung 199">
                <a:extLst>
                  <a:ext uri="{FF2B5EF4-FFF2-40B4-BE49-F238E27FC236}">
                    <a16:creationId xmlns:a16="http://schemas.microsoft.com/office/drawing/2014/main" id="{6AF84F52-BE9F-6C40-B8D4-83A8DA17017F}"/>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1" name="Gerade Verbindung 200">
                <a:extLst>
                  <a:ext uri="{FF2B5EF4-FFF2-40B4-BE49-F238E27FC236}">
                    <a16:creationId xmlns:a16="http://schemas.microsoft.com/office/drawing/2014/main" id="{35544ABB-63F9-7C48-9038-A58F590CD608}"/>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2" name="Gerade Verbindung 201">
                <a:extLst>
                  <a:ext uri="{FF2B5EF4-FFF2-40B4-BE49-F238E27FC236}">
                    <a16:creationId xmlns:a16="http://schemas.microsoft.com/office/drawing/2014/main" id="{C086FA41-8A2B-7D4A-8EF6-1D109B2D286A}"/>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3" name="Gerade Verbindung 202">
                <a:extLst>
                  <a:ext uri="{FF2B5EF4-FFF2-40B4-BE49-F238E27FC236}">
                    <a16:creationId xmlns:a16="http://schemas.microsoft.com/office/drawing/2014/main" id="{97DF1FCB-5768-FC47-A629-821ABDD59F6D}"/>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4" name="Gerade Verbindung 203">
                <a:extLst>
                  <a:ext uri="{FF2B5EF4-FFF2-40B4-BE49-F238E27FC236}">
                    <a16:creationId xmlns:a16="http://schemas.microsoft.com/office/drawing/2014/main" id="{0A94AF60-2AA3-2940-914F-18D8742D9BCC}"/>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5" name="Gerade Verbindung 204">
                <a:extLst>
                  <a:ext uri="{FF2B5EF4-FFF2-40B4-BE49-F238E27FC236}">
                    <a16:creationId xmlns:a16="http://schemas.microsoft.com/office/drawing/2014/main" id="{298903D4-EA99-714D-99DA-D6E1DB78950A}"/>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6" name="Gerade Verbindung 205">
                <a:extLst>
                  <a:ext uri="{FF2B5EF4-FFF2-40B4-BE49-F238E27FC236}">
                    <a16:creationId xmlns:a16="http://schemas.microsoft.com/office/drawing/2014/main" id="{2E55EB3F-9E08-C249-96A5-E7FB121FB5FD}"/>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7" name="Gerade Verbindung 206">
                <a:extLst>
                  <a:ext uri="{FF2B5EF4-FFF2-40B4-BE49-F238E27FC236}">
                    <a16:creationId xmlns:a16="http://schemas.microsoft.com/office/drawing/2014/main" id="{21EBF728-28BD-F64B-BCE3-A37C34AFF9DA}"/>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3" name="Gruppieren 162">
              <a:extLst>
                <a:ext uri="{FF2B5EF4-FFF2-40B4-BE49-F238E27FC236}">
                  <a16:creationId xmlns:a16="http://schemas.microsoft.com/office/drawing/2014/main" id="{D48FA44F-26EE-AF4E-B0B7-A8994D562634}"/>
                </a:ext>
              </a:extLst>
            </p:cNvPr>
            <p:cNvGrpSpPr/>
            <p:nvPr/>
          </p:nvGrpSpPr>
          <p:grpSpPr>
            <a:xfrm>
              <a:off x="457200" y="10332000"/>
              <a:ext cx="17373600" cy="180000"/>
              <a:chOff x="457200" y="10332000"/>
              <a:chExt cx="17373600" cy="180000"/>
            </a:xfrm>
          </p:grpSpPr>
          <p:cxnSp>
            <p:nvCxnSpPr>
              <p:cNvPr id="186" name="Gerade Verbindung 185">
                <a:extLst>
                  <a:ext uri="{FF2B5EF4-FFF2-40B4-BE49-F238E27FC236}">
                    <a16:creationId xmlns:a16="http://schemas.microsoft.com/office/drawing/2014/main" id="{CF20FC1D-F075-DD45-81EA-CBA5AF4FD801}"/>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350A805C-EEB6-4B42-9F5B-9564BEF2211B}"/>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403B7574-A8E1-AD41-B2AE-682BEFD1C7EA}"/>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32912078-E3FD-2641-AE48-B34F72AEE84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Gerade Verbindung 189">
                <a:extLst>
                  <a:ext uri="{FF2B5EF4-FFF2-40B4-BE49-F238E27FC236}">
                    <a16:creationId xmlns:a16="http://schemas.microsoft.com/office/drawing/2014/main" id="{61F1C3DC-E316-4242-B0A5-008EC30FA81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Gerade Verbindung 190">
                <a:extLst>
                  <a:ext uri="{FF2B5EF4-FFF2-40B4-BE49-F238E27FC236}">
                    <a16:creationId xmlns:a16="http://schemas.microsoft.com/office/drawing/2014/main" id="{D77AADB2-5DBF-8D40-B2E4-64EB70B71F3D}"/>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Gerade Verbindung 191">
                <a:extLst>
                  <a:ext uri="{FF2B5EF4-FFF2-40B4-BE49-F238E27FC236}">
                    <a16:creationId xmlns:a16="http://schemas.microsoft.com/office/drawing/2014/main" id="{10845032-38A7-7442-AE98-832C9BC26DE5}"/>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Gerade Verbindung 192">
                <a:extLst>
                  <a:ext uri="{FF2B5EF4-FFF2-40B4-BE49-F238E27FC236}">
                    <a16:creationId xmlns:a16="http://schemas.microsoft.com/office/drawing/2014/main" id="{2A48D775-F641-E549-A2E3-C1D701A43E51}"/>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Gerade Verbindung 193">
                <a:extLst>
                  <a:ext uri="{FF2B5EF4-FFF2-40B4-BE49-F238E27FC236}">
                    <a16:creationId xmlns:a16="http://schemas.microsoft.com/office/drawing/2014/main" id="{6816C353-3220-2E4D-8BA4-2419C0CAD0B5}"/>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Gerade Verbindung 194">
                <a:extLst>
                  <a:ext uri="{FF2B5EF4-FFF2-40B4-BE49-F238E27FC236}">
                    <a16:creationId xmlns:a16="http://schemas.microsoft.com/office/drawing/2014/main" id="{BAE581DA-1441-1241-ACC1-46FB7AE21897}"/>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6" name="Gerade Verbindung 195">
                <a:extLst>
                  <a:ext uri="{FF2B5EF4-FFF2-40B4-BE49-F238E27FC236}">
                    <a16:creationId xmlns:a16="http://schemas.microsoft.com/office/drawing/2014/main" id="{04E4DA1C-E23B-4E4B-8E1C-D4E2956A066E}"/>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4" name="Gruppieren 163">
              <a:extLst>
                <a:ext uri="{FF2B5EF4-FFF2-40B4-BE49-F238E27FC236}">
                  <a16:creationId xmlns:a16="http://schemas.microsoft.com/office/drawing/2014/main" id="{41E4FB51-7F9A-9144-ABB6-607A45B54710}"/>
                </a:ext>
              </a:extLst>
            </p:cNvPr>
            <p:cNvGrpSpPr/>
            <p:nvPr/>
          </p:nvGrpSpPr>
          <p:grpSpPr>
            <a:xfrm>
              <a:off x="-216000" y="457200"/>
              <a:ext cx="180000" cy="9381600"/>
              <a:chOff x="-216000" y="457200"/>
              <a:chExt cx="180000" cy="9381600"/>
            </a:xfrm>
          </p:grpSpPr>
          <p:cxnSp>
            <p:nvCxnSpPr>
              <p:cNvPr id="176" name="Horizontal Straight Connector 16">
                <a:extLst>
                  <a:ext uri="{FF2B5EF4-FFF2-40B4-BE49-F238E27FC236}">
                    <a16:creationId xmlns:a16="http://schemas.microsoft.com/office/drawing/2014/main" id="{82D30B17-B4C0-4A43-AC02-F6CDABFE4C28}"/>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7" name="Horizontal Straight Connector 10">
                <a:extLst>
                  <a:ext uri="{FF2B5EF4-FFF2-40B4-BE49-F238E27FC236}">
                    <a16:creationId xmlns:a16="http://schemas.microsoft.com/office/drawing/2014/main" id="{D8987D8A-81B7-D043-BA90-E29C185B6E7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8" name="Horizontal Straight Connector 10">
                <a:extLst>
                  <a:ext uri="{FF2B5EF4-FFF2-40B4-BE49-F238E27FC236}">
                    <a16:creationId xmlns:a16="http://schemas.microsoft.com/office/drawing/2014/main" id="{A3635EFE-A9D7-6947-A267-86A0F0C8F225}"/>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9" name="Horizontal Straight Connector 11">
                <a:extLst>
                  <a:ext uri="{FF2B5EF4-FFF2-40B4-BE49-F238E27FC236}">
                    <a16:creationId xmlns:a16="http://schemas.microsoft.com/office/drawing/2014/main" id="{DD175976-A17E-F44F-B22F-569C734129D7}"/>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0" name="Horizontal Straight Connector 12">
                <a:extLst>
                  <a:ext uri="{FF2B5EF4-FFF2-40B4-BE49-F238E27FC236}">
                    <a16:creationId xmlns:a16="http://schemas.microsoft.com/office/drawing/2014/main" id="{896BC000-AA99-014F-8EDF-29AFB3D4ECB1}"/>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Horizontal Straight Connector 16">
                <a:extLst>
                  <a:ext uri="{FF2B5EF4-FFF2-40B4-BE49-F238E27FC236}">
                    <a16:creationId xmlns:a16="http://schemas.microsoft.com/office/drawing/2014/main" id="{65CEE3DE-6C25-554F-8F68-D3C96FF87A6D}"/>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2" name="Horizontal Straight Connector 16">
                <a:extLst>
                  <a:ext uri="{FF2B5EF4-FFF2-40B4-BE49-F238E27FC236}">
                    <a16:creationId xmlns:a16="http://schemas.microsoft.com/office/drawing/2014/main" id="{B6251BD3-7C76-6B4F-8005-6834423E3467}"/>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3" name="Horizontal Straight Connector 15">
                <a:extLst>
                  <a:ext uri="{FF2B5EF4-FFF2-40B4-BE49-F238E27FC236}">
                    <a16:creationId xmlns:a16="http://schemas.microsoft.com/office/drawing/2014/main" id="{BEE2325B-AB22-D54B-B25B-B16620C4C740}"/>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4" name="Horizontal Straight Connector 14">
                <a:extLst>
                  <a:ext uri="{FF2B5EF4-FFF2-40B4-BE49-F238E27FC236}">
                    <a16:creationId xmlns:a16="http://schemas.microsoft.com/office/drawing/2014/main" id="{28B7F9A1-A7BA-D44B-9941-62D1DDA549F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5" name="Horizontal Straight Connector 13">
                <a:extLst>
                  <a:ext uri="{FF2B5EF4-FFF2-40B4-BE49-F238E27FC236}">
                    <a16:creationId xmlns:a16="http://schemas.microsoft.com/office/drawing/2014/main" id="{BE9DFF17-D3BF-614E-956C-9FB012D79D6E}"/>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65" name="Gruppieren 164">
              <a:extLst>
                <a:ext uri="{FF2B5EF4-FFF2-40B4-BE49-F238E27FC236}">
                  <a16:creationId xmlns:a16="http://schemas.microsoft.com/office/drawing/2014/main" id="{7D1ABDC6-9E04-6544-AC18-093AF4617A00}"/>
                </a:ext>
              </a:extLst>
            </p:cNvPr>
            <p:cNvGrpSpPr/>
            <p:nvPr/>
          </p:nvGrpSpPr>
          <p:grpSpPr>
            <a:xfrm>
              <a:off x="18324000" y="457200"/>
              <a:ext cx="180000" cy="9381600"/>
              <a:chOff x="-216000" y="457200"/>
              <a:chExt cx="180000" cy="9381600"/>
            </a:xfrm>
          </p:grpSpPr>
          <p:cxnSp>
            <p:nvCxnSpPr>
              <p:cNvPr id="166" name="Horizontal Straight Connector 16">
                <a:extLst>
                  <a:ext uri="{FF2B5EF4-FFF2-40B4-BE49-F238E27FC236}">
                    <a16:creationId xmlns:a16="http://schemas.microsoft.com/office/drawing/2014/main" id="{3C047F08-356F-FA47-B543-4159582CE1F1}"/>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0">
                <a:extLst>
                  <a:ext uri="{FF2B5EF4-FFF2-40B4-BE49-F238E27FC236}">
                    <a16:creationId xmlns:a16="http://schemas.microsoft.com/office/drawing/2014/main" id="{A33A519B-AA1E-D546-8212-2BD2D928770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8" name="Horizontal Straight Connector 10">
                <a:extLst>
                  <a:ext uri="{FF2B5EF4-FFF2-40B4-BE49-F238E27FC236}">
                    <a16:creationId xmlns:a16="http://schemas.microsoft.com/office/drawing/2014/main" id="{B685B623-828F-554F-A9B4-E6619B5ECCEE}"/>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9" name="Horizontal Straight Connector 11">
                <a:extLst>
                  <a:ext uri="{FF2B5EF4-FFF2-40B4-BE49-F238E27FC236}">
                    <a16:creationId xmlns:a16="http://schemas.microsoft.com/office/drawing/2014/main" id="{AC99F952-FEE2-4C48-A476-2957C18483A3}"/>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0" name="Horizontal Straight Connector 12">
                <a:extLst>
                  <a:ext uri="{FF2B5EF4-FFF2-40B4-BE49-F238E27FC236}">
                    <a16:creationId xmlns:a16="http://schemas.microsoft.com/office/drawing/2014/main" id="{54A91BCD-A98C-BF40-B72F-7B609797B565}"/>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1" name="Horizontal Straight Connector 16">
                <a:extLst>
                  <a:ext uri="{FF2B5EF4-FFF2-40B4-BE49-F238E27FC236}">
                    <a16:creationId xmlns:a16="http://schemas.microsoft.com/office/drawing/2014/main" id="{62F8AC7E-E894-0C41-9CC8-3A23D2003504}"/>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2" name="Horizontal Straight Connector 16">
                <a:extLst>
                  <a:ext uri="{FF2B5EF4-FFF2-40B4-BE49-F238E27FC236}">
                    <a16:creationId xmlns:a16="http://schemas.microsoft.com/office/drawing/2014/main" id="{8AAA49D7-897D-2140-BF37-E9BEC90C781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3" name="Horizontal Straight Connector 15">
                <a:extLst>
                  <a:ext uri="{FF2B5EF4-FFF2-40B4-BE49-F238E27FC236}">
                    <a16:creationId xmlns:a16="http://schemas.microsoft.com/office/drawing/2014/main" id="{25ECE4B6-E66E-AE47-83E7-3B7D0CEBF758}"/>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4" name="Horizontal Straight Connector 14">
                <a:extLst>
                  <a:ext uri="{FF2B5EF4-FFF2-40B4-BE49-F238E27FC236}">
                    <a16:creationId xmlns:a16="http://schemas.microsoft.com/office/drawing/2014/main" id="{76792988-1B8B-774A-A4E9-19F3D945F632}"/>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5" name="Horizontal Straight Connector 13">
                <a:extLst>
                  <a:ext uri="{FF2B5EF4-FFF2-40B4-BE49-F238E27FC236}">
                    <a16:creationId xmlns:a16="http://schemas.microsoft.com/office/drawing/2014/main" id="{066DA73D-254B-884E-96A9-97A20D78AFCB}"/>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96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 id="2147483959"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963" r:id="rId34"/>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dirty="0"/>
              <a:t>IBM </a:t>
            </a:r>
            <a:r>
              <a:rPr lang="en-US" dirty="0" err="1"/>
              <a:t>iX</a:t>
            </a:r>
            <a:r>
              <a:rPr lang="en-US" dirty="0"/>
              <a:t> / © IBM Corporation</a:t>
            </a:r>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B8049A-E608-E94B-93AC-AB1D220ABF6E}"/>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3C6CF6D5-2143-6447-9054-421CEA612AE4}"/>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EFD8502F-5C06-434C-AB9E-0F009E0D60E3}"/>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25415D30-1554-7D46-A0EE-F719346FEE23}"/>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A169A71F-A667-0548-850A-4608703A44FA}"/>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10CD7531-ACFF-2B46-9AA7-E0A3DEA9B209}"/>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29CCCD32-C255-BD4F-93A2-3E66A0B211CC}"/>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4F11143-4697-0048-BCA0-EBD047BBFD9D}"/>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D4C1CBF1-1BEE-C248-87C8-15DB6248E7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4E19612D-5504-E549-B2F9-FEEB88D24213}"/>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2651F952-C4C9-2A43-A5BD-4F38B40FDDD2}"/>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A4FCBA5F-B658-1F4B-A734-D8467748C60F}"/>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BC022268-CE84-9541-A9A9-D967A13A73A3}"/>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F3C9FEAF-3835-B144-B7A8-4A9E262398CB}"/>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71DC7346-805E-DA49-B2E1-52260842B904}"/>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63500B1-77AC-E148-99C5-4813D4592A84}"/>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E446BC97-03FC-E242-9405-79A4CD2604EB}"/>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B01DB382-3D6A-5E4F-A41F-FB6F93F177B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73053A4B-E325-9048-A617-895808B6D88E}"/>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4BEEC180-9533-5A4B-AC71-69C8E45D80DE}"/>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9720C15B-D678-424D-B5A3-45CEAB910784}"/>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CB9E0F6E-82E5-A844-8B2C-6EC8220A95FB}"/>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EA8751EF-B742-7A46-BA02-320FA0BBA34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AC8E80B5-1259-F042-8710-C92A6F92824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68CF6EA1-83B5-B246-8620-85D45E36E20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5A042133-23D0-7644-ADF9-A6B6809AA7BC}"/>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C1A47C87-59B4-5F46-8B23-8A64BFF41CE4}"/>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EB7594F9-4879-814D-BB09-7FBA7D208D5E}"/>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3BCC709E-D0D3-5D4E-8CA0-FDAFBB560E84}"/>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822D2E19-41EC-E244-AC99-32DE4A2FE308}"/>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AE866CF1-1E1D-C747-89C4-60EB9D6C3E10}"/>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4E35CFF8-9755-104E-B42E-FF4BD07A36B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8214F468-F981-A148-B880-E43BDA8615BD}"/>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2DF11FF3-B0A8-8348-895D-3D905BEC3626}"/>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16715DB6-41E2-3A46-8299-DAE52BF2B2D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D1CC8D57-B2E6-124C-AF33-A5C15F7821B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2FC6043A-9191-E844-9084-A670E53961A9}"/>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D3C16E6C-972B-D442-9711-4546075DCFD9}"/>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4C5547D0-06E9-E64A-86A2-DBC0B0ABC8AC}"/>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CB23057D-BC48-D944-83D8-FCFDD5FC57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EFCCC9D9-3F96-CE45-9E13-71BF2E9EF812}"/>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3231C9A4-B97D-F741-BE84-CF2158C8426C}"/>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51887282-22CA-4E41-8EAD-C81B8AE146A6}"/>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EA1DADFB-197A-514B-B39E-172C3D9C39B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7D6FB0D4-67E1-1B49-883B-8482AAF10419}"/>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13279F86-06FF-1344-8584-236692C711F1}"/>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69085AA8-F44E-9749-942D-7D9482ECC7C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966"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958" r:id="rId20"/>
    <p:sldLayoutId id="2147483878" r:id="rId21"/>
    <p:sldLayoutId id="2147483879" r:id="rId22"/>
    <p:sldLayoutId id="2147483880" r:id="rId23"/>
    <p:sldLayoutId id="2147483881" r:id="rId24"/>
    <p:sldLayoutId id="2147483882" r:id="rId25"/>
    <p:sldLayoutId id="2147483883" r:id="rId26"/>
    <p:sldLayoutId id="2147483884" r:id="rId27"/>
    <p:sldLayoutId id="2147483885" r:id="rId28"/>
    <p:sldLayoutId id="2147483886" r:id="rId29"/>
    <p:sldLayoutId id="2147483887" r:id="rId30"/>
    <p:sldLayoutId id="2147483888" r:id="rId31"/>
    <p:sldLayoutId id="2147483889" r:id="rId32"/>
    <p:sldLayoutId id="2147483890" r:id="rId33"/>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tx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9321BC-E9DC-C34F-BF8F-1E8BFF116328}"/>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D0121504-6A32-A049-B7A0-C7490D97BD3B}"/>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3A3017CD-78E1-234E-9AC3-6A4F8F77E1C9}"/>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37EF54C6-FD3D-9C48-8BCE-77EA1F01D517}"/>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12A08FBE-F0A6-8945-94E0-607597F14FD4}"/>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B0AA6DC3-BDFC-4647-B5CD-082DF594E431}"/>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CD0E393E-E0EC-F445-832A-14980A60B555}"/>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920113C-AB8C-494F-A2AD-B1F164EB2A15}"/>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F3E9502F-F673-CF45-8AD4-6C720D74A3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E5DA5203-6DFE-284E-A0A5-C21A2AD960E6}"/>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6479BD40-0D1F-334D-957C-19B463969527}"/>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2E7509A6-5555-AA44-9A69-D3A2A5F61F26}"/>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F618F4A4-4BCF-9949-81FF-19CD9F899520}"/>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D057CDBE-9D39-A24B-9164-0DE1A9C384F8}"/>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5C07EB55-D13F-B342-81FA-31E0619C548F}"/>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B6E0DCE-C34A-3044-BDBC-F662877585B9}"/>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23333A40-4478-F84C-BCF6-168781472096}"/>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3379B017-54E2-194C-B47E-C794A37559E7}"/>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10675F51-A5D8-844A-9D34-66E00220FA6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0C421212-92FA-7644-B0BF-96347905A509}"/>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F4810A0F-9755-194C-ACEF-795FD5146C48}"/>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46E891B3-70D9-5F42-81FF-CAA62E77EB8E}"/>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468371D4-D7A7-6E4B-9F26-DEEBF0DEF4E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D67C5B8F-3F9B-DF46-B877-E4C4EC8E496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70D3E3D5-1E41-C944-B8E3-5598A4449E4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43DB818D-26AB-184C-B149-BCE0E41EF004}"/>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A41A793E-D36C-764A-BBD0-DF398B37EFD0}"/>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C20071E6-48A6-9841-AB9B-E21CE9271A1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4DE2B850-DA24-FD46-8459-02319F75FBE9}"/>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D7AA2E0D-69E3-B64C-A6F0-CCEF35411F59}"/>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FB4A337C-8D19-6D47-BCDA-164C3B4A673F}"/>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8B6BD3B0-B69E-464C-9DC4-DBFFE97055E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909E4CE2-974B-9546-8AF4-39A464E2717A}"/>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34D1B956-003A-514E-8972-134A91E0EB32}"/>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8A58D9B1-CDE2-8446-8E24-F56788D2E74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556A3482-CCDE-AB4A-A926-E5F1CE0251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65C6F1CA-9129-7447-A941-67866E445453}"/>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CDAAC474-A3F8-614E-BA13-75BFDF8BB82B}"/>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22235FA3-44E1-D84B-92C1-31A0A0FD6AB0}"/>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AA11E800-2B08-EA42-BFD4-E340CB045B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3672B677-363F-6043-A511-40BA6CD1EA7F}"/>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B5A59E67-5E65-DF4A-BD18-0785E42C129A}"/>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9D42AD1E-8E11-FB44-9DEA-DD9D7B23F0EB}"/>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9FCEB0D0-606B-F44A-A4A8-8716F64D081E}"/>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B96D8A35-D3DF-024C-9819-2C27F05A1197}"/>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02D7FD82-041D-2F4E-8626-3E248891DFC3}"/>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08680A50-F7B9-7845-B25E-958DF21D76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967"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60" r:id="rId27"/>
    <p:sldLayoutId id="2147483917" r:id="rId28"/>
    <p:sldLayoutId id="2147483918" r:id="rId29"/>
    <p:sldLayoutId id="2147483919" r:id="rId30"/>
    <p:sldLayoutId id="2147483920" r:id="rId31"/>
    <p:sldLayoutId id="2147483921" r:id="rId32"/>
    <p:sldLayoutId id="2147483922" r:id="rId33"/>
    <p:sldLayoutId id="2147483923" r:id="rId34"/>
  </p:sldLayoutIdLst>
  <p:hf hdr="0" dt="0"/>
  <p:txStyles>
    <p:titleStyle>
      <a:lvl1pPr algn="l" rtl="0" eaLnBrk="1" fontAlgn="base" hangingPunct="1">
        <a:lnSpc>
          <a:spcPct val="90000"/>
        </a:lnSpc>
        <a:spcBef>
          <a:spcPct val="0"/>
        </a:spcBef>
        <a:spcAft>
          <a:spcPct val="0"/>
        </a:spcAft>
        <a:defRPr sz="48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9.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8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5.xml"/></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3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8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82.xml"/></Relationships>
</file>

<file path=ppt/slides/_rels/slide4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8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8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8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8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8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8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82.xml"/><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8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2.xml"/></Relationships>
</file>

<file path=ppt/slides/_rels/slide5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60.xml.rels><?xml version="1.0" encoding="UTF-8" standalone="yes"?>
<Relationships xmlns="http://schemas.openxmlformats.org/package/2006/relationships"><Relationship Id="rId8" Type="http://schemas.openxmlformats.org/officeDocument/2006/relationships/hyperlink" Target="https://itnext.io/advanced-use-of-sass-maps-bd5a47ca0d1a" TargetMode="External"/><Relationship Id="rId13" Type="http://schemas.openxmlformats.org/officeDocument/2006/relationships/hyperlink" Target="https://www.youtube.com/watch?v=nu5mdN2JIwM" TargetMode="External"/><Relationship Id="rId3" Type="http://schemas.openxmlformats.org/officeDocument/2006/relationships/hyperlink" Target="https://sass-lang.com/" TargetMode="External"/><Relationship Id="rId7" Type="http://schemas.openxmlformats.org/officeDocument/2006/relationships/hyperlink" Target="https://webdesign.tutsplus.com/tutorials/an-introduction-to-sass-maps-usage-and-examples--cms-22184" TargetMode="External"/><Relationship Id="rId12" Type="http://schemas.openxmlformats.org/officeDocument/2006/relationships/hyperlink" Target="https://csswizardry.com/2016/02/mixins-better-for-performance/" TargetMode="External"/><Relationship Id="rId2" Type="http://schemas.openxmlformats.org/officeDocument/2006/relationships/notesSlide" Target="../notesSlides/notesSlide49.xml"/><Relationship Id="rId1" Type="http://schemas.openxmlformats.org/officeDocument/2006/relationships/slideLayout" Target="../slideLayouts/slideLayout82.xml"/><Relationship Id="rId6" Type="http://schemas.openxmlformats.org/officeDocument/2006/relationships/hyperlink" Target="https://sass-lang.com/documentation/variables" TargetMode="External"/><Relationship Id="rId11" Type="http://schemas.openxmlformats.org/officeDocument/2006/relationships/hyperlink" Target="https://sass-lang.com/documentation/at-rules/mixin" TargetMode="External"/><Relationship Id="rId5" Type="http://schemas.openxmlformats.org/officeDocument/2006/relationships/hyperlink" Target="https://www.w3schools.com/sass/sass_nesting.asp" TargetMode="External"/><Relationship Id="rId15" Type="http://schemas.openxmlformats.org/officeDocument/2006/relationships/image" Target="../media/image47.svg"/><Relationship Id="rId10" Type="http://schemas.openxmlformats.org/officeDocument/2006/relationships/hyperlink" Target="https://scotch.io/tutorials/how-to-use-sass-mixins" TargetMode="External"/><Relationship Id="rId4" Type="http://schemas.openxmlformats.org/officeDocument/2006/relationships/hyperlink" Target="https://css-tricks.com/the-sass-ampersand/" TargetMode="External"/><Relationship Id="rId9" Type="http://schemas.openxmlformats.org/officeDocument/2006/relationships/hyperlink" Target="https://sass-lang.com/documentation/at-rules/extend" TargetMode="External"/><Relationship Id="rId14"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3347DA9-BCE3-7B43-8D77-DBA3F7E6AC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56900" y="420779"/>
            <a:ext cx="9387266" cy="9387266"/>
          </a:xfrm>
          <a:prstGeom prst="rect">
            <a:avLst/>
          </a:prstGeom>
        </p:spPr>
      </p:pic>
      <p:pic>
        <p:nvPicPr>
          <p:cNvPr id="4" name="Grafik 3">
            <a:extLst>
              <a:ext uri="{FF2B5EF4-FFF2-40B4-BE49-F238E27FC236}">
                <a16:creationId xmlns:a16="http://schemas.microsoft.com/office/drawing/2014/main" id="{CC873041-A0D2-034A-8344-B2CFD781A6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9781" y="4377497"/>
            <a:ext cx="4394161" cy="4622429"/>
          </a:xfrm>
          <a:prstGeom prst="rect">
            <a:avLst/>
          </a:prstGeom>
        </p:spPr>
      </p:pic>
      <p:pic>
        <p:nvPicPr>
          <p:cNvPr id="5" name="Grafik 4">
            <a:extLst>
              <a:ext uri="{FF2B5EF4-FFF2-40B4-BE49-F238E27FC236}">
                <a16:creationId xmlns:a16="http://schemas.microsoft.com/office/drawing/2014/main" id="{7D4450DD-0816-6948-9BCA-6F6FB69C0D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82914" y="6426200"/>
            <a:ext cx="2927267" cy="2623135"/>
          </a:xfrm>
          <a:prstGeom prst="rect">
            <a:avLst/>
          </a:prstGeom>
        </p:spPr>
      </p:pic>
      <p:sp>
        <p:nvSpPr>
          <p:cNvPr id="2" name="Titel 1">
            <a:extLst>
              <a:ext uri="{FF2B5EF4-FFF2-40B4-BE49-F238E27FC236}">
                <a16:creationId xmlns:a16="http://schemas.microsoft.com/office/drawing/2014/main" id="{A531229C-B094-8547-B813-82D2D5EEAD90}"/>
              </a:ext>
            </a:extLst>
          </p:cNvPr>
          <p:cNvSpPr>
            <a:spLocks noGrp="1"/>
          </p:cNvSpPr>
          <p:nvPr>
            <p:ph type="title"/>
          </p:nvPr>
        </p:nvSpPr>
        <p:spPr/>
        <p:txBody>
          <a:bodyPr/>
          <a:lstStyle/>
          <a:p>
            <a:r>
              <a:rPr lang="en-US" dirty="0" err="1">
                <a:solidFill>
                  <a:schemeClr val="tx1"/>
                </a:solidFill>
              </a:rPr>
              <a:t>ecx.io</a:t>
            </a:r>
            <a:r>
              <a:rPr lang="en-US" dirty="0">
                <a:solidFill>
                  <a:schemeClr val="tx1"/>
                </a:solidFill>
              </a:rPr>
              <a:t> </a:t>
            </a:r>
            <a:r>
              <a:rPr lang="en-US" dirty="0"/>
              <a:t>Frontend Bootcamp</a:t>
            </a:r>
            <a:br>
              <a:rPr lang="en-US" dirty="0">
                <a:solidFill>
                  <a:schemeClr val="tx1"/>
                </a:solidFill>
              </a:rPr>
            </a:br>
            <a:r>
              <a:rPr lang="en-US" dirty="0">
                <a:solidFill>
                  <a:schemeClr val="tx1"/>
                </a:solidFill>
              </a:rPr>
              <a:t>—</a:t>
            </a:r>
            <a:br>
              <a:rPr lang="en-US" dirty="0"/>
            </a:br>
            <a:r>
              <a:rPr lang="en-US" sz="3600" dirty="0">
                <a:solidFill>
                  <a:schemeClr val="accent1"/>
                </a:solidFill>
              </a:rPr>
              <a:t>CSS Day 6</a:t>
            </a:r>
            <a:br>
              <a:rPr lang="en-US" sz="3600" dirty="0"/>
            </a:br>
            <a:r>
              <a:rPr lang="en-US" sz="3600" dirty="0">
                <a:solidFill>
                  <a:schemeClr val="tx1"/>
                </a:solidFill>
              </a:rPr>
              <a:t>04.08.2021.</a:t>
            </a:r>
            <a:endParaRPr lang="de-DE" dirty="0">
              <a:solidFill>
                <a:schemeClr val="tx1"/>
              </a:solidFill>
            </a:endParaRPr>
          </a:p>
        </p:txBody>
      </p:sp>
    </p:spTree>
    <p:extLst>
      <p:ext uri="{BB962C8B-B14F-4D97-AF65-F5344CB8AC3E}">
        <p14:creationId xmlns:p14="http://schemas.microsoft.com/office/powerpoint/2010/main" val="41568112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Nesting</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SASS lets us write selectors in a clear, structured way - similar as the visual hierarchy in HTML looks like.</a:t>
            </a:r>
          </a:p>
          <a:p>
            <a:pPr>
              <a:buClr>
                <a:schemeClr val="tx1"/>
              </a:buClr>
            </a:pPr>
            <a:endParaRPr lang="en-US" sz="3200" dirty="0"/>
          </a:p>
          <a:p>
            <a:pPr>
              <a:buClr>
                <a:schemeClr val="tx1"/>
              </a:buClr>
            </a:pPr>
            <a:r>
              <a:rPr lang="en-US" sz="3200" dirty="0"/>
              <a:t>Going deeper than </a:t>
            </a:r>
            <a:r>
              <a:rPr lang="en-US" sz="3200" b="1" dirty="0"/>
              <a:t>three levels</a:t>
            </a:r>
            <a:r>
              <a:rPr lang="en-US" sz="3200" dirty="0"/>
              <a:t> (not counting pseudo elements and selectors) is considered a bad practice.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10</a:t>
            </a:fld>
            <a:endParaRPr lang="en-US" dirty="0"/>
          </a:p>
        </p:txBody>
      </p:sp>
    </p:spTree>
    <p:extLst>
      <p:ext uri="{BB962C8B-B14F-4D97-AF65-F5344CB8AC3E}">
        <p14:creationId xmlns:p14="http://schemas.microsoft.com/office/powerpoint/2010/main" val="33437447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9C43-EDDE-CA47-97D3-79585627884D}"/>
              </a:ext>
            </a:extLst>
          </p:cNvPr>
          <p:cNvSpPr>
            <a:spLocks noGrp="1"/>
          </p:cNvSpPr>
          <p:nvPr>
            <p:ph type="title"/>
          </p:nvPr>
        </p:nvSpPr>
        <p:spPr/>
        <p:txBody>
          <a:bodyPr/>
          <a:lstStyle/>
          <a:p>
            <a:r>
              <a:rPr lang="en-HR" dirty="0"/>
              <a:t>Nesting: CSS vs SCSS</a:t>
            </a:r>
          </a:p>
        </p:txBody>
      </p:sp>
      <p:sp>
        <p:nvSpPr>
          <p:cNvPr id="3" name="Footer Placeholder 2">
            <a:extLst>
              <a:ext uri="{FF2B5EF4-FFF2-40B4-BE49-F238E27FC236}">
                <a16:creationId xmlns:a16="http://schemas.microsoft.com/office/drawing/2014/main" id="{38EEF79E-8574-7C4B-A48A-3A9829B3F6D2}"/>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A5F3306A-262A-B04A-ACC2-FC88AFA291A5}"/>
              </a:ext>
            </a:extLst>
          </p:cNvPr>
          <p:cNvSpPr>
            <a:spLocks noGrp="1"/>
          </p:cNvSpPr>
          <p:nvPr>
            <p:ph type="sldNum" sz="quarter" idx="11"/>
          </p:nvPr>
        </p:nvSpPr>
        <p:spPr/>
        <p:txBody>
          <a:bodyPr/>
          <a:lstStyle/>
          <a:p>
            <a:fld id="{59395FB3-9C97-154F-86B2-7E381B951268}" type="slidenum">
              <a:rPr lang="en-US" smtClean="0"/>
              <a:pPr/>
              <a:t>11</a:t>
            </a:fld>
            <a:endParaRPr lang="en-US" dirty="0"/>
          </a:p>
        </p:txBody>
      </p:sp>
      <p:pic>
        <p:nvPicPr>
          <p:cNvPr id="6" name="Picture 5" descr="Text&#10;&#10;Description automatically generated">
            <a:extLst>
              <a:ext uri="{FF2B5EF4-FFF2-40B4-BE49-F238E27FC236}">
                <a16:creationId xmlns:a16="http://schemas.microsoft.com/office/drawing/2014/main" id="{45BBC461-7EC9-A140-99D7-F09D25EC1928}"/>
              </a:ext>
            </a:extLst>
          </p:cNvPr>
          <p:cNvPicPr>
            <a:picLocks noChangeAspect="1"/>
          </p:cNvPicPr>
          <p:nvPr/>
        </p:nvPicPr>
        <p:blipFill>
          <a:blip r:embed="rId3"/>
          <a:stretch>
            <a:fillRect/>
          </a:stretch>
        </p:blipFill>
        <p:spPr>
          <a:xfrm>
            <a:off x="4490504" y="1870659"/>
            <a:ext cx="3820594" cy="7960149"/>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A50154B2-6E31-9D48-A5CB-4D5C2F6B7872}"/>
              </a:ext>
            </a:extLst>
          </p:cNvPr>
          <p:cNvPicPr>
            <a:picLocks noChangeAspect="1"/>
          </p:cNvPicPr>
          <p:nvPr/>
        </p:nvPicPr>
        <p:blipFill>
          <a:blip r:embed="rId4"/>
          <a:stretch>
            <a:fillRect/>
          </a:stretch>
        </p:blipFill>
        <p:spPr>
          <a:xfrm>
            <a:off x="9144000" y="1892388"/>
            <a:ext cx="3683370" cy="7916688"/>
          </a:xfrm>
          <a:prstGeom prst="rect">
            <a:avLst/>
          </a:prstGeom>
        </p:spPr>
      </p:pic>
    </p:spTree>
    <p:extLst>
      <p:ext uri="{BB962C8B-B14F-4D97-AF65-F5344CB8AC3E}">
        <p14:creationId xmlns:p14="http://schemas.microsoft.com/office/powerpoint/2010/main" val="147869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Parent selector</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The parent selector: </a:t>
            </a:r>
            <a:r>
              <a:rPr lang="en-US" sz="3200" b="1" dirty="0"/>
              <a:t>&amp;</a:t>
            </a:r>
            <a:r>
              <a:rPr lang="en-US" sz="3200" dirty="0"/>
              <a:t> </a:t>
            </a:r>
            <a:br>
              <a:rPr lang="en-US" sz="3200" dirty="0"/>
            </a:br>
            <a:r>
              <a:rPr lang="en-US" sz="3200" dirty="0"/>
              <a:t>Is a special selector invented by SASS that is used in nested selectors to refer to the outer selector. </a:t>
            </a:r>
          </a:p>
          <a:p>
            <a:pPr>
              <a:buClr>
                <a:schemeClr val="tx1"/>
              </a:buClr>
            </a:pPr>
            <a:endParaRPr lang="en-US" sz="3200" dirty="0"/>
          </a:p>
          <a:p>
            <a:pPr>
              <a:buClr>
                <a:schemeClr val="tx1"/>
              </a:buClr>
            </a:pPr>
            <a:r>
              <a:rPr lang="en-US" sz="3200" dirty="0"/>
              <a:t>It makes it possible to re-use the outer selector in a more complex way and it is very useful when working with:</a:t>
            </a:r>
          </a:p>
          <a:p>
            <a:pPr>
              <a:buClr>
                <a:schemeClr val="tx1"/>
              </a:buClr>
            </a:pPr>
            <a:r>
              <a:rPr lang="en-US" sz="3200" dirty="0"/>
              <a:t>  - pseudo-selectors</a:t>
            </a:r>
          </a:p>
          <a:p>
            <a:pPr>
              <a:buClr>
                <a:schemeClr val="tx1"/>
              </a:buClr>
            </a:pPr>
            <a:r>
              <a:rPr lang="en-US" sz="3200" dirty="0"/>
              <a:t>  - pseudo-classes</a:t>
            </a:r>
          </a:p>
          <a:p>
            <a:pPr>
              <a:buClr>
                <a:schemeClr val="tx1"/>
              </a:buClr>
            </a:pPr>
            <a:r>
              <a:rPr lang="en-US" sz="3200" dirty="0"/>
              <a:t>  - the BEM methodology</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12</a:t>
            </a:fld>
            <a:endParaRPr lang="en-US" dirty="0"/>
          </a:p>
        </p:txBody>
      </p:sp>
      <p:pic>
        <p:nvPicPr>
          <p:cNvPr id="7" name="Picture 6" descr="Text&#10;&#10;Description automatically generated">
            <a:extLst>
              <a:ext uri="{FF2B5EF4-FFF2-40B4-BE49-F238E27FC236}">
                <a16:creationId xmlns:a16="http://schemas.microsoft.com/office/drawing/2014/main" id="{524E4ADB-121E-C649-B3F2-BEE691204306}"/>
              </a:ext>
            </a:extLst>
          </p:cNvPr>
          <p:cNvPicPr>
            <a:picLocks noChangeAspect="1"/>
          </p:cNvPicPr>
          <p:nvPr/>
        </p:nvPicPr>
        <p:blipFill>
          <a:blip r:embed="rId3"/>
          <a:stretch>
            <a:fillRect/>
          </a:stretch>
        </p:blipFill>
        <p:spPr>
          <a:xfrm>
            <a:off x="2398566" y="2185516"/>
            <a:ext cx="4334503" cy="5925491"/>
          </a:xfrm>
          <a:prstGeom prst="rect">
            <a:avLst/>
          </a:prstGeom>
        </p:spPr>
      </p:pic>
    </p:spTree>
    <p:extLst>
      <p:ext uri="{BB962C8B-B14F-4D97-AF65-F5344CB8AC3E}">
        <p14:creationId xmlns:p14="http://schemas.microsoft.com/office/powerpoint/2010/main" val="37983821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PDF Task</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13</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40610485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a:solidFill>
                  <a:schemeClr val="tx1"/>
                </a:solidFill>
              </a:rPr>
              <a:t>SASS </a:t>
            </a:r>
            <a:r>
              <a:rPr lang="de-DE" dirty="0" err="1"/>
              <a:t>vs</a:t>
            </a:r>
            <a:r>
              <a:rPr lang="de-DE" dirty="0"/>
              <a:t> SCSS</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14</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9562576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SASS vs SCSS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The SASS preprocessor comes into two syntaxes - SCSS and SASS.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15</a:t>
            </a:fld>
            <a:endParaRPr lang="en-US" dirty="0"/>
          </a:p>
        </p:txBody>
      </p:sp>
    </p:spTree>
    <p:extLst>
      <p:ext uri="{BB962C8B-B14F-4D97-AF65-F5344CB8AC3E}">
        <p14:creationId xmlns:p14="http://schemas.microsoft.com/office/powerpoint/2010/main" val="13569297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SASS syntax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We can see that curly braces and semicolons aren't used - everything is based on indentation.</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16</a:t>
            </a:fld>
            <a:endParaRPr lang="en-US" dirty="0"/>
          </a:p>
        </p:txBody>
      </p:sp>
      <p:pic>
        <p:nvPicPr>
          <p:cNvPr id="7" name="Picture 6" descr="Text&#10;&#10;Description automatically generated">
            <a:extLst>
              <a:ext uri="{FF2B5EF4-FFF2-40B4-BE49-F238E27FC236}">
                <a16:creationId xmlns:a16="http://schemas.microsoft.com/office/drawing/2014/main" id="{077D6262-E25C-FE48-A3B3-B7C1C965573E}"/>
              </a:ext>
            </a:extLst>
          </p:cNvPr>
          <p:cNvPicPr>
            <a:picLocks noChangeAspect="1"/>
          </p:cNvPicPr>
          <p:nvPr/>
        </p:nvPicPr>
        <p:blipFill>
          <a:blip r:embed="rId3"/>
          <a:stretch>
            <a:fillRect/>
          </a:stretch>
        </p:blipFill>
        <p:spPr>
          <a:xfrm>
            <a:off x="2716757" y="2058001"/>
            <a:ext cx="3700741" cy="6180521"/>
          </a:xfrm>
          <a:prstGeom prst="rect">
            <a:avLst/>
          </a:prstGeom>
        </p:spPr>
      </p:pic>
    </p:spTree>
    <p:extLst>
      <p:ext uri="{BB962C8B-B14F-4D97-AF65-F5344CB8AC3E}">
        <p14:creationId xmlns:p14="http://schemas.microsoft.com/office/powerpoint/2010/main" val="6457283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SCSS syntax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It is very similar to plain CSS with the difference that we can nest selectors.</a:t>
            </a:r>
          </a:p>
          <a:p>
            <a:pPr>
              <a:buClr>
                <a:schemeClr val="tx1"/>
              </a:buClr>
            </a:pPr>
            <a:endParaRPr lang="en-US" sz="3200" dirty="0"/>
          </a:p>
          <a:p>
            <a:pPr>
              <a:buClr>
                <a:schemeClr val="tx1"/>
              </a:buClr>
            </a:pPr>
            <a:r>
              <a:rPr lang="en-US" sz="3200" dirty="0"/>
              <a:t>Usually when we say SASS, we mean SASS as a preprocessor but </a:t>
            </a:r>
            <a:r>
              <a:rPr lang="en-US" sz="3200" b="1" dirty="0"/>
              <a:t>SCSS</a:t>
            </a:r>
            <a:r>
              <a:rPr lang="en-US" sz="3200" dirty="0"/>
              <a:t> as a syntax.</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17</a:t>
            </a:fld>
            <a:endParaRPr lang="en-US" dirty="0"/>
          </a:p>
        </p:txBody>
      </p:sp>
      <p:pic>
        <p:nvPicPr>
          <p:cNvPr id="8" name="Picture 7" descr="Text&#10;&#10;Description automatically generated">
            <a:extLst>
              <a:ext uri="{FF2B5EF4-FFF2-40B4-BE49-F238E27FC236}">
                <a16:creationId xmlns:a16="http://schemas.microsoft.com/office/drawing/2014/main" id="{B5157B99-71A6-F54E-9A25-78E4310CD6E2}"/>
              </a:ext>
            </a:extLst>
          </p:cNvPr>
          <p:cNvPicPr>
            <a:picLocks noChangeAspect="1"/>
          </p:cNvPicPr>
          <p:nvPr/>
        </p:nvPicPr>
        <p:blipFill>
          <a:blip r:embed="rId3"/>
          <a:stretch>
            <a:fillRect/>
          </a:stretch>
        </p:blipFill>
        <p:spPr>
          <a:xfrm>
            <a:off x="2720017" y="2189072"/>
            <a:ext cx="3703966" cy="5918380"/>
          </a:xfrm>
          <a:prstGeom prst="rect">
            <a:avLst/>
          </a:prstGeom>
        </p:spPr>
      </p:pic>
    </p:spTree>
    <p:extLst>
      <p:ext uri="{BB962C8B-B14F-4D97-AF65-F5344CB8AC3E}">
        <p14:creationId xmlns:p14="http://schemas.microsoft.com/office/powerpoint/2010/main" val="27479500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Modules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18</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5086011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Modules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Important feature of SASS is the possibility to split our styling over multiple files. </a:t>
            </a:r>
          </a:p>
          <a:p>
            <a:pPr>
              <a:buClr>
                <a:schemeClr val="tx1"/>
              </a:buClr>
            </a:pPr>
            <a:endParaRPr lang="en-US" sz="3200" dirty="0"/>
          </a:p>
          <a:p>
            <a:pPr>
              <a:buClr>
                <a:schemeClr val="tx1"/>
              </a:buClr>
            </a:pPr>
            <a:r>
              <a:rPr lang="en-US" sz="3200" dirty="0"/>
              <a:t>SASS extends CSSs </a:t>
            </a:r>
            <a:r>
              <a:rPr lang="en-US" sz="3200" b="1" dirty="0"/>
              <a:t>@import</a:t>
            </a:r>
            <a:r>
              <a:rPr lang="en-US" sz="3200" dirty="0"/>
              <a:t> at-rule with the ability to import SASS and CSS stylesheets, combining multiple stylesheets together.</a:t>
            </a:r>
          </a:p>
          <a:p>
            <a:pPr>
              <a:buClr>
                <a:schemeClr val="tx1"/>
              </a:buClr>
            </a:pPr>
            <a:br>
              <a:rPr lang="en-US" sz="3200" dirty="0"/>
            </a:b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19</a:t>
            </a:fld>
            <a:endParaRPr lang="en-US" dirty="0"/>
          </a:p>
        </p:txBody>
      </p:sp>
    </p:spTree>
    <p:extLst>
      <p:ext uri="{BB962C8B-B14F-4D97-AF65-F5344CB8AC3E}">
        <p14:creationId xmlns:p14="http://schemas.microsoft.com/office/powerpoint/2010/main" val="25212767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Introduction round</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2</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pic>
        <p:nvPicPr>
          <p:cNvPr id="7" name="Grafik 686">
            <a:extLst>
              <a:ext uri="{FF2B5EF4-FFF2-40B4-BE49-F238E27FC236}">
                <a16:creationId xmlns:a16="http://schemas.microsoft.com/office/drawing/2014/main" id="{2A81CBC3-61CB-0B44-8AA5-7CC79072AEB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33329" y="871404"/>
            <a:ext cx="5985142" cy="5985142"/>
          </a:xfrm>
          <a:prstGeom prst="rect">
            <a:avLst/>
          </a:prstGeom>
        </p:spPr>
      </p:pic>
    </p:spTree>
    <p:extLst>
      <p:ext uri="{BB962C8B-B14F-4D97-AF65-F5344CB8AC3E}">
        <p14:creationId xmlns:p14="http://schemas.microsoft.com/office/powerpoint/2010/main" val="36824614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BDB5-FE38-B24B-B2B6-E5E703950D0C}"/>
              </a:ext>
            </a:extLst>
          </p:cNvPr>
          <p:cNvSpPr>
            <a:spLocks noGrp="1"/>
          </p:cNvSpPr>
          <p:nvPr>
            <p:ph type="title"/>
          </p:nvPr>
        </p:nvSpPr>
        <p:spPr/>
        <p:txBody>
          <a:bodyPr/>
          <a:lstStyle/>
          <a:p>
            <a:r>
              <a:rPr lang="en-HR" dirty="0"/>
              <a:t>Modules: Import example</a:t>
            </a:r>
          </a:p>
        </p:txBody>
      </p:sp>
      <p:sp>
        <p:nvSpPr>
          <p:cNvPr id="3" name="Footer Placeholder 2">
            <a:extLst>
              <a:ext uri="{FF2B5EF4-FFF2-40B4-BE49-F238E27FC236}">
                <a16:creationId xmlns:a16="http://schemas.microsoft.com/office/drawing/2014/main" id="{407499B8-9115-8149-810A-4443B19EF7D9}"/>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43CAE42E-8A7D-AF47-8D67-02632E27924F}"/>
              </a:ext>
            </a:extLst>
          </p:cNvPr>
          <p:cNvSpPr>
            <a:spLocks noGrp="1"/>
          </p:cNvSpPr>
          <p:nvPr>
            <p:ph type="sldNum" sz="quarter" idx="11"/>
          </p:nvPr>
        </p:nvSpPr>
        <p:spPr/>
        <p:txBody>
          <a:bodyPr/>
          <a:lstStyle/>
          <a:p>
            <a:fld id="{59395FB3-9C97-154F-86B2-7E381B951268}" type="slidenum">
              <a:rPr lang="en-US" smtClean="0"/>
              <a:pPr/>
              <a:t>20</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96CF33BB-8AD2-BC44-B236-007500A44BCF}"/>
              </a:ext>
            </a:extLst>
          </p:cNvPr>
          <p:cNvPicPr>
            <a:picLocks noChangeAspect="1"/>
          </p:cNvPicPr>
          <p:nvPr/>
        </p:nvPicPr>
        <p:blipFill>
          <a:blip r:embed="rId2"/>
          <a:stretch>
            <a:fillRect/>
          </a:stretch>
        </p:blipFill>
        <p:spPr>
          <a:xfrm>
            <a:off x="2092321" y="3125621"/>
            <a:ext cx="13188957" cy="4045282"/>
          </a:xfrm>
          <a:prstGeom prst="rect">
            <a:avLst/>
          </a:prstGeom>
        </p:spPr>
      </p:pic>
    </p:spTree>
    <p:extLst>
      <p:ext uri="{BB962C8B-B14F-4D97-AF65-F5344CB8AC3E}">
        <p14:creationId xmlns:p14="http://schemas.microsoft.com/office/powerpoint/2010/main" val="3338941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Variables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21</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15398864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Variables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One of the most powerful features of SASS is the usage of variables. </a:t>
            </a:r>
          </a:p>
          <a:p>
            <a:pPr>
              <a:buClr>
                <a:schemeClr val="tx1"/>
              </a:buClr>
            </a:pPr>
            <a:endParaRPr lang="en-US" sz="3200" dirty="0"/>
          </a:p>
          <a:p>
            <a:pPr>
              <a:buClr>
                <a:schemeClr val="tx1"/>
              </a:buClr>
            </a:pPr>
            <a:r>
              <a:rPr lang="en-US" sz="3200" dirty="0"/>
              <a:t>Variables make it possible to reduce repetition, do complex math, configure libraries, and much more.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22</a:t>
            </a:fld>
            <a:endParaRPr lang="en-US" dirty="0"/>
          </a:p>
        </p:txBody>
      </p:sp>
    </p:spTree>
    <p:extLst>
      <p:ext uri="{BB962C8B-B14F-4D97-AF65-F5344CB8AC3E}">
        <p14:creationId xmlns:p14="http://schemas.microsoft.com/office/powerpoint/2010/main" val="40732414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Variables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Think of them as a way to store information that you want to reuse throughout your stylesheet. We can store things like colors, font stacks, or any CSS value that could be reused.</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23</a:t>
            </a:fld>
            <a:endParaRPr lang="en-US" dirty="0"/>
          </a:p>
        </p:txBody>
      </p:sp>
      <p:pic>
        <p:nvPicPr>
          <p:cNvPr id="8" name="Picture 7" descr="Text&#10;&#10;Description automatically generated">
            <a:extLst>
              <a:ext uri="{FF2B5EF4-FFF2-40B4-BE49-F238E27FC236}">
                <a16:creationId xmlns:a16="http://schemas.microsoft.com/office/drawing/2014/main" id="{C9557644-7E3E-4445-8FD7-0E9634D09109}"/>
              </a:ext>
            </a:extLst>
          </p:cNvPr>
          <p:cNvPicPr>
            <a:picLocks noChangeAspect="1"/>
          </p:cNvPicPr>
          <p:nvPr/>
        </p:nvPicPr>
        <p:blipFill>
          <a:blip r:embed="rId3"/>
          <a:stretch>
            <a:fillRect/>
          </a:stretch>
        </p:blipFill>
        <p:spPr>
          <a:xfrm>
            <a:off x="1477108" y="2327510"/>
            <a:ext cx="6178223" cy="5641504"/>
          </a:xfrm>
          <a:prstGeom prst="rect">
            <a:avLst/>
          </a:prstGeom>
        </p:spPr>
      </p:pic>
    </p:spTree>
    <p:extLst>
      <p:ext uri="{BB962C8B-B14F-4D97-AF65-F5344CB8AC3E}">
        <p14:creationId xmlns:p14="http://schemas.microsoft.com/office/powerpoint/2010/main" val="38484790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Variables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Keep in mind that like all SASS identifiers, variables treat hyphens and underscores as identical. </a:t>
            </a:r>
          </a:p>
          <a:p>
            <a:pPr>
              <a:buClr>
                <a:schemeClr val="tx1"/>
              </a:buClr>
            </a:pPr>
            <a:r>
              <a:rPr lang="en-US" sz="3200" dirty="0"/>
              <a:t>This means that </a:t>
            </a:r>
            <a:r>
              <a:rPr lang="en-US" sz="3200" b="1" dirty="0"/>
              <a:t>$font-size </a:t>
            </a:r>
            <a:r>
              <a:rPr lang="en-US" sz="3200" dirty="0"/>
              <a:t>and </a:t>
            </a:r>
            <a:r>
              <a:rPr lang="en-US" sz="3200" b="1" dirty="0"/>
              <a:t>$</a:t>
            </a:r>
            <a:r>
              <a:rPr lang="en-US" sz="3200" b="1" dirty="0" err="1"/>
              <a:t>font_size</a:t>
            </a:r>
            <a:r>
              <a:rPr lang="en-US" sz="3200" b="1" dirty="0"/>
              <a:t> </a:t>
            </a:r>
            <a:r>
              <a:rPr lang="en-US" sz="3200" dirty="0"/>
              <a:t>both refer to the same variable.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24</a:t>
            </a:fld>
            <a:endParaRPr lang="en-US" dirty="0"/>
          </a:p>
        </p:txBody>
      </p:sp>
      <p:pic>
        <p:nvPicPr>
          <p:cNvPr id="7" name="Picture 6" descr="Text&#10;&#10;Description automatically generated">
            <a:extLst>
              <a:ext uri="{FF2B5EF4-FFF2-40B4-BE49-F238E27FC236}">
                <a16:creationId xmlns:a16="http://schemas.microsoft.com/office/drawing/2014/main" id="{4BFB83F5-D7B5-2444-A3AA-0726F4AC2454}"/>
              </a:ext>
            </a:extLst>
          </p:cNvPr>
          <p:cNvPicPr>
            <a:picLocks noChangeAspect="1"/>
          </p:cNvPicPr>
          <p:nvPr/>
        </p:nvPicPr>
        <p:blipFill>
          <a:blip r:embed="rId3"/>
          <a:stretch>
            <a:fillRect/>
          </a:stretch>
        </p:blipFill>
        <p:spPr>
          <a:xfrm>
            <a:off x="2269708" y="3871903"/>
            <a:ext cx="4604584" cy="2552717"/>
          </a:xfrm>
          <a:prstGeom prst="rect">
            <a:avLst/>
          </a:prstGeom>
        </p:spPr>
      </p:pic>
    </p:spTree>
    <p:extLst>
      <p:ext uri="{BB962C8B-B14F-4D97-AF65-F5344CB8AC3E}">
        <p14:creationId xmlns:p14="http://schemas.microsoft.com/office/powerpoint/2010/main" val="26634284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Variables and Scope</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Variables declared at the top level of a stylesheet are global, meaning that they can be accessed anywhere in their module after they’ve been declared.</a:t>
            </a:r>
          </a:p>
          <a:p>
            <a:pPr>
              <a:buClr>
                <a:schemeClr val="tx1"/>
              </a:buClr>
            </a:pPr>
            <a:endParaRPr lang="en-US" sz="3200" dirty="0"/>
          </a:p>
          <a:p>
            <a:pPr>
              <a:buClr>
                <a:schemeClr val="tx1"/>
              </a:buClr>
            </a:pPr>
            <a:r>
              <a:rPr lang="en-US" sz="3200" dirty="0"/>
              <a:t>This behavior is not true for all variables - those that are declared in blocks (curly braces in SCSS or indented code in SASS) are considered local and can only be accessed within the block they were declared. </a:t>
            </a:r>
          </a:p>
          <a:p>
            <a:pPr>
              <a:buClr>
                <a:schemeClr val="tx1"/>
              </a:buClr>
            </a:pPr>
            <a:endParaRPr lang="en-US" sz="3200" dirty="0"/>
          </a:p>
          <a:p>
            <a:pPr>
              <a:buClr>
                <a:schemeClr val="tx1"/>
              </a:buClr>
            </a:pPr>
            <a:endParaRPr lang="en-US" sz="3200" dirty="0"/>
          </a:p>
          <a:p>
            <a:pPr>
              <a:buClr>
                <a:schemeClr val="tx1"/>
              </a:buClr>
            </a:pPr>
            <a:r>
              <a:rPr lang="en-US" sz="3200" dirty="0"/>
              <a:t>Notice that this is very similar to the way that JavaScript handles its variable scopes.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25</a:t>
            </a:fld>
            <a:endParaRPr lang="en-US" dirty="0"/>
          </a:p>
        </p:txBody>
      </p:sp>
      <p:pic>
        <p:nvPicPr>
          <p:cNvPr id="8" name="Picture 7" descr="Text&#10;&#10;Description automatically generated">
            <a:extLst>
              <a:ext uri="{FF2B5EF4-FFF2-40B4-BE49-F238E27FC236}">
                <a16:creationId xmlns:a16="http://schemas.microsoft.com/office/drawing/2014/main" id="{98E3E1DF-9857-D240-B439-7C50F20FE9E4}"/>
              </a:ext>
            </a:extLst>
          </p:cNvPr>
          <p:cNvPicPr>
            <a:picLocks noChangeAspect="1"/>
          </p:cNvPicPr>
          <p:nvPr/>
        </p:nvPicPr>
        <p:blipFill>
          <a:blip r:embed="rId3"/>
          <a:stretch>
            <a:fillRect/>
          </a:stretch>
        </p:blipFill>
        <p:spPr>
          <a:xfrm>
            <a:off x="1461058" y="2676289"/>
            <a:ext cx="6221884" cy="4943945"/>
          </a:xfrm>
          <a:prstGeom prst="rect">
            <a:avLst/>
          </a:prstGeom>
        </p:spPr>
      </p:pic>
    </p:spTree>
    <p:extLst>
      <p:ext uri="{BB962C8B-B14F-4D97-AF65-F5344CB8AC3E}">
        <p14:creationId xmlns:p14="http://schemas.microsoft.com/office/powerpoint/2010/main" val="18504162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Variables and Scope</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This code will fail because the </a:t>
            </a:r>
            <a:r>
              <a:rPr lang="en-US" sz="3200" b="1" dirty="0"/>
              <a:t>.block </a:t>
            </a:r>
            <a:r>
              <a:rPr lang="en-US" sz="3200" dirty="0"/>
              <a:t>selector does not have access to the </a:t>
            </a:r>
            <a:r>
              <a:rPr lang="en-US" sz="3200" b="1" dirty="0"/>
              <a:t>$local-color</a:t>
            </a:r>
            <a:r>
              <a:rPr lang="en-US" sz="3200" dirty="0"/>
              <a:t> variable.</a:t>
            </a:r>
          </a:p>
          <a:p>
            <a:pPr>
              <a:buClr>
                <a:schemeClr val="tx1"/>
              </a:buClr>
            </a:pPr>
            <a:r>
              <a:rPr lang="en-US" sz="3200" b="1" dirty="0"/>
              <a:t>$local-color</a:t>
            </a:r>
            <a:r>
              <a:rPr lang="en-US" sz="3200" dirty="0"/>
              <a:t> is accessible only in the </a:t>
            </a:r>
            <a:r>
              <a:rPr lang="en-US" sz="3200" b="1" dirty="0"/>
              <a:t>.container</a:t>
            </a:r>
            <a:r>
              <a:rPr lang="en-US" sz="3200" dirty="0"/>
              <a:t> selector.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26</a:t>
            </a:fld>
            <a:endParaRPr lang="en-US" dirty="0"/>
          </a:p>
        </p:txBody>
      </p:sp>
      <p:pic>
        <p:nvPicPr>
          <p:cNvPr id="7" name="Picture 6" descr="Text&#10;&#10;Description automatically generated">
            <a:extLst>
              <a:ext uri="{FF2B5EF4-FFF2-40B4-BE49-F238E27FC236}">
                <a16:creationId xmlns:a16="http://schemas.microsoft.com/office/drawing/2014/main" id="{094439D0-A7EC-3B4E-8957-8FFB5D3CDB3A}"/>
              </a:ext>
            </a:extLst>
          </p:cNvPr>
          <p:cNvPicPr>
            <a:picLocks noChangeAspect="1"/>
          </p:cNvPicPr>
          <p:nvPr/>
        </p:nvPicPr>
        <p:blipFill>
          <a:blip r:embed="rId3"/>
          <a:stretch>
            <a:fillRect/>
          </a:stretch>
        </p:blipFill>
        <p:spPr>
          <a:xfrm>
            <a:off x="1499716" y="3191639"/>
            <a:ext cx="6144567" cy="3084722"/>
          </a:xfrm>
          <a:prstGeom prst="rect">
            <a:avLst/>
          </a:prstGeom>
        </p:spPr>
      </p:pic>
    </p:spTree>
    <p:extLst>
      <p:ext uri="{BB962C8B-B14F-4D97-AF65-F5344CB8AC3E}">
        <p14:creationId xmlns:p14="http://schemas.microsoft.com/office/powerpoint/2010/main" val="36496996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Variables and Shadowing</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Local variables can even be declared with the same name as a global variable. </a:t>
            </a:r>
          </a:p>
          <a:p>
            <a:pPr>
              <a:buClr>
                <a:schemeClr val="tx1"/>
              </a:buClr>
            </a:pPr>
            <a:r>
              <a:rPr lang="en-US" sz="3200" dirty="0"/>
              <a:t>If this happens, there are actually two different variables with the same name: one local and one global. </a:t>
            </a:r>
          </a:p>
          <a:p>
            <a:pPr>
              <a:buClr>
                <a:schemeClr val="tx1"/>
              </a:buClr>
            </a:pPr>
            <a:endParaRPr lang="en-US" sz="3200" dirty="0"/>
          </a:p>
          <a:p>
            <a:pPr>
              <a:buClr>
                <a:schemeClr val="tx1"/>
              </a:buClr>
            </a:pPr>
            <a:r>
              <a:rPr lang="en-US" sz="3200" dirty="0"/>
              <a:t>This helps ensure that an author writing a local variable doesn’t accidentally change the value of a global variable they aren’t even aware of.</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27</a:t>
            </a:fld>
            <a:endParaRPr lang="en-US" dirty="0"/>
          </a:p>
        </p:txBody>
      </p:sp>
    </p:spTree>
    <p:extLst>
      <p:ext uri="{BB962C8B-B14F-4D97-AF65-F5344CB8AC3E}">
        <p14:creationId xmlns:p14="http://schemas.microsoft.com/office/powerpoint/2010/main" val="9786885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Variables and Shadowing</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If we would need to set a global variable’s value from within a local scope (such as in a </a:t>
            </a:r>
            <a:r>
              <a:rPr lang="en-US" sz="3200" dirty="0" err="1"/>
              <a:t>mixin</a:t>
            </a:r>
            <a:r>
              <a:rPr lang="en-US" sz="3200" dirty="0"/>
              <a:t>), we can use the </a:t>
            </a:r>
            <a:r>
              <a:rPr lang="en-US" sz="3200" b="1" dirty="0"/>
              <a:t>!global </a:t>
            </a:r>
            <a:r>
              <a:rPr lang="en-US" sz="3200" dirty="0"/>
              <a:t>flag. </a:t>
            </a:r>
          </a:p>
          <a:p>
            <a:pPr>
              <a:buClr>
                <a:schemeClr val="tx1"/>
              </a:buClr>
            </a:pPr>
            <a:r>
              <a:rPr lang="en-US" sz="3200" dirty="0"/>
              <a:t>A variable declaration flagged as </a:t>
            </a:r>
            <a:r>
              <a:rPr lang="en-US" sz="3200" b="1" dirty="0"/>
              <a:t>!global </a:t>
            </a:r>
            <a:r>
              <a:rPr lang="en-US" sz="3200" dirty="0"/>
              <a:t>will always assign to the global scope. </a:t>
            </a:r>
          </a:p>
          <a:p>
            <a:pPr>
              <a:buClr>
                <a:schemeClr val="tx1"/>
              </a:buClr>
            </a:pPr>
            <a:endParaRPr lang="en-US" sz="3200" dirty="0"/>
          </a:p>
          <a:p>
            <a:pPr>
              <a:buClr>
                <a:schemeClr val="tx1"/>
              </a:buClr>
            </a:pPr>
            <a:endParaRPr lang="en-US" sz="3200" dirty="0"/>
          </a:p>
          <a:p>
            <a:pPr>
              <a:buClr>
                <a:schemeClr val="tx1"/>
              </a:buClr>
            </a:pPr>
            <a:r>
              <a:rPr lang="en-US" sz="3200" dirty="0"/>
              <a:t>Note that the </a:t>
            </a:r>
            <a:r>
              <a:rPr lang="en-US" sz="3200" b="1" dirty="0"/>
              <a:t>!global </a:t>
            </a:r>
            <a:r>
              <a:rPr lang="en-US" sz="3200" dirty="0"/>
              <a:t>flag may only be used to set a variable that has already been declared at the top level of a file. </a:t>
            </a:r>
          </a:p>
          <a:p>
            <a:pPr>
              <a:buClr>
                <a:schemeClr val="tx1"/>
              </a:buClr>
            </a:pPr>
            <a:r>
              <a:rPr lang="en-US" sz="3200" dirty="0"/>
              <a:t>It may not be used to declare a new variable.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28</a:t>
            </a:fld>
            <a:endParaRPr lang="en-US" dirty="0"/>
          </a:p>
        </p:txBody>
      </p:sp>
      <p:pic>
        <p:nvPicPr>
          <p:cNvPr id="7" name="Picture 6" descr="Text&#10;&#10;Description automatically generated">
            <a:extLst>
              <a:ext uri="{FF2B5EF4-FFF2-40B4-BE49-F238E27FC236}">
                <a16:creationId xmlns:a16="http://schemas.microsoft.com/office/drawing/2014/main" id="{5F0437FB-943D-4A4E-94ED-E71D0940BB57}"/>
              </a:ext>
            </a:extLst>
          </p:cNvPr>
          <p:cNvPicPr>
            <a:picLocks noChangeAspect="1"/>
          </p:cNvPicPr>
          <p:nvPr/>
        </p:nvPicPr>
        <p:blipFill>
          <a:blip r:embed="rId3"/>
          <a:stretch>
            <a:fillRect/>
          </a:stretch>
        </p:blipFill>
        <p:spPr>
          <a:xfrm>
            <a:off x="2121226" y="2486834"/>
            <a:ext cx="4901548" cy="5322855"/>
          </a:xfrm>
          <a:prstGeom prst="rect">
            <a:avLst/>
          </a:prstGeom>
        </p:spPr>
      </p:pic>
    </p:spTree>
    <p:extLst>
      <p:ext uri="{BB962C8B-B14F-4D97-AF65-F5344CB8AC3E}">
        <p14:creationId xmlns:p14="http://schemas.microsoft.com/office/powerpoint/2010/main" val="20633039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Variables and Defaults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Normally when you assign a value to a variable, if that variable already had a value, its old value is overwritten. </a:t>
            </a:r>
          </a:p>
          <a:p>
            <a:pPr>
              <a:buClr>
                <a:schemeClr val="tx1"/>
              </a:buClr>
            </a:pPr>
            <a:r>
              <a:rPr lang="en-US" sz="3200" dirty="0"/>
              <a:t>But if we are writing a SASS library, we might want to allow the users to configure the library’s variables before they are used to generate CSS.</a:t>
            </a:r>
          </a:p>
          <a:p>
            <a:pPr>
              <a:buClr>
                <a:schemeClr val="tx1"/>
              </a:buClr>
            </a:pPr>
            <a:endParaRPr lang="en-US" sz="3200" dirty="0"/>
          </a:p>
          <a:p>
            <a:pPr>
              <a:buClr>
                <a:schemeClr val="tx1"/>
              </a:buClr>
            </a:pPr>
            <a:endParaRPr lang="en-US" sz="3200" dirty="0"/>
          </a:p>
          <a:p>
            <a:pPr>
              <a:buClr>
                <a:schemeClr val="tx1"/>
              </a:buClr>
            </a:pPr>
            <a:r>
              <a:rPr lang="en-US" sz="3200" dirty="0"/>
              <a:t>To make this possible, SASS provides the !default flag. This assigns a value to a variable only if that variable isn’t defined or its value is null. Otherwise, the existing value will be used.</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29</a:t>
            </a:fld>
            <a:endParaRPr lang="en-US" dirty="0"/>
          </a:p>
        </p:txBody>
      </p:sp>
      <p:pic>
        <p:nvPicPr>
          <p:cNvPr id="8" name="Picture 7" descr="Graphical user interface&#10;&#10;Description automatically generated">
            <a:extLst>
              <a:ext uri="{FF2B5EF4-FFF2-40B4-BE49-F238E27FC236}">
                <a16:creationId xmlns:a16="http://schemas.microsoft.com/office/drawing/2014/main" id="{6CC41D16-103A-2344-9AAF-467BEDA0D177}"/>
              </a:ext>
            </a:extLst>
          </p:cNvPr>
          <p:cNvPicPr>
            <a:picLocks noChangeAspect="1"/>
          </p:cNvPicPr>
          <p:nvPr/>
        </p:nvPicPr>
        <p:blipFill>
          <a:blip r:embed="rId3"/>
          <a:stretch>
            <a:fillRect/>
          </a:stretch>
        </p:blipFill>
        <p:spPr>
          <a:xfrm>
            <a:off x="1640219" y="3761371"/>
            <a:ext cx="5863562" cy="2773781"/>
          </a:xfrm>
          <a:prstGeom prst="rect">
            <a:avLst/>
          </a:prstGeom>
        </p:spPr>
      </p:pic>
    </p:spTree>
    <p:extLst>
      <p:ext uri="{BB962C8B-B14F-4D97-AF65-F5344CB8AC3E}">
        <p14:creationId xmlns:p14="http://schemas.microsoft.com/office/powerpoint/2010/main" val="12509313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Agenda</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4000" dirty="0"/>
              <a:t>SASS</a:t>
            </a:r>
          </a:p>
          <a:p>
            <a:pPr lvl="1">
              <a:buClr>
                <a:schemeClr val="tx1"/>
              </a:buClr>
            </a:pPr>
            <a:r>
              <a:rPr lang="en-US" sz="3200" dirty="0"/>
              <a:t>Intro</a:t>
            </a:r>
          </a:p>
          <a:p>
            <a:pPr lvl="1">
              <a:buClr>
                <a:schemeClr val="tx1"/>
              </a:buClr>
            </a:pPr>
            <a:r>
              <a:rPr lang="en-US" sz="3200" dirty="0"/>
              <a:t>Nesting</a:t>
            </a:r>
          </a:p>
          <a:p>
            <a:pPr lvl="1">
              <a:buClr>
                <a:schemeClr val="tx1"/>
              </a:buClr>
            </a:pPr>
            <a:r>
              <a:rPr lang="en-US" sz="3200" dirty="0"/>
              <a:t>.sass vs .</a:t>
            </a:r>
            <a:r>
              <a:rPr lang="en-US" sz="3200" dirty="0" err="1"/>
              <a:t>scss</a:t>
            </a:r>
            <a:endParaRPr lang="en-US" sz="3200" dirty="0"/>
          </a:p>
          <a:p>
            <a:pPr lvl="1">
              <a:buClr>
                <a:schemeClr val="tx1"/>
              </a:buClr>
            </a:pPr>
            <a:r>
              <a:rPr lang="en-US" sz="3200" dirty="0"/>
              <a:t>Modules</a:t>
            </a:r>
          </a:p>
          <a:p>
            <a:pPr lvl="1">
              <a:buClr>
                <a:schemeClr val="tx1"/>
              </a:buClr>
            </a:pPr>
            <a:r>
              <a:rPr lang="en-US" sz="3200" dirty="0"/>
              <a:t>Variables</a:t>
            </a:r>
          </a:p>
          <a:p>
            <a:pPr lvl="1">
              <a:buClr>
                <a:schemeClr val="tx1"/>
              </a:buClr>
            </a:pPr>
            <a:r>
              <a:rPr lang="en-US" sz="3200" dirty="0"/>
              <a:t>Maps</a:t>
            </a:r>
          </a:p>
          <a:p>
            <a:pPr lvl="1">
              <a:buClr>
                <a:schemeClr val="tx1"/>
              </a:buClr>
            </a:pPr>
            <a:r>
              <a:rPr lang="en-US" sz="3200" dirty="0"/>
              <a:t>Extend</a:t>
            </a:r>
          </a:p>
          <a:p>
            <a:pPr lvl="1">
              <a:buClr>
                <a:schemeClr val="tx1"/>
              </a:buClr>
            </a:pPr>
            <a:r>
              <a:rPr lang="en-US" sz="3200" dirty="0" err="1"/>
              <a:t>Mixins</a:t>
            </a:r>
            <a:endParaRPr lang="en-US" sz="3200" dirty="0"/>
          </a:p>
          <a:p>
            <a:pPr marL="0" lvl="1" indent="0">
              <a:buClr>
                <a:schemeClr val="tx1"/>
              </a:buClr>
              <a:buNone/>
            </a:pPr>
            <a:endParaRPr lang="en-US" sz="3200" dirty="0"/>
          </a:p>
          <a:p>
            <a:pPr lvl="1">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Tree>
    <p:extLst>
      <p:ext uri="{BB962C8B-B14F-4D97-AF65-F5344CB8AC3E}">
        <p14:creationId xmlns:p14="http://schemas.microsoft.com/office/powerpoint/2010/main" val="32475900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PDF Task</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30</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2804581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Maps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31</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28307382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Maps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Maps in SASS hold pairs of keys and values and make it easy to look up a value by its corresponding key.</a:t>
            </a:r>
          </a:p>
          <a:p>
            <a:pPr>
              <a:buClr>
                <a:schemeClr val="tx1"/>
              </a:buClr>
            </a:pPr>
            <a:endParaRPr lang="en-US" sz="3200" dirty="0"/>
          </a:p>
          <a:p>
            <a:pPr>
              <a:buClr>
                <a:schemeClr val="tx1"/>
              </a:buClr>
            </a:pPr>
            <a:r>
              <a:rPr lang="en-US" sz="3200" dirty="0"/>
              <a:t>The expression before the `:` is called the </a:t>
            </a:r>
            <a:r>
              <a:rPr lang="en-US" sz="3200" b="1" dirty="0"/>
              <a:t>key</a:t>
            </a:r>
            <a:r>
              <a:rPr lang="en-US" sz="3200" dirty="0"/>
              <a:t> (e.g. lg), while the expression after is the </a:t>
            </a:r>
            <a:r>
              <a:rPr lang="en-US" sz="3200" b="1" dirty="0"/>
              <a:t>value</a:t>
            </a:r>
            <a:r>
              <a:rPr lang="en-US" sz="3200" dirty="0"/>
              <a:t> associated to that key (e.g. 62rem).</a:t>
            </a:r>
          </a:p>
          <a:p>
            <a:pPr>
              <a:buClr>
                <a:schemeClr val="tx1"/>
              </a:buClr>
            </a:pPr>
            <a:endParaRPr lang="en-US" sz="3200" dirty="0"/>
          </a:p>
          <a:p>
            <a:pPr>
              <a:buClr>
                <a:schemeClr val="tx1"/>
              </a:buClr>
            </a:pPr>
            <a:endParaRPr lang="en-US" sz="3200" dirty="0"/>
          </a:p>
          <a:p>
            <a:pPr>
              <a:buClr>
                <a:schemeClr val="tx1"/>
              </a:buClr>
            </a:pPr>
            <a:r>
              <a:rPr lang="en-US" sz="3200" dirty="0"/>
              <a:t>Note that the keys must be unique.</a:t>
            </a:r>
          </a:p>
          <a:p>
            <a:pPr>
              <a:buClr>
                <a:schemeClr val="tx1"/>
              </a:buClr>
            </a:pPr>
            <a:r>
              <a:rPr lang="en-US" sz="3200" dirty="0"/>
              <a:t>Maps must be written with parentheses around them.</a:t>
            </a:r>
          </a:p>
          <a:p>
            <a:pPr>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32</a:t>
            </a:fld>
            <a:endParaRPr lang="en-US" dirty="0"/>
          </a:p>
        </p:txBody>
      </p:sp>
      <p:pic>
        <p:nvPicPr>
          <p:cNvPr id="7" name="Picture 6" descr="Calendar&#10;&#10;Description automatically generated">
            <a:extLst>
              <a:ext uri="{FF2B5EF4-FFF2-40B4-BE49-F238E27FC236}">
                <a16:creationId xmlns:a16="http://schemas.microsoft.com/office/drawing/2014/main" id="{E3929E91-2F1E-E548-A92B-02BDE4AC07B2}"/>
              </a:ext>
            </a:extLst>
          </p:cNvPr>
          <p:cNvPicPr>
            <a:picLocks noChangeAspect="1"/>
          </p:cNvPicPr>
          <p:nvPr/>
        </p:nvPicPr>
        <p:blipFill>
          <a:blip r:embed="rId3"/>
          <a:stretch>
            <a:fillRect/>
          </a:stretch>
        </p:blipFill>
        <p:spPr>
          <a:xfrm>
            <a:off x="2170046" y="2282380"/>
            <a:ext cx="4803907" cy="5731764"/>
          </a:xfrm>
          <a:prstGeom prst="rect">
            <a:avLst/>
          </a:prstGeom>
        </p:spPr>
      </p:pic>
    </p:spTree>
    <p:extLst>
      <p:ext uri="{BB962C8B-B14F-4D97-AF65-F5344CB8AC3E}">
        <p14:creationId xmlns:p14="http://schemas.microsoft.com/office/powerpoint/2010/main" val="27531091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Using Maps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The </a:t>
            </a:r>
            <a:r>
              <a:rPr lang="en-US" sz="3200" b="1" dirty="0" err="1"/>
              <a:t>map.get</a:t>
            </a:r>
            <a:r>
              <a:rPr lang="en-US" sz="3200" dirty="0"/>
              <a:t> function returns a value associated with the given </a:t>
            </a:r>
            <a:r>
              <a:rPr lang="en-US" sz="3200" b="1" dirty="0"/>
              <a:t>key</a:t>
            </a:r>
            <a:r>
              <a:rPr lang="en-US" sz="3200" dirty="0"/>
              <a:t> and returns </a:t>
            </a:r>
            <a:r>
              <a:rPr lang="en-US" sz="3200" i="1" dirty="0"/>
              <a:t>null</a:t>
            </a:r>
            <a:r>
              <a:rPr lang="en-US" sz="3200" dirty="0"/>
              <a:t> if the map doesn't contain the </a:t>
            </a:r>
            <a:r>
              <a:rPr lang="en-US" sz="3200" b="1" dirty="0"/>
              <a:t>key.</a:t>
            </a: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33</a:t>
            </a:fld>
            <a:endParaRPr lang="en-US" dirty="0"/>
          </a:p>
        </p:txBody>
      </p:sp>
      <p:pic>
        <p:nvPicPr>
          <p:cNvPr id="8" name="Picture 7" descr="Text&#10;&#10;Description automatically generated">
            <a:extLst>
              <a:ext uri="{FF2B5EF4-FFF2-40B4-BE49-F238E27FC236}">
                <a16:creationId xmlns:a16="http://schemas.microsoft.com/office/drawing/2014/main" id="{DCFA1D0E-47CD-044B-862C-EDB440872F8B}"/>
              </a:ext>
            </a:extLst>
          </p:cNvPr>
          <p:cNvPicPr>
            <a:picLocks noChangeAspect="1"/>
          </p:cNvPicPr>
          <p:nvPr/>
        </p:nvPicPr>
        <p:blipFill>
          <a:blip r:embed="rId3"/>
          <a:stretch>
            <a:fillRect/>
          </a:stretch>
        </p:blipFill>
        <p:spPr>
          <a:xfrm>
            <a:off x="813916" y="3571899"/>
            <a:ext cx="7516167" cy="2324202"/>
          </a:xfrm>
          <a:prstGeom prst="rect">
            <a:avLst/>
          </a:prstGeom>
        </p:spPr>
      </p:pic>
    </p:spTree>
    <p:extLst>
      <p:ext uri="{BB962C8B-B14F-4D97-AF65-F5344CB8AC3E}">
        <p14:creationId xmlns:p14="http://schemas.microsoft.com/office/powerpoint/2010/main" val="25873598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PDF Task</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34</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27414220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err="1"/>
              <a:t>Extend</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35</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15828406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Extend</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We will frequently encounter situations where a class should have all the styles of another class with the addition of its own specific styles.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36</a:t>
            </a:fld>
            <a:endParaRPr lang="en-US" dirty="0"/>
          </a:p>
        </p:txBody>
      </p:sp>
      <p:pic>
        <p:nvPicPr>
          <p:cNvPr id="7" name="Picture 6" descr="Text&#10;&#10;Description automatically generated">
            <a:extLst>
              <a:ext uri="{FF2B5EF4-FFF2-40B4-BE49-F238E27FC236}">
                <a16:creationId xmlns:a16="http://schemas.microsoft.com/office/drawing/2014/main" id="{4B7CA7EF-E59C-2B4A-BB93-621728B42FB6}"/>
              </a:ext>
            </a:extLst>
          </p:cNvPr>
          <p:cNvPicPr>
            <a:picLocks noChangeAspect="1"/>
          </p:cNvPicPr>
          <p:nvPr/>
        </p:nvPicPr>
        <p:blipFill>
          <a:blip r:embed="rId3"/>
          <a:stretch>
            <a:fillRect/>
          </a:stretch>
        </p:blipFill>
        <p:spPr>
          <a:xfrm>
            <a:off x="2399889" y="2286000"/>
            <a:ext cx="4351859" cy="5724524"/>
          </a:xfrm>
          <a:prstGeom prst="rect">
            <a:avLst/>
          </a:prstGeom>
        </p:spPr>
      </p:pic>
    </p:spTree>
    <p:extLst>
      <p:ext uri="{BB962C8B-B14F-4D97-AF65-F5344CB8AC3E}">
        <p14:creationId xmlns:p14="http://schemas.microsoft.com/office/powerpoint/2010/main" val="10748689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Extend</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We will frequently encounter situations where a class should have all the styles of another class with the addition of its own specific styles.</a:t>
            </a:r>
          </a:p>
          <a:p>
            <a:pPr>
              <a:buClr>
                <a:schemeClr val="tx1"/>
              </a:buClr>
            </a:pPr>
            <a:endParaRPr lang="en-US" sz="3200" dirty="0"/>
          </a:p>
          <a:p>
            <a:pPr>
              <a:buClr>
                <a:schemeClr val="tx1"/>
              </a:buClr>
            </a:pPr>
            <a:r>
              <a:rPr lang="en-US" sz="3200" dirty="0"/>
              <a:t>Then we use </a:t>
            </a:r>
            <a:r>
              <a:rPr lang="en-US" sz="3200" b="1" dirty="0"/>
              <a:t>@extend</a:t>
            </a:r>
            <a:r>
              <a:rPr lang="en-US" sz="3200" dirty="0"/>
              <a:t> at-rule that tells SASS that one selector should inherit the styles of another.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37</a:t>
            </a:fld>
            <a:endParaRPr lang="en-US" dirty="0"/>
          </a:p>
        </p:txBody>
      </p:sp>
      <p:pic>
        <p:nvPicPr>
          <p:cNvPr id="8" name="Picture 7" descr="Text&#10;&#10;Description automatically generated">
            <a:extLst>
              <a:ext uri="{FF2B5EF4-FFF2-40B4-BE49-F238E27FC236}">
                <a16:creationId xmlns:a16="http://schemas.microsoft.com/office/drawing/2014/main" id="{2BA78299-C750-A94A-B133-EFDE4B95450D}"/>
              </a:ext>
            </a:extLst>
          </p:cNvPr>
          <p:cNvPicPr>
            <a:picLocks noChangeAspect="1"/>
          </p:cNvPicPr>
          <p:nvPr/>
        </p:nvPicPr>
        <p:blipFill>
          <a:blip r:embed="rId3"/>
          <a:stretch>
            <a:fillRect/>
          </a:stretch>
        </p:blipFill>
        <p:spPr>
          <a:xfrm>
            <a:off x="2398206" y="2060256"/>
            <a:ext cx="4347587" cy="6176011"/>
          </a:xfrm>
          <a:prstGeom prst="rect">
            <a:avLst/>
          </a:prstGeom>
        </p:spPr>
      </p:pic>
    </p:spTree>
    <p:extLst>
      <p:ext uri="{BB962C8B-B14F-4D97-AF65-F5344CB8AC3E}">
        <p14:creationId xmlns:p14="http://schemas.microsoft.com/office/powerpoint/2010/main" val="17775230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Extend</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Output of the </a:t>
            </a:r>
            <a:r>
              <a:rPr lang="en-US" sz="3200" b="1" dirty="0"/>
              <a:t>@extend </a:t>
            </a:r>
            <a:r>
              <a:rPr lang="en-US" sz="3200" dirty="0"/>
              <a:t>at-rule matters, and you should be aware to what it compiles to.</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38</a:t>
            </a:fld>
            <a:endParaRPr lang="en-US" dirty="0"/>
          </a:p>
        </p:txBody>
      </p:sp>
      <p:pic>
        <p:nvPicPr>
          <p:cNvPr id="7" name="Picture 6" descr="Text&#10;&#10;Description automatically generated">
            <a:extLst>
              <a:ext uri="{FF2B5EF4-FFF2-40B4-BE49-F238E27FC236}">
                <a16:creationId xmlns:a16="http://schemas.microsoft.com/office/drawing/2014/main" id="{1C2BCA14-045F-2442-B054-841396674CF1}"/>
              </a:ext>
            </a:extLst>
          </p:cNvPr>
          <p:cNvPicPr>
            <a:picLocks noChangeAspect="1"/>
          </p:cNvPicPr>
          <p:nvPr/>
        </p:nvPicPr>
        <p:blipFill>
          <a:blip r:embed="rId3"/>
          <a:stretch>
            <a:fillRect/>
          </a:stretch>
        </p:blipFill>
        <p:spPr>
          <a:xfrm>
            <a:off x="2398206" y="2060256"/>
            <a:ext cx="4347587" cy="6176011"/>
          </a:xfrm>
          <a:prstGeom prst="rect">
            <a:avLst/>
          </a:prstGeom>
        </p:spPr>
      </p:pic>
    </p:spTree>
    <p:extLst>
      <p:ext uri="{BB962C8B-B14F-4D97-AF65-F5344CB8AC3E}">
        <p14:creationId xmlns:p14="http://schemas.microsoft.com/office/powerpoint/2010/main" val="23198819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Extend</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We can not use </a:t>
            </a:r>
            <a:r>
              <a:rPr lang="en-US" sz="3200" b="1" dirty="0"/>
              <a:t>@extend </a:t>
            </a:r>
            <a:r>
              <a:rPr lang="en-US" sz="3200" dirty="0"/>
              <a:t>inside media queries.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39</a:t>
            </a:fld>
            <a:endParaRPr lang="en-US" dirty="0"/>
          </a:p>
        </p:txBody>
      </p:sp>
    </p:spTree>
    <p:extLst>
      <p:ext uri="{BB962C8B-B14F-4D97-AF65-F5344CB8AC3E}">
        <p14:creationId xmlns:p14="http://schemas.microsoft.com/office/powerpoint/2010/main" val="18325132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a:t>Intro</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4</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9073736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Extend: Placeholder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Sometimes we want to write a style rule that is only meant to be extended - in that case we can use </a:t>
            </a:r>
            <a:r>
              <a:rPr lang="en-US" sz="3200" b="1" dirty="0"/>
              <a:t>placeholder selectors</a:t>
            </a:r>
            <a:r>
              <a:rPr lang="en-US" sz="3200" dirty="0"/>
              <a: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40</a:t>
            </a:fld>
            <a:endParaRPr lang="en-US" dirty="0"/>
          </a:p>
        </p:txBody>
      </p:sp>
    </p:spTree>
    <p:extLst>
      <p:ext uri="{BB962C8B-B14F-4D97-AF65-F5344CB8AC3E}">
        <p14:creationId xmlns:p14="http://schemas.microsoft.com/office/powerpoint/2010/main" val="8479776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Extend: Placeholder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GB" dirty="0"/>
              <a:t>They look just like class selectors but start with a </a:t>
            </a:r>
            <a:r>
              <a:rPr lang="en-GB" sz="3200" b="1" dirty="0"/>
              <a:t>%</a:t>
            </a:r>
            <a:r>
              <a:rPr lang="en-GB" dirty="0"/>
              <a:t> sign instead of a </a:t>
            </a:r>
            <a:r>
              <a:rPr lang="en-GB" sz="3200" b="1" dirty="0"/>
              <a:t>.</a:t>
            </a:r>
            <a:r>
              <a:rPr lang="en-GB" dirty="0"/>
              <a:t> and aren't included in the CSS output, while the selectors that extend them are.</a:t>
            </a: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41</a:t>
            </a:fld>
            <a:endParaRPr lang="en-US" dirty="0"/>
          </a:p>
        </p:txBody>
      </p:sp>
      <p:pic>
        <p:nvPicPr>
          <p:cNvPr id="9" name="Picture 8" descr="Text&#10;&#10;Description automatically generated">
            <a:extLst>
              <a:ext uri="{FF2B5EF4-FFF2-40B4-BE49-F238E27FC236}">
                <a16:creationId xmlns:a16="http://schemas.microsoft.com/office/drawing/2014/main" id="{3F6F9053-21D8-5249-90C8-C795DADA5DFB}"/>
              </a:ext>
            </a:extLst>
          </p:cNvPr>
          <p:cNvPicPr>
            <a:picLocks noChangeAspect="1"/>
          </p:cNvPicPr>
          <p:nvPr/>
        </p:nvPicPr>
        <p:blipFill>
          <a:blip r:embed="rId3"/>
          <a:stretch>
            <a:fillRect/>
          </a:stretch>
        </p:blipFill>
        <p:spPr>
          <a:xfrm>
            <a:off x="2188484" y="2110153"/>
            <a:ext cx="4767032" cy="6076217"/>
          </a:xfrm>
          <a:prstGeom prst="rect">
            <a:avLst/>
          </a:prstGeom>
        </p:spPr>
      </p:pic>
    </p:spTree>
    <p:extLst>
      <p:ext uri="{BB962C8B-B14F-4D97-AF65-F5344CB8AC3E}">
        <p14:creationId xmlns:p14="http://schemas.microsoft.com/office/powerpoint/2010/main" val="7143413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PDF Task</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42</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16404884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err="1"/>
              <a:t>Mixins</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43</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26815413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A </a:t>
            </a:r>
            <a:r>
              <a:rPr lang="en-US" sz="3200" b="1" dirty="0" err="1"/>
              <a:t>mixin</a:t>
            </a:r>
            <a:r>
              <a:rPr lang="en-US" sz="3200" dirty="0"/>
              <a:t> is a powerful feature in SASS that allows us to define styles that can be re-used throughout our stylesheets. </a:t>
            </a:r>
          </a:p>
          <a:p>
            <a:pPr>
              <a:buClr>
                <a:schemeClr val="tx1"/>
              </a:buClr>
            </a:pPr>
            <a:endParaRPr lang="en-US" sz="3200" dirty="0"/>
          </a:p>
          <a:p>
            <a:pPr>
              <a:buClr>
                <a:schemeClr val="tx1"/>
              </a:buClr>
            </a:pPr>
            <a:r>
              <a:rPr lang="en-US" sz="3200" dirty="0"/>
              <a:t>They make it easy to avoid using non-semantic classes (a.k.a. helper classes) like .margin-bottom-3 that are commonly seen in CSS frameworks. </a:t>
            </a:r>
          </a:p>
          <a:p>
            <a:pPr>
              <a:buClr>
                <a:schemeClr val="tx1"/>
              </a:buClr>
            </a:pPr>
            <a:endParaRPr lang="en-US" sz="3200" dirty="0"/>
          </a:p>
          <a:p>
            <a:pPr>
              <a:buClr>
                <a:schemeClr val="tx1"/>
              </a:buClr>
            </a:pPr>
            <a:endParaRPr lang="en-US" sz="3200" dirty="0"/>
          </a:p>
          <a:p>
            <a:pPr>
              <a:buClr>
                <a:schemeClr val="tx1"/>
              </a:buClr>
            </a:pPr>
            <a:endParaRPr lang="en-US" sz="3200" dirty="0"/>
          </a:p>
          <a:p>
            <a:pPr>
              <a:buClr>
                <a:schemeClr val="tx1"/>
              </a:buClr>
            </a:pPr>
            <a:r>
              <a:rPr lang="en-US" sz="3200" dirty="0"/>
              <a:t>They are also useful for distributing collections of styles in libraries.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44</a:t>
            </a:fld>
            <a:endParaRPr lang="en-US" dirty="0"/>
          </a:p>
        </p:txBody>
      </p:sp>
    </p:spTree>
    <p:extLst>
      <p:ext uri="{BB962C8B-B14F-4D97-AF65-F5344CB8AC3E}">
        <p14:creationId xmlns:p14="http://schemas.microsoft.com/office/powerpoint/2010/main" val="6739562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Unlike </a:t>
            </a:r>
            <a:r>
              <a:rPr lang="en-US" sz="3200" b="1" dirty="0"/>
              <a:t>@extend</a:t>
            </a:r>
            <a:r>
              <a:rPr lang="en-US" sz="3200" dirty="0"/>
              <a:t>, we can use </a:t>
            </a:r>
            <a:r>
              <a:rPr lang="en-US" sz="3200" b="1" dirty="0"/>
              <a:t>@</a:t>
            </a:r>
            <a:r>
              <a:rPr lang="en-US" sz="3200" b="1" dirty="0" err="1"/>
              <a:t>mixin</a:t>
            </a:r>
            <a:r>
              <a:rPr lang="en-US" sz="3200" b="1" dirty="0"/>
              <a:t> </a:t>
            </a:r>
            <a:r>
              <a:rPr lang="en-US" sz="3200" dirty="0"/>
              <a:t>inside media queries.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45</a:t>
            </a:fld>
            <a:endParaRPr lang="en-US" dirty="0"/>
          </a:p>
        </p:txBody>
      </p:sp>
    </p:spTree>
    <p:extLst>
      <p:ext uri="{BB962C8B-B14F-4D97-AF65-F5344CB8AC3E}">
        <p14:creationId xmlns:p14="http://schemas.microsoft.com/office/powerpoint/2010/main" val="9703714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err="1"/>
              <a:t>Mixins</a:t>
            </a:r>
            <a:r>
              <a:rPr lang="en-US" sz="3200" dirty="0"/>
              <a:t> are defined using the </a:t>
            </a:r>
            <a:r>
              <a:rPr lang="en-US" sz="3200" b="1" dirty="0"/>
              <a:t>@</a:t>
            </a:r>
            <a:r>
              <a:rPr lang="en-US" sz="3200" b="1" dirty="0" err="1"/>
              <a:t>mixin</a:t>
            </a:r>
            <a:r>
              <a:rPr lang="en-US" sz="3200" b="1" dirty="0"/>
              <a:t> </a:t>
            </a:r>
            <a:r>
              <a:rPr lang="en-US" sz="3200" dirty="0"/>
              <a:t>at rule, which must be followed by the name of the </a:t>
            </a:r>
            <a:r>
              <a:rPr lang="en-US" sz="3200" dirty="0" err="1"/>
              <a:t>mixin</a:t>
            </a:r>
            <a:r>
              <a:rPr lang="en-US" sz="3200" dirty="0"/>
              <a:t> and optionally arguments that are passed into it.</a:t>
            </a:r>
          </a:p>
          <a:p>
            <a:pPr>
              <a:buClr>
                <a:schemeClr val="tx1"/>
              </a:buClr>
            </a:pPr>
            <a:endParaRPr lang="en-US" sz="3200" dirty="0"/>
          </a:p>
          <a:p>
            <a:pPr>
              <a:buClr>
                <a:schemeClr val="tx1"/>
              </a:buClr>
            </a:pPr>
            <a:r>
              <a:rPr lang="en-US" sz="3200" dirty="0"/>
              <a:t>A </a:t>
            </a:r>
            <a:r>
              <a:rPr lang="en-US" sz="3200" dirty="0" err="1"/>
              <a:t>mixin’s</a:t>
            </a:r>
            <a:r>
              <a:rPr lang="en-US" sz="3200" dirty="0"/>
              <a:t> name can be any SASS identifier. </a:t>
            </a:r>
          </a:p>
          <a:p>
            <a:pPr>
              <a:buClr>
                <a:schemeClr val="tx1"/>
              </a:buClr>
            </a:pPr>
            <a:endParaRPr lang="en-US" sz="3200" dirty="0"/>
          </a:p>
          <a:p>
            <a:pPr>
              <a:buClr>
                <a:schemeClr val="tx1"/>
              </a:buClr>
            </a:pPr>
            <a:r>
              <a:rPr lang="en-US" sz="3200" dirty="0"/>
              <a:t>They can be used to encapsulate styles that can be dropped into a single style rule.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46</a:t>
            </a:fld>
            <a:endParaRPr lang="en-US" dirty="0"/>
          </a:p>
        </p:txBody>
      </p:sp>
      <p:pic>
        <p:nvPicPr>
          <p:cNvPr id="7" name="Picture 6" descr="Text&#10;&#10;Description automatically generated">
            <a:extLst>
              <a:ext uri="{FF2B5EF4-FFF2-40B4-BE49-F238E27FC236}">
                <a16:creationId xmlns:a16="http://schemas.microsoft.com/office/drawing/2014/main" id="{1D8A504E-D4A0-1B4B-8F23-4FB4FD4E6CBB}"/>
              </a:ext>
            </a:extLst>
          </p:cNvPr>
          <p:cNvPicPr>
            <a:picLocks noChangeAspect="1"/>
          </p:cNvPicPr>
          <p:nvPr/>
        </p:nvPicPr>
        <p:blipFill>
          <a:blip r:embed="rId3"/>
          <a:stretch>
            <a:fillRect/>
          </a:stretch>
        </p:blipFill>
        <p:spPr>
          <a:xfrm>
            <a:off x="1974794" y="2137285"/>
            <a:ext cx="5194412" cy="6021953"/>
          </a:xfrm>
          <a:prstGeom prst="rect">
            <a:avLst/>
          </a:prstGeom>
        </p:spPr>
      </p:pic>
    </p:spTree>
    <p:extLst>
      <p:ext uri="{BB962C8B-B14F-4D97-AF65-F5344CB8AC3E}">
        <p14:creationId xmlns:p14="http://schemas.microsoft.com/office/powerpoint/2010/main" val="19486597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err="1"/>
              <a:t>Mixins</a:t>
            </a:r>
            <a:r>
              <a:rPr lang="en-US" sz="3200" dirty="0"/>
              <a:t> are included into the current context using the </a:t>
            </a:r>
            <a:r>
              <a:rPr lang="en-US" sz="3200" b="1" dirty="0"/>
              <a:t>@include</a:t>
            </a:r>
            <a:r>
              <a:rPr lang="en-US" sz="3200" dirty="0"/>
              <a:t> at-rule, which is written in two ways.</a:t>
            </a:r>
          </a:p>
          <a:p>
            <a:pPr>
              <a:buClr>
                <a:schemeClr val="tx1"/>
              </a:buClr>
            </a:pPr>
            <a:endParaRPr lang="en-US" sz="3200" dirty="0"/>
          </a:p>
          <a:p>
            <a:pPr>
              <a:buClr>
                <a:schemeClr val="tx1"/>
              </a:buClr>
            </a:pPr>
            <a:r>
              <a:rPr lang="en-US" sz="3200" dirty="0"/>
              <a:t>Also, note that </a:t>
            </a:r>
            <a:r>
              <a:rPr lang="en-US" sz="3200" dirty="0" err="1"/>
              <a:t>mixin</a:t>
            </a:r>
            <a:r>
              <a:rPr lang="en-US" sz="3200" dirty="0"/>
              <a:t> names, like all SASS identifiers (we mentioned this on variables), treat hyphens and underscores as identical.</a:t>
            </a:r>
          </a:p>
          <a:p>
            <a:pPr>
              <a:buClr>
                <a:schemeClr val="tx1"/>
              </a:buClr>
            </a:pPr>
            <a:r>
              <a:rPr lang="en-US" sz="3200" dirty="0"/>
              <a:t>This means that </a:t>
            </a:r>
            <a:r>
              <a:rPr lang="en-US" sz="3200" b="1" dirty="0"/>
              <a:t>reset-link</a:t>
            </a:r>
            <a:r>
              <a:rPr lang="en-US" sz="3200" dirty="0"/>
              <a:t> and </a:t>
            </a:r>
            <a:r>
              <a:rPr lang="en-US" sz="3200" b="1" dirty="0" err="1"/>
              <a:t>reset_link</a:t>
            </a:r>
            <a:r>
              <a:rPr lang="en-US" sz="3200" dirty="0"/>
              <a:t> both refer to the same </a:t>
            </a:r>
            <a:r>
              <a:rPr lang="en-US" sz="3200" dirty="0" err="1"/>
              <a:t>mixin</a:t>
            </a:r>
            <a:r>
              <a:rPr lang="en-US" sz="3200" dirty="0"/>
              <a:t>.</a:t>
            </a:r>
          </a:p>
          <a:p>
            <a:pPr>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47</a:t>
            </a:fld>
            <a:endParaRPr lang="en-US" dirty="0"/>
          </a:p>
        </p:txBody>
      </p:sp>
      <p:pic>
        <p:nvPicPr>
          <p:cNvPr id="8" name="Picture 7" descr="Text&#10;&#10;Description automatically generated with medium confidence">
            <a:extLst>
              <a:ext uri="{FF2B5EF4-FFF2-40B4-BE49-F238E27FC236}">
                <a16:creationId xmlns:a16="http://schemas.microsoft.com/office/drawing/2014/main" id="{2F9D42DC-49A6-D84D-9A6C-ACF3980C872D}"/>
              </a:ext>
            </a:extLst>
          </p:cNvPr>
          <p:cNvPicPr>
            <a:picLocks noChangeAspect="1"/>
          </p:cNvPicPr>
          <p:nvPr/>
        </p:nvPicPr>
        <p:blipFill>
          <a:blip r:embed="rId3"/>
          <a:stretch>
            <a:fillRect/>
          </a:stretch>
        </p:blipFill>
        <p:spPr>
          <a:xfrm>
            <a:off x="1563295" y="3907073"/>
            <a:ext cx="6017410" cy="2482378"/>
          </a:xfrm>
          <a:prstGeom prst="rect">
            <a:avLst/>
          </a:prstGeom>
        </p:spPr>
      </p:pic>
    </p:spTree>
    <p:extLst>
      <p:ext uri="{BB962C8B-B14F-4D97-AF65-F5344CB8AC3E}">
        <p14:creationId xmlns:p14="http://schemas.microsoft.com/office/powerpoint/2010/main" val="34471017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Arguments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err="1"/>
              <a:t>Mixins</a:t>
            </a:r>
            <a:r>
              <a:rPr lang="en-US" sz="3200" dirty="0"/>
              <a:t> can also take arguments, which allows their behavior to be customized each time they’re called. </a:t>
            </a:r>
          </a:p>
          <a:p>
            <a:pPr>
              <a:buClr>
                <a:schemeClr val="tx1"/>
              </a:buClr>
            </a:pPr>
            <a:r>
              <a:rPr lang="en-US" sz="3200" dirty="0"/>
              <a:t>The arguments are specified in the </a:t>
            </a:r>
            <a:r>
              <a:rPr lang="en-US" sz="3200" b="1" dirty="0"/>
              <a:t>@</a:t>
            </a:r>
            <a:r>
              <a:rPr lang="en-US" sz="3200" b="1" dirty="0" err="1"/>
              <a:t>mixin</a:t>
            </a:r>
            <a:r>
              <a:rPr lang="en-US" sz="3200" dirty="0"/>
              <a:t> rule after the </a:t>
            </a:r>
            <a:r>
              <a:rPr lang="en-US" sz="3200" dirty="0" err="1"/>
              <a:t>mixin’s</a:t>
            </a:r>
            <a:r>
              <a:rPr lang="en-US" sz="3200" dirty="0"/>
              <a:t> name, as a list of variable names surrounded by parentheses.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48</a:t>
            </a:fld>
            <a:endParaRPr lang="en-US" dirty="0"/>
          </a:p>
        </p:txBody>
      </p:sp>
      <p:pic>
        <p:nvPicPr>
          <p:cNvPr id="7" name="Picture 6" descr="Text&#10;&#10;Description automatically generated">
            <a:extLst>
              <a:ext uri="{FF2B5EF4-FFF2-40B4-BE49-F238E27FC236}">
                <a16:creationId xmlns:a16="http://schemas.microsoft.com/office/drawing/2014/main" id="{B96D3ADC-B80C-B442-B79B-F35D5D7E9A17}"/>
              </a:ext>
            </a:extLst>
          </p:cNvPr>
          <p:cNvPicPr>
            <a:picLocks noChangeAspect="1"/>
          </p:cNvPicPr>
          <p:nvPr/>
        </p:nvPicPr>
        <p:blipFill>
          <a:blip r:embed="rId3"/>
          <a:stretch>
            <a:fillRect/>
          </a:stretch>
        </p:blipFill>
        <p:spPr>
          <a:xfrm>
            <a:off x="1366018" y="3527119"/>
            <a:ext cx="6418175" cy="3242285"/>
          </a:xfrm>
          <a:prstGeom prst="rect">
            <a:avLst/>
          </a:prstGeom>
        </p:spPr>
      </p:pic>
    </p:spTree>
    <p:extLst>
      <p:ext uri="{BB962C8B-B14F-4D97-AF65-F5344CB8AC3E}">
        <p14:creationId xmlns:p14="http://schemas.microsoft.com/office/powerpoint/2010/main" val="20935733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Arguments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As </a:t>
            </a:r>
            <a:r>
              <a:rPr lang="en-US" sz="3200" dirty="0" err="1"/>
              <a:t>previosly</a:t>
            </a:r>
            <a:r>
              <a:rPr lang="en-US" sz="3200" dirty="0"/>
              <a:t> stated, every argument a </a:t>
            </a:r>
            <a:r>
              <a:rPr lang="en-US" sz="3200" dirty="0" err="1"/>
              <a:t>mixin</a:t>
            </a:r>
            <a:r>
              <a:rPr lang="en-US" sz="3200" dirty="0"/>
              <a:t> declares must be passed when that </a:t>
            </a:r>
            <a:r>
              <a:rPr lang="en-US" sz="3200" dirty="0" err="1"/>
              <a:t>mixin</a:t>
            </a:r>
            <a:r>
              <a:rPr lang="en-US" sz="3200" dirty="0"/>
              <a:t> is included. </a:t>
            </a:r>
          </a:p>
          <a:p>
            <a:pPr>
              <a:buClr>
                <a:schemeClr val="tx1"/>
              </a:buClr>
            </a:pPr>
            <a:endParaRPr lang="en-US" sz="3200" dirty="0"/>
          </a:p>
          <a:p>
            <a:pPr>
              <a:buClr>
                <a:schemeClr val="tx1"/>
              </a:buClr>
            </a:pPr>
            <a:r>
              <a:rPr lang="en-US" sz="3200" dirty="0"/>
              <a:t>However, we </a:t>
            </a:r>
            <a:r>
              <a:rPr lang="en-US" sz="3200" i="1" dirty="0"/>
              <a:t>can</a:t>
            </a:r>
            <a:r>
              <a:rPr lang="en-US" sz="3200" dirty="0"/>
              <a:t> make an argument optional by defining a default value which will be used if that argument isn’t passed.</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49</a:t>
            </a:fld>
            <a:endParaRPr lang="en-US" dirty="0"/>
          </a:p>
        </p:txBody>
      </p:sp>
      <p:pic>
        <p:nvPicPr>
          <p:cNvPr id="8" name="Picture 7" descr="Text&#10;&#10;Description automatically generated with medium confidence">
            <a:extLst>
              <a:ext uri="{FF2B5EF4-FFF2-40B4-BE49-F238E27FC236}">
                <a16:creationId xmlns:a16="http://schemas.microsoft.com/office/drawing/2014/main" id="{C95A87ED-7D55-3B42-9955-5DD669EAB133}"/>
              </a:ext>
            </a:extLst>
          </p:cNvPr>
          <p:cNvPicPr>
            <a:picLocks noChangeAspect="1"/>
          </p:cNvPicPr>
          <p:nvPr/>
        </p:nvPicPr>
        <p:blipFill>
          <a:blip r:embed="rId3"/>
          <a:stretch>
            <a:fillRect/>
          </a:stretch>
        </p:blipFill>
        <p:spPr>
          <a:xfrm>
            <a:off x="841549" y="3567487"/>
            <a:ext cx="7460901" cy="2333025"/>
          </a:xfrm>
          <a:prstGeom prst="rect">
            <a:avLst/>
          </a:prstGeom>
        </p:spPr>
      </p:pic>
    </p:spTree>
    <p:extLst>
      <p:ext uri="{BB962C8B-B14F-4D97-AF65-F5344CB8AC3E}">
        <p14:creationId xmlns:p14="http://schemas.microsoft.com/office/powerpoint/2010/main" val="28080995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SASS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S</a:t>
            </a:r>
            <a:r>
              <a:rPr lang="en-US" sz="3200" dirty="0"/>
              <a:t>yntactically </a:t>
            </a:r>
            <a:r>
              <a:rPr lang="en-US" sz="3200" b="1" dirty="0"/>
              <a:t>A</a:t>
            </a:r>
            <a:r>
              <a:rPr lang="en-US" sz="3200" dirty="0"/>
              <a:t>wesome </a:t>
            </a:r>
            <a:r>
              <a:rPr lang="en-US" sz="3200" b="1" dirty="0"/>
              <a:t>S</a:t>
            </a:r>
            <a:r>
              <a:rPr lang="en-US" sz="3200" dirty="0"/>
              <a:t>tyle </a:t>
            </a:r>
            <a:r>
              <a:rPr lang="en-US" sz="3200" b="1" dirty="0"/>
              <a:t>S</a:t>
            </a:r>
            <a:r>
              <a:rPr lang="en-US" sz="3200" dirty="0"/>
              <a:t>heets</a:t>
            </a:r>
          </a:p>
          <a:p>
            <a:pPr>
              <a:buClr>
                <a:schemeClr val="tx1"/>
              </a:buClr>
            </a:pPr>
            <a:endParaRPr lang="en-US" sz="3200" dirty="0"/>
          </a:p>
          <a:p>
            <a:pPr>
              <a:buClr>
                <a:schemeClr val="tx1"/>
              </a:buClr>
            </a:pPr>
            <a:r>
              <a:rPr lang="en-US" sz="3200" dirty="0"/>
              <a:t>Sass is a preprocessor scripting language that is interpreted or compiled into Cascading Style Sheets.</a:t>
            </a:r>
          </a:p>
          <a:p>
            <a:pPr>
              <a:buClr>
                <a:schemeClr val="tx1"/>
              </a:buClr>
            </a:pPr>
            <a:endParaRPr lang="en-US" sz="3200" dirty="0"/>
          </a:p>
          <a:p>
            <a:pPr>
              <a:buClr>
                <a:schemeClr val="tx1"/>
              </a:buClr>
            </a:pPr>
            <a:endParaRPr lang="en-US" sz="3200" dirty="0"/>
          </a:p>
          <a:p>
            <a:pPr>
              <a:buClr>
                <a:schemeClr val="tx1"/>
              </a:buClr>
            </a:pPr>
            <a:endParaRPr lang="en-US" sz="3200" dirty="0"/>
          </a:p>
          <a:p>
            <a:pPr>
              <a:buClr>
                <a:schemeClr val="tx1"/>
              </a:buClr>
            </a:pPr>
            <a:endParaRPr lang="en-US" sz="3200" dirty="0"/>
          </a:p>
          <a:p>
            <a:pPr>
              <a:buClr>
                <a:schemeClr val="tx1"/>
              </a:buClr>
            </a:pPr>
            <a:endParaRPr lang="en-US" sz="3200" dirty="0"/>
          </a:p>
          <a:p>
            <a:pPr>
              <a:buClr>
                <a:schemeClr val="tx1"/>
              </a:buClr>
            </a:pPr>
            <a:r>
              <a:rPr lang="en-US" sz="3200" dirty="0"/>
              <a:t>Sass is the most mature, stable, and powerful professional grade CSS extension language in the world.</a:t>
            </a:r>
          </a:p>
          <a:p>
            <a:pPr>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Tree>
    <p:extLst>
      <p:ext uri="{BB962C8B-B14F-4D97-AF65-F5344CB8AC3E}">
        <p14:creationId xmlns:p14="http://schemas.microsoft.com/office/powerpoint/2010/main" val="9577225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Arguments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r>
              <a:rPr lang="en-GB" dirty="0"/>
              <a:t>This </a:t>
            </a:r>
            <a:r>
              <a:rPr lang="en-GB" dirty="0" err="1"/>
              <a:t>mixin</a:t>
            </a:r>
            <a:r>
              <a:rPr lang="en-GB" dirty="0"/>
              <a:t> can be called with just </a:t>
            </a:r>
            <a:br>
              <a:rPr lang="en-GB" dirty="0"/>
            </a:br>
            <a:br>
              <a:rPr lang="en-GB" dirty="0"/>
            </a:br>
            <a:r>
              <a:rPr lang="en-GB" b="1" dirty="0"/>
              <a:t>@include pseudo;</a:t>
            </a:r>
          </a:p>
          <a:p>
            <a:endParaRPr lang="en-GB" b="1" dirty="0"/>
          </a:p>
          <a:p>
            <a:r>
              <a:rPr lang="en-GB" dirty="0"/>
              <a:t>In that case the values of `''`, `block` and `absolute` will be assigned to the </a:t>
            </a:r>
            <a:r>
              <a:rPr lang="en-GB" b="1" dirty="0"/>
              <a:t>content</a:t>
            </a:r>
            <a:r>
              <a:rPr lang="en-GB" dirty="0"/>
              <a:t>, </a:t>
            </a:r>
            <a:r>
              <a:rPr lang="en-GB" b="1" dirty="0"/>
              <a:t>display</a:t>
            </a:r>
            <a:r>
              <a:rPr lang="en-GB" dirty="0"/>
              <a:t> and </a:t>
            </a:r>
            <a:r>
              <a:rPr lang="en-GB" b="1" dirty="0"/>
              <a:t>position</a:t>
            </a:r>
            <a:r>
              <a:rPr lang="en-GB" dirty="0"/>
              <a:t> properties respectively.</a:t>
            </a:r>
          </a:p>
          <a:p>
            <a:endParaRPr lang="en-GB"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50</a:t>
            </a:fld>
            <a:endParaRPr lang="en-US" dirty="0"/>
          </a:p>
        </p:txBody>
      </p:sp>
      <p:pic>
        <p:nvPicPr>
          <p:cNvPr id="8" name="Picture 7" descr="Text&#10;&#10;Description automatically generated with medium confidence">
            <a:extLst>
              <a:ext uri="{FF2B5EF4-FFF2-40B4-BE49-F238E27FC236}">
                <a16:creationId xmlns:a16="http://schemas.microsoft.com/office/drawing/2014/main" id="{C95A87ED-7D55-3B42-9955-5DD669EAB133}"/>
              </a:ext>
            </a:extLst>
          </p:cNvPr>
          <p:cNvPicPr>
            <a:picLocks noChangeAspect="1"/>
          </p:cNvPicPr>
          <p:nvPr/>
        </p:nvPicPr>
        <p:blipFill>
          <a:blip r:embed="rId3"/>
          <a:stretch>
            <a:fillRect/>
          </a:stretch>
        </p:blipFill>
        <p:spPr>
          <a:xfrm>
            <a:off x="841549" y="3567487"/>
            <a:ext cx="7460901" cy="2333025"/>
          </a:xfrm>
          <a:prstGeom prst="rect">
            <a:avLst/>
          </a:prstGeom>
        </p:spPr>
      </p:pic>
    </p:spTree>
    <p:extLst>
      <p:ext uri="{BB962C8B-B14F-4D97-AF65-F5344CB8AC3E}">
        <p14:creationId xmlns:p14="http://schemas.microsoft.com/office/powerpoint/2010/main" val="31447440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Arguments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r>
              <a:rPr lang="en-GB" dirty="0"/>
              <a:t>However, if we want to pass different values, we can call the </a:t>
            </a:r>
            <a:r>
              <a:rPr lang="en-GB" dirty="0" err="1"/>
              <a:t>mixin</a:t>
            </a:r>
            <a:r>
              <a:rPr lang="en-GB" dirty="0"/>
              <a:t> like:</a:t>
            </a:r>
            <a:br>
              <a:rPr lang="en-GB" dirty="0"/>
            </a:br>
            <a:br>
              <a:rPr lang="en-GB" dirty="0"/>
            </a:br>
            <a:r>
              <a:rPr lang="en-GB" b="1" dirty="0"/>
              <a:t>@include pseudo('test', 'flex', 'relative');</a:t>
            </a:r>
            <a:endParaRPr lang="en-GB"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51</a:t>
            </a:fld>
            <a:endParaRPr lang="en-US" dirty="0"/>
          </a:p>
        </p:txBody>
      </p:sp>
      <p:pic>
        <p:nvPicPr>
          <p:cNvPr id="8" name="Picture 7" descr="Text&#10;&#10;Description automatically generated with medium confidence">
            <a:extLst>
              <a:ext uri="{FF2B5EF4-FFF2-40B4-BE49-F238E27FC236}">
                <a16:creationId xmlns:a16="http://schemas.microsoft.com/office/drawing/2014/main" id="{C95A87ED-7D55-3B42-9955-5DD669EAB133}"/>
              </a:ext>
            </a:extLst>
          </p:cNvPr>
          <p:cNvPicPr>
            <a:picLocks noChangeAspect="1"/>
          </p:cNvPicPr>
          <p:nvPr/>
        </p:nvPicPr>
        <p:blipFill>
          <a:blip r:embed="rId3"/>
          <a:stretch>
            <a:fillRect/>
          </a:stretch>
        </p:blipFill>
        <p:spPr>
          <a:xfrm>
            <a:off x="841549" y="3567487"/>
            <a:ext cx="7460901" cy="2333025"/>
          </a:xfrm>
          <a:prstGeom prst="rect">
            <a:avLst/>
          </a:prstGeom>
        </p:spPr>
      </p:pic>
    </p:spTree>
    <p:extLst>
      <p:ext uri="{BB962C8B-B14F-4D97-AF65-F5344CB8AC3E}">
        <p14:creationId xmlns:p14="http://schemas.microsoft.com/office/powerpoint/2010/main" val="36464706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Arguments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r>
              <a:rPr lang="en-GB" dirty="0"/>
              <a:t>When a </a:t>
            </a:r>
            <a:r>
              <a:rPr lang="en-GB" dirty="0" err="1"/>
              <a:t>mixin</a:t>
            </a:r>
            <a:r>
              <a:rPr lang="en-GB" dirty="0"/>
              <a:t> is included, </a:t>
            </a:r>
            <a:r>
              <a:rPr lang="en-GB" b="1" dirty="0"/>
              <a:t>arguments</a:t>
            </a:r>
            <a:r>
              <a:rPr lang="en-GB" dirty="0"/>
              <a:t> can be passed by </a:t>
            </a:r>
            <a:r>
              <a:rPr lang="en-GB" b="1" dirty="0"/>
              <a:t>name</a:t>
            </a:r>
            <a:r>
              <a:rPr lang="en-GB" dirty="0"/>
              <a:t> in addition to passing them by their </a:t>
            </a:r>
            <a:r>
              <a:rPr lang="en-GB" b="1" dirty="0"/>
              <a:t>position</a:t>
            </a:r>
            <a:r>
              <a:rPr lang="en-GB" dirty="0"/>
              <a:t> in the argument list.</a:t>
            </a:r>
          </a:p>
          <a:p>
            <a:endParaRPr lang="en-GB" dirty="0"/>
          </a:p>
          <a:p>
            <a:r>
              <a:rPr lang="en-GB" dirty="0"/>
              <a:t>This is especially useful for </a:t>
            </a:r>
            <a:r>
              <a:rPr lang="en-GB" dirty="0" err="1"/>
              <a:t>mixins</a:t>
            </a:r>
            <a:r>
              <a:rPr lang="en-GB" dirty="0"/>
              <a:t> with multiple optional arguments, or with </a:t>
            </a:r>
            <a:r>
              <a:rPr lang="en-GB" i="1" dirty="0" err="1"/>
              <a:t>boolean</a:t>
            </a:r>
            <a:r>
              <a:rPr lang="en-GB" dirty="0"/>
              <a:t> arguments whose meanings aren’t obvious without a name to go with them.</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52</a:t>
            </a:fld>
            <a:endParaRPr lang="en-US" dirty="0"/>
          </a:p>
        </p:txBody>
      </p:sp>
    </p:spTree>
    <p:extLst>
      <p:ext uri="{BB962C8B-B14F-4D97-AF65-F5344CB8AC3E}">
        <p14:creationId xmlns:p14="http://schemas.microsoft.com/office/powerpoint/2010/main" val="18569707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Arguments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r>
              <a:rPr lang="en-GB" dirty="0"/>
              <a:t>If we would only like to have a different position property value, we can call the </a:t>
            </a:r>
            <a:r>
              <a:rPr lang="en-GB" dirty="0" err="1"/>
              <a:t>mixin</a:t>
            </a:r>
            <a:r>
              <a:rPr lang="en-GB" dirty="0"/>
              <a:t> like:</a:t>
            </a:r>
            <a:br>
              <a:rPr lang="en-GB" dirty="0"/>
            </a:br>
            <a:br>
              <a:rPr lang="en-GB" dirty="0"/>
            </a:br>
            <a:r>
              <a:rPr lang="en-GB" b="1" dirty="0"/>
              <a:t>@include pseudo($position: relative);</a:t>
            </a:r>
            <a:endParaRPr lang="en-GB"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53</a:t>
            </a:fld>
            <a:endParaRPr lang="en-US" dirty="0"/>
          </a:p>
        </p:txBody>
      </p:sp>
    </p:spTree>
    <p:extLst>
      <p:ext uri="{BB962C8B-B14F-4D97-AF65-F5344CB8AC3E}">
        <p14:creationId xmlns:p14="http://schemas.microsoft.com/office/powerpoint/2010/main" val="40688940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Content blocks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r>
              <a:rPr lang="en-GB" dirty="0" err="1"/>
              <a:t>Mixins</a:t>
            </a:r>
            <a:r>
              <a:rPr lang="en-GB" dirty="0"/>
              <a:t> aren't only limited to taking arguments. </a:t>
            </a:r>
            <a:br>
              <a:rPr lang="en-GB" dirty="0"/>
            </a:br>
            <a:r>
              <a:rPr lang="en-GB" dirty="0"/>
              <a:t>They can even take an entire block of styles.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54</a:t>
            </a:fld>
            <a:endParaRPr lang="en-US" dirty="0"/>
          </a:p>
        </p:txBody>
      </p:sp>
    </p:spTree>
    <p:extLst>
      <p:ext uri="{BB962C8B-B14F-4D97-AF65-F5344CB8AC3E}">
        <p14:creationId xmlns:p14="http://schemas.microsoft.com/office/powerpoint/2010/main" val="29178856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Content blocks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r>
              <a:rPr lang="en-GB" dirty="0" err="1"/>
              <a:t>Mixins</a:t>
            </a:r>
            <a:r>
              <a:rPr lang="en-GB" dirty="0"/>
              <a:t> aren't only limited to taking arguments. </a:t>
            </a:r>
            <a:br>
              <a:rPr lang="en-GB" dirty="0"/>
            </a:br>
            <a:r>
              <a:rPr lang="en-GB" dirty="0"/>
              <a:t>They can even take an entire block of styles. </a:t>
            </a:r>
          </a:p>
          <a:p>
            <a:endParaRPr lang="en-GB" dirty="0"/>
          </a:p>
          <a:p>
            <a:r>
              <a:rPr lang="en-GB" dirty="0"/>
              <a:t>This pattern is also known as a </a:t>
            </a:r>
            <a:r>
              <a:rPr lang="en-GB" b="1" dirty="0"/>
              <a:t>content block</a:t>
            </a:r>
            <a:r>
              <a:rPr lang="en-GB" dirty="0"/>
              <a:t>. </a:t>
            </a:r>
          </a:p>
          <a:p>
            <a:r>
              <a:rPr lang="en-GB" dirty="0"/>
              <a:t>We can declare that a </a:t>
            </a:r>
            <a:r>
              <a:rPr lang="en-GB" dirty="0" err="1"/>
              <a:t>mixin</a:t>
            </a:r>
            <a:r>
              <a:rPr lang="en-GB" dirty="0"/>
              <a:t> takes in a </a:t>
            </a:r>
            <a:r>
              <a:rPr lang="en-GB" i="1" dirty="0"/>
              <a:t>content block</a:t>
            </a:r>
            <a:r>
              <a:rPr lang="en-GB" dirty="0"/>
              <a:t> by using the </a:t>
            </a:r>
            <a:r>
              <a:rPr lang="en-GB" b="1" dirty="0"/>
              <a:t>@content</a:t>
            </a:r>
            <a:r>
              <a:rPr lang="en-GB" dirty="0"/>
              <a:t> at-rule in its body.</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55</a:t>
            </a:fld>
            <a:endParaRPr lang="en-US" dirty="0"/>
          </a:p>
        </p:txBody>
      </p:sp>
      <p:pic>
        <p:nvPicPr>
          <p:cNvPr id="7" name="Picture 6" descr="Text&#10;&#10;Description automatically generated">
            <a:extLst>
              <a:ext uri="{FF2B5EF4-FFF2-40B4-BE49-F238E27FC236}">
                <a16:creationId xmlns:a16="http://schemas.microsoft.com/office/drawing/2014/main" id="{06358FA6-FC66-9C42-8AA6-02D9F3382E69}"/>
              </a:ext>
            </a:extLst>
          </p:cNvPr>
          <p:cNvPicPr>
            <a:picLocks noChangeAspect="1"/>
          </p:cNvPicPr>
          <p:nvPr/>
        </p:nvPicPr>
        <p:blipFill>
          <a:blip r:embed="rId3"/>
          <a:stretch>
            <a:fillRect/>
          </a:stretch>
        </p:blipFill>
        <p:spPr>
          <a:xfrm>
            <a:off x="1758462" y="3064514"/>
            <a:ext cx="5618297" cy="4167496"/>
          </a:xfrm>
          <a:prstGeom prst="rect">
            <a:avLst/>
          </a:prstGeom>
        </p:spPr>
      </p:pic>
    </p:spTree>
    <p:extLst>
      <p:ext uri="{BB962C8B-B14F-4D97-AF65-F5344CB8AC3E}">
        <p14:creationId xmlns:p14="http://schemas.microsoft.com/office/powerpoint/2010/main" val="42768514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Content blocks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r>
              <a:rPr lang="en-GB" dirty="0"/>
              <a:t>To use this </a:t>
            </a:r>
            <a:r>
              <a:rPr lang="en-GB" b="1" dirty="0"/>
              <a:t>media query </a:t>
            </a:r>
            <a:r>
              <a:rPr lang="en-GB" b="1" dirty="0" err="1"/>
              <a:t>mixin</a:t>
            </a:r>
            <a:r>
              <a:rPr lang="en-GB" dirty="0"/>
              <a:t>, we can simply write something like: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56</a:t>
            </a:fld>
            <a:endParaRPr lang="en-US" dirty="0"/>
          </a:p>
        </p:txBody>
      </p:sp>
      <p:pic>
        <p:nvPicPr>
          <p:cNvPr id="7" name="Picture 6" descr="Text&#10;&#10;Description automatically generated">
            <a:extLst>
              <a:ext uri="{FF2B5EF4-FFF2-40B4-BE49-F238E27FC236}">
                <a16:creationId xmlns:a16="http://schemas.microsoft.com/office/drawing/2014/main" id="{06358FA6-FC66-9C42-8AA6-02D9F3382E69}"/>
              </a:ext>
            </a:extLst>
          </p:cNvPr>
          <p:cNvPicPr>
            <a:picLocks noChangeAspect="1"/>
          </p:cNvPicPr>
          <p:nvPr/>
        </p:nvPicPr>
        <p:blipFill>
          <a:blip r:embed="rId3"/>
          <a:stretch>
            <a:fillRect/>
          </a:stretch>
        </p:blipFill>
        <p:spPr>
          <a:xfrm>
            <a:off x="1758462" y="3064514"/>
            <a:ext cx="5618297" cy="4167496"/>
          </a:xfrm>
          <a:prstGeom prst="rect">
            <a:avLst/>
          </a:prstGeom>
        </p:spPr>
      </p:pic>
      <p:pic>
        <p:nvPicPr>
          <p:cNvPr id="8" name="Picture 7" descr="Text&#10;&#10;Description automatically generated">
            <a:extLst>
              <a:ext uri="{FF2B5EF4-FFF2-40B4-BE49-F238E27FC236}">
                <a16:creationId xmlns:a16="http://schemas.microsoft.com/office/drawing/2014/main" id="{56B7D271-7AC8-0545-875F-C5646290192D}"/>
              </a:ext>
            </a:extLst>
          </p:cNvPr>
          <p:cNvPicPr>
            <a:picLocks noChangeAspect="1"/>
          </p:cNvPicPr>
          <p:nvPr/>
        </p:nvPicPr>
        <p:blipFill>
          <a:blip r:embed="rId4"/>
          <a:stretch>
            <a:fillRect/>
          </a:stretch>
        </p:blipFill>
        <p:spPr>
          <a:xfrm>
            <a:off x="11025902" y="3649061"/>
            <a:ext cx="5380195" cy="2998401"/>
          </a:xfrm>
          <a:prstGeom prst="rect">
            <a:avLst/>
          </a:prstGeom>
        </p:spPr>
      </p:pic>
    </p:spTree>
    <p:extLst>
      <p:ext uri="{BB962C8B-B14F-4D97-AF65-F5344CB8AC3E}">
        <p14:creationId xmlns:p14="http://schemas.microsoft.com/office/powerpoint/2010/main" val="31811806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PDF Task</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57</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35512008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err="1"/>
              <a:t>Mixins</a:t>
            </a:r>
            <a:r>
              <a:rPr lang="en-GB" dirty="0"/>
              <a:t> vs Extend</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r>
              <a:rPr lang="en-GB" b="1" dirty="0"/>
              <a:t>Harry Roberts from CSS </a:t>
            </a:r>
            <a:r>
              <a:rPr lang="en-GB" b="1" dirty="0" err="1"/>
              <a:t>Wizardy</a:t>
            </a:r>
            <a:r>
              <a:rPr lang="en-GB" b="1" dirty="0"/>
              <a:t> suggests:</a:t>
            </a:r>
          </a:p>
          <a:p>
            <a:endParaRPr lang="en-GB" b="1" dirty="0"/>
          </a:p>
          <a:p>
            <a:r>
              <a:rPr lang="en-GB" dirty="0"/>
              <a:t>Use @extend when the rulesets that you are trying to DRY out are inherently and thematically related. </a:t>
            </a:r>
          </a:p>
          <a:p>
            <a:r>
              <a:rPr lang="en-GB" sz="2400" dirty="0"/>
              <a:t>Do not force relationships that do not exist: to do so will create unusual groupings in your project, as well as negatively impacting the source order of your code.</a:t>
            </a:r>
          </a:p>
          <a:p>
            <a:endParaRPr lang="en-GB" dirty="0"/>
          </a:p>
          <a:p>
            <a:endParaRPr lang="en-GB" dirty="0"/>
          </a:p>
          <a:p>
            <a:r>
              <a:rPr lang="en-GB" dirty="0"/>
              <a:t>Use a </a:t>
            </a:r>
            <a:r>
              <a:rPr lang="en-GB" dirty="0" err="1"/>
              <a:t>mixin</a:t>
            </a:r>
            <a:r>
              <a:rPr lang="en-GB" dirty="0"/>
              <a:t> to either inject dynamic values into repeated constructs, or as a Sassy copy/paste which allows you to repeat the same group of declarations throughout your project whilst keeping a Single Source of Truth.</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58</a:t>
            </a:fld>
            <a:endParaRPr lang="en-US" dirty="0"/>
          </a:p>
        </p:txBody>
      </p:sp>
    </p:spTree>
    <p:extLst>
      <p:ext uri="{BB962C8B-B14F-4D97-AF65-F5344CB8AC3E}">
        <p14:creationId xmlns:p14="http://schemas.microsoft.com/office/powerpoint/2010/main" val="40578262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a:t>Reference links</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59</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13291314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SASS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SASS as a CSS preprocessor allows us to use many features of "real" programming languages such as variables, custom functions, imports, nesting and more. </a:t>
            </a:r>
          </a:p>
          <a:p>
            <a:pPr>
              <a:buClr>
                <a:schemeClr val="tx1"/>
              </a:buClr>
            </a:pPr>
            <a:endParaRPr lang="en-US" sz="3200" dirty="0"/>
          </a:p>
          <a:p>
            <a:pPr>
              <a:buClr>
                <a:schemeClr val="tx1"/>
              </a:buClr>
            </a:pPr>
            <a:r>
              <a:rPr lang="en-US" sz="3200" dirty="0"/>
              <a:t>Plainly said, it extends the core functionality of CSS and enables many advanced functionalities and principles that normally wouldn't be available.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a:t>
            </a:fld>
            <a:endParaRPr lang="en-US" dirty="0"/>
          </a:p>
        </p:txBody>
      </p:sp>
    </p:spTree>
    <p:extLst>
      <p:ext uri="{BB962C8B-B14F-4D97-AF65-F5344CB8AC3E}">
        <p14:creationId xmlns:p14="http://schemas.microsoft.com/office/powerpoint/2010/main" val="9324930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718FEE-AED2-314F-91C8-B1BD9EC89B8E}"/>
              </a:ext>
            </a:extLst>
          </p:cNvPr>
          <p:cNvSpPr>
            <a:spLocks noGrp="1"/>
          </p:cNvSpPr>
          <p:nvPr>
            <p:ph type="title"/>
          </p:nvPr>
        </p:nvSpPr>
        <p:spPr/>
        <p:txBody>
          <a:bodyPr/>
          <a:lstStyle/>
          <a:p>
            <a:r>
              <a:rPr lang="de-DE" dirty="0"/>
              <a:t>Reference links</a:t>
            </a:r>
          </a:p>
        </p:txBody>
      </p:sp>
      <p:sp>
        <p:nvSpPr>
          <p:cNvPr id="4" name="Fußzeilenplatzhalter 3">
            <a:extLst>
              <a:ext uri="{FF2B5EF4-FFF2-40B4-BE49-F238E27FC236}">
                <a16:creationId xmlns:a16="http://schemas.microsoft.com/office/drawing/2014/main" id="{B37FEBE1-70FE-9E4A-B959-AED3353E1698}"/>
              </a:ext>
            </a:extLst>
          </p:cNvPr>
          <p:cNvSpPr>
            <a:spLocks noGrp="1"/>
          </p:cNvSpPr>
          <p:nvPr>
            <p:ph type="ftr" sz="quarter" idx="10"/>
          </p:nvPr>
        </p:nvSpPr>
        <p:spPr/>
        <p:txBody>
          <a:bodyPr/>
          <a:lstStyle/>
          <a:p>
            <a:r>
              <a:rPr lang="en-US" dirty="0"/>
              <a:t>IBM </a:t>
            </a:r>
            <a:r>
              <a:rPr lang="en-US" dirty="0" err="1"/>
              <a:t>iX</a:t>
            </a:r>
            <a:r>
              <a:rPr lang="en-US" dirty="0"/>
              <a:t> / © IBM Corporation</a:t>
            </a:r>
          </a:p>
        </p:txBody>
      </p:sp>
      <p:sp>
        <p:nvSpPr>
          <p:cNvPr id="5" name="Foliennummernplatzhalter 4">
            <a:extLst>
              <a:ext uri="{FF2B5EF4-FFF2-40B4-BE49-F238E27FC236}">
                <a16:creationId xmlns:a16="http://schemas.microsoft.com/office/drawing/2014/main" id="{87272684-9C14-0446-9995-01B3DCFBB3BD}"/>
              </a:ext>
            </a:extLst>
          </p:cNvPr>
          <p:cNvSpPr>
            <a:spLocks noGrp="1"/>
          </p:cNvSpPr>
          <p:nvPr>
            <p:ph type="sldNum" sz="quarter" idx="11"/>
          </p:nvPr>
        </p:nvSpPr>
        <p:spPr/>
        <p:txBody>
          <a:bodyPr/>
          <a:lstStyle/>
          <a:p>
            <a:fld id="{59395FB3-9C97-154F-86B2-7E381B951268}" type="slidenum">
              <a:rPr lang="en-US" smtClean="0"/>
              <a:pPr/>
              <a:t>60</a:t>
            </a:fld>
            <a:endParaRPr lang="en-US" dirty="0"/>
          </a:p>
        </p:txBody>
      </p:sp>
      <p:sp>
        <p:nvSpPr>
          <p:cNvPr id="9" name="Textfeld 8">
            <a:extLst>
              <a:ext uri="{FF2B5EF4-FFF2-40B4-BE49-F238E27FC236}">
                <a16:creationId xmlns:a16="http://schemas.microsoft.com/office/drawing/2014/main" id="{B9F6D7D8-F8FF-A247-8C0B-D79E156F77E6}"/>
              </a:ext>
            </a:extLst>
          </p:cNvPr>
          <p:cNvSpPr txBox="1"/>
          <p:nvPr/>
        </p:nvSpPr>
        <p:spPr>
          <a:xfrm>
            <a:off x="465746" y="1500189"/>
            <a:ext cx="8229467" cy="7510612"/>
          </a:xfrm>
          <a:prstGeom prst="rect">
            <a:avLst/>
          </a:prstGeom>
          <a:noFill/>
          <a:ln>
            <a:noFill/>
          </a:ln>
        </p:spPr>
        <p:txBody>
          <a:bodyPr wrap="square" lIns="0" tIns="0" rIns="0" bIns="0" rtlCol="0">
            <a:noAutofit/>
          </a:bodyPr>
          <a:lstStyle/>
          <a:p>
            <a:pPr marL="457200" indent="-457200" defTabSz="914400" fontAlgn="base">
              <a:spcAft>
                <a:spcPct val="0"/>
              </a:spcAft>
              <a:buClr>
                <a:schemeClr val="tx1"/>
              </a:buClr>
              <a:buSzPct val="90000"/>
              <a:buFont typeface="Arial" panose="020B0604020202020204" pitchFamily="34" charset="0"/>
              <a:buChar char="•"/>
            </a:pPr>
            <a:r>
              <a:rPr lang="en-US" sz="1800" kern="0" dirty="0">
                <a:solidFill>
                  <a:schemeClr val="tx1">
                    <a:lumMod val="95000"/>
                    <a:lumOff val="5000"/>
                  </a:schemeClr>
                </a:solidFill>
                <a:latin typeface="IBM Plex Sans" panose="020B0503050203000203" pitchFamily="34" charset="0"/>
              </a:rPr>
              <a:t>SASS</a:t>
            </a:r>
          </a:p>
          <a:p>
            <a:pPr marL="1143388" lvl="1" indent="-457200" defTabSz="914400" fontAlgn="base">
              <a:spcAft>
                <a:spcPct val="0"/>
              </a:spcAft>
              <a:buClr>
                <a:schemeClr val="tx1"/>
              </a:buClr>
              <a:buSzPct val="90000"/>
              <a:buFont typeface="Arial" panose="020B0604020202020204" pitchFamily="34" charset="0"/>
              <a:buChar char="•"/>
            </a:pPr>
            <a:r>
              <a:rPr lang="de-DE" sz="1800" kern="0" dirty="0">
                <a:solidFill>
                  <a:schemeClr val="tx1">
                    <a:lumMod val="95000"/>
                    <a:lumOff val="5000"/>
                  </a:schemeClr>
                </a:solidFill>
                <a:latin typeface="IBM Plex Sans" panose="020B0503050203000203" pitchFamily="34" charset="0"/>
                <a:hlinkClick r:id="rId3"/>
              </a:rPr>
              <a:t>https://sass-lang.com/</a:t>
            </a:r>
            <a:r>
              <a:rPr lang="de-DE" sz="1800" kern="0" dirty="0">
                <a:solidFill>
                  <a:schemeClr val="tx1">
                    <a:lumMod val="95000"/>
                    <a:lumOff val="5000"/>
                  </a:schemeClr>
                </a:solidFill>
                <a:latin typeface="IBM Plex Sans" panose="020B0503050203000203" pitchFamily="34" charset="0"/>
              </a:rPr>
              <a:t> </a:t>
            </a:r>
          </a:p>
          <a:p>
            <a:pPr marL="1143388" lvl="1" indent="-457200" defTabSz="914400" fontAlgn="base">
              <a:spcAft>
                <a:spcPct val="0"/>
              </a:spcAft>
              <a:buClr>
                <a:schemeClr val="tx1"/>
              </a:buClr>
              <a:buSzPct val="90000"/>
              <a:buFont typeface="Arial" panose="020B0604020202020204" pitchFamily="34" charset="0"/>
              <a:buChar char="•"/>
            </a:pPr>
            <a:endParaRPr lang="de-DE" sz="18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1800" kern="0" dirty="0" err="1">
                <a:solidFill>
                  <a:schemeClr val="tx1">
                    <a:lumMod val="95000"/>
                    <a:lumOff val="5000"/>
                  </a:schemeClr>
                </a:solidFill>
                <a:latin typeface="IBM Plex Sans" panose="020B0503050203000203" pitchFamily="34" charset="0"/>
              </a:rPr>
              <a:t>Nesting</a:t>
            </a:r>
            <a:endParaRPr lang="de-DE" sz="18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en-GB" sz="1800" dirty="0">
                <a:hlinkClick r:id="rId4"/>
              </a:rPr>
              <a:t>https://css-tricks.com/the-sass-ampersand/</a:t>
            </a:r>
            <a:endParaRPr lang="en-GB" sz="1800" dirty="0"/>
          </a:p>
          <a:p>
            <a:pPr marL="1143388" lvl="1" indent="-457200" defTabSz="914400" fontAlgn="base">
              <a:spcAft>
                <a:spcPct val="0"/>
              </a:spcAft>
              <a:buClr>
                <a:schemeClr val="tx1"/>
              </a:buClr>
              <a:buSzPct val="90000"/>
              <a:buFont typeface="Arial" panose="020B0604020202020204" pitchFamily="34" charset="0"/>
              <a:buChar char="•"/>
            </a:pPr>
            <a:r>
              <a:rPr lang="en-GB" sz="1800" dirty="0">
                <a:hlinkClick r:id="rId5"/>
              </a:rPr>
              <a:t>https://www.w3schools.com/sass/sass_nesting.asp</a:t>
            </a:r>
            <a:endParaRPr lang="en-GB" sz="1800" dirty="0"/>
          </a:p>
          <a:p>
            <a:pPr marL="457200" indent="-457200" defTabSz="914400" fontAlgn="base">
              <a:spcAft>
                <a:spcPct val="0"/>
              </a:spcAft>
              <a:buClr>
                <a:schemeClr val="tx1"/>
              </a:buClr>
              <a:buSzPct val="90000"/>
              <a:buFont typeface="Arial" panose="020B0604020202020204" pitchFamily="34" charset="0"/>
              <a:buChar char="•"/>
            </a:pPr>
            <a:endParaRPr lang="en-GB" sz="1800" dirty="0"/>
          </a:p>
          <a:p>
            <a:pPr marL="457200" indent="-457200" defTabSz="914400" fontAlgn="base">
              <a:spcAft>
                <a:spcPct val="0"/>
              </a:spcAft>
              <a:buClr>
                <a:schemeClr val="tx1"/>
              </a:buClr>
              <a:buSzPct val="90000"/>
              <a:buFont typeface="Arial" panose="020B0604020202020204" pitchFamily="34" charset="0"/>
              <a:buChar char="•"/>
            </a:pPr>
            <a:r>
              <a:rPr lang="en-GB" sz="1800" dirty="0"/>
              <a:t>Variables</a:t>
            </a:r>
          </a:p>
          <a:p>
            <a:pPr marL="1143388" lvl="1" indent="-457200" defTabSz="914400" fontAlgn="base">
              <a:spcAft>
                <a:spcPct val="0"/>
              </a:spcAft>
              <a:buClr>
                <a:schemeClr val="tx1"/>
              </a:buClr>
              <a:buSzPct val="90000"/>
              <a:buFont typeface="Arial" panose="020B0604020202020204" pitchFamily="34" charset="0"/>
              <a:buChar char="•"/>
            </a:pPr>
            <a:r>
              <a:rPr lang="en-GB" sz="1800" dirty="0">
                <a:hlinkClick r:id="rId6"/>
              </a:rPr>
              <a:t>https://sass-lang.com/documentation/variables</a:t>
            </a:r>
            <a:endParaRPr lang="en-GB" sz="1800" dirty="0"/>
          </a:p>
          <a:p>
            <a:pPr marL="457200" indent="-457200" defTabSz="914400" fontAlgn="base">
              <a:spcAft>
                <a:spcPct val="0"/>
              </a:spcAft>
              <a:buClr>
                <a:schemeClr val="tx1"/>
              </a:buClr>
              <a:buSzPct val="90000"/>
              <a:buFont typeface="Arial" panose="020B0604020202020204" pitchFamily="34" charset="0"/>
              <a:buChar char="•"/>
            </a:pPr>
            <a:endParaRPr lang="en-GB" sz="1800" dirty="0"/>
          </a:p>
          <a:p>
            <a:pPr marL="457200" indent="-457200" defTabSz="914400" fontAlgn="base">
              <a:spcAft>
                <a:spcPct val="0"/>
              </a:spcAft>
              <a:buClr>
                <a:schemeClr val="tx1"/>
              </a:buClr>
              <a:buSzPct val="90000"/>
              <a:buFont typeface="Arial" panose="020B0604020202020204" pitchFamily="34" charset="0"/>
              <a:buChar char="•"/>
            </a:pPr>
            <a:r>
              <a:rPr lang="en-GB" sz="1800" dirty="0"/>
              <a:t>Maps</a:t>
            </a:r>
          </a:p>
          <a:p>
            <a:pPr marL="1143388" lvl="1" indent="-457200" defTabSz="914400" fontAlgn="base">
              <a:spcAft>
                <a:spcPct val="0"/>
              </a:spcAft>
              <a:buClr>
                <a:schemeClr val="tx1"/>
              </a:buClr>
              <a:buSzPct val="90000"/>
              <a:buFont typeface="Arial" panose="020B0604020202020204" pitchFamily="34" charset="0"/>
              <a:buChar char="•"/>
            </a:pPr>
            <a:r>
              <a:rPr lang="en-GB" sz="1800" dirty="0">
                <a:hlinkClick r:id="rId7"/>
              </a:rPr>
              <a:t>https://webdesign.tutsplus.com/tutorials/an-introduction-to-sass-maps-usage-and-examples--cms-22184</a:t>
            </a:r>
            <a:endParaRPr lang="en-GB" sz="1800" dirty="0"/>
          </a:p>
          <a:p>
            <a:pPr marL="1143388" lvl="1" indent="-457200" defTabSz="914400" fontAlgn="base">
              <a:spcAft>
                <a:spcPct val="0"/>
              </a:spcAft>
              <a:buClr>
                <a:schemeClr val="tx1"/>
              </a:buClr>
              <a:buSzPct val="90000"/>
              <a:buFont typeface="Arial" panose="020B0604020202020204" pitchFamily="34" charset="0"/>
              <a:buChar char="•"/>
            </a:pPr>
            <a:r>
              <a:rPr lang="en-GB" sz="1800" dirty="0">
                <a:hlinkClick r:id="rId8"/>
              </a:rPr>
              <a:t>https://itnext.io/advanced-use-of-sass-maps-bd5a47ca0d1a</a:t>
            </a:r>
            <a:endParaRPr lang="en-GB" sz="1800" dirty="0"/>
          </a:p>
          <a:p>
            <a:pPr marL="1143388" lvl="1" indent="-457200" defTabSz="914400" fontAlgn="base">
              <a:spcAft>
                <a:spcPct val="0"/>
              </a:spcAft>
              <a:buClr>
                <a:schemeClr val="tx1"/>
              </a:buClr>
              <a:buSzPct val="90000"/>
              <a:buFont typeface="Arial" panose="020B0604020202020204" pitchFamily="34" charset="0"/>
              <a:buChar char="•"/>
            </a:pPr>
            <a:endParaRPr lang="en-GB" sz="1800" dirty="0"/>
          </a:p>
          <a:p>
            <a:pPr marL="457200" indent="-457200" defTabSz="914400" fontAlgn="base">
              <a:spcAft>
                <a:spcPct val="0"/>
              </a:spcAft>
              <a:buClr>
                <a:schemeClr val="tx1"/>
              </a:buClr>
              <a:buSzPct val="90000"/>
              <a:buFont typeface="Arial" panose="020B0604020202020204" pitchFamily="34" charset="0"/>
              <a:buChar char="•"/>
            </a:pPr>
            <a:r>
              <a:rPr lang="en-GB" sz="1800" dirty="0"/>
              <a:t>Extend</a:t>
            </a:r>
          </a:p>
          <a:p>
            <a:pPr marL="1143388" lvl="1" indent="-457200" defTabSz="914400" fontAlgn="base">
              <a:spcAft>
                <a:spcPct val="0"/>
              </a:spcAft>
              <a:buClr>
                <a:schemeClr val="tx1"/>
              </a:buClr>
              <a:buSzPct val="90000"/>
              <a:buFont typeface="Arial" panose="020B0604020202020204" pitchFamily="34" charset="0"/>
              <a:buChar char="•"/>
            </a:pPr>
            <a:r>
              <a:rPr lang="en-GB" sz="1800" dirty="0">
                <a:hlinkClick r:id="rId9"/>
              </a:rPr>
              <a:t>https://sass-lang.com/documentation/at-rules/extend</a:t>
            </a:r>
            <a:endParaRPr lang="en-GB" sz="1800" dirty="0"/>
          </a:p>
          <a:p>
            <a:pPr marL="457200" indent="-457200" defTabSz="914400" fontAlgn="base">
              <a:spcAft>
                <a:spcPct val="0"/>
              </a:spcAft>
              <a:buClr>
                <a:schemeClr val="tx1"/>
              </a:buClr>
              <a:buSzPct val="90000"/>
              <a:buFont typeface="Arial" panose="020B0604020202020204" pitchFamily="34" charset="0"/>
              <a:buChar char="•"/>
            </a:pPr>
            <a:endParaRPr lang="en-GB" sz="1800" dirty="0"/>
          </a:p>
          <a:p>
            <a:pPr marL="457200" indent="-457200" defTabSz="914400" fontAlgn="base">
              <a:spcAft>
                <a:spcPct val="0"/>
              </a:spcAft>
              <a:buClr>
                <a:schemeClr val="tx1"/>
              </a:buClr>
              <a:buSzPct val="90000"/>
              <a:buFont typeface="Arial" panose="020B0604020202020204" pitchFamily="34" charset="0"/>
              <a:buChar char="•"/>
            </a:pPr>
            <a:r>
              <a:rPr lang="en-GB" sz="1800" dirty="0" err="1"/>
              <a:t>Mixins</a:t>
            </a:r>
            <a:endParaRPr lang="en-GB" sz="1800" dirty="0"/>
          </a:p>
          <a:p>
            <a:pPr marL="1143388" lvl="1" indent="-457200" defTabSz="914400" fontAlgn="base">
              <a:spcAft>
                <a:spcPct val="0"/>
              </a:spcAft>
              <a:buClr>
                <a:schemeClr val="tx1"/>
              </a:buClr>
              <a:buSzPct val="90000"/>
              <a:buFont typeface="Arial" panose="020B0604020202020204" pitchFamily="34" charset="0"/>
              <a:buChar char="•"/>
            </a:pPr>
            <a:r>
              <a:rPr lang="en-GB" sz="1800" dirty="0">
                <a:hlinkClick r:id="rId10"/>
              </a:rPr>
              <a:t>https://scotch.io/tutorials/how-to-use-sass-mixins</a:t>
            </a:r>
            <a:endParaRPr lang="en-GB" sz="1800" dirty="0"/>
          </a:p>
          <a:p>
            <a:pPr marL="1143388" lvl="1" indent="-457200" defTabSz="914400" fontAlgn="base">
              <a:spcAft>
                <a:spcPct val="0"/>
              </a:spcAft>
              <a:buClr>
                <a:schemeClr val="tx1"/>
              </a:buClr>
              <a:buSzPct val="90000"/>
              <a:buFont typeface="Arial" panose="020B0604020202020204" pitchFamily="34" charset="0"/>
              <a:buChar char="•"/>
            </a:pPr>
            <a:r>
              <a:rPr lang="en-GB" sz="1800" dirty="0">
                <a:hlinkClick r:id="rId11"/>
              </a:rPr>
              <a:t>https://sass-lang.com/documentation/at-rules/mixin</a:t>
            </a:r>
            <a:endParaRPr lang="en-GB" sz="1800" dirty="0"/>
          </a:p>
          <a:p>
            <a:pPr marL="457200" indent="-457200" defTabSz="914400" fontAlgn="base">
              <a:spcAft>
                <a:spcPct val="0"/>
              </a:spcAft>
              <a:buClr>
                <a:schemeClr val="tx1"/>
              </a:buClr>
              <a:buSzPct val="90000"/>
              <a:buFont typeface="Arial" panose="020B0604020202020204" pitchFamily="34" charset="0"/>
              <a:buChar char="•"/>
            </a:pPr>
            <a:endParaRPr lang="en-GB" sz="1800" dirty="0"/>
          </a:p>
          <a:p>
            <a:pPr marL="1143388" lvl="1" indent="-457200" defTabSz="914400" fontAlgn="base">
              <a:spcAft>
                <a:spcPct val="0"/>
              </a:spcAft>
              <a:buClr>
                <a:schemeClr val="tx1"/>
              </a:buClr>
              <a:buSzPct val="90000"/>
              <a:buFont typeface="Arial" panose="020B0604020202020204" pitchFamily="34" charset="0"/>
              <a:buChar char="•"/>
            </a:pPr>
            <a:endParaRPr lang="en-GB" sz="1800" dirty="0"/>
          </a:p>
          <a:p>
            <a:pPr marL="457200" indent="-457200" defTabSz="914400" fontAlgn="base">
              <a:spcAft>
                <a:spcPct val="0"/>
              </a:spcAft>
              <a:buClr>
                <a:schemeClr val="tx1"/>
              </a:buClr>
              <a:buSzPct val="90000"/>
              <a:buFont typeface="Arial" panose="020B0604020202020204" pitchFamily="34" charset="0"/>
              <a:buChar char="•"/>
            </a:pPr>
            <a:r>
              <a:rPr lang="en-GB" sz="1800" dirty="0">
                <a:hlinkClick r:id="rId12"/>
              </a:rPr>
              <a:t>https://csswizardry.com/2016/02/mixins-better-for-performance/</a:t>
            </a:r>
            <a:endParaRPr lang="en-GB" sz="1800" dirty="0"/>
          </a:p>
          <a:p>
            <a:pPr marL="457200" indent="-457200" defTabSz="914400" fontAlgn="base">
              <a:spcAft>
                <a:spcPct val="0"/>
              </a:spcAft>
              <a:buClr>
                <a:schemeClr val="tx1"/>
              </a:buClr>
              <a:buSzPct val="90000"/>
              <a:buFont typeface="Arial" panose="020B0604020202020204" pitchFamily="34" charset="0"/>
              <a:buChar char="•"/>
            </a:pPr>
            <a:endParaRPr lang="en-GB" sz="1800" dirty="0"/>
          </a:p>
          <a:p>
            <a:pPr marL="457200" indent="-457200" defTabSz="914400" fontAlgn="base">
              <a:spcAft>
                <a:spcPct val="0"/>
              </a:spcAft>
              <a:buClr>
                <a:schemeClr val="tx1"/>
              </a:buClr>
              <a:buSzPct val="90000"/>
              <a:buFont typeface="Arial" panose="020B0604020202020204" pitchFamily="34" charset="0"/>
              <a:buChar char="•"/>
            </a:pPr>
            <a:r>
              <a:rPr lang="en-GB" sz="1800" dirty="0"/>
              <a:t>Crash course on SASS:</a:t>
            </a:r>
          </a:p>
          <a:p>
            <a:pPr marL="457200" indent="-457200" defTabSz="914400" fontAlgn="base">
              <a:spcAft>
                <a:spcPct val="0"/>
              </a:spcAft>
              <a:buClr>
                <a:schemeClr val="tx1"/>
              </a:buClr>
              <a:buSzPct val="90000"/>
              <a:buFont typeface="Arial" panose="020B0604020202020204" pitchFamily="34" charset="0"/>
              <a:buChar char="•"/>
            </a:pPr>
            <a:r>
              <a:rPr lang="en-GB" sz="1800" dirty="0">
                <a:hlinkClick r:id="rId13"/>
              </a:rPr>
              <a:t>https://www.youtube.com/watch?v=nu5mdN2JIwM</a:t>
            </a:r>
            <a:r>
              <a:rPr lang="en-GB" sz="1800" dirty="0"/>
              <a:t> </a:t>
            </a:r>
          </a:p>
          <a:p>
            <a:pPr lvl="1" defTabSz="914400" fontAlgn="base">
              <a:spcAft>
                <a:spcPct val="0"/>
              </a:spcAft>
              <a:buClr>
                <a:schemeClr val="tx1"/>
              </a:buClr>
              <a:buSzPct val="90000"/>
            </a:pPr>
            <a:endParaRPr lang="en-GB" sz="2000" dirty="0"/>
          </a:p>
          <a:p>
            <a:pPr marL="1143388" lvl="1" indent="-457200" defTabSz="914400" fontAlgn="base">
              <a:spcAft>
                <a:spcPct val="0"/>
              </a:spcAft>
              <a:buClr>
                <a:schemeClr val="tx1"/>
              </a:buClr>
              <a:buSzPct val="90000"/>
              <a:buFont typeface="Arial" panose="020B0604020202020204" pitchFamily="34" charset="0"/>
              <a:buChar char="•"/>
            </a:pPr>
            <a:endParaRPr lang="de-DE" sz="18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18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1200" kern="0" dirty="0">
              <a:solidFill>
                <a:schemeClr val="tx1">
                  <a:lumMod val="95000"/>
                  <a:lumOff val="5000"/>
                </a:schemeClr>
              </a:solidFill>
              <a:latin typeface="IBM Plex Sans" panose="020B0503050203000203" pitchFamily="34" charset="0"/>
            </a:endParaRPr>
          </a:p>
        </p:txBody>
      </p:sp>
      <p:pic>
        <p:nvPicPr>
          <p:cNvPr id="10" name="Grafik 24">
            <a:extLst>
              <a:ext uri="{FF2B5EF4-FFF2-40B4-BE49-F238E27FC236}">
                <a16:creationId xmlns:a16="http://schemas.microsoft.com/office/drawing/2014/main" id="{8CF0FDD2-0BE6-B84C-8B14-1E44278EDED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71972" y="3919116"/>
            <a:ext cx="5770530" cy="2458292"/>
          </a:xfrm>
          <a:prstGeom prst="rect">
            <a:avLst/>
          </a:prstGeom>
        </p:spPr>
      </p:pic>
    </p:spTree>
    <p:extLst>
      <p:ext uri="{BB962C8B-B14F-4D97-AF65-F5344CB8AC3E}">
        <p14:creationId xmlns:p14="http://schemas.microsoft.com/office/powerpoint/2010/main" val="15900471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a:solidFill>
                  <a:schemeClr val="tx1"/>
                </a:solidFill>
              </a:rPr>
              <a:t>Installation</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7</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6805268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SASS: Installation</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err="1"/>
              <a:t>npm</a:t>
            </a:r>
            <a:r>
              <a:rPr lang="en-US" sz="3200" b="1" dirty="0"/>
              <a:t> install -g sass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8</a:t>
            </a:fld>
            <a:endParaRPr lang="en-US" dirty="0"/>
          </a:p>
        </p:txBody>
      </p:sp>
    </p:spTree>
    <p:extLst>
      <p:ext uri="{BB962C8B-B14F-4D97-AF65-F5344CB8AC3E}">
        <p14:creationId xmlns:p14="http://schemas.microsoft.com/office/powerpoint/2010/main" val="9906302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err="1"/>
              <a:t>Nesting</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9</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9478573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IBM 2019 Master template (black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72000" tIns="72000" rIns="72000" bIns="72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39700B1B-504B-F041-A025-0A7822F09061}"/>
    </a:ext>
  </a:extLst>
</a:theme>
</file>

<file path=ppt/theme/theme2.xml><?xml version="1.0" encoding="utf-8"?>
<a:theme xmlns:a="http://schemas.openxmlformats.org/drawingml/2006/main" name="IBM 2019 Master template (blu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99D29BA-02AD-194B-9347-CD32F0128EFD}"/>
    </a:ext>
  </a:extLst>
</a:theme>
</file>

<file path=ppt/theme/theme3.xml><?xml version="1.0" encoding="utf-8"?>
<a:theme xmlns:a="http://schemas.openxmlformats.org/drawingml/2006/main" name="IBM 2019 Master template (whit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bg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accent2"/>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43231AE-FF1B-EA41-86ED-230B4150C97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5.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2019 Master template (black background)</Template>
  <TotalTime>32781</TotalTime>
  <Words>3714</Words>
  <Application>Microsoft Macintosh PowerPoint</Application>
  <PresentationFormat>Custom</PresentationFormat>
  <Paragraphs>500</Paragraphs>
  <Slides>60</Slides>
  <Notes>49</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60</vt:i4>
      </vt:variant>
    </vt:vector>
  </HeadingPairs>
  <TitlesOfParts>
    <vt:vector size="70" baseType="lpstr">
      <vt:lpstr>.AppleSystemUIFont</vt:lpstr>
      <vt:lpstr>Arial</vt:lpstr>
      <vt:lpstr>HelvNeue Light for IBM</vt:lpstr>
      <vt:lpstr>IBM Plex Sans</vt:lpstr>
      <vt:lpstr>IBM Plex Sans Regular</vt:lpstr>
      <vt:lpstr>System Font Regular</vt:lpstr>
      <vt:lpstr>Wingdings</vt:lpstr>
      <vt:lpstr>IBM 2019 Master template (black background)</vt:lpstr>
      <vt:lpstr>IBM 2019 Master template (blue background)</vt:lpstr>
      <vt:lpstr>IBM 2019 Master template (white background)</vt:lpstr>
      <vt:lpstr>ecx.io Frontend Bootcamp — CSS Day 6 04.08.2021.</vt:lpstr>
      <vt:lpstr>Introduction round</vt:lpstr>
      <vt:lpstr>Agenda</vt:lpstr>
      <vt:lpstr>Intro</vt:lpstr>
      <vt:lpstr>SASS</vt:lpstr>
      <vt:lpstr>SASS</vt:lpstr>
      <vt:lpstr>Installation</vt:lpstr>
      <vt:lpstr>SASS: Installation</vt:lpstr>
      <vt:lpstr>Nesting</vt:lpstr>
      <vt:lpstr>Nesting</vt:lpstr>
      <vt:lpstr>Nesting: CSS vs SCSS</vt:lpstr>
      <vt:lpstr>Parent selector</vt:lpstr>
      <vt:lpstr>PowerPoint Presentation</vt:lpstr>
      <vt:lpstr>SASS vs SCSS</vt:lpstr>
      <vt:lpstr>SASS vs SCSS</vt:lpstr>
      <vt:lpstr>SASS syntax</vt:lpstr>
      <vt:lpstr>SCSS syntax</vt:lpstr>
      <vt:lpstr>Modules</vt:lpstr>
      <vt:lpstr>Modules</vt:lpstr>
      <vt:lpstr>Modules: Import example</vt:lpstr>
      <vt:lpstr>Variables</vt:lpstr>
      <vt:lpstr>Variables</vt:lpstr>
      <vt:lpstr>Variables</vt:lpstr>
      <vt:lpstr>Variables</vt:lpstr>
      <vt:lpstr>Variables and Scope</vt:lpstr>
      <vt:lpstr>Variables and Scope</vt:lpstr>
      <vt:lpstr>Variables and Shadowing</vt:lpstr>
      <vt:lpstr>Variables and Shadowing</vt:lpstr>
      <vt:lpstr>Variables and Defaults</vt:lpstr>
      <vt:lpstr>PowerPoint Presentation</vt:lpstr>
      <vt:lpstr>Maps</vt:lpstr>
      <vt:lpstr>Maps</vt:lpstr>
      <vt:lpstr>Using Maps</vt:lpstr>
      <vt:lpstr>PowerPoint Presentation</vt:lpstr>
      <vt:lpstr>Extend</vt:lpstr>
      <vt:lpstr>Extend</vt:lpstr>
      <vt:lpstr>Extend</vt:lpstr>
      <vt:lpstr>Extend</vt:lpstr>
      <vt:lpstr>Extend</vt:lpstr>
      <vt:lpstr>Extend: Placeholder selectors</vt:lpstr>
      <vt:lpstr>Extend: Placeholder selectors</vt:lpstr>
      <vt:lpstr>PowerPoint Presentation</vt:lpstr>
      <vt:lpstr>Mixins</vt:lpstr>
      <vt:lpstr>Mixins</vt:lpstr>
      <vt:lpstr>Mixins</vt:lpstr>
      <vt:lpstr>Mixins</vt:lpstr>
      <vt:lpstr>Mixins</vt:lpstr>
      <vt:lpstr>Mixins: Arguments</vt:lpstr>
      <vt:lpstr>Mixins: Arguments</vt:lpstr>
      <vt:lpstr>Mixins: Arguments</vt:lpstr>
      <vt:lpstr>Mixins: Arguments</vt:lpstr>
      <vt:lpstr>Mixins: Arguments</vt:lpstr>
      <vt:lpstr>Mixins: Arguments</vt:lpstr>
      <vt:lpstr>Mixins: Content blocks</vt:lpstr>
      <vt:lpstr>Mixins: Content blocks</vt:lpstr>
      <vt:lpstr>Mixins: Content blocks</vt:lpstr>
      <vt:lpstr>PowerPoint Presentation</vt:lpstr>
      <vt:lpstr>Mixins vs Extend</vt:lpstr>
      <vt:lpstr>Reference links</vt:lpstr>
      <vt:lpstr>Reference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ecx.io Frontend Bootcamp — Name of client company Workstream or date</dc:title>
  <dc:creator>Mario Perokovic - ecxio</dc:creator>
  <cp:lastModifiedBy>Silvio Papac - ecxio</cp:lastModifiedBy>
  <cp:revision>899</cp:revision>
  <cp:lastPrinted>2019-11-28T09:46:16Z</cp:lastPrinted>
  <dcterms:created xsi:type="dcterms:W3CDTF">2021-04-20T12:14:04Z</dcterms:created>
  <dcterms:modified xsi:type="dcterms:W3CDTF">2021-08-04T13:12:06Z</dcterms:modified>
</cp:coreProperties>
</file>