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</p:sldMasterIdLst>
  <p:notesMasterIdLst>
    <p:notesMasterId r:id="rId55"/>
  </p:notesMasterIdLst>
  <p:handoutMasterIdLst>
    <p:handoutMasterId r:id="rId56"/>
  </p:handoutMasterIdLst>
  <p:sldIdLst>
    <p:sldId id="797" r:id="rId4"/>
    <p:sldId id="5445" r:id="rId5"/>
    <p:sldId id="5512" r:id="rId6"/>
    <p:sldId id="5610" r:id="rId7"/>
    <p:sldId id="5625" r:id="rId8"/>
    <p:sldId id="5713" r:id="rId9"/>
    <p:sldId id="5714" r:id="rId10"/>
    <p:sldId id="5715" r:id="rId11"/>
    <p:sldId id="5716" r:id="rId12"/>
    <p:sldId id="5712" r:id="rId13"/>
    <p:sldId id="5721" r:id="rId14"/>
    <p:sldId id="5719" r:id="rId15"/>
    <p:sldId id="5717" r:id="rId16"/>
    <p:sldId id="5718" r:id="rId17"/>
    <p:sldId id="5720" r:id="rId18"/>
    <p:sldId id="5752" r:id="rId19"/>
    <p:sldId id="5745" r:id="rId20"/>
    <p:sldId id="5722" r:id="rId21"/>
    <p:sldId id="5724" r:id="rId22"/>
    <p:sldId id="5725" r:id="rId23"/>
    <p:sldId id="5726" r:id="rId24"/>
    <p:sldId id="5727" r:id="rId25"/>
    <p:sldId id="5728" r:id="rId26"/>
    <p:sldId id="5753" r:id="rId27"/>
    <p:sldId id="5730" r:id="rId28"/>
    <p:sldId id="5732" r:id="rId29"/>
    <p:sldId id="5733" r:id="rId30"/>
    <p:sldId id="5731" r:id="rId31"/>
    <p:sldId id="5754" r:id="rId32"/>
    <p:sldId id="5746" r:id="rId33"/>
    <p:sldId id="5734" r:id="rId34"/>
    <p:sldId id="5735" r:id="rId35"/>
    <p:sldId id="5736" r:id="rId36"/>
    <p:sldId id="5737" r:id="rId37"/>
    <p:sldId id="5738" r:id="rId38"/>
    <p:sldId id="5739" r:id="rId39"/>
    <p:sldId id="5740" r:id="rId40"/>
    <p:sldId id="5742" r:id="rId41"/>
    <p:sldId id="5743" r:id="rId42"/>
    <p:sldId id="5744" r:id="rId43"/>
    <p:sldId id="5751" r:id="rId44"/>
    <p:sldId id="5755" r:id="rId45"/>
    <p:sldId id="5747" r:id="rId46"/>
    <p:sldId id="5748" r:id="rId47"/>
    <p:sldId id="5749" r:id="rId48"/>
    <p:sldId id="5750" r:id="rId49"/>
    <p:sldId id="5760" r:id="rId50"/>
    <p:sldId id="5758" r:id="rId51"/>
    <p:sldId id="5759" r:id="rId52"/>
    <p:sldId id="5705" r:id="rId53"/>
    <p:sldId id="5482" r:id="rId54"/>
  </p:sldIdLst>
  <p:sldSz cx="18288000" cy="10296525"/>
  <p:notesSz cx="6858000" cy="9144000"/>
  <p:defaultTextStyle>
    <a:defPPr>
      <a:defRPr lang="en-US"/>
    </a:defPPr>
    <a:lvl1pPr marL="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618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237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856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475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3094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713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3321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951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92FFC7FB-2ECF-1948-B8EE-67F269D8CE79}">
          <p14:sldIdLst>
            <p14:sldId id="797"/>
            <p14:sldId id="5445"/>
            <p14:sldId id="5512"/>
            <p14:sldId id="5610"/>
            <p14:sldId id="5625"/>
            <p14:sldId id="5713"/>
            <p14:sldId id="5714"/>
            <p14:sldId id="5715"/>
            <p14:sldId id="5716"/>
            <p14:sldId id="5712"/>
            <p14:sldId id="5721"/>
            <p14:sldId id="5719"/>
            <p14:sldId id="5717"/>
            <p14:sldId id="5718"/>
            <p14:sldId id="5720"/>
            <p14:sldId id="5752"/>
            <p14:sldId id="5745"/>
            <p14:sldId id="5722"/>
            <p14:sldId id="5724"/>
            <p14:sldId id="5725"/>
            <p14:sldId id="5726"/>
            <p14:sldId id="5727"/>
            <p14:sldId id="5728"/>
            <p14:sldId id="5753"/>
            <p14:sldId id="5730"/>
            <p14:sldId id="5732"/>
            <p14:sldId id="5733"/>
            <p14:sldId id="5731"/>
            <p14:sldId id="5754"/>
            <p14:sldId id="5746"/>
            <p14:sldId id="5734"/>
            <p14:sldId id="5735"/>
            <p14:sldId id="5736"/>
            <p14:sldId id="5737"/>
            <p14:sldId id="5738"/>
            <p14:sldId id="5739"/>
            <p14:sldId id="5740"/>
            <p14:sldId id="5742"/>
            <p14:sldId id="5743"/>
            <p14:sldId id="5744"/>
            <p14:sldId id="5751"/>
            <p14:sldId id="5755"/>
            <p14:sldId id="5747"/>
            <p14:sldId id="5748"/>
            <p14:sldId id="5749"/>
            <p14:sldId id="5750"/>
            <p14:sldId id="5760"/>
            <p14:sldId id="5758"/>
            <p14:sldId id="5759"/>
            <p14:sldId id="5705"/>
            <p14:sldId id="54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922"/>
    <a:srgbClr val="A4A4A4"/>
    <a:srgbClr val="DCDCDC"/>
    <a:srgbClr val="3C3C3C"/>
    <a:srgbClr val="0062FF"/>
    <a:srgbClr val="6EA6FF"/>
    <a:srgbClr val="0530AD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/>
    <p:restoredTop sz="97097"/>
  </p:normalViewPr>
  <p:slideViewPr>
    <p:cSldViewPr snapToGrid="0" snapToObjects="1">
      <p:cViewPr varScale="1">
        <p:scale>
          <a:sx n="100" d="100"/>
          <a:sy n="100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IBM IX / © IBM Corporation</a:t>
            </a:r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9349" rtl="0" eaLnBrk="1" latinLnBrk="0" hangingPunct="1">
      <a:spcBef>
        <a:spcPts val="1200"/>
      </a:spcBef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355" indent="-339828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5152" indent="-347576" algn="l" defTabSz="1829349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2251" indent="-347576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349355" marR="0" indent="-339828" algn="l" defTabSz="1829349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3372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4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4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0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15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9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1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In the code block we create a h element with the counter as the heading number. We use the counter again to get the font size out of the list into the property.</a:t>
            </a:r>
          </a:p>
          <a:p>
            <a:endParaRPr lang="en-GB" sz="2001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With each iteration, the counter will increase, and both add the number to the h, as well as assigning the correct element value to the property.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The </a:t>
            </a:r>
            <a:r>
              <a:rPr lang="en-GB" dirty="0"/>
              <a:t>nth</a:t>
            </a: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 function allows a value to be plucked from a certain position in a list – like choosing the position from an array in JavaScript or programming languages. 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In this instance, rather than passing the nth position we want as an integer, we are using our counter variable as a kind of ‘dynamic’ grabber to pluck the corresponding colour value from the different lists.</a:t>
            </a: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In the code block we create a h element with the counter as the heading number. We use the counter again to get the font size out of the list into the property.</a:t>
            </a:r>
          </a:p>
          <a:p>
            <a:endParaRPr lang="en-GB" sz="2001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With each iteration, the counter will increase, and both add the number to the h, as well as assigning the correct element value to the property.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3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9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7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This time the loop will only run 3 times because it will exclude the last iteration.</a:t>
            </a: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00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0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51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10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8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0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7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6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2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15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5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That said, each loop is better suited to certain tasks than others.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/>
              <a:t>Summary:</a:t>
            </a: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Iteration control allows to control the flow of our script by using loops to execute sections of code repeatedly.</a:t>
            </a: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The </a:t>
            </a:r>
            <a:r>
              <a:rPr lang="en-GB" sz="2001" b="1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@for</a:t>
            </a: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 loop repeats code for a set number of times.</a:t>
            </a:r>
          </a:p>
          <a:p>
            <a:pPr lvl="1"/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We need to specify the start and end numbers with the from and to/through keywords.</a:t>
            </a: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The </a:t>
            </a:r>
            <a:r>
              <a:rPr lang="en-GB" sz="2001" b="1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@while</a:t>
            </a: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 loop repeats code while a condition remains true.</a:t>
            </a:r>
          </a:p>
          <a:p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The </a:t>
            </a:r>
            <a:r>
              <a:rPr lang="en-GB" sz="2001" b="1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@each</a:t>
            </a:r>
            <a:r>
              <a:rPr lang="en-GB" sz="2001" b="0" i="0" kern="1200" dirty="0">
                <a:solidFill>
                  <a:schemeClr val="bg1"/>
                </a:solidFill>
                <a:effectLst/>
                <a:latin typeface="IBM Plex Sans" panose="020B0503050203000203" pitchFamily="34" charset="0"/>
                <a:ea typeface="+mn-ea"/>
                <a:cs typeface="+mn-cs"/>
              </a:rPr>
              <a:t> loop repeats code for each element in a list or map collection.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5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4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71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/>
              <a:t>So we define a base, which is in our case 16 (note that we are not specifying here a px unit, or any other unit in fact).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/>
              <a:t>Then we divide the specified pixel value with the rem base (our 16) and we multiply that with 1rem, so we get the `rem`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2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/>
              <a:t>So we define a base, which is in our case 16 (note that we are not specifying here a px unit, or any other unit in fact).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dirty="0"/>
              <a:t>Then we divide the specified pixel value with the rem base (our 16) and we multiply that with 1rem, so we get the `rem`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49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The behavior is the same as in the case with </a:t>
            </a:r>
            <a:r>
              <a:rPr lang="en-US" sz="2000" dirty="0" err="1"/>
              <a:t>mixins</a:t>
            </a:r>
            <a:r>
              <a:rPr lang="en-US" sz="2000" dirty="0"/>
              <a:t> - the function must be called with the same number of arguments as there are in the function definition.</a:t>
            </a:r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000" dirty="0"/>
            </a:br>
            <a:r>
              <a:rPr lang="en-US" sz="2000" dirty="0"/>
              <a:t>The passed arguments will be available in the function's body as corresponding variables.</a:t>
            </a:r>
            <a:endParaRPr lang="en-GB" dirty="0"/>
          </a:p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3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37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08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73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1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11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15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38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8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2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3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10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0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9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7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934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7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b="1" dirty="0"/>
              <a:t>15 minutes</a:t>
            </a:r>
          </a:p>
          <a:p>
            <a:endParaRPr lang="en-HR" b="1" dirty="0"/>
          </a:p>
          <a:p>
            <a:endParaRPr lang="en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AB5A89-E3DD-494D-AB3A-EC567792D5C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923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BDE6F46-1997-344C-9537-265D493B1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344EDC-F757-7B45-89A0-636F36E562D8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392" y="4630053"/>
            <a:ext cx="2595216" cy="1036423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5523F-C2EF-ED4D-9B7C-8FA7175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47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332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066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69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148265"/>
          </a:xfrm>
          <a:solidFill>
            <a:srgbClr val="3D3D3D"/>
          </a:solidFill>
        </p:spPr>
        <p:txBody>
          <a:bodyPr lIns="4320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48000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5147999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5147999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5147999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5147999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574925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2574925"/>
            <a:ext cx="18288000" cy="77216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8288000" cy="102960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5" y="5148262"/>
            <a:ext cx="4572006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465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1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1"/>
            <a:ext cx="12801600" cy="8553450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2574924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43E798DE-DA10-6742-B48B-9E27256C2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0195D1-B5D1-4242-8CB6-65AF58F0DA02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0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E2D442-A223-D24E-BE09-A3D0806E087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>
            <a:lvl1pPr>
              <a:defRPr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4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84464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10345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3BEF3B-E39E-D741-8D0B-79556060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C9DE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8262"/>
            <a:ext cx="4572000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0062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6EA6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C9DE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4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108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000"/>
            <a:ext cx="8229600" cy="6436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600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000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559C73-A008-FB4D-B34A-1B1C1C01C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000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262886-420F-E14B-8E1E-84D49568A274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802BD6-5E2E-5B4A-BFB9-97178A4D9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5" name="Textfeld 5">
            <a:extLst>
              <a:ext uri="{FF2B5EF4-FFF2-40B4-BE49-F238E27FC236}">
                <a16:creationId xmlns:a16="http://schemas.microsoft.com/office/drawing/2014/main" id="{81EF3A39-E6FA-BA4E-9831-8B82E25A29BD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7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17373466" cy="8553451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16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332" y="457200"/>
            <a:ext cx="1097280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-5" y="5148262"/>
            <a:ext cx="4572006" cy="5148263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2000">
                <a:solidFill>
                  <a:schemeClr val="bg1"/>
                </a:solidFill>
              </a:defRPr>
            </a:lvl3pPr>
            <a:lvl4pPr>
              <a:buClrTx/>
              <a:defRPr sz="2000">
                <a:solidFill>
                  <a:schemeClr val="bg1"/>
                </a:solidFill>
              </a:defRPr>
            </a:lvl4pPr>
            <a:lvl5pPr>
              <a:buClrTx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57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75888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466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69C9B1D-3049-EE49-89DA-B31BF6156AB9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F7FF7192-DFE1-2042-BEFD-5B520E87BC62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56C9C363-D1C1-964D-B02C-65536666F5C7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197">
                <a:extLst>
                  <a:ext uri="{FF2B5EF4-FFF2-40B4-BE49-F238E27FC236}">
                    <a16:creationId xmlns:a16="http://schemas.microsoft.com/office/drawing/2014/main" id="{2835C266-3324-8F4D-BD9D-D39297A149FF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198">
                <a:extLst>
                  <a:ext uri="{FF2B5EF4-FFF2-40B4-BE49-F238E27FC236}">
                    <a16:creationId xmlns:a16="http://schemas.microsoft.com/office/drawing/2014/main" id="{70BA5C77-4C4A-9447-920E-6B7EBB90FBCC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 Verbindung 199">
                <a:extLst>
                  <a:ext uri="{FF2B5EF4-FFF2-40B4-BE49-F238E27FC236}">
                    <a16:creationId xmlns:a16="http://schemas.microsoft.com/office/drawing/2014/main" id="{6AF84F52-BE9F-6C40-B8D4-83A8DA17017F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200">
                <a:extLst>
                  <a:ext uri="{FF2B5EF4-FFF2-40B4-BE49-F238E27FC236}">
                    <a16:creationId xmlns:a16="http://schemas.microsoft.com/office/drawing/2014/main" id="{35544ABB-63F9-7C48-9038-A58F590CD608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201">
                <a:extLst>
                  <a:ext uri="{FF2B5EF4-FFF2-40B4-BE49-F238E27FC236}">
                    <a16:creationId xmlns:a16="http://schemas.microsoft.com/office/drawing/2014/main" id="{C086FA41-8A2B-7D4A-8EF6-1D109B2D286A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202">
                <a:extLst>
                  <a:ext uri="{FF2B5EF4-FFF2-40B4-BE49-F238E27FC236}">
                    <a16:creationId xmlns:a16="http://schemas.microsoft.com/office/drawing/2014/main" id="{97DF1FCB-5768-FC47-A629-821ABDD59F6D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>
                <a:extLst>
                  <a:ext uri="{FF2B5EF4-FFF2-40B4-BE49-F238E27FC236}">
                    <a16:creationId xmlns:a16="http://schemas.microsoft.com/office/drawing/2014/main" id="{0A94AF60-2AA3-2940-914F-18D8742D9BCC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>
                <a:extLst>
                  <a:ext uri="{FF2B5EF4-FFF2-40B4-BE49-F238E27FC236}">
                    <a16:creationId xmlns:a16="http://schemas.microsoft.com/office/drawing/2014/main" id="{298903D4-EA99-714D-99DA-D6E1DB78950A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>
                <a:extLst>
                  <a:ext uri="{FF2B5EF4-FFF2-40B4-BE49-F238E27FC236}">
                    <a16:creationId xmlns:a16="http://schemas.microsoft.com/office/drawing/2014/main" id="{2E55EB3F-9E08-C249-96A5-E7FB121FB5FD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>
                <a:extLst>
                  <a:ext uri="{FF2B5EF4-FFF2-40B4-BE49-F238E27FC236}">
                    <a16:creationId xmlns:a16="http://schemas.microsoft.com/office/drawing/2014/main" id="{21EBF728-28BD-F64B-BCE3-A37C34AFF9DA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D48FA44F-26EE-AF4E-B0B7-A8994D562634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CF20FC1D-F075-DD45-81EA-CBA5AF4FD801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350A805C-EEB6-4B42-9F5B-9564BEF2211B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403B7574-A8E1-AD41-B2AE-682BEFD1C7EA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32912078-E3FD-2641-AE48-B34F72AEE84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61F1C3DC-E316-4242-B0A5-008EC30FA81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D77AADB2-5DBF-8D40-B2E4-64EB70B71F3D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10845032-38A7-7442-AE98-832C9BC26DE5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2A48D775-F641-E549-A2E3-C1D701A43E51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6816C353-3220-2E4D-8BA4-2419C0CAD0B5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BAE581DA-1441-1241-ACC1-46FB7AE21897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04E4DA1C-E23B-4E4B-8E1C-D4E2956A066E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41E4FB51-7F9A-9144-ABB6-607A45B54710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76" name="Horizontal Straight Connector 16">
                <a:extLst>
                  <a:ext uri="{FF2B5EF4-FFF2-40B4-BE49-F238E27FC236}">
                    <a16:creationId xmlns:a16="http://schemas.microsoft.com/office/drawing/2014/main" id="{82D30B17-B4C0-4A43-AC02-F6CDABFE4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Horizontal Straight Connector 10">
                <a:extLst>
                  <a:ext uri="{FF2B5EF4-FFF2-40B4-BE49-F238E27FC236}">
                    <a16:creationId xmlns:a16="http://schemas.microsoft.com/office/drawing/2014/main" id="{D8987D8A-81B7-D043-BA90-E29C185B6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Horizontal Straight Connector 10">
                <a:extLst>
                  <a:ext uri="{FF2B5EF4-FFF2-40B4-BE49-F238E27FC236}">
                    <a16:creationId xmlns:a16="http://schemas.microsoft.com/office/drawing/2014/main" id="{A3635EFE-A9D7-6947-A267-86A0F0C8F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Horizontal Straight Connector 11">
                <a:extLst>
                  <a:ext uri="{FF2B5EF4-FFF2-40B4-BE49-F238E27FC236}">
                    <a16:creationId xmlns:a16="http://schemas.microsoft.com/office/drawing/2014/main" id="{DD175976-A17E-F44F-B22F-569C734129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Horizontal Straight Connector 12">
                <a:extLst>
                  <a:ext uri="{FF2B5EF4-FFF2-40B4-BE49-F238E27FC236}">
                    <a16:creationId xmlns:a16="http://schemas.microsoft.com/office/drawing/2014/main" id="{896BC000-AA99-014F-8EDF-29AFB3D4EC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Horizontal Straight Connector 16">
                <a:extLst>
                  <a:ext uri="{FF2B5EF4-FFF2-40B4-BE49-F238E27FC236}">
                    <a16:creationId xmlns:a16="http://schemas.microsoft.com/office/drawing/2014/main" id="{65CEE3DE-6C25-554F-8F68-D3C96FF87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Horizontal Straight Connector 16">
                <a:extLst>
                  <a:ext uri="{FF2B5EF4-FFF2-40B4-BE49-F238E27FC236}">
                    <a16:creationId xmlns:a16="http://schemas.microsoft.com/office/drawing/2014/main" id="{B6251BD3-7C76-6B4F-8005-6834423E3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Horizontal Straight Connector 15">
                <a:extLst>
                  <a:ext uri="{FF2B5EF4-FFF2-40B4-BE49-F238E27FC236}">
                    <a16:creationId xmlns:a16="http://schemas.microsoft.com/office/drawing/2014/main" id="{BEE2325B-AB22-D54B-B25B-B16620C4C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Horizontal Straight Connector 14">
                <a:extLst>
                  <a:ext uri="{FF2B5EF4-FFF2-40B4-BE49-F238E27FC236}">
                    <a16:creationId xmlns:a16="http://schemas.microsoft.com/office/drawing/2014/main" id="{28B7F9A1-A7BA-D44B-9941-62D1DDA54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Horizontal Straight Connector 13">
                <a:extLst>
                  <a:ext uri="{FF2B5EF4-FFF2-40B4-BE49-F238E27FC236}">
                    <a16:creationId xmlns:a16="http://schemas.microsoft.com/office/drawing/2014/main" id="{BE9DFF17-D3BF-614E-956C-9FB012D79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7D1ABDC6-9E04-6544-AC18-093AF4617A00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66" name="Horizontal Straight Connector 16">
                <a:extLst>
                  <a:ext uri="{FF2B5EF4-FFF2-40B4-BE49-F238E27FC236}">
                    <a16:creationId xmlns:a16="http://schemas.microsoft.com/office/drawing/2014/main" id="{3C047F08-356F-FA47-B543-4159582CE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0">
                <a:extLst>
                  <a:ext uri="{FF2B5EF4-FFF2-40B4-BE49-F238E27FC236}">
                    <a16:creationId xmlns:a16="http://schemas.microsoft.com/office/drawing/2014/main" id="{A33A519B-AA1E-D546-8212-2BD2D9287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Horizontal Straight Connector 10">
                <a:extLst>
                  <a:ext uri="{FF2B5EF4-FFF2-40B4-BE49-F238E27FC236}">
                    <a16:creationId xmlns:a16="http://schemas.microsoft.com/office/drawing/2014/main" id="{B685B623-828F-554F-A9B4-E6619B5EC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Horizontal Straight Connector 11">
                <a:extLst>
                  <a:ext uri="{FF2B5EF4-FFF2-40B4-BE49-F238E27FC236}">
                    <a16:creationId xmlns:a16="http://schemas.microsoft.com/office/drawing/2014/main" id="{AC99F952-FEE2-4C48-A476-2957C18483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Horizontal Straight Connector 12">
                <a:extLst>
                  <a:ext uri="{FF2B5EF4-FFF2-40B4-BE49-F238E27FC236}">
                    <a16:creationId xmlns:a16="http://schemas.microsoft.com/office/drawing/2014/main" id="{54A91BCD-A98C-BF40-B72F-7B609797B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Horizontal Straight Connector 16">
                <a:extLst>
                  <a:ext uri="{FF2B5EF4-FFF2-40B4-BE49-F238E27FC236}">
                    <a16:creationId xmlns:a16="http://schemas.microsoft.com/office/drawing/2014/main" id="{62F8AC7E-E894-0C41-9CC8-3A23D2003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Horizontal Straight Connector 16">
                <a:extLst>
                  <a:ext uri="{FF2B5EF4-FFF2-40B4-BE49-F238E27FC236}">
                    <a16:creationId xmlns:a16="http://schemas.microsoft.com/office/drawing/2014/main" id="{8AAA49D7-897D-2140-BF37-E9BEC90C7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Horizontal Straight Connector 15">
                <a:extLst>
                  <a:ext uri="{FF2B5EF4-FFF2-40B4-BE49-F238E27FC236}">
                    <a16:creationId xmlns:a16="http://schemas.microsoft.com/office/drawing/2014/main" id="{25ECE4B6-E66E-AE47-83E7-3B7D0CEBF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Horizontal Straight Connector 14">
                <a:extLst>
                  <a:ext uri="{FF2B5EF4-FFF2-40B4-BE49-F238E27FC236}">
                    <a16:creationId xmlns:a16="http://schemas.microsoft.com/office/drawing/2014/main" id="{76792988-1B8B-774A-A4E9-19F3D945F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Horizontal Straight Connector 13">
                <a:extLst>
                  <a:ext uri="{FF2B5EF4-FFF2-40B4-BE49-F238E27FC236}">
                    <a16:creationId xmlns:a16="http://schemas.microsoft.com/office/drawing/2014/main" id="{066DA73D-254B-884E-96A9-97A20D78A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96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959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96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</a:t>
            </a:r>
            <a:r>
              <a:rPr lang="en-US" dirty="0" err="1"/>
              <a:t>iX</a:t>
            </a:r>
            <a:r>
              <a:rPr lang="en-US" dirty="0"/>
              <a:t> / ©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B8049A-E608-E94B-93AC-AB1D220ABF6E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3C6CF6D5-2143-6447-9054-421CEA612AE4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EFD8502F-5C06-434C-AB9E-0F009E0D60E3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25415D30-1554-7D46-A0EE-F719346FEE23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A169A71F-A667-0548-850A-4608703A44FA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10CD7531-ACFF-2B46-9AA7-E0A3DEA9B209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29CCCD32-C255-BD4F-93A2-3E66A0B211CC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4F11143-4697-0048-BCA0-EBD047BBFD9D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D4C1CBF1-1BEE-C248-87C8-15DB6248E7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4E19612D-5504-E549-B2F9-FEEB88D24213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2651F952-C4C9-2A43-A5BD-4F38B40FDDD2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A4FCBA5F-B658-1F4B-A734-D8467748C60F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BC022268-CE84-9541-A9A9-D967A13A73A3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F3C9FEAF-3835-B144-B7A8-4A9E262398CB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71DC7346-805E-DA49-B2E1-52260842B904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63500B1-77AC-E148-99C5-4813D4592A84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E446BC97-03FC-E242-9405-79A4CD2604EB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B01DB382-3D6A-5E4F-A41F-FB6F93F177B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73053A4B-E325-9048-A617-895808B6D88E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4BEEC180-9533-5A4B-AC71-69C8E45D80DE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9720C15B-D678-424D-B5A3-45CEAB910784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CB9E0F6E-82E5-A844-8B2C-6EC8220A95FB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EA8751EF-B742-7A46-BA02-320FA0BBA34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C8E80B5-1259-F042-8710-C92A6F92824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68CF6EA1-83B5-B246-8620-85D45E36E20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5A042133-23D0-7644-ADF9-A6B6809AA7BC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C1A47C87-59B4-5F46-8B23-8A64BFF41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EB7594F9-4879-814D-BB09-7FBA7D208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3BCC709E-D0D3-5D4E-8CA0-FDAFBB56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822D2E19-41EC-E244-AC99-32DE4A2FE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AE866CF1-1E1D-C747-89C4-60EB9D6C3E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4E35CFF8-9755-104E-B42E-FF4BD07A3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8214F468-F981-A148-B880-E43BDA8615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2DF11FF3-B0A8-8348-895D-3D905BEC3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16715DB6-41E2-3A46-8299-DAE52BF2B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D1CC8D57-B2E6-124C-AF33-A5C15F78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2FC6043A-9191-E844-9084-A670E53961A9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D3C16E6C-972B-D442-9711-454607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4C5547D0-06E9-E64A-86A2-DBC0B0ABC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CB23057D-BC48-D944-83D8-FCFDD5FC57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EFCCC9D9-3F96-CE45-9E13-71BF2E9E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3231C9A4-B97D-F741-BE84-CF2158C842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51887282-22CA-4E41-8EAD-C81B8AE14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EA1DADFB-197A-514B-B39E-172C3D9C3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7D6FB0D4-67E1-1B49-883B-8482AAF104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13279F86-06FF-1344-8584-236692C71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69085AA8-F44E-9749-942D-7D9482ECC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966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958" r:id="rId20"/>
    <p:sldLayoutId id="2147483878" r:id="rId21"/>
    <p:sldLayoutId id="2147483879" r:id="rId22"/>
    <p:sldLayoutId id="2147483880" r:id="rId23"/>
    <p:sldLayoutId id="2147483881" r:id="rId24"/>
    <p:sldLayoutId id="2147483882" r:id="rId25"/>
    <p:sldLayoutId id="2147483883" r:id="rId26"/>
    <p:sldLayoutId id="2147483884" r:id="rId27"/>
    <p:sldLayoutId id="2147483885" r:id="rId28"/>
    <p:sldLayoutId id="2147483886" r:id="rId29"/>
    <p:sldLayoutId id="2147483887" r:id="rId30"/>
    <p:sldLayoutId id="2147483888" r:id="rId31"/>
    <p:sldLayoutId id="2147483889" r:id="rId32"/>
    <p:sldLayoutId id="2147483890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9321BC-E9DC-C34F-BF8F-1E8BFF116328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D0121504-6A32-A049-B7A0-C7490D97BD3B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3A3017CD-78E1-234E-9AC3-6A4F8F77E1C9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37EF54C6-FD3D-9C48-8BCE-77EA1F01D517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12A08FBE-F0A6-8945-94E0-607597F14FD4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B0AA6DC3-BDFC-4647-B5CD-082DF594E431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CD0E393E-E0EC-F445-832A-14980A60B555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920113C-AB8C-494F-A2AD-B1F164EB2A15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F3E9502F-F673-CF45-8AD4-6C720D74A3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E5DA5203-6DFE-284E-A0A5-C21A2AD960E6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6479BD40-0D1F-334D-957C-19B463969527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2E7509A6-5555-AA44-9A69-D3A2A5F61F26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F618F4A4-4BCF-9949-81FF-19CD9F899520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D057CDBE-9D39-A24B-9164-0DE1A9C384F8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5C07EB55-D13F-B342-81FA-31E0619C548F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B6E0DCE-C34A-3044-BDBC-F662877585B9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23333A40-4478-F84C-BCF6-168781472096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3379B017-54E2-194C-B47E-C794A37559E7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10675F51-A5D8-844A-9D34-66E00220FA6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0C421212-92FA-7644-B0BF-96347905A509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F4810A0F-9755-194C-ACEF-795FD5146C48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46E891B3-70D9-5F42-81FF-CAA62E77EB8E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468371D4-D7A7-6E4B-9F26-DEEBF0DEF4E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D67C5B8F-3F9B-DF46-B877-E4C4EC8E496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70D3E3D5-1E41-C944-B8E3-5598A4449E4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43DB818D-26AB-184C-B149-BCE0E41EF004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A41A793E-D36C-764A-BBD0-DF398B37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C20071E6-48A6-9841-AB9B-E21CE9271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4DE2B850-DA24-FD46-8459-02319F75F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D7AA2E0D-69E3-B64C-A6F0-CCEF35411F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FB4A337C-8D19-6D47-BCDA-164C3B4A6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8B6BD3B0-B69E-464C-9DC4-DBFFE9705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909E4CE2-974B-9546-8AF4-39A464E27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34D1B956-003A-514E-8972-134A91E0EB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8A58D9B1-CDE2-8446-8E24-F56788D2E7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556A3482-CCDE-AB4A-A926-E5F1CE0251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65C6F1CA-9129-7447-A941-67866E445453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CDAAC474-A3F8-614E-BA13-75BFDF8BB8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22235FA3-44E1-D84B-92C1-31A0A0FD6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AA11E800-2B08-EA42-BFD4-E340CB045B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3672B677-363F-6043-A511-40BA6CD1EA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B5A59E67-5E65-DF4A-BD18-0785E42C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9D42AD1E-8E11-FB44-9DEA-DD9D7B23F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9FCEB0D0-606B-F44A-A4A8-8716F64D0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B96D8A35-D3DF-024C-9819-2C27F05A1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02D7FD82-041D-2F4E-8626-3E248891DF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08680A50-F7B9-7845-B25E-958DF21D7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67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60" r:id="rId27"/>
    <p:sldLayoutId id="2147483917" r:id="rId28"/>
    <p:sldLayoutId id="2147483918" r:id="rId29"/>
    <p:sldLayoutId id="2147483919" r:id="rId30"/>
    <p:sldLayoutId id="2147483920" r:id="rId31"/>
    <p:sldLayoutId id="2147483921" r:id="rId32"/>
    <p:sldLayoutId id="2147483922" r:id="rId33"/>
    <p:sldLayoutId id="214748392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smacss.com/" TargetMode="External"/><Relationship Id="rId13" Type="http://schemas.openxmlformats.org/officeDocument/2006/relationships/hyperlink" Target="https://www.webfx.com/blog/web-design/css-methodologies/" TargetMode="External"/><Relationship Id="rId18" Type="http://schemas.openxmlformats.org/officeDocument/2006/relationships/image" Target="../media/image49.svg"/><Relationship Id="rId3" Type="http://schemas.openxmlformats.org/officeDocument/2006/relationships/hyperlink" Target="https://sass-lang.com/documentation/at-rules/control" TargetMode="External"/><Relationship Id="rId7" Type="http://schemas.openxmlformats.org/officeDocument/2006/relationships/hyperlink" Target="https://www.slideshare.net/stubbornella/object-oriented-css/42-Consistency" TargetMode="External"/><Relationship Id="rId12" Type="http://schemas.openxmlformats.org/officeDocument/2006/relationships/hyperlink" Target="https://www.valoremreply.com/post/5_css_methodologies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6" Type="http://schemas.openxmlformats.org/officeDocument/2006/relationships/hyperlink" Target="https://get.foundation/" TargetMode="External"/><Relationship Id="rId1" Type="http://schemas.openxmlformats.org/officeDocument/2006/relationships/slideLayout" Target="../slideLayouts/slideLayout82.xml"/><Relationship Id="rId6" Type="http://schemas.openxmlformats.org/officeDocument/2006/relationships/hyperlink" Target="https://www.keycdn.com/blog/oocss" TargetMode="External"/><Relationship Id="rId11" Type="http://schemas.openxmlformats.org/officeDocument/2006/relationships/hyperlink" Target="https://bradfrost.com/blog/post/atomic-web-design/" TargetMode="External"/><Relationship Id="rId5" Type="http://schemas.openxmlformats.org/officeDocument/2006/relationships/hyperlink" Target="https://openclassrooms.com/en/courses/5625786-produce-maintainable-css-with-sass/5722956-create-and-use-sass-functions" TargetMode="External"/><Relationship Id="rId15" Type="http://schemas.openxmlformats.org/officeDocument/2006/relationships/hyperlink" Target="https://getbootstrap.com/" TargetMode="External"/><Relationship Id="rId10" Type="http://schemas.openxmlformats.org/officeDocument/2006/relationships/hyperlink" Target="http://getbem.com/" TargetMode="External"/><Relationship Id="rId4" Type="http://schemas.openxmlformats.org/officeDocument/2006/relationships/hyperlink" Target="https://sass-lang.com/documentation/at-rules/function" TargetMode="External"/><Relationship Id="rId9" Type="http://schemas.openxmlformats.org/officeDocument/2006/relationships/hyperlink" Target="https://www.xfive.co/blog/itcss-scalable-maintainable-css-architecture/" TargetMode="External"/><Relationship Id="rId14" Type="http://schemas.openxmlformats.org/officeDocument/2006/relationships/hyperlink" Target="https://bulma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347DA9-BCE3-7B43-8D77-DBA3F7E6A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6900" y="420779"/>
            <a:ext cx="9387266" cy="93872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873041-A0D2-034A-8344-B2CFD781A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39781" y="4377497"/>
            <a:ext cx="4394161" cy="46224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D4450DD-0816-6948-9BCA-6F6FB69C0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2914" y="6426200"/>
            <a:ext cx="2927267" cy="26231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31229C-B094-8547-B813-82D2D5E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ecx.io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Frontend Bootcamp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—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CSS Day 7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10.08.2021.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1) Create a </a:t>
            </a:r>
            <a:r>
              <a:rPr lang="en-US" dirty="0" err="1"/>
              <a:t>mixin</a:t>
            </a:r>
            <a:r>
              <a:rPr lang="en-US" dirty="0"/>
              <a:t> that applies either dark or light color and background-color properties, based on user input. The light variation should be default, meaning we should not need to specify it either.</a:t>
            </a:r>
          </a:p>
          <a:p>
            <a:pPr>
              <a:buClr>
                <a:schemeClr val="tx1"/>
              </a:buClr>
            </a:pPr>
            <a:r>
              <a:rPr lang="en-US" dirty="0"/>
              <a:t>2) Create a </a:t>
            </a:r>
            <a:r>
              <a:rPr lang="en-US" dirty="0" err="1"/>
              <a:t>mixin</a:t>
            </a:r>
            <a:r>
              <a:rPr lang="en-US" dirty="0"/>
              <a:t> that will set the layout of a container either to a 4-column grid or simply center all content inside of it. It will require an argument that allows the developer to specify the desired layout.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each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/>
              <a:t>@each </a:t>
            </a:r>
            <a:r>
              <a:rPr lang="en-US" sz="3200" dirty="0"/>
              <a:t>at-rule makes it easy to emit styles or evaluate code for each element of a list or each pair in a map.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Its best use case is for repetitive styles that only have a few variations between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each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/>
              <a:t>@each</a:t>
            </a:r>
            <a:r>
              <a:rPr lang="en-US" sz="3200" dirty="0"/>
              <a:t> at-rule makes it easy to emit styles or evaluate code for each element of a list or each pair in a map.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Its best use case is for repetitive styles that only have a few variations between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597FCB-E557-804A-8BB4-6F87AE39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75" y="1843117"/>
            <a:ext cx="5308649" cy="66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each</a:t>
            </a:r>
            <a:endParaRPr lang="en-HR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597FCB-E557-804A-8BB4-6F87AE39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75" y="1843117"/>
            <a:ext cx="5308649" cy="6610289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7AE1E954-53D0-1C4D-98C3-1321286CB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726" y="457200"/>
            <a:ext cx="4066547" cy="89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each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When we are working with maps, the syntax is slightly different because we need to create two local variables for the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3AFFF63-62C7-294D-B172-E94FC6FD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10" y="2079702"/>
            <a:ext cx="5067160" cy="61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each</a:t>
            </a:r>
            <a:endParaRPr lang="en-HR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3AFFF63-62C7-294D-B172-E94FC6FD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10" y="2079702"/>
            <a:ext cx="5067160" cy="613711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3ADED97-2644-3141-A7F6-794E963E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937" y="1083774"/>
            <a:ext cx="4984529" cy="81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dirty="0"/>
              <a:t>1) Using </a:t>
            </a:r>
            <a:r>
              <a:rPr lang="en-US" b="1" dirty="0"/>
              <a:t>each</a:t>
            </a:r>
            <a:r>
              <a:rPr lang="en-US" dirty="0"/>
              <a:t>, create classes with specified value from following list:</a:t>
            </a:r>
          </a:p>
          <a:p>
            <a:pPr lvl="0">
              <a:buClr>
                <a:schemeClr val="tx1"/>
              </a:buClr>
            </a:pPr>
            <a:r>
              <a:rPr lang="en-US" b="1" dirty="0"/>
              <a:t>$weights: light, normal, bold;</a:t>
            </a:r>
          </a:p>
          <a:p>
            <a:pPr lvl="0">
              <a:buClr>
                <a:schemeClr val="tx1"/>
              </a:buClr>
            </a:pP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2) Using </a:t>
            </a:r>
            <a:r>
              <a:rPr lang="en-US" b="1" dirty="0"/>
              <a:t>each</a:t>
            </a:r>
            <a:r>
              <a:rPr lang="en-US" dirty="0"/>
              <a:t>, create a class for each key/value pair that contains the key (e.g. `.background-red`) and set its background color to the value.</a:t>
            </a:r>
            <a:br>
              <a:rPr lang="en-US" dirty="0"/>
            </a:br>
            <a:r>
              <a:rPr lang="en-US" dirty="0"/>
              <a:t>Use following map: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9914E0F-75D0-B64F-8DB1-B44794A37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613" y="5205807"/>
            <a:ext cx="4012774" cy="38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/>
              <a:t>@for</a:t>
            </a:r>
            <a:r>
              <a:rPr lang="en-US" sz="3200" dirty="0"/>
              <a:t> at-rule counts up or down from one number to another and evaluates a block for each number in between.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Each number along the way is assigned to the given variable name.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br>
              <a:rPr lang="en-US" sz="3200" dirty="0"/>
            </a:br>
            <a:r>
              <a:rPr lang="en-US" sz="3200" dirty="0"/>
              <a:t>We have two options for constructing this rule, using: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b="1" dirty="0"/>
              <a:t>to</a:t>
            </a:r>
            <a:r>
              <a:rPr lang="en-US" sz="3200" dirty="0"/>
              <a:t> - the final number is excluded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  </a:t>
            </a:r>
            <a:r>
              <a:rPr lang="en-US" sz="3200" b="1" dirty="0"/>
              <a:t>through</a:t>
            </a:r>
            <a:r>
              <a:rPr lang="en-US" sz="3200" dirty="0"/>
              <a:t> - the final number is included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through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In the example, we want to create 4 heading styles with the font sizes from the list, so we iterate from 1 through 4 with </a:t>
            </a:r>
            <a:r>
              <a:rPr lang="en-US" sz="3200" b="1" dirty="0"/>
              <a:t>$</a:t>
            </a:r>
            <a:r>
              <a:rPr lang="en-US" sz="3200" b="1" dirty="0" err="1"/>
              <a:t>i</a:t>
            </a:r>
            <a:r>
              <a:rPr lang="en-US" sz="3200" dirty="0"/>
              <a:t> as our counter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98D88D0-7052-DE4F-ABDE-6D4DD89E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28" y="2736320"/>
            <a:ext cx="6687943" cy="48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through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In the example, we want to create 4 heading styles with the font sizes from the list, so we iterate from 1 through 4 with </a:t>
            </a:r>
            <a:r>
              <a:rPr lang="en-US" sz="3200" b="1" dirty="0"/>
              <a:t>$</a:t>
            </a:r>
            <a:r>
              <a:rPr lang="en-US" sz="3200" b="1" dirty="0" err="1"/>
              <a:t>i</a:t>
            </a:r>
            <a:r>
              <a:rPr lang="en-US" sz="3200" dirty="0"/>
              <a:t> as our counter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98D88D0-7052-DE4F-ABDE-6D4DD89E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28" y="2736320"/>
            <a:ext cx="6687943" cy="482388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DEA1439-A3CD-5F4C-B234-26FF333E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626" y="4734000"/>
            <a:ext cx="6682346" cy="46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  <p:pic>
        <p:nvPicPr>
          <p:cNvPr id="7" name="Grafik 686">
            <a:extLst>
              <a:ext uri="{FF2B5EF4-FFF2-40B4-BE49-F238E27FC236}">
                <a16:creationId xmlns:a16="http://schemas.microsoft.com/office/drawing/2014/main" id="{2A81CBC3-61CB-0B44-8AA5-7CC79072A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33329" y="871404"/>
            <a:ext cx="5985142" cy="59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to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We can also use the </a:t>
            </a:r>
            <a:r>
              <a:rPr lang="en-US" sz="3200" b="1" dirty="0"/>
              <a:t>to</a:t>
            </a:r>
            <a:r>
              <a:rPr lang="en-US" sz="3200" dirty="0"/>
              <a:t> keyword in the loop if we want to exclude the last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11DB6DE-1256-3E42-8B7A-D15B688F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28" y="2736320"/>
            <a:ext cx="6687943" cy="48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to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We can also use the </a:t>
            </a:r>
            <a:r>
              <a:rPr lang="en-US" sz="3200" b="1" dirty="0"/>
              <a:t>to</a:t>
            </a:r>
            <a:r>
              <a:rPr lang="en-US" sz="3200" dirty="0"/>
              <a:t> keyword in the loop if we want to exclude the last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11DB6DE-1256-3E42-8B7A-D15B688F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28" y="2736320"/>
            <a:ext cx="6687943" cy="482388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1CB999-9F03-0747-820D-DEB6D46F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144" y="4734000"/>
            <a:ext cx="6029712" cy="3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through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Another through example…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0ACBE0-3B21-F448-A2E9-606B03B6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73" y="2564780"/>
            <a:ext cx="5818871" cy="51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for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/>
              <a:t>through</a:t>
            </a:r>
          </a:p>
          <a:p>
            <a:pPr>
              <a:buClr>
                <a:schemeClr val="tx1"/>
              </a:buClr>
            </a:pP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Another through example…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0ACBE0-3B21-F448-A2E9-606B03B6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73" y="2564780"/>
            <a:ext cx="5818871" cy="516696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405A41-D853-574A-8AA3-A8D312FA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998" y="3311912"/>
            <a:ext cx="3296004" cy="60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1) Create a </a:t>
            </a:r>
            <a:r>
              <a:rPr lang="en-US" b="1" dirty="0"/>
              <a:t>for loop </a:t>
            </a:r>
            <a:r>
              <a:rPr lang="en-US" dirty="0"/>
              <a:t>that will dynamically create classes for headings level 1 to 6, where the smallest will have a font size of </a:t>
            </a:r>
            <a:r>
              <a:rPr lang="en-US" b="1" dirty="0"/>
              <a:t>1rem,</a:t>
            </a:r>
            <a:r>
              <a:rPr lang="en-US" dirty="0"/>
              <a:t> and each following heading will be </a:t>
            </a:r>
            <a:r>
              <a:rPr lang="en-US" b="1" dirty="0"/>
              <a:t>1rem bigger</a:t>
            </a:r>
            <a:r>
              <a:rPr lang="en-US" dirty="0"/>
              <a:t> than the previous one.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while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/>
              <a:t>@while</a:t>
            </a:r>
            <a:r>
              <a:rPr lang="en-US" sz="3200" dirty="0"/>
              <a:t> at-rule evaluates its block if its expression returns true.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After that, if its expression still returns true, it evaluates its block again.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This continues until the expression finally returns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while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Say we want to generate number of gap utility classes…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A3E4E6-0AF8-5E44-8BEF-C22BE451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34" y="1940312"/>
            <a:ext cx="4872532" cy="67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while</a:t>
            </a:r>
            <a:endParaRPr lang="en-HR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A3E4E6-0AF8-5E44-8BEF-C22BE451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34" y="1940312"/>
            <a:ext cx="4872532" cy="673295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D5B1DAC6-FF40-274E-9621-26252ED0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443" y="819614"/>
            <a:ext cx="3625518" cy="86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while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Although </a:t>
            </a:r>
            <a:r>
              <a:rPr lang="en-US" sz="3200" b="1" dirty="0"/>
              <a:t>@while</a:t>
            </a:r>
            <a:r>
              <a:rPr lang="en-US" sz="3200" dirty="0"/>
              <a:t> is necessary for a few particularly complex stylesheets, we are usually better of using either </a:t>
            </a:r>
            <a:r>
              <a:rPr lang="en-US" sz="3200" b="1" dirty="0"/>
              <a:t>@each</a:t>
            </a:r>
            <a:r>
              <a:rPr lang="en-US" sz="3200" dirty="0"/>
              <a:t> or </a:t>
            </a:r>
            <a:r>
              <a:rPr lang="en-US" sz="3200" b="1" dirty="0"/>
              <a:t>@for</a:t>
            </a:r>
            <a:r>
              <a:rPr lang="en-US" sz="3200" dirty="0"/>
              <a:t> if either of them will work.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They're clearer for the reader, and often faster to compile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1) We have the starting $count variable:</a:t>
            </a:r>
          </a:p>
          <a:p>
            <a:pPr marL="514350" indent="-514350">
              <a:buClr>
                <a:schemeClr val="tx1"/>
              </a:buClr>
              <a:buAutoNum type="arabicParenR"/>
            </a:pPr>
            <a:r>
              <a:rPr lang="en-US" b="1" dirty="0"/>
              <a:t>$count: 1;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Dynamically create 5 classes that will position the element from the top in steps of 10%. </a:t>
            </a:r>
          </a:p>
          <a:p>
            <a:pPr>
              <a:buClr>
                <a:schemeClr val="tx1"/>
              </a:buClr>
            </a:pPr>
            <a:r>
              <a:rPr lang="en-US" dirty="0"/>
              <a:t>For example, the first class should position it 10% from the top, the second 20%, ...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Flow Control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Functions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600" dirty="0"/>
              <a:t>Methodologies</a:t>
            </a:r>
          </a:p>
          <a:p>
            <a:pPr>
              <a:buClr>
                <a:schemeClr val="tx1"/>
              </a:buClr>
            </a:pPr>
            <a:r>
              <a:rPr lang="en-US" dirty="0"/>
              <a:t>  OOCSS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</a:t>
            </a:r>
            <a:r>
              <a:rPr lang="en-US" dirty="0"/>
              <a:t>SMACSS</a:t>
            </a:r>
          </a:p>
          <a:p>
            <a:pPr>
              <a:buClr>
                <a:schemeClr val="tx1"/>
              </a:buClr>
            </a:pPr>
            <a:r>
              <a:rPr lang="en-US" dirty="0"/>
              <a:t>  ITCSS</a:t>
            </a:r>
          </a:p>
          <a:p>
            <a:pPr>
              <a:buClr>
                <a:schemeClr val="tx1"/>
              </a:buClr>
            </a:pPr>
            <a:r>
              <a:rPr lang="en-US" dirty="0"/>
              <a:t>  BEM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600" dirty="0"/>
              <a:t>Frameworks</a:t>
            </a:r>
          </a:p>
          <a:p>
            <a:pPr>
              <a:buClr>
                <a:schemeClr val="tx1"/>
              </a:buClr>
            </a:pPr>
            <a:r>
              <a:rPr lang="en-US" dirty="0"/>
              <a:t>  Bootstrap</a:t>
            </a:r>
          </a:p>
          <a:p>
            <a:pPr>
              <a:buClr>
                <a:schemeClr val="tx1"/>
              </a:buClr>
            </a:pPr>
            <a:r>
              <a:rPr lang="en-US" dirty="0"/>
              <a:t>  </a:t>
            </a:r>
            <a:r>
              <a:rPr lang="en-US" dirty="0" err="1"/>
              <a:t>Bulma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  </a:t>
            </a:r>
            <a:r>
              <a:rPr lang="en-US" dirty="0" err="1"/>
              <a:t>Zurb</a:t>
            </a:r>
            <a:r>
              <a:rPr lang="en-US" dirty="0"/>
              <a:t> Foundation</a:t>
            </a:r>
          </a:p>
          <a:p>
            <a:pPr marL="0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</a:t>
            </a:r>
            <a:br>
              <a:rPr lang="en-GB" dirty="0"/>
            </a:br>
            <a:r>
              <a:rPr lang="en-GB" sz="3600" dirty="0"/>
              <a:t>@for vs @while vs @each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All three loops will, with some modification, be able to do whatever iteration control you need.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 </a:t>
            </a:r>
            <a:r>
              <a:rPr lang="en-US" sz="3200" b="1" dirty="0"/>
              <a:t>@for loop </a:t>
            </a:r>
            <a:r>
              <a:rPr lang="en-US" sz="3200" dirty="0"/>
              <a:t>is typically used when we need our loop to run a specific number of times.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 </a:t>
            </a:r>
            <a:r>
              <a:rPr lang="en-US" sz="3200" b="1" dirty="0"/>
              <a:t>@while loop </a:t>
            </a:r>
            <a:r>
              <a:rPr lang="en-US" sz="3200" dirty="0"/>
              <a:t>is typically used when the number of times the loop will run is unknown and based on a condition.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 </a:t>
            </a:r>
            <a:r>
              <a:rPr lang="en-US" sz="3200" b="1" dirty="0"/>
              <a:t>@each loop </a:t>
            </a:r>
            <a:r>
              <a:rPr lang="en-US" sz="3200" dirty="0"/>
              <a:t>is typically used to iterate over items in a list or map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SASS: </a:t>
            </a:r>
            <a:r>
              <a:rPr lang="de-DE" dirty="0" err="1"/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Inside SASS, functions allow us to define complex operations on Sass-Script values that we can re-use throughout our stylesheet.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This makes it easy to abstract out common formulas and behaviors in a readable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SASS functions are defined using the </a:t>
            </a:r>
            <a:r>
              <a:rPr lang="en-US" sz="3200" b="1" dirty="0"/>
              <a:t>function </a:t>
            </a:r>
            <a:r>
              <a:rPr lang="en-US" sz="3200" dirty="0"/>
              <a:t>at-rule which is written in the following way:</a:t>
            </a:r>
          </a:p>
          <a:p>
            <a:pPr>
              <a:buClr>
                <a:schemeClr val="tx1"/>
              </a:buClr>
            </a:pPr>
            <a:r>
              <a:rPr lang="en-GB" b="1" dirty="0"/>
              <a:t>@function &lt;name&gt;(&lt;arguments&gt;) { ... }</a:t>
            </a:r>
          </a:p>
          <a:p>
            <a:pPr>
              <a:buClr>
                <a:schemeClr val="tx1"/>
              </a:buClr>
            </a:pPr>
            <a:endParaRPr lang="en-GB" b="1" dirty="0"/>
          </a:p>
          <a:p>
            <a:pPr>
              <a:buClr>
                <a:schemeClr val="tx1"/>
              </a:buClr>
            </a:pP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Note that a function name can be any SASS identifier and it can only contain universal statements, as well as the </a:t>
            </a:r>
            <a:r>
              <a:rPr lang="en-GB" b="1" dirty="0"/>
              <a:t>@return </a:t>
            </a:r>
            <a:r>
              <a:rPr lang="en-GB" dirty="0"/>
              <a:t>at-rule which indicates the value to use as the result of the function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For example, we can define a simple function that will convert pixel values to rems.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1BF3EB-3A24-0748-AB82-A7AAE1EF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34" y="3335019"/>
            <a:ext cx="6411331" cy="36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For example, we can define a simple function that will convert pixel values to rems.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1BF3EB-3A24-0748-AB82-A7AAE1EF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34" y="3335019"/>
            <a:ext cx="6411331" cy="362648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2C38493-CFBD-2145-ACC0-72B1DF35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352" y="2455088"/>
            <a:ext cx="5215295" cy="71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arguments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Just like in any programming language, arguments allow functions' behavior to be customized each time they’re called.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arguments are specified in the </a:t>
            </a:r>
            <a:r>
              <a:rPr lang="en-US" sz="3200" b="1" dirty="0"/>
              <a:t>@function </a:t>
            </a:r>
            <a:r>
              <a:rPr lang="en-US" sz="3200" dirty="0"/>
              <a:t>rule after the function’s name, as a list of variable names surrounded by parentheses. 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arguments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Three things to have in mind when working with functions and their arguments:</a:t>
            </a:r>
          </a:p>
          <a:p>
            <a:r>
              <a:rPr lang="en-GB" dirty="0"/>
              <a:t>  Optional arguments</a:t>
            </a:r>
          </a:p>
          <a:p>
            <a:r>
              <a:rPr lang="en-GB" dirty="0"/>
              <a:t>  Keyword arguments</a:t>
            </a:r>
          </a:p>
          <a:p>
            <a:r>
              <a:rPr lang="en-GB" dirty="0"/>
              <a:t>  Arbitrary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arguments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Optional Arguments</a:t>
            </a:r>
          </a:p>
          <a:p>
            <a:r>
              <a:rPr lang="en-GB" dirty="0"/>
              <a:t>We can make an argument optional by defining a default value which will be used if that arguments isn't passed. </a:t>
            </a:r>
          </a:p>
          <a:p>
            <a:r>
              <a:rPr lang="en-GB" dirty="0"/>
              <a:t>This behaves in the same way as the case with </a:t>
            </a:r>
            <a:r>
              <a:rPr lang="en-GB" dirty="0" err="1"/>
              <a:t>mixins</a:t>
            </a:r>
            <a:r>
              <a:rPr lang="en-GB" dirty="0"/>
              <a:t>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A2C55DD-419F-654C-B0E5-2570528B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88" y="3591970"/>
            <a:ext cx="6623824" cy="31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arguments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Keyword Arguments</a:t>
            </a:r>
          </a:p>
          <a:p>
            <a:r>
              <a:rPr lang="en-GB" dirty="0"/>
              <a:t>When a function is called, arguments can be passed by name in addition to passing them by their position in the argument list.</a:t>
            </a:r>
          </a:p>
          <a:p>
            <a:r>
              <a:rPr lang="en-GB" dirty="0"/>
              <a:t>This can be especially useful for functions that have multiple optional arguments or with </a:t>
            </a:r>
            <a:r>
              <a:rPr lang="en-GB" dirty="0" err="1"/>
              <a:t>boolean</a:t>
            </a:r>
            <a:r>
              <a:rPr lang="en-GB" dirty="0"/>
              <a:t> arguments whose meanings aren't obvious without a name describing them. </a:t>
            </a:r>
          </a:p>
          <a:p>
            <a:endParaRPr lang="en-GB" dirty="0"/>
          </a:p>
          <a:p>
            <a:r>
              <a:rPr lang="en-GB" dirty="0"/>
              <a:t>Again, this is very similar to keyword arguments in </a:t>
            </a:r>
            <a:r>
              <a:rPr lang="en-GB" dirty="0" err="1"/>
              <a:t>mixins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B59925B-9C4B-D44D-B157-01A10B92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94" y="2671816"/>
            <a:ext cx="6220212" cy="49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SASS: Flow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arguments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Taking Arbitrary Arguments</a:t>
            </a:r>
          </a:p>
          <a:p>
            <a:r>
              <a:rPr lang="en-GB" dirty="0"/>
              <a:t>Sometimes we will encounter cases where it is useful for a function to be able to take any number of arguments. </a:t>
            </a:r>
          </a:p>
          <a:p>
            <a:endParaRPr lang="en-GB" dirty="0"/>
          </a:p>
          <a:p>
            <a:r>
              <a:rPr lang="en-GB" dirty="0"/>
              <a:t>This can be achieved if the last argument in a </a:t>
            </a:r>
            <a:r>
              <a:rPr lang="en-GB" b="1" dirty="0"/>
              <a:t>@function</a:t>
            </a:r>
            <a:r>
              <a:rPr lang="en-GB" dirty="0"/>
              <a:t> declaration ends in `...`.</a:t>
            </a:r>
          </a:p>
          <a:p>
            <a:r>
              <a:rPr lang="en-GB" dirty="0"/>
              <a:t>Then all extra arguments to that function are passed to that argument as a list.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8D623C0-4C47-7C41-BFBE-976B4966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36" y="2219092"/>
            <a:ext cx="4364848" cy="58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</a:t>
            </a:r>
            <a:r>
              <a:rPr lang="en-GB" b="1" dirty="0"/>
              <a:t>@return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@return </a:t>
            </a:r>
            <a:r>
              <a:rPr lang="en-GB" dirty="0"/>
              <a:t>at-rule indicates the value to use as the result of calling a function. </a:t>
            </a:r>
          </a:p>
          <a:p>
            <a:r>
              <a:rPr lang="en-GB" dirty="0"/>
              <a:t>This at-rule is only allowed within a @function body, and each @function must end with a @return.</a:t>
            </a:r>
          </a:p>
          <a:p>
            <a:endParaRPr lang="en-GB" dirty="0"/>
          </a:p>
          <a:p>
            <a:r>
              <a:rPr lang="en-GB" dirty="0"/>
              <a:t>When a @return is encountered, it immediately ends the function and returns its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F1ABD-198D-964B-AB5B-29FC23AB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1" y="3301908"/>
            <a:ext cx="8291337" cy="36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1) Write a function that will take two arguments (should be numbers!) and returns their sum.</a:t>
            </a:r>
          </a:p>
          <a:p>
            <a:pPr marL="514350" indent="-514350">
              <a:buClr>
                <a:schemeClr val="tx1"/>
              </a:buClr>
              <a:buAutoNum type="arabicParenR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2) Write a function that can take any number of arguments (should be numbers!). </a:t>
            </a:r>
          </a:p>
          <a:p>
            <a:pPr>
              <a:buClr>
                <a:schemeClr val="tx1"/>
              </a:buClr>
            </a:pPr>
            <a:r>
              <a:rPr lang="en-US" dirty="0"/>
              <a:t>It needs to return the largest of the numbers that were passed in.</a:t>
            </a:r>
          </a:p>
          <a:p>
            <a:pPr marL="514350" indent="-514350">
              <a:buClr>
                <a:schemeClr val="tx1"/>
              </a:buClr>
              <a:buAutoNum type="arabicParenR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Built in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Built-in functions are globally available helper functions to aid in development.</a:t>
            </a:r>
          </a:p>
          <a:p>
            <a:endParaRPr lang="en-GB" dirty="0"/>
          </a:p>
          <a:p>
            <a:r>
              <a:rPr lang="en-GB" dirty="0"/>
              <a:t>We have:</a:t>
            </a:r>
          </a:p>
          <a:p>
            <a:r>
              <a:rPr lang="en-GB" dirty="0"/>
              <a:t>  </a:t>
            </a:r>
            <a:r>
              <a:rPr lang="en-GB" dirty="0" err="1"/>
              <a:t>Color</a:t>
            </a:r>
            <a:r>
              <a:rPr lang="en-GB" dirty="0"/>
              <a:t> Functions</a:t>
            </a:r>
          </a:p>
          <a:p>
            <a:r>
              <a:rPr lang="en-GB" dirty="0"/>
              <a:t>  Math Functions</a:t>
            </a:r>
          </a:p>
          <a:p>
            <a:r>
              <a:rPr lang="en-GB" dirty="0"/>
              <a:t>  String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Built in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SASS Colour Functions</a:t>
            </a:r>
          </a:p>
          <a:p>
            <a:endParaRPr lang="en-GB" b="1" dirty="0"/>
          </a:p>
          <a:p>
            <a:r>
              <a:rPr lang="en-GB" b="1" dirty="0"/>
              <a:t>grayscale($</a:t>
            </a:r>
            <a:r>
              <a:rPr lang="en-GB" b="1" dirty="0" err="1"/>
              <a:t>color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sz="2000" dirty="0"/>
              <a:t>Returns a </a:t>
            </a:r>
            <a:r>
              <a:rPr lang="en-GB" sz="2000" dirty="0" err="1"/>
              <a:t>gray</a:t>
            </a:r>
            <a:r>
              <a:rPr lang="en-GB" sz="2000" dirty="0"/>
              <a:t> with the same intensity as $</a:t>
            </a:r>
            <a:r>
              <a:rPr lang="en-GB" sz="2000" dirty="0" err="1"/>
              <a:t>color</a:t>
            </a:r>
            <a:endParaRPr lang="en-GB" sz="2000" dirty="0"/>
          </a:p>
          <a:p>
            <a:r>
              <a:rPr lang="en-GB" b="1" dirty="0"/>
              <a:t>invert($</a:t>
            </a:r>
            <a:r>
              <a:rPr lang="en-GB" b="1" dirty="0" err="1"/>
              <a:t>color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sz="2000" dirty="0"/>
              <a:t>Returns the inverse of the individual red, green and blue components of $</a:t>
            </a:r>
            <a:r>
              <a:rPr lang="en-GB" sz="2000" dirty="0" err="1"/>
              <a:t>color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r>
              <a:rPr lang="en-GB" b="1" dirty="0"/>
              <a:t>red($</a:t>
            </a:r>
            <a:r>
              <a:rPr lang="en-GB" b="1" dirty="0" err="1"/>
              <a:t>color</a:t>
            </a:r>
            <a:r>
              <a:rPr lang="en-GB" b="1" dirty="0"/>
              <a:t>)</a:t>
            </a:r>
            <a:br>
              <a:rPr lang="en-GB" sz="2000" b="1" dirty="0"/>
            </a:br>
            <a:r>
              <a:rPr lang="en-GB" sz="2000" dirty="0"/>
              <a:t>Returns the red component of $</a:t>
            </a:r>
            <a:r>
              <a:rPr lang="en-GB" sz="2000" dirty="0" err="1"/>
              <a:t>color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r>
              <a:rPr lang="en-GB" b="1" dirty="0"/>
              <a:t>lighten($</a:t>
            </a:r>
            <a:r>
              <a:rPr lang="en-GB" b="1" dirty="0" err="1"/>
              <a:t>color</a:t>
            </a:r>
            <a:r>
              <a:rPr lang="en-GB" b="1" dirty="0"/>
              <a:t>, $amount)</a:t>
            </a:r>
            <a:br>
              <a:rPr lang="en-GB" dirty="0"/>
            </a:br>
            <a:r>
              <a:rPr lang="en-GB" sz="2000" dirty="0"/>
              <a:t>Lightens the specified </a:t>
            </a:r>
            <a:r>
              <a:rPr lang="en-GB" sz="2000" dirty="0" err="1"/>
              <a:t>color</a:t>
            </a:r>
            <a:r>
              <a:rPr lang="en-GB" sz="2000" dirty="0"/>
              <a:t> by the percentage specified in $amount.</a:t>
            </a:r>
          </a:p>
          <a:p>
            <a:r>
              <a:rPr lang="en-GB" b="1" dirty="0"/>
              <a:t>darken($</a:t>
            </a:r>
            <a:r>
              <a:rPr lang="en-GB" b="1" dirty="0" err="1"/>
              <a:t>color</a:t>
            </a:r>
            <a:r>
              <a:rPr lang="en-GB" b="1" dirty="0"/>
              <a:t>, $amount)</a:t>
            </a:r>
            <a:br>
              <a:rPr lang="en-GB" sz="2000" dirty="0"/>
            </a:br>
            <a:r>
              <a:rPr lang="en-GB" sz="2000" dirty="0"/>
              <a:t>Darkens the specified </a:t>
            </a:r>
            <a:r>
              <a:rPr lang="en-GB" sz="2000" dirty="0" err="1"/>
              <a:t>color</a:t>
            </a:r>
            <a:r>
              <a:rPr lang="en-GB" sz="2000" dirty="0"/>
              <a:t> by the percentage specified in $amount.</a:t>
            </a:r>
          </a:p>
          <a:p>
            <a:r>
              <a:rPr lang="en-GB" b="1" dirty="0"/>
              <a:t>transparentize($</a:t>
            </a:r>
            <a:r>
              <a:rPr lang="en-GB" b="1" dirty="0" err="1"/>
              <a:t>color</a:t>
            </a:r>
            <a:r>
              <a:rPr lang="en-GB" b="1" dirty="0"/>
              <a:t>, $amount)</a:t>
            </a:r>
            <a:br>
              <a:rPr lang="en-GB" sz="2000" dirty="0"/>
            </a:br>
            <a:r>
              <a:rPr lang="en-GB" sz="2000" dirty="0"/>
              <a:t>Reduces the opacity of $</a:t>
            </a:r>
            <a:r>
              <a:rPr lang="en-GB" sz="2000" dirty="0" err="1"/>
              <a:t>color</a:t>
            </a:r>
            <a:r>
              <a:rPr lang="en-GB" sz="2000" dirty="0"/>
              <a:t> by the percentage specified in $alpha.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76A29DE-D382-7240-B78B-DB4D0AD5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45" y="2118731"/>
            <a:ext cx="5871910" cy="60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Built in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SASS Math Functions</a:t>
            </a:r>
          </a:p>
          <a:p>
            <a:endParaRPr lang="en-GB" b="1" dirty="0"/>
          </a:p>
          <a:p>
            <a:r>
              <a:rPr lang="en-GB" b="1" dirty="0"/>
              <a:t>round($number)</a:t>
            </a:r>
            <a:br>
              <a:rPr lang="en-GB" b="1" dirty="0"/>
            </a:br>
            <a:r>
              <a:rPr lang="en-GB" sz="2000" dirty="0"/>
              <a:t>Round a number to the nearest whole number.</a:t>
            </a:r>
          </a:p>
          <a:p>
            <a:r>
              <a:rPr lang="en-GB" b="1" dirty="0"/>
              <a:t>ceil($number)</a:t>
            </a:r>
            <a:br>
              <a:rPr lang="en-GB" b="1" dirty="0"/>
            </a:br>
            <a:r>
              <a:rPr lang="en-GB" sz="2000" dirty="0"/>
              <a:t>Round a number up to the nearest whole number.</a:t>
            </a:r>
          </a:p>
          <a:p>
            <a:r>
              <a:rPr lang="en-GB" b="1" dirty="0"/>
              <a:t>floor($number)</a:t>
            </a:r>
            <a:br>
              <a:rPr lang="en-GB" sz="2000" b="1" dirty="0"/>
            </a:br>
            <a:r>
              <a:rPr lang="en-GB" sz="2000" dirty="0"/>
              <a:t>Round a number down to the nearest whole number.</a:t>
            </a:r>
          </a:p>
          <a:p>
            <a:r>
              <a:rPr lang="en-GB" b="1" dirty="0"/>
              <a:t>random($number)</a:t>
            </a:r>
            <a:br>
              <a:rPr lang="en-GB" sz="2000" dirty="0"/>
            </a:br>
            <a:r>
              <a:rPr lang="en-GB" sz="2000" dirty="0"/>
              <a:t>Return a random value larger than 0 and smaller than 1.</a:t>
            </a:r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ED0DF55-A841-7041-A718-4A6BA5C7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3573462"/>
            <a:ext cx="736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Functions; Built in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SASS String Functions</a:t>
            </a:r>
          </a:p>
          <a:p>
            <a:endParaRPr lang="en-GB" b="1" dirty="0"/>
          </a:p>
          <a:p>
            <a:r>
              <a:rPr lang="en-GB" b="1" dirty="0"/>
              <a:t>unquote($string)</a:t>
            </a:r>
            <a:br>
              <a:rPr lang="en-GB" b="1" dirty="0"/>
            </a:br>
            <a:r>
              <a:rPr lang="en-GB" sz="2000" dirty="0"/>
              <a:t>Removes any quotes around a string.</a:t>
            </a:r>
          </a:p>
          <a:p>
            <a:r>
              <a:rPr lang="en-GB" b="1" dirty="0"/>
              <a:t>quote($string)</a:t>
            </a:r>
            <a:br>
              <a:rPr lang="en-GB" b="1" dirty="0"/>
            </a:br>
            <a:r>
              <a:rPr lang="en-GB" sz="2000" dirty="0"/>
              <a:t>Add quotes to an unquoted string.</a:t>
            </a:r>
          </a:p>
          <a:p>
            <a:r>
              <a:rPr lang="en-GB" b="1" dirty="0"/>
              <a:t>str-length($string)</a:t>
            </a:r>
            <a:br>
              <a:rPr lang="en-GB" sz="2000" b="1" dirty="0"/>
            </a:br>
            <a:r>
              <a:rPr lang="en-GB" sz="2000" dirty="0"/>
              <a:t>Return the number of characters in a string.</a:t>
            </a:r>
          </a:p>
          <a:p>
            <a:r>
              <a:rPr lang="en-GB" b="1" dirty="0"/>
              <a:t>str-insert($string, $insert, $index)</a:t>
            </a:r>
            <a:br>
              <a:rPr lang="en-GB" sz="2000" dirty="0"/>
            </a:br>
            <a:r>
              <a:rPr lang="en-GB" sz="2000" dirty="0"/>
              <a:t>Insert the string specified as </a:t>
            </a:r>
            <a:r>
              <a:rPr lang="en-GB" sz="2000" b="1" dirty="0"/>
              <a:t>$insert </a:t>
            </a:r>
            <a:r>
              <a:rPr lang="en-GB" sz="2000" dirty="0"/>
              <a:t>at the specified </a:t>
            </a:r>
            <a:r>
              <a:rPr lang="en-GB" sz="2000" b="1" dirty="0"/>
              <a:t>$index</a:t>
            </a:r>
            <a:r>
              <a:rPr lang="en-GB" sz="2000" dirty="0"/>
              <a:t> position inside </a:t>
            </a:r>
            <a:r>
              <a:rPr lang="en-GB" sz="2000" b="1" dirty="0"/>
              <a:t>$string</a:t>
            </a:r>
            <a:r>
              <a:rPr lang="en-GB" sz="2000" dirty="0"/>
              <a:t>.</a:t>
            </a:r>
          </a:p>
          <a:p>
            <a:r>
              <a:rPr lang="en-GB" b="1" dirty="0"/>
              <a:t>str-slice($string, $start-at, [$end-at])</a:t>
            </a:r>
            <a:br>
              <a:rPr lang="en-GB" sz="2000" b="1" dirty="0"/>
            </a:br>
            <a:r>
              <a:rPr lang="en-GB" sz="2000" dirty="0"/>
              <a:t>Return a substring beginning at position </a:t>
            </a:r>
            <a:r>
              <a:rPr lang="en-GB" sz="2000" b="1" dirty="0"/>
              <a:t>$start-at</a:t>
            </a:r>
            <a:r>
              <a:rPr lang="en-GB" sz="2000" dirty="0"/>
              <a:t> and, optionally, ending at position </a:t>
            </a:r>
            <a:r>
              <a:rPr lang="en-GB" sz="2000" b="1" dirty="0"/>
              <a:t>$end-at</a:t>
            </a:r>
            <a:r>
              <a:rPr lang="en-GB" sz="2000" dirty="0"/>
              <a:t>.</a:t>
            </a:r>
          </a:p>
          <a:p>
            <a:r>
              <a:rPr lang="en-GB" b="1" dirty="0"/>
              <a:t>to-upper-case($string)</a:t>
            </a:r>
            <a:br>
              <a:rPr lang="en-GB" sz="2000" b="1" dirty="0"/>
            </a:br>
            <a:r>
              <a:rPr lang="en-GB" sz="2000" dirty="0"/>
              <a:t>Return a string containing $string converted to upper case.</a:t>
            </a:r>
          </a:p>
          <a:p>
            <a:r>
              <a:rPr lang="en-GB" b="1" dirty="0"/>
              <a:t>to-lower-case($string)</a:t>
            </a:r>
            <a:br>
              <a:rPr lang="en-GB" sz="2000" b="1" dirty="0"/>
            </a:br>
            <a:r>
              <a:rPr lang="en-GB" sz="2000" dirty="0"/>
              <a:t>Return a string containing $string converted to lower case.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5834D58-87A8-C44C-BCE4-B1311B05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1" y="2709390"/>
            <a:ext cx="8611860" cy="48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1) Create 3 different button styles with 1 color each, using SASS built—in functions to define different states of one color.</a:t>
            </a:r>
          </a:p>
          <a:p>
            <a:pPr>
              <a:buClr>
                <a:schemeClr val="tx1"/>
              </a:buClr>
            </a:pPr>
            <a:r>
              <a:rPr lang="en-US" dirty="0"/>
              <a:t>Use the following map.</a:t>
            </a:r>
          </a:p>
          <a:p>
            <a:pPr marL="514350" indent="-514350">
              <a:buClr>
                <a:schemeClr val="tx1"/>
              </a:buClr>
              <a:buAutoNum type="arabicParenR"/>
            </a:pPr>
            <a:endParaRPr lang="en-US" dirty="0"/>
          </a:p>
          <a:p>
            <a:pPr marL="514350" indent="-514350">
              <a:buClr>
                <a:schemeClr val="tx1"/>
              </a:buClr>
              <a:buAutoNum type="arabicParenR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04696-CFC1-744E-A2BA-B810682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0" y="1116000"/>
            <a:ext cx="5128880" cy="7236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BAFA122-B491-5248-ADC4-2E7A239A3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867" y="3083215"/>
            <a:ext cx="5229573" cy="4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0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Methodologies</a:t>
            </a:r>
            <a:br>
              <a:rPr lang="de-DE" dirty="0"/>
            </a:br>
            <a:br>
              <a:rPr lang="de-DE" dirty="0"/>
            </a:br>
            <a:r>
              <a:rPr lang="de-DE" sz="3600" dirty="0"/>
              <a:t>  OOCSS</a:t>
            </a:r>
            <a:br>
              <a:rPr lang="de-DE" sz="3600" dirty="0"/>
            </a:br>
            <a:r>
              <a:rPr lang="de-DE" sz="3600" dirty="0"/>
              <a:t>  SMACSS</a:t>
            </a:r>
            <a:br>
              <a:rPr lang="de-DE" sz="3600" dirty="0"/>
            </a:br>
            <a:r>
              <a:rPr lang="de-DE" sz="3600" dirty="0"/>
              <a:t>  ITCSS</a:t>
            </a:r>
            <a:br>
              <a:rPr lang="de-DE" sz="3600" dirty="0"/>
            </a:br>
            <a:r>
              <a:rPr lang="de-DE" sz="3600" dirty="0"/>
              <a:t>  BEM</a:t>
            </a:r>
            <a:endParaRPr lang="de-DE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  <a:br>
              <a:rPr lang="de-DE" dirty="0"/>
            </a:br>
            <a:br>
              <a:rPr lang="de-DE" dirty="0"/>
            </a:br>
            <a:r>
              <a:rPr lang="de-DE" sz="3600" dirty="0"/>
              <a:t>  Bootstrap</a:t>
            </a:r>
            <a:br>
              <a:rPr lang="de-DE" sz="3600" dirty="0"/>
            </a:br>
            <a:r>
              <a:rPr lang="de-DE" sz="3600" dirty="0"/>
              <a:t>  </a:t>
            </a:r>
            <a:r>
              <a:rPr lang="de-DE" sz="3600" dirty="0" err="1"/>
              <a:t>Bulma</a:t>
            </a:r>
            <a:br>
              <a:rPr lang="de-DE" sz="3600" dirty="0"/>
            </a:br>
            <a:r>
              <a:rPr lang="de-DE" sz="3600" dirty="0"/>
              <a:t>  </a:t>
            </a:r>
            <a:r>
              <a:rPr lang="de-DE" sz="3600" dirty="0" err="1"/>
              <a:t>Zurb</a:t>
            </a:r>
            <a:r>
              <a:rPr lang="de-DE" sz="3600" dirty="0"/>
              <a:t> </a:t>
            </a:r>
            <a:r>
              <a:rPr lang="de-DE" sz="3600" dirty="0" err="1"/>
              <a:t>Foundation</a:t>
            </a:r>
            <a:endParaRPr lang="de-DE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</a:t>
            </a:r>
            <a:endParaRPr lang="en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SASS provides a number of at-rules that make it possible to control whether styles get emitted, or just to emit them multiple times with small variation.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You will recognize those flow control at-rules from other programming languages, and that is one of the biggest advantages of SASS.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gives us the opportunity to write CSS in a way similar to what we're used in other programming languages.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 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6A581A-318F-E34E-A657-4A2FC97C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3863975"/>
            <a:ext cx="9144000" cy="91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50F401-978D-BE4F-999F-345555F2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6672" y="-1001527"/>
            <a:ext cx="4394161" cy="4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18FEE-AED2-314F-91C8-B1BD9EC8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 links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FEBE1-70FE-9E4A-B959-AED3353E1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iX</a:t>
            </a:r>
            <a:r>
              <a:rPr lang="en-US" dirty="0"/>
              <a:t> / © IBM Corporation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272684-9C14-0446-9995-01B3DCFBB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F6D7D8-F8FF-A247-8C0B-D79E156F77E6}"/>
              </a:ext>
            </a:extLst>
          </p:cNvPr>
          <p:cNvSpPr txBox="1"/>
          <p:nvPr/>
        </p:nvSpPr>
        <p:spPr>
          <a:xfrm>
            <a:off x="465746" y="1500189"/>
            <a:ext cx="8229467" cy="75106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SASS</a:t>
            </a: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Flow Control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hlinkClick r:id="rId3"/>
              </a:rPr>
              <a:t>https://sass-lang.com/documentation/at-rules/control</a:t>
            </a: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Functions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https://sass-lang.com/documentation/at-rules/function</a:t>
            </a:r>
            <a:endParaRPr lang="en-GB" sz="1600" dirty="0"/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5"/>
              </a:rPr>
              <a:t>https://openclassrooms.com/en/courses/5625786-produce-maintainable-css-with-sass/5722956-create-and-use-sass-functions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Methodologies</a:t>
            </a: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OOCSS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6"/>
              </a:rPr>
              <a:t>https://www.keycdn.com/blog/oocss</a:t>
            </a:r>
            <a:endParaRPr lang="en-GB" sz="1600" dirty="0"/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7"/>
              </a:rPr>
              <a:t>https://www.slideshare.net/stubbornella/object-oriented-css/42-Consistency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SMACSS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8"/>
              </a:rPr>
              <a:t>http://smacss.com/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ITCSS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9"/>
              </a:rPr>
              <a:t>https://www.xfive.co/blog/itcss-scalable-maintainable-css-architecture/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BEM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10"/>
              </a:rPr>
              <a:t>http://getbem.com/</a:t>
            </a:r>
            <a:endParaRPr lang="en-GB" sz="1600" dirty="0"/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Atomic Design </a:t>
            </a:r>
            <a:r>
              <a:rPr lang="en-GB" sz="1600" dirty="0">
                <a:hlinkClick r:id="rId11"/>
              </a:rPr>
              <a:t>https://bradfrost.com/blog/post/atomic-web-design/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Combined articles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12"/>
              </a:rPr>
              <a:t>https://www.valoremreply.com/post/5_css_methodologies/</a:t>
            </a:r>
            <a:r>
              <a:rPr lang="en-GB" sz="1600" dirty="0"/>
              <a:t> 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13"/>
              </a:rPr>
              <a:t>https://www.webfx.com/blog/web-design/css-methodologies/</a:t>
            </a:r>
            <a:r>
              <a:rPr lang="en-GB" sz="1600" dirty="0"/>
              <a:t> </a:t>
            </a: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Frameworks</a:t>
            </a: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 err="1"/>
              <a:t>Bulma</a:t>
            </a:r>
            <a:r>
              <a:rPr lang="en-GB" sz="1600" dirty="0"/>
              <a:t> CSS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14"/>
              </a:rPr>
              <a:t>https://bulma.io/</a:t>
            </a:r>
            <a:endParaRPr lang="en-GB" sz="16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Bootstrap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>
                <a:hlinkClick r:id="rId15"/>
              </a:rPr>
              <a:t>https://getbootstrap.com/</a:t>
            </a:r>
            <a:r>
              <a:rPr lang="en-GB" sz="1600" dirty="0"/>
              <a:t> </a:t>
            </a: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600" dirty="0"/>
              <a:t>Foundation</a:t>
            </a:r>
          </a:p>
          <a:p>
            <a:pPr marL="1829578" lvl="2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sz="1800" dirty="0">
                <a:hlinkClick r:id="rId16"/>
              </a:rPr>
              <a:t>https://get.foundation/</a:t>
            </a:r>
            <a:endParaRPr lang="en-GB" sz="1800" dirty="0"/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de-DE" sz="16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de-DE" sz="16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1143388" lvl="1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de-DE" sz="11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10" name="Grafik 24">
            <a:extLst>
              <a:ext uri="{FF2B5EF4-FFF2-40B4-BE49-F238E27FC236}">
                <a16:creationId xmlns:a16="http://schemas.microsoft.com/office/drawing/2014/main" id="{8CF0FDD2-0BE6-B84C-8B14-1E44278EDE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1972" y="3919116"/>
            <a:ext cx="5770530" cy="24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</a:t>
            </a:r>
            <a:endParaRPr lang="en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 following four flow control at-rules are available in sass:</a:t>
            </a:r>
          </a:p>
          <a:p>
            <a:pPr>
              <a:buClr>
                <a:schemeClr val="tx1"/>
              </a:buClr>
            </a:pPr>
            <a:r>
              <a:rPr lang="en-US" sz="3200" b="1" dirty="0"/>
              <a:t>@if </a:t>
            </a:r>
            <a:r>
              <a:rPr lang="en-US" sz="3200" dirty="0"/>
              <a:t>and </a:t>
            </a:r>
            <a:r>
              <a:rPr lang="en-US" sz="3200" b="1" dirty="0"/>
              <a:t>@else </a:t>
            </a:r>
            <a:br>
              <a:rPr lang="en-US" sz="3200" b="1" dirty="0"/>
            </a:br>
            <a:r>
              <a:rPr lang="en-US" sz="2400" dirty="0"/>
              <a:t>controls if a block should be shown</a:t>
            </a:r>
          </a:p>
          <a:p>
            <a:pPr>
              <a:buClr>
                <a:schemeClr val="tx1"/>
              </a:buClr>
            </a:pPr>
            <a:r>
              <a:rPr lang="en-US" sz="3200" b="1" dirty="0"/>
              <a:t>@each </a:t>
            </a:r>
            <a:br>
              <a:rPr lang="en-US" sz="3200" b="1" dirty="0"/>
            </a:br>
            <a:r>
              <a:rPr lang="en-US" sz="2400" dirty="0"/>
              <a:t>evaluates a block for each element in a list or each pair in a map</a:t>
            </a:r>
          </a:p>
          <a:p>
            <a:pPr>
              <a:buClr>
                <a:schemeClr val="tx1"/>
              </a:buClr>
            </a:pPr>
            <a:r>
              <a:rPr lang="en-US" sz="3200" b="1" dirty="0"/>
              <a:t>@for</a:t>
            </a:r>
            <a:br>
              <a:rPr lang="en-US" sz="3200" b="1" dirty="0"/>
            </a:br>
            <a:r>
              <a:rPr lang="en-US" sz="2400" dirty="0"/>
              <a:t>evaluates a block a certain number of times</a:t>
            </a:r>
          </a:p>
          <a:p>
            <a:pPr>
              <a:buClr>
                <a:schemeClr val="tx1"/>
              </a:buClr>
            </a:pPr>
            <a:r>
              <a:rPr lang="en-US" sz="3200" b="1" dirty="0"/>
              <a:t>@while</a:t>
            </a:r>
            <a:br>
              <a:rPr lang="en-US" sz="3200" b="1" dirty="0"/>
            </a:br>
            <a:r>
              <a:rPr lang="en-US" sz="2400" dirty="0"/>
              <a:t>evaluates a block until a certain condition is met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All above at-rules can be used inside </a:t>
            </a:r>
            <a:r>
              <a:rPr lang="en-US" sz="3200" dirty="0" err="1"/>
              <a:t>mixins</a:t>
            </a:r>
            <a:r>
              <a:rPr lang="en-US" sz="3200" dirty="0"/>
              <a:t> and functions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if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The </a:t>
            </a:r>
            <a:r>
              <a:rPr lang="en-US" sz="3200" b="1" dirty="0"/>
              <a:t>@if </a:t>
            </a:r>
            <a:r>
              <a:rPr lang="en-US" sz="3200" dirty="0"/>
              <a:t>rule control whether or not its block gets evaluated, or simply said if it will be emitted.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expression usually returns either true or false.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If the expression returns true, the block is evaluated, and it is not if the expression returns 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966D91-03C5-8040-B016-AAC192BA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14" y="2966127"/>
            <a:ext cx="5883571" cy="43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else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Optionally, the </a:t>
            </a:r>
            <a:r>
              <a:rPr lang="en-US" sz="3200" b="1" dirty="0"/>
              <a:t>@if</a:t>
            </a:r>
            <a:r>
              <a:rPr lang="en-US" sz="3200" dirty="0"/>
              <a:t> at-rule can be followed by an </a:t>
            </a:r>
            <a:r>
              <a:rPr lang="en-US" sz="3200" b="1" dirty="0"/>
              <a:t>@else</a:t>
            </a:r>
            <a:r>
              <a:rPr lang="en-US" sz="3200" dirty="0"/>
              <a:t> at-rule that will be evaluated if the </a:t>
            </a:r>
            <a:r>
              <a:rPr lang="en-US" sz="3200" b="1" dirty="0"/>
              <a:t>@if</a:t>
            </a:r>
            <a:r>
              <a:rPr lang="en-US" sz="3200" dirty="0"/>
              <a:t> expression returns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D625D93-5DA7-D44C-9AF7-EA9603B2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3" y="2325029"/>
            <a:ext cx="6780534" cy="56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1B87-4122-144C-B681-92F95460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SASS: Flow Control; </a:t>
            </a:r>
            <a:r>
              <a:rPr lang="en-GB" b="1" dirty="0"/>
              <a:t>else if</a:t>
            </a:r>
            <a:endParaRPr lang="en-HR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49-3BDF-F34A-A20D-5A6D77182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Finally, we can chain multiple evaluations by using the </a:t>
            </a:r>
            <a:r>
              <a:rPr lang="en-US" sz="3200" b="1" dirty="0"/>
              <a:t>@else if</a:t>
            </a:r>
            <a:r>
              <a:rPr lang="en-US" sz="3200" dirty="0"/>
              <a:t> at rule.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Note that only the first block whose expression returns true will be evaluated.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DEA6-A2AB-6845-97C7-296D531A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0239-AEB0-204D-A0B1-39DCF01B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4A767A-CFEF-8944-A902-97B8A7038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73" y="1856677"/>
            <a:ext cx="5437253" cy="65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IBM 2019 Master template (black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3293EC15-773F-5D41-A210-98ADD9723F6F}" vid="{39700B1B-504B-F041-A025-0A7822F09061}"/>
    </a:ext>
  </a:extLst>
</a:theme>
</file>

<file path=ppt/theme/theme2.xml><?xml version="1.0" encoding="utf-8"?>
<a:theme xmlns:a="http://schemas.openxmlformats.org/drawingml/2006/main" name="IBM 2019 Master template (blu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3293EC15-773F-5D41-A210-98ADD9723F6F}" vid="{799D29BA-02AD-194B-9347-CD32F0128EFD}"/>
    </a:ext>
  </a:extLst>
</a:theme>
</file>

<file path=ppt/theme/theme3.xml><?xml version="1.0" encoding="utf-8"?>
<a:theme xmlns:a="http://schemas.openxmlformats.org/drawingml/2006/main" name="IBM 2019 Master template (whit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3293EC15-773F-5D41-A210-98ADD9723F6F}" vid="{743231AE-FF1B-EA41-86ED-230B4150C97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(black background)</Template>
  <TotalTime>33696</TotalTime>
  <Words>3407</Words>
  <Application>Microsoft Macintosh PowerPoint</Application>
  <PresentationFormat>Custom</PresentationFormat>
  <Paragraphs>463</Paragraphs>
  <Slides>51</Slides>
  <Notes>46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.AppleSystemUIFont</vt:lpstr>
      <vt:lpstr>Arial</vt:lpstr>
      <vt:lpstr>HelvNeue Light for IBM</vt:lpstr>
      <vt:lpstr>IBM Plex Sans</vt:lpstr>
      <vt:lpstr>IBM Plex Sans Regular</vt:lpstr>
      <vt:lpstr>System Font Regular</vt:lpstr>
      <vt:lpstr>Wingdings</vt:lpstr>
      <vt:lpstr>IBM 2019 Master template (black background)</vt:lpstr>
      <vt:lpstr>IBM 2019 Master template (blue background)</vt:lpstr>
      <vt:lpstr>IBM 2019 Master template (white background)</vt:lpstr>
      <vt:lpstr>ecx.io Frontend Bootcamp — CSS Day 7 10.08.2021.</vt:lpstr>
      <vt:lpstr>Introduction round</vt:lpstr>
      <vt:lpstr>Agenda</vt:lpstr>
      <vt:lpstr>SASS: Flow Control</vt:lpstr>
      <vt:lpstr>SASS: Flow Control</vt:lpstr>
      <vt:lpstr>SASS: Flow Control</vt:lpstr>
      <vt:lpstr>SASS: Flow Control; if</vt:lpstr>
      <vt:lpstr>SASS: Flow Control; else</vt:lpstr>
      <vt:lpstr>SASS: Flow Control; else if</vt:lpstr>
      <vt:lpstr>PowerPoint Presentation</vt:lpstr>
      <vt:lpstr>SASS: Flow Control; each</vt:lpstr>
      <vt:lpstr>SASS: Flow Control; each</vt:lpstr>
      <vt:lpstr>SASS: Flow Control; each</vt:lpstr>
      <vt:lpstr>SASS: Flow Control; each</vt:lpstr>
      <vt:lpstr>SASS: Flow Control; each</vt:lpstr>
      <vt:lpstr>PowerPoint Presentation</vt:lpstr>
      <vt:lpstr>SASS: Flow Control; for</vt:lpstr>
      <vt:lpstr>SASS: Flow Control; for</vt:lpstr>
      <vt:lpstr>SASS: Flow Control; for</vt:lpstr>
      <vt:lpstr>SASS: Flow Control; for</vt:lpstr>
      <vt:lpstr>SASS: Flow Control; for</vt:lpstr>
      <vt:lpstr>SASS: Flow Control; for</vt:lpstr>
      <vt:lpstr>SASS: Flow Control; for</vt:lpstr>
      <vt:lpstr>PowerPoint Presentation</vt:lpstr>
      <vt:lpstr>SASS: Flow Control; while</vt:lpstr>
      <vt:lpstr>SASS: Flow Control; while</vt:lpstr>
      <vt:lpstr>SASS: Flow Control; while</vt:lpstr>
      <vt:lpstr>SASS: Flow Control; while</vt:lpstr>
      <vt:lpstr>PowerPoint Presentation</vt:lpstr>
      <vt:lpstr>SASS: Flow Control; @for vs @while vs @each</vt:lpstr>
      <vt:lpstr>SASS: Functions</vt:lpstr>
      <vt:lpstr>SASS: Functions</vt:lpstr>
      <vt:lpstr>SASS: Functions</vt:lpstr>
      <vt:lpstr>SASS: Functions</vt:lpstr>
      <vt:lpstr>SASS: Functions</vt:lpstr>
      <vt:lpstr>SASS: Functions; arguments</vt:lpstr>
      <vt:lpstr>SASS: Functions; arguments</vt:lpstr>
      <vt:lpstr>SASS: Functions; arguments</vt:lpstr>
      <vt:lpstr>SASS: Functions; arguments</vt:lpstr>
      <vt:lpstr>SASS: Functions; arguments</vt:lpstr>
      <vt:lpstr>SASS: Functions; @return</vt:lpstr>
      <vt:lpstr>PowerPoint Presentation</vt:lpstr>
      <vt:lpstr>SASS: Functions; Built in</vt:lpstr>
      <vt:lpstr>SASS: Functions; Built in</vt:lpstr>
      <vt:lpstr>SASS: Functions; Built in</vt:lpstr>
      <vt:lpstr>SASS: Functions; Built in</vt:lpstr>
      <vt:lpstr>PowerPoint Presentation</vt:lpstr>
      <vt:lpstr>Methodologies    OOCSS   SMACSS   ITCSS   BEM</vt:lpstr>
      <vt:lpstr>Frameworks    Bootstrap   Bulma   Zurb Foundation</vt:lpstr>
      <vt:lpstr>Reference links</vt:lpstr>
      <vt:lpstr>Reference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ecx.io Frontend Bootcamp — Name of client company Workstream or date</dc:title>
  <dc:creator>Mario Perokovic - ecxio</dc:creator>
  <cp:lastModifiedBy>Silvio Papac - ecxio</cp:lastModifiedBy>
  <cp:revision>984</cp:revision>
  <cp:lastPrinted>2019-11-28T09:46:16Z</cp:lastPrinted>
  <dcterms:created xsi:type="dcterms:W3CDTF">2021-04-20T12:14:04Z</dcterms:created>
  <dcterms:modified xsi:type="dcterms:W3CDTF">2021-08-10T12:09:29Z</dcterms:modified>
</cp:coreProperties>
</file>