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1"/>
    <p:sldMasterId id="2147483858" r:id="rId2"/>
    <p:sldMasterId id="2147483891" r:id="rId3"/>
  </p:sldMasterIdLst>
  <p:notesMasterIdLst>
    <p:notesMasterId r:id="rId79"/>
  </p:notesMasterIdLst>
  <p:handoutMasterIdLst>
    <p:handoutMasterId r:id="rId80"/>
  </p:handoutMasterIdLst>
  <p:sldIdLst>
    <p:sldId id="797" r:id="rId4"/>
    <p:sldId id="5445" r:id="rId5"/>
    <p:sldId id="5511" r:id="rId6"/>
    <p:sldId id="5512" r:id="rId7"/>
    <p:sldId id="5449" r:id="rId8"/>
    <p:sldId id="5435" r:id="rId9"/>
    <p:sldId id="5513" r:id="rId10"/>
    <p:sldId id="5514" r:id="rId11"/>
    <p:sldId id="5515" r:id="rId12"/>
    <p:sldId id="5516" r:id="rId13"/>
    <p:sldId id="5439" r:id="rId14"/>
    <p:sldId id="5517" r:id="rId15"/>
    <p:sldId id="5483" r:id="rId16"/>
    <p:sldId id="5488" r:id="rId17"/>
    <p:sldId id="5489" r:id="rId18"/>
    <p:sldId id="5523" r:id="rId19"/>
    <p:sldId id="5487" r:id="rId20"/>
    <p:sldId id="5518" r:id="rId21"/>
    <p:sldId id="5519" r:id="rId22"/>
    <p:sldId id="5520" r:id="rId23"/>
    <p:sldId id="5521" r:id="rId24"/>
    <p:sldId id="5522" r:id="rId25"/>
    <p:sldId id="5524" r:id="rId26"/>
    <p:sldId id="5548" r:id="rId27"/>
    <p:sldId id="5497" r:id="rId28"/>
    <p:sldId id="5525" r:id="rId29"/>
    <p:sldId id="5526" r:id="rId30"/>
    <p:sldId id="5507" r:id="rId31"/>
    <p:sldId id="5503" r:id="rId32"/>
    <p:sldId id="5505" r:id="rId33"/>
    <p:sldId id="5527" r:id="rId34"/>
    <p:sldId id="5528" r:id="rId35"/>
    <p:sldId id="5549" r:id="rId36"/>
    <p:sldId id="5498" r:id="rId37"/>
    <p:sldId id="5529" r:id="rId38"/>
    <p:sldId id="5530" r:id="rId39"/>
    <p:sldId id="5531" r:id="rId40"/>
    <p:sldId id="5535" r:id="rId41"/>
    <p:sldId id="5536" r:id="rId42"/>
    <p:sldId id="5537" r:id="rId43"/>
    <p:sldId id="5550" r:id="rId44"/>
    <p:sldId id="5538" r:id="rId45"/>
    <p:sldId id="5551" r:id="rId46"/>
    <p:sldId id="5539" r:id="rId47"/>
    <p:sldId id="5552" r:id="rId48"/>
    <p:sldId id="5540" r:id="rId49"/>
    <p:sldId id="5553" r:id="rId50"/>
    <p:sldId id="5554" r:id="rId51"/>
    <p:sldId id="5533" r:id="rId52"/>
    <p:sldId id="5543" r:id="rId53"/>
    <p:sldId id="5555" r:id="rId54"/>
    <p:sldId id="5556" r:id="rId55"/>
    <p:sldId id="5557" r:id="rId56"/>
    <p:sldId id="5558" r:id="rId57"/>
    <p:sldId id="5559" r:id="rId58"/>
    <p:sldId id="5544" r:id="rId59"/>
    <p:sldId id="5545" r:id="rId60"/>
    <p:sldId id="5560" r:id="rId61"/>
    <p:sldId id="5561" r:id="rId62"/>
    <p:sldId id="5562" r:id="rId63"/>
    <p:sldId id="5563" r:id="rId64"/>
    <p:sldId id="5566" r:id="rId65"/>
    <p:sldId id="5564" r:id="rId66"/>
    <p:sldId id="5567" r:id="rId67"/>
    <p:sldId id="5565" r:id="rId68"/>
    <p:sldId id="5546" r:id="rId69"/>
    <p:sldId id="5568" r:id="rId70"/>
    <p:sldId id="5569" r:id="rId71"/>
    <p:sldId id="5570" r:id="rId72"/>
    <p:sldId id="5571" r:id="rId73"/>
    <p:sldId id="5572" r:id="rId74"/>
    <p:sldId id="5542" r:id="rId75"/>
    <p:sldId id="5482" r:id="rId76"/>
    <p:sldId id="5534" r:id="rId77"/>
    <p:sldId id="5547" r:id="rId78"/>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92FFC7FB-2ECF-1948-B8EE-67F269D8CE79}">
          <p14:sldIdLst>
            <p14:sldId id="797"/>
            <p14:sldId id="5445"/>
            <p14:sldId id="5511"/>
            <p14:sldId id="5512"/>
            <p14:sldId id="5449"/>
            <p14:sldId id="5435"/>
            <p14:sldId id="5513"/>
            <p14:sldId id="5514"/>
            <p14:sldId id="5515"/>
            <p14:sldId id="5516"/>
            <p14:sldId id="5439"/>
            <p14:sldId id="5517"/>
            <p14:sldId id="5483"/>
            <p14:sldId id="5488"/>
            <p14:sldId id="5489"/>
            <p14:sldId id="5523"/>
            <p14:sldId id="5487"/>
            <p14:sldId id="5518"/>
            <p14:sldId id="5519"/>
            <p14:sldId id="5520"/>
            <p14:sldId id="5521"/>
            <p14:sldId id="5522"/>
            <p14:sldId id="5524"/>
            <p14:sldId id="5548"/>
            <p14:sldId id="5497"/>
            <p14:sldId id="5525"/>
            <p14:sldId id="5526"/>
            <p14:sldId id="5507"/>
            <p14:sldId id="5503"/>
            <p14:sldId id="5505"/>
            <p14:sldId id="5527"/>
            <p14:sldId id="5528"/>
            <p14:sldId id="5549"/>
            <p14:sldId id="5498"/>
            <p14:sldId id="5529"/>
            <p14:sldId id="5530"/>
            <p14:sldId id="5531"/>
            <p14:sldId id="5535"/>
            <p14:sldId id="5536"/>
            <p14:sldId id="5537"/>
            <p14:sldId id="5550"/>
            <p14:sldId id="5538"/>
            <p14:sldId id="5551"/>
            <p14:sldId id="5539"/>
            <p14:sldId id="5552"/>
            <p14:sldId id="5540"/>
            <p14:sldId id="5553"/>
            <p14:sldId id="5554"/>
            <p14:sldId id="5533"/>
            <p14:sldId id="5543"/>
            <p14:sldId id="5555"/>
            <p14:sldId id="5556"/>
            <p14:sldId id="5557"/>
            <p14:sldId id="5558"/>
            <p14:sldId id="5559"/>
            <p14:sldId id="5544"/>
            <p14:sldId id="5545"/>
            <p14:sldId id="5560"/>
            <p14:sldId id="5561"/>
            <p14:sldId id="5562"/>
            <p14:sldId id="5563"/>
            <p14:sldId id="5566"/>
            <p14:sldId id="5564"/>
            <p14:sldId id="5567"/>
            <p14:sldId id="5565"/>
            <p14:sldId id="5546"/>
            <p14:sldId id="5568"/>
            <p14:sldId id="5569"/>
            <p14:sldId id="5570"/>
            <p14:sldId id="5571"/>
            <p14:sldId id="5572"/>
            <p14:sldId id="5542"/>
            <p14:sldId id="5482"/>
            <p14:sldId id="5534"/>
            <p14:sldId id="55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A4A4"/>
    <a:srgbClr val="DCDCDC"/>
    <a:srgbClr val="3C3C3C"/>
    <a:srgbClr val="0062FF"/>
    <a:srgbClr val="6EA6FF"/>
    <a:srgbClr val="0530AD"/>
    <a:srgbClr val="F1C922"/>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80"/>
    <p:restoredTop sz="97729"/>
  </p:normalViewPr>
  <p:slideViewPr>
    <p:cSldViewPr snapToGrid="0" snapToObjects="1">
      <p:cViewPr varScale="1">
        <p:scale>
          <a:sx n="141" d="100"/>
          <a:sy n="141" d="100"/>
        </p:scale>
        <p:origin x="116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panose="020B0503050203000203" pitchFamily="34" charset="0"/>
                <a:ea typeface="IBM Plex Sans" charset="0"/>
                <a:cs typeface="IBM Plex Sans" charset="0"/>
              </a:rPr>
              <a:t>IBM IX / © IBM Corporation</a:t>
            </a:r>
            <a:endParaRPr lang="en-US" sz="600" dirty="0">
              <a:solidFill>
                <a:schemeClr val="bg1"/>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a:t>IBM IX / © IBM Corporation</a:t>
            </a:r>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097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Inline is applied directly on an element, so neither it’s internal to the page neither it’s globally available.</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b="0" dirty="0">
              <a:latin typeface="IBM Plex Sans" panose="020B0503050203000203" pitchFamily="34" charset="0"/>
            </a:endParaRPr>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b="0" dirty="0">
                <a:latin typeface="IBM Plex Sans" panose="020B0503050203000203" pitchFamily="34" charset="0"/>
              </a:rPr>
              <a:t>Inline will be applied over any other way (internal, external). It will take </a:t>
            </a:r>
            <a:r>
              <a:rPr lang="en-GB" dirty="0"/>
              <a:t>precedence</a:t>
            </a:r>
            <a:r>
              <a:rPr lang="en-US" sz="2000" b="0" dirty="0">
                <a:latin typeface="IBM Plex Sans" panose="020B0503050203000203" pitchFamily="34" charset="0"/>
              </a:rPr>
              <a:t>.</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US" sz="2000" b="0" dirty="0">
              <a:latin typeface="IBM Plex Sans" panose="020B0503050203000203" pitchFamily="34" charset="0"/>
            </a:endParaRPr>
          </a:p>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b="0" dirty="0">
                <a:latin typeface="IBM Plex Sans" panose="020B0503050203000203" pitchFamily="34" charset="0"/>
              </a:rPr>
              <a:t>They are ugly and violate separation of concern principle.</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9641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An internal style sheet may be used if one single HTML page has a unique style for example.</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Internal will be applied over external file, taking the precedence over it.</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982961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Here we need to use a </a:t>
            </a:r>
            <a:r>
              <a:rPr lang="en-GB" sz="2001" b="0" i="1" kern="1200" dirty="0">
                <a:solidFill>
                  <a:schemeClr val="bg1"/>
                </a:solidFill>
                <a:effectLst/>
                <a:latin typeface="IBM Plex Sans" panose="020B0503050203000203" pitchFamily="34" charset="0"/>
                <a:ea typeface="+mn-ea"/>
                <a:cs typeface="+mn-cs"/>
              </a:rPr>
              <a:t>link</a:t>
            </a:r>
            <a:r>
              <a:rPr lang="en-GB" sz="2001" b="0" i="0" kern="1200" dirty="0">
                <a:solidFill>
                  <a:schemeClr val="bg1"/>
                </a:solidFill>
                <a:effectLst/>
                <a:latin typeface="IBM Plex Sans" panose="020B0503050203000203" pitchFamily="34" charset="0"/>
                <a:ea typeface="+mn-ea"/>
                <a:cs typeface="+mn-cs"/>
              </a:rPr>
              <a:t> element to link to a file, </a:t>
            </a:r>
            <a:r>
              <a:rPr lang="en-GB" dirty="0"/>
              <a:t>&lt;link&gt;</a:t>
            </a:r>
          </a:p>
          <a:p>
            <a:endParaRPr lang="en-GB" dirty="0"/>
          </a:p>
          <a:p>
            <a:r>
              <a:rPr lang="en-GB" sz="2001" b="0" i="0" kern="1200" dirty="0">
                <a:solidFill>
                  <a:schemeClr val="bg1"/>
                </a:solidFill>
                <a:effectLst/>
                <a:latin typeface="IBM Plex Sans" panose="020B0503050203000203" pitchFamily="34" charset="0"/>
                <a:ea typeface="+mn-ea"/>
                <a:cs typeface="+mn-cs"/>
              </a:rPr>
              <a:t>We also need to specify what is the </a:t>
            </a:r>
            <a:r>
              <a:rPr lang="en-GB" sz="2001" b="0" i="0" kern="1200" dirty="0" err="1">
                <a:solidFill>
                  <a:schemeClr val="bg1"/>
                </a:solidFill>
                <a:effectLst/>
                <a:latin typeface="IBM Plex Sans" panose="020B0503050203000203" pitchFamily="34" charset="0"/>
                <a:ea typeface="+mn-ea"/>
                <a:cs typeface="+mn-cs"/>
              </a:rPr>
              <a:t>rel</a:t>
            </a:r>
            <a:r>
              <a:rPr lang="en-GB" sz="2001" b="0" i="0" kern="1200" dirty="0">
                <a:solidFill>
                  <a:schemeClr val="bg1"/>
                </a:solidFill>
                <a:effectLst/>
                <a:latin typeface="IBM Plex Sans" panose="020B0503050203000203" pitchFamily="34" charset="0"/>
                <a:ea typeface="+mn-ea"/>
                <a:cs typeface="+mn-cs"/>
              </a:rPr>
              <a:t>(</a:t>
            </a:r>
            <a:r>
              <a:rPr lang="en-GB" sz="2001" b="0" i="0" kern="1200" dirty="0" err="1">
                <a:solidFill>
                  <a:schemeClr val="bg1"/>
                </a:solidFill>
                <a:effectLst/>
                <a:latin typeface="IBM Plex Sans" panose="020B0503050203000203" pitchFamily="34" charset="0"/>
                <a:ea typeface="+mn-ea"/>
                <a:cs typeface="+mn-cs"/>
              </a:rPr>
              <a:t>ationship</a:t>
            </a:r>
            <a:r>
              <a:rPr lang="en-GB" sz="2001" b="0" i="0" kern="1200" dirty="0">
                <a:solidFill>
                  <a:schemeClr val="bg1"/>
                </a:solidFill>
                <a:effectLst/>
                <a:latin typeface="IBM Plex Sans" panose="020B0503050203000203" pitchFamily="34" charset="0"/>
                <a:ea typeface="+mn-ea"/>
                <a:cs typeface="+mn-cs"/>
              </a:rPr>
              <a:t>) to the file, </a:t>
            </a:r>
            <a:r>
              <a:rPr lang="en-GB" sz="2001" b="0" i="0" kern="1200" dirty="0" err="1">
                <a:solidFill>
                  <a:schemeClr val="bg1"/>
                </a:solidFill>
                <a:effectLst/>
                <a:latin typeface="IBM Plex Sans" panose="020B0503050203000203" pitchFamily="34" charset="0"/>
                <a:ea typeface="+mn-ea"/>
                <a:cs typeface="+mn-cs"/>
              </a:rPr>
              <a:t>rel</a:t>
            </a:r>
            <a:r>
              <a:rPr lang="en-GB" sz="2001" b="0" i="0" kern="1200" dirty="0">
                <a:solidFill>
                  <a:schemeClr val="bg1"/>
                </a:solidFill>
                <a:effectLst/>
                <a:latin typeface="IBM Plex Sans" panose="020B0503050203000203" pitchFamily="34" charset="0"/>
                <a:ea typeface="+mn-ea"/>
                <a:cs typeface="+mn-cs"/>
              </a:rPr>
              <a:t>="stylesheet”</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We need to specify where is it? -we use </a:t>
            </a:r>
            <a:r>
              <a:rPr lang="en-GB" sz="2001" b="0" i="0" kern="1200" dirty="0" err="1">
                <a:solidFill>
                  <a:schemeClr val="bg1"/>
                </a:solidFill>
                <a:effectLst/>
                <a:latin typeface="IBM Plex Sans" panose="020B0503050203000203" pitchFamily="34" charset="0"/>
                <a:ea typeface="+mn-ea"/>
                <a:cs typeface="+mn-cs"/>
              </a:rPr>
              <a:t>href</a:t>
            </a:r>
            <a:r>
              <a:rPr lang="en-GB" sz="2001" b="0" i="0" kern="1200" dirty="0">
                <a:solidFill>
                  <a:schemeClr val="bg1"/>
                </a:solidFill>
                <a:effectLst/>
                <a:latin typeface="IBM Plex Sans" panose="020B0503050203000203" pitchFamily="34" charset="0"/>
                <a:ea typeface="+mn-ea"/>
                <a:cs typeface="+mn-cs"/>
              </a:rPr>
              <a:t> property for the path to the file</a:t>
            </a:r>
          </a:p>
          <a:p>
            <a:endParaRPr lang="en-HR" dirty="0"/>
          </a:p>
          <a:p>
            <a:endParaRPr lang="en-HR" dirty="0"/>
          </a:p>
          <a:p>
            <a:r>
              <a:rPr lang="en-HR" dirty="0"/>
              <a:t>We will talk a bit more about this topic in Specificity section.</a:t>
            </a:r>
          </a:p>
        </p:txBody>
      </p:sp>
      <p:sp>
        <p:nvSpPr>
          <p:cNvPr id="4" name="Slide Number Placeholder 3"/>
          <p:cNvSpPr>
            <a:spLocks noGrp="1"/>
          </p:cNvSpPr>
          <p:nvPr>
            <p:ph type="sldNum" sz="quarter" idx="5"/>
          </p:nvPr>
        </p:nvSpPr>
        <p:spPr/>
        <p:txBody>
          <a:bodyPr/>
          <a:lstStyle/>
          <a:p>
            <a:fld id="{6E2E38B8-B0B4-AD41-AC6E-B781F46A9FD3}" type="slidenum">
              <a:rPr lang="en-US" smtClean="0"/>
              <a:pPr/>
              <a:t>15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346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10 minutes.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16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346010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Before understanding how to create CSS layouts, you need to understand the box model. </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The box model allows us to add a border around elements, and to define space between elements. </a:t>
            </a:r>
          </a:p>
          <a:p>
            <a:endParaRPr lang="en-GB" b="1" dirty="0"/>
          </a:p>
          <a:p>
            <a:r>
              <a:rPr lang="en-GB" b="1" dirty="0"/>
              <a:t>Content</a:t>
            </a:r>
            <a:r>
              <a:rPr lang="en-GB" dirty="0"/>
              <a:t> - The content of the box, where text and images appear</a:t>
            </a:r>
          </a:p>
          <a:p>
            <a:r>
              <a:rPr lang="en-GB" b="1" dirty="0"/>
              <a:t>Padding</a:t>
            </a:r>
            <a:r>
              <a:rPr lang="en-GB" dirty="0"/>
              <a:t> - Clears an area around the content. The padding is transparent</a:t>
            </a:r>
          </a:p>
          <a:p>
            <a:r>
              <a:rPr lang="en-GB" b="1" dirty="0"/>
              <a:t>Border</a:t>
            </a:r>
            <a:r>
              <a:rPr lang="en-GB" dirty="0"/>
              <a:t> - A border that goes around the padding and content</a:t>
            </a:r>
          </a:p>
          <a:p>
            <a:r>
              <a:rPr lang="en-GB" b="1" dirty="0"/>
              <a:t>Margin</a:t>
            </a:r>
            <a:r>
              <a:rPr lang="en-GB" dirty="0"/>
              <a:t> - Clears an area outside the border. The margin is transparent</a:t>
            </a:r>
          </a:p>
          <a:p>
            <a:endParaRPr lang="en-HR" dirty="0"/>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17238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The box-sizing property defines how the width and height of an element are calculated: should they include padding and borders, or not.</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600507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content-box gives you the default CSS box-sizing </a:t>
            </a:r>
            <a:r>
              <a:rPr lang="en-GB" dirty="0" err="1"/>
              <a:t>behavior</a:t>
            </a:r>
            <a:r>
              <a:rPr lang="en-GB" dirty="0"/>
              <a:t>. </a:t>
            </a:r>
          </a:p>
          <a:p>
            <a:endParaRPr lang="en-GB" dirty="0"/>
          </a:p>
          <a:p>
            <a:r>
              <a:rPr lang="en-GB" dirty="0"/>
              <a:t>If you set an element's width to 100 pixels, then the element's content box will be 100 pixels wide, and the width of any border or padding will be added to the final rendered width, making the element wider than 100px.</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537463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border-box tells the browser to account for any border and padding in the values you specify for an element's width and height. </a:t>
            </a:r>
          </a:p>
          <a:p>
            <a:endParaRPr lang="en-GB" dirty="0"/>
          </a:p>
          <a:p>
            <a:r>
              <a:rPr lang="en-GB" dirty="0"/>
              <a:t>If you set an element's width to 100 pixels, that 100 pixels will include any border or padding you added, and the content box will shrink to absorb that extra width.</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779111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will make it easier to change the box-sizing in plugins or other components that leverage other behaviour.</a:t>
            </a:r>
          </a:p>
          <a:p>
            <a:endParaRPr lang="en-GB" dirty="0"/>
          </a:p>
          <a:p>
            <a:r>
              <a:rPr lang="en-GB" dirty="0"/>
              <a:t>But usually this is something you should not even think about, you always use this approach, familiar yourself with it and that’s it. It’s actually a no-brainer in reality.</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353675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61988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In this Bootcamp, plan is to go over must-know things related to CSS:</a:t>
            </a:r>
          </a:p>
          <a:p>
            <a:pPr marL="342900" indent="-342900">
              <a:buFontTx/>
              <a:buChar char="-"/>
            </a:pPr>
            <a:r>
              <a:rPr lang="en-GB" dirty="0"/>
              <a:t>W</a:t>
            </a:r>
            <a:r>
              <a:rPr lang="en-HR" dirty="0"/>
              <a:t>hat it is</a:t>
            </a:r>
          </a:p>
          <a:p>
            <a:pPr marL="342900" indent="-342900">
              <a:buFontTx/>
              <a:buChar char="-"/>
            </a:pPr>
            <a:r>
              <a:rPr lang="en-HR" dirty="0"/>
              <a:t>How it works</a:t>
            </a:r>
          </a:p>
          <a:p>
            <a:pPr marL="342900" indent="-342900">
              <a:buFontTx/>
              <a:buChar char="-"/>
            </a:pPr>
            <a:r>
              <a:rPr lang="en-HR" dirty="0"/>
              <a:t>How seelectors work in background (with emphasis on specificity)</a:t>
            </a:r>
          </a:p>
          <a:p>
            <a:pPr marL="342900" indent="-342900">
              <a:buFontTx/>
              <a:buChar char="-"/>
            </a:pPr>
            <a:r>
              <a:rPr lang="en-HR" dirty="0"/>
              <a:t>We will talk about how to decide what layout type we should use for best practice (flex, grid etc…)</a:t>
            </a:r>
          </a:p>
          <a:p>
            <a:pPr marL="342900" indent="-342900">
              <a:buFontTx/>
              <a:buChar char="-"/>
            </a:pPr>
            <a:r>
              <a:rPr lang="en-HR" dirty="0"/>
              <a:t>We will see how position works, and what are the differences between each type..</a:t>
            </a:r>
          </a:p>
          <a:p>
            <a:pPr marL="342900" indent="-342900">
              <a:buFontTx/>
              <a:buChar char="-"/>
            </a:pPr>
            <a:r>
              <a:rPr lang="en-HR" dirty="0"/>
              <a:t>We will talk about Media queries and how can we use them outside the well known Breakpoint area</a:t>
            </a:r>
          </a:p>
          <a:p>
            <a:pPr marL="342900" indent="-342900">
              <a:buFontTx/>
              <a:buChar char="-"/>
            </a:pPr>
            <a:r>
              <a:rPr lang="en-HR" dirty="0"/>
              <a:t>We will talk about Units and how to levarage the cascade in Cascading style sheets</a:t>
            </a:r>
          </a:p>
          <a:p>
            <a:pPr marL="342900" indent="-342900">
              <a:buFontTx/>
              <a:buChar char="-"/>
            </a:pPr>
            <a:r>
              <a:rPr lang="en-HR" dirty="0"/>
              <a:t>How to work with Transforms</a:t>
            </a:r>
          </a:p>
          <a:p>
            <a:pPr marL="342900" indent="-342900">
              <a:buFontTx/>
              <a:buChar char="-"/>
            </a:pPr>
            <a:r>
              <a:rPr lang="en-HR" dirty="0"/>
              <a:t>What are the best practices when ti comes to Animations and transitions</a:t>
            </a:r>
          </a:p>
          <a:p>
            <a:pPr marL="342900" indent="-342900">
              <a:buFontTx/>
              <a:buChar char="-"/>
            </a:pPr>
            <a:r>
              <a:rPr lang="en-HR" dirty="0"/>
              <a:t>We will dive deep down in SASS the CSS pre-processor and see what powers it extends to short sighted CSS</a:t>
            </a:r>
          </a:p>
          <a:p>
            <a:pPr marL="342900" indent="-342900">
              <a:buFontTx/>
              <a:buChar char="-"/>
            </a:pPr>
            <a:r>
              <a:rPr lang="en-HR" dirty="0"/>
              <a:t>We will point you to some well known methodologies and what they are</a:t>
            </a:r>
          </a:p>
          <a:p>
            <a:pPr marL="342900" indent="-342900">
              <a:buFontTx/>
              <a:buChar char="-"/>
            </a:pPr>
            <a:r>
              <a:rPr lang="en-HR" dirty="0"/>
              <a:t>A</a:t>
            </a:r>
            <a:r>
              <a:rPr lang="en-GB" dirty="0"/>
              <a:t>n</a:t>
            </a:r>
            <a:r>
              <a:rPr lang="en-HR" dirty="0"/>
              <a:t>d at the end we will look at some Frameworks and see what problems do they resolve and why they exist, and why should we use one for example</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191416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10 minutes.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18631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23753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40852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Let’s take a closer look at the mentioned properties and to what wou</a:t>
            </a:r>
            <a:r>
              <a:rPr lang="en-GB" dirty="0" err="1"/>
              <a:t>ld</a:t>
            </a:r>
            <a:r>
              <a:rPr lang="en-HR" dirty="0"/>
              <a:t> they refer to</a:t>
            </a:r>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784511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74006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In CSS, you can add comments to explain or organize different sections of your stylesheet. </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Doing so might seem like an extraneous step in the coding process, but comments can be extremely helpful when debugging or redesigning your website.</a:t>
            </a:r>
          </a:p>
          <a:p>
            <a:pPr marL="0" marR="0" indent="0" algn="l" defTabSz="1829349" rtl="0" eaLnBrk="1" fontAlgn="auto" latinLnBrk="0" hangingPunct="1">
              <a:lnSpc>
                <a:spcPct val="100000"/>
              </a:lnSpc>
              <a:spcBef>
                <a:spcPts val="1200"/>
              </a:spcBef>
              <a:spcAft>
                <a:spcPts val="0"/>
              </a:spcAft>
              <a:buClrTx/>
              <a:buSzTx/>
              <a:buFontTx/>
              <a:buNone/>
              <a:tabLst/>
              <a:defRPr/>
            </a:pPr>
            <a:endParaRPr lang="en-HR" dirty="0"/>
          </a:p>
          <a:p>
            <a:r>
              <a:rPr lang="en-GB" dirty="0"/>
              <a:t>By design, comments have no effect on the layout of a document.</a:t>
            </a:r>
          </a:p>
        </p:txBody>
      </p:sp>
      <p:sp>
        <p:nvSpPr>
          <p:cNvPr id="4" name="Slide Number Placeholder 3"/>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498878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After below, show a closer look section from materials.</a:t>
            </a:r>
          </a:p>
          <a:p>
            <a:endParaRPr lang="en-HR" dirty="0"/>
          </a:p>
          <a:p>
            <a:r>
              <a:rPr lang="en-HR" dirty="0"/>
              <a:t>Take codepen and do some samples.</a:t>
            </a:r>
          </a:p>
          <a:p>
            <a:endParaRPr lang="en-HR" dirty="0"/>
          </a:p>
          <a:p>
            <a:r>
              <a:rPr lang="en-HR" dirty="0"/>
              <a:t>One such might be:</a:t>
            </a:r>
          </a:p>
          <a:p>
            <a:r>
              <a:rPr lang="en-HR" dirty="0"/>
              <a:t>Create a DIV with some word.</a:t>
            </a:r>
          </a:p>
          <a:p>
            <a:endParaRPr lang="en-HR" dirty="0"/>
          </a:p>
          <a:p>
            <a:r>
              <a:rPr lang="en-HR" dirty="0"/>
              <a:t>A</a:t>
            </a:r>
            <a:r>
              <a:rPr lang="en-GB" dirty="0"/>
              <a:t>p</a:t>
            </a:r>
            <a:r>
              <a:rPr lang="en-HR" dirty="0"/>
              <a:t>ply styles 1 by 1 and explain in short…</a:t>
            </a:r>
          </a:p>
          <a:p>
            <a:endParaRPr lang="en-HR" dirty="0"/>
          </a:p>
          <a:p>
            <a:r>
              <a:rPr lang="en-GB" dirty="0"/>
              <a:t>div {</a:t>
            </a:r>
          </a:p>
          <a:p>
            <a:r>
              <a:rPr lang="en-GB" dirty="0"/>
              <a:t>  background: red;</a:t>
            </a:r>
          </a:p>
          <a:p>
            <a:r>
              <a:rPr lang="en-GB" dirty="0"/>
              <a:t>  display: inline-block;</a:t>
            </a:r>
          </a:p>
          <a:p>
            <a:r>
              <a:rPr lang="en-GB" dirty="0"/>
              <a:t>  padding: 10px 20px 10px 20px;</a:t>
            </a:r>
          </a:p>
          <a:p>
            <a:r>
              <a:rPr lang="en-GB" dirty="0"/>
              <a:t>  padding: 10px 20px 10px;</a:t>
            </a:r>
          </a:p>
          <a:p>
            <a:r>
              <a:rPr lang="en-GB" dirty="0"/>
              <a:t>  padding: 10px 20px;</a:t>
            </a:r>
          </a:p>
          <a:p>
            <a:r>
              <a:rPr lang="en-GB" dirty="0"/>
              <a:t>  border: 15px solid blue;</a:t>
            </a:r>
          </a:p>
          <a:p>
            <a:r>
              <a:rPr lang="en-GB" dirty="0"/>
              <a:t>  border-radius: 7px;</a:t>
            </a:r>
          </a:p>
          <a:p>
            <a:r>
              <a:rPr lang="en-GB" dirty="0"/>
              <a:t>  width: 400px;</a:t>
            </a:r>
          </a:p>
          <a:p>
            <a:r>
              <a:rPr lang="en-GB" dirty="0"/>
              <a:t>  height: 400px;</a:t>
            </a:r>
          </a:p>
          <a:p>
            <a:r>
              <a:rPr lang="en-GB" dirty="0"/>
              <a:t>  </a:t>
            </a:r>
            <a:r>
              <a:rPr lang="en-GB" dirty="0" err="1"/>
              <a:t>color</a:t>
            </a:r>
            <a:r>
              <a:rPr lang="en-GB" dirty="0"/>
              <a:t>: white;</a:t>
            </a:r>
          </a:p>
          <a:p>
            <a:r>
              <a:rPr lang="en-GB" dirty="0"/>
              <a:t>  font-size: 40px;</a:t>
            </a:r>
          </a:p>
          <a:p>
            <a:r>
              <a:rPr lang="en-GB" dirty="0"/>
              <a:t>  font-weight: bold;</a:t>
            </a:r>
          </a:p>
          <a:p>
            <a:r>
              <a:rPr lang="en-GB" dirty="0"/>
              <a:t>  font-family: Verdana;</a:t>
            </a:r>
          </a:p>
          <a:p>
            <a:r>
              <a:rPr lang="en-GB" dirty="0"/>
              <a:t>  text-transform: uppercase;</a:t>
            </a:r>
          </a:p>
          <a:p>
            <a:r>
              <a:rPr lang="en-GB" dirty="0"/>
              <a:t>  letter-spacing: 1em;</a:t>
            </a:r>
          </a:p>
          <a:p>
            <a:r>
              <a:rPr lang="en-GB" dirty="0"/>
              <a:t>  text-align: </a:t>
            </a:r>
            <a:r>
              <a:rPr lang="en-GB" dirty="0" err="1"/>
              <a:t>center</a:t>
            </a:r>
            <a:r>
              <a:rPr lang="en-GB" dirty="0"/>
              <a:t>;</a:t>
            </a:r>
          </a:p>
          <a:p>
            <a:r>
              <a:rPr lang="en-GB" dirty="0"/>
              <a:t>  text-shadow: 3px 4px </a:t>
            </a:r>
            <a:r>
              <a:rPr lang="en-GB" dirty="0" err="1"/>
              <a:t>rgba</a:t>
            </a:r>
            <a:r>
              <a:rPr lang="en-GB" dirty="0"/>
              <a:t>(0, 0, 0, 0.4);</a:t>
            </a:r>
          </a:p>
          <a:p>
            <a:r>
              <a:rPr lang="en-GB" dirty="0"/>
              <a:t>}</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98942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15 minutes.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875087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139241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Browsers render some HTML elements differently.</a:t>
            </a:r>
          </a:p>
        </p:txBody>
      </p:sp>
      <p:sp>
        <p:nvSpPr>
          <p:cNvPr id="4" name="Slide Number Placeholder 3"/>
          <p:cNvSpPr>
            <a:spLocks noGrp="1"/>
          </p:cNvSpPr>
          <p:nvPr>
            <p:ph type="sldNum" sz="quarter" idx="5"/>
          </p:nvPr>
        </p:nvSpPr>
        <p:spPr/>
        <p:txBody>
          <a:bodyPr/>
          <a:lstStyle/>
          <a:p>
            <a:fld id="{6E2E38B8-B0B4-AD41-AC6E-B781F46A9FD3}" type="slidenum">
              <a:rPr lang="en-US" smtClean="0"/>
              <a:pPr/>
              <a:t>35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3538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In the following section we are going to take a look at what CSS is and how we define/write it.</a:t>
            </a:r>
          </a:p>
          <a:p>
            <a:r>
              <a:rPr lang="en-HR" dirty="0"/>
              <a:t>We are going to take a look at must-know fundamentals like: box model and CSS properties.</a:t>
            </a:r>
          </a:p>
          <a:p>
            <a:r>
              <a:rPr lang="en-HR" dirty="0"/>
              <a:t>We will also talk about Reset and Normalize a bit, to see what they are and why should we use one of them.</a:t>
            </a:r>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32253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On the image we see sample from Eric Meyers Reset CSS, how it resets the styles for HTML element tags.</a:t>
            </a:r>
          </a:p>
        </p:txBody>
      </p:sp>
      <p:sp>
        <p:nvSpPr>
          <p:cNvPr id="4" name="Slide Number Placeholder 3"/>
          <p:cNvSpPr>
            <a:spLocks noGrp="1"/>
          </p:cNvSpPr>
          <p:nvPr>
            <p:ph type="sldNum" sz="quarter" idx="5"/>
          </p:nvPr>
        </p:nvSpPr>
        <p:spPr/>
        <p:txBody>
          <a:bodyPr/>
          <a:lstStyle/>
          <a:p>
            <a:fld id="{6E2E38B8-B0B4-AD41-AC6E-B781F46A9FD3}" type="slidenum">
              <a:rPr lang="en-US" smtClean="0"/>
              <a:pPr/>
              <a:t>36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515637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On the image we can see how normalize actually defines some basic styling instead completely resetting them.</a:t>
            </a:r>
          </a:p>
        </p:txBody>
      </p:sp>
      <p:sp>
        <p:nvSpPr>
          <p:cNvPr id="4" name="Slide Number Placeholder 3"/>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78111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52091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791216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525464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5 minutes.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41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95844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929025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3 minutes.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43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9866396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038619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5 minutes.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45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55062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latin typeface="IBM Plex Sans" panose="020B0503050203000203" pitchFamily="34" charset="0"/>
              </a:rPr>
              <a:t>Allows a browser engine to paint elements of the page with specific features.</a:t>
            </a:r>
          </a:p>
          <a:p>
            <a:endParaRPr lang="en-GB" dirty="0"/>
          </a:p>
          <a:p>
            <a:pPr marL="342900" marR="0" lvl="0" indent="-342900" algn="l" defTabSz="1829349" rtl="0" eaLnBrk="1" fontAlgn="auto" latinLnBrk="0" hangingPunct="1">
              <a:lnSpc>
                <a:spcPct val="100000"/>
              </a:lnSpc>
              <a:spcBef>
                <a:spcPts val="1200"/>
              </a:spcBef>
              <a:spcAft>
                <a:spcPts val="0"/>
              </a:spcAft>
              <a:buClrTx/>
              <a:buSzTx/>
              <a:buFontTx/>
              <a:buChar char="-"/>
              <a:tabLst/>
              <a:defRPr/>
            </a:pPr>
            <a:r>
              <a:rPr lang="en-GB" dirty="0"/>
              <a:t>CSS is designed to enable the separation of presentation and content, including layout, </a:t>
            </a:r>
            <a:r>
              <a:rPr lang="en-GB" dirty="0" err="1"/>
              <a:t>colors</a:t>
            </a:r>
            <a:r>
              <a:rPr lang="en-GB" dirty="0"/>
              <a:t>, and fonts</a:t>
            </a:r>
          </a:p>
          <a:p>
            <a:pPr marL="342900" indent="-342900">
              <a:buFontTx/>
              <a:buChar char="-"/>
            </a:pPr>
            <a:r>
              <a:rPr lang="en-GB" dirty="0"/>
              <a:t>CSS describes how HTML elements are to be displayed on screen, paper, or in other media</a:t>
            </a:r>
          </a:p>
          <a:p>
            <a:pPr marL="342900" indent="-342900">
              <a:buFontTx/>
              <a:buChar char="-"/>
            </a:pPr>
            <a:r>
              <a:rPr lang="en-GB" dirty="0"/>
              <a:t>CSS saves a lot of work. It can control the layout of multiple web pages all at once</a:t>
            </a:r>
          </a:p>
          <a:p>
            <a:pPr marL="342900" indent="-342900">
              <a:buFontTx/>
              <a:buChar char="-"/>
            </a:pPr>
            <a:r>
              <a:rPr lang="en-GB" dirty="0"/>
              <a:t>External stylesheets are stored in CSS files</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0988345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Be mindful that [class=“link”] is explicit, the element needs to have only `link` class to work. </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Ok this is a stupid example, but you can think of another attribute like: target or </a:t>
            </a:r>
            <a:r>
              <a:rPr lang="en-GB" dirty="0" err="1"/>
              <a:t>href</a:t>
            </a:r>
            <a:r>
              <a:rPr lang="en-GB" dirty="0"/>
              <a:t> etc…</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859982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5 minutes.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47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48511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608308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No matter how deeply &lt;p&gt; is nested, all &lt;p&gt; tags will be affected by this selector.</a:t>
            </a:r>
          </a:p>
        </p:txBody>
      </p:sp>
      <p:sp>
        <p:nvSpPr>
          <p:cNvPr id="4" name="Slide Number Placeholder 3"/>
          <p:cNvSpPr>
            <a:spLocks noGrp="1"/>
          </p:cNvSpPr>
          <p:nvPr>
            <p:ph type="sldNum" sz="quarter" idx="5"/>
          </p:nvPr>
        </p:nvSpPr>
        <p:spPr/>
        <p:txBody>
          <a:bodyPr/>
          <a:lstStyle/>
          <a:p>
            <a:fld id="{6E2E38B8-B0B4-AD41-AC6E-B781F46A9FD3}" type="slidenum">
              <a:rPr lang="en-US" smtClean="0"/>
              <a:pPr/>
              <a:t>50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49418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5364209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If we were to have another &lt;p&gt; element on line 12., that &lt;p&gt; tag would not be affected. Only &lt;p&gt; tags that come right after &lt;div&gt; tags.</a:t>
            </a:r>
          </a:p>
        </p:txBody>
      </p:sp>
      <p:sp>
        <p:nvSpPr>
          <p:cNvPr id="4" name="Slide Number Placeholder 3"/>
          <p:cNvSpPr>
            <a:spLocks noGrp="1"/>
          </p:cNvSpPr>
          <p:nvPr>
            <p:ph type="sldNum" sz="quarter" idx="5"/>
          </p:nvPr>
        </p:nvSpPr>
        <p:spPr/>
        <p:txBody>
          <a:bodyPr/>
          <a:lstStyle/>
          <a:p>
            <a:fld id="{6E2E38B8-B0B4-AD41-AC6E-B781F46A9FD3}" type="slidenum">
              <a:rPr lang="en-US" smtClean="0"/>
              <a:pPr/>
              <a:t>52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4048035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3109266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b="1" dirty="0"/>
              <a:t>Cleaner markup</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We do not need to specify necessarily ID’s and Classes.</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r>
              <a:rPr lang="en-GB" b="1" dirty="0"/>
              <a:t>They are fragile</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As they are dependant on the markup structure, as if we would to move elements around, the styles would not be applied correctly.</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r>
              <a:rPr lang="en-GB" b="1" dirty="0"/>
              <a:t>Not as fast</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Problem is as browser reads the selector from the right side, meaning that it will first find all &lt;p&gt; tags and check if they are children of specified parent. </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We could have only 1 &lt;p&gt; of 100’s of them on the page.</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Even though this is not so important today, as it was before in the past, we should still be mindful and use this types only if necessary.</a:t>
            </a:r>
          </a:p>
        </p:txBody>
      </p:sp>
      <p:sp>
        <p:nvSpPr>
          <p:cNvPr id="4" name="Slide Number Placeholder 3"/>
          <p:cNvSpPr>
            <a:spLocks noGrp="1"/>
          </p:cNvSpPr>
          <p:nvPr>
            <p:ph type="sldNum" sz="quarter" idx="5"/>
          </p:nvPr>
        </p:nvSpPr>
        <p:spPr/>
        <p:txBody>
          <a:bodyPr/>
          <a:lstStyle/>
          <a:p>
            <a:fld id="{6E2E38B8-B0B4-AD41-AC6E-B781F46A9FD3}" type="slidenum">
              <a:rPr lang="en-US" smtClean="0"/>
              <a:pPr/>
              <a:t>54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47843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Let them do it first alone, give them 10 minutes.</a:t>
            </a:r>
          </a:p>
          <a:p>
            <a:endParaRPr lang="en-HR" dirty="0"/>
          </a:p>
          <a:p>
            <a:r>
              <a:rPr lang="en-HR" dirty="0"/>
              <a:t>3) </a:t>
            </a:r>
            <a:r>
              <a:rPr lang="en-GB" dirty="0"/>
              <a:t>div p</a:t>
            </a:r>
          </a:p>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4) </a:t>
            </a:r>
            <a:r>
              <a:rPr lang="en-GB" dirty="0"/>
              <a:t>div &gt; p</a:t>
            </a:r>
            <a:endParaRPr lang="en-HR"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5) </a:t>
            </a:r>
            <a:r>
              <a:rPr lang="en-GB" dirty="0"/>
              <a:t>div ~ p</a:t>
            </a:r>
            <a:endParaRPr lang="en-HR"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6) </a:t>
            </a:r>
            <a:r>
              <a:rPr lang="en-GB" dirty="0"/>
              <a:t>div + p</a:t>
            </a:r>
            <a:endParaRPr lang="en-HR" dirty="0"/>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133187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17494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2200"/>
              </a:spcBef>
              <a:spcAft>
                <a:spcPct val="0"/>
              </a:spcAft>
              <a:buClr>
                <a:schemeClr val="tx1"/>
              </a:buClr>
              <a:buSzPct val="90000"/>
              <a:buFontTx/>
              <a:buNone/>
              <a:tabLst/>
              <a:defRPr/>
            </a:pPr>
            <a:r>
              <a:rPr lang="en-GB" dirty="0"/>
              <a:t>CSS was first proposed by </a:t>
            </a:r>
            <a:r>
              <a:rPr lang="en-GB" dirty="0" err="1"/>
              <a:t>Håkon</a:t>
            </a:r>
            <a:r>
              <a:rPr lang="en-GB" dirty="0"/>
              <a:t> </a:t>
            </a:r>
            <a:r>
              <a:rPr lang="en-GB" dirty="0" err="1"/>
              <a:t>Wium</a:t>
            </a:r>
            <a:r>
              <a:rPr lang="en-GB" dirty="0"/>
              <a:t> Lie on October 10, 1994. At the time, Lie was working with Tim Berners-Lee at CERN. </a:t>
            </a:r>
          </a:p>
          <a:p>
            <a:pPr lvl="0" defTabSz="914400" fontAlgn="base">
              <a:spcBef>
                <a:spcPts val="2200"/>
              </a:spcBef>
              <a:spcAft>
                <a:spcPct val="0"/>
              </a:spcAft>
              <a:buClr>
                <a:schemeClr val="tx1"/>
              </a:buClr>
              <a:buSzPct val="90000"/>
            </a:pPr>
            <a:endParaRPr lang="en-US" sz="2000" dirty="0">
              <a:latin typeface="IBM Plex Sans" panose="020B0503050203000203" pitchFamily="34" charset="0"/>
            </a:endParaRPr>
          </a:p>
          <a:p>
            <a:pPr lvl="0" defTabSz="914400" fontAlgn="base">
              <a:spcBef>
                <a:spcPts val="2200"/>
              </a:spcBef>
              <a:spcAft>
                <a:spcPct val="0"/>
              </a:spcAft>
              <a:buClr>
                <a:schemeClr val="tx1"/>
              </a:buClr>
              <a:buSzPct val="90000"/>
            </a:pPr>
            <a:r>
              <a:rPr lang="en-US" sz="2000" dirty="0">
                <a:latin typeface="IBM Plex Sans" panose="020B0503050203000203" pitchFamily="34" charset="0"/>
              </a:rPr>
              <a:t>The idea behind it was to separate presentation and content of a web site. </a:t>
            </a:r>
          </a:p>
          <a:p>
            <a:pPr lvl="0" defTabSz="914400" fontAlgn="base">
              <a:spcBef>
                <a:spcPts val="2200"/>
              </a:spcBef>
              <a:spcAft>
                <a:spcPct val="0"/>
              </a:spcAft>
              <a:buClr>
                <a:schemeClr val="tx1"/>
              </a:buClr>
              <a:buSzPct val="90000"/>
            </a:pPr>
            <a:endParaRPr lang="en-US" sz="2000" dirty="0">
              <a:latin typeface="IBM Plex Sans" panose="020B0503050203000203" pitchFamily="34" charset="0"/>
            </a:endParaRPr>
          </a:p>
          <a:p>
            <a:pPr lvl="0" defTabSz="914400" fontAlgn="base">
              <a:spcBef>
                <a:spcPts val="2200"/>
              </a:spcBef>
              <a:spcAft>
                <a:spcPct val="0"/>
              </a:spcAft>
              <a:buClr>
                <a:schemeClr val="tx1"/>
              </a:buClr>
              <a:buSzPct val="90000"/>
            </a:pPr>
            <a:r>
              <a:rPr lang="en-US" sz="2000" dirty="0">
                <a:latin typeface="IBM Plex Sans" panose="020B0503050203000203" pitchFamily="34" charset="0"/>
              </a:rPr>
              <a:t>The advantage of this approach is that updates and changes to the presentation need only be applied once (to the stylesheet) to affect all pages.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3333415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9037262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Its useful, but fragile, in above example if we would to add a heading, paragraph is no longer styled, as heading is the new first child.</a:t>
            </a:r>
          </a:p>
        </p:txBody>
      </p:sp>
      <p:sp>
        <p:nvSpPr>
          <p:cNvPr id="4" name="Slide Number Placeholder 3"/>
          <p:cNvSpPr>
            <a:spLocks noGrp="1"/>
          </p:cNvSpPr>
          <p:nvPr>
            <p:ph type="sldNum" sz="quarter" idx="5"/>
          </p:nvPr>
        </p:nvSpPr>
        <p:spPr/>
        <p:txBody>
          <a:bodyPr/>
          <a:lstStyle/>
          <a:p>
            <a:fld id="{6E2E38B8-B0B4-AD41-AC6E-B781F46A9FD3}" type="slidenum">
              <a:rPr lang="en-US" smtClean="0"/>
              <a:pPr/>
              <a:t>58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9592888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Above code would be applied over all first of type elements, including heading and paragraph looking at our example.</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If were to apply it in our case only for the &lt;p&gt; tags, we would need to extend the selector accordingly: `div </a:t>
            </a:r>
            <a:r>
              <a:rPr lang="en-GB" dirty="0" err="1"/>
              <a:t>p:first-of-type</a:t>
            </a:r>
            <a:r>
              <a:rPr lang="en-GB" dirty="0"/>
              <a:t>`.</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334072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46586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sz="2001" b="1" i="0" kern="1200" dirty="0">
                <a:solidFill>
                  <a:schemeClr val="bg1"/>
                </a:solidFill>
                <a:effectLst/>
                <a:latin typeface="IBM Plex Sans" panose="020B0503050203000203" pitchFamily="34" charset="0"/>
                <a:ea typeface="+mn-ea"/>
                <a:cs typeface="+mn-cs"/>
              </a:rPr>
              <a:t>Select the first list item =&gt; </a:t>
            </a:r>
            <a:r>
              <a:rPr lang="en-GB" sz="2001" b="0" i="0" kern="1200" dirty="0" err="1">
                <a:solidFill>
                  <a:schemeClr val="bg1"/>
                </a:solidFill>
                <a:effectLst/>
                <a:latin typeface="IBM Plex Sans" panose="020B0503050203000203" pitchFamily="34" charset="0"/>
                <a:ea typeface="+mn-ea"/>
                <a:cs typeface="+mn-cs"/>
              </a:rPr>
              <a:t>li:nth-child</a:t>
            </a:r>
            <a:r>
              <a:rPr lang="en-GB" sz="2001" b="0" i="0" kern="1200" dirty="0">
                <a:solidFill>
                  <a:schemeClr val="bg1"/>
                </a:solidFill>
                <a:effectLst/>
                <a:latin typeface="IBM Plex Sans" panose="020B0503050203000203" pitchFamily="34" charset="0"/>
                <a:ea typeface="+mn-ea"/>
                <a:cs typeface="+mn-cs"/>
              </a:rPr>
              <a:t>(1) { } </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indent="0" algn="l" defTabSz="1829349" rtl="0" eaLnBrk="1" fontAlgn="auto" latinLnBrk="0" hangingPunct="1">
              <a:lnSpc>
                <a:spcPct val="100000"/>
              </a:lnSpc>
              <a:spcBef>
                <a:spcPts val="1200"/>
              </a:spcBef>
              <a:spcAft>
                <a:spcPts val="0"/>
              </a:spcAft>
              <a:buClrTx/>
              <a:buSzTx/>
              <a:buFontTx/>
              <a:buNone/>
              <a:tabLst/>
              <a:defRPr/>
            </a:pPr>
            <a:r>
              <a:rPr lang="en-GB" sz="2001" b="1" i="0" kern="1200" dirty="0">
                <a:solidFill>
                  <a:schemeClr val="bg1"/>
                </a:solidFill>
                <a:effectLst/>
                <a:latin typeface="IBM Plex Sans" panose="020B0503050203000203" pitchFamily="34" charset="0"/>
                <a:ea typeface="+mn-ea"/>
                <a:cs typeface="+mn-cs"/>
              </a:rPr>
              <a:t>Select the 5th list item </a:t>
            </a:r>
            <a:r>
              <a:rPr lang="en-GB" sz="2001" b="1" i="1" kern="1200" dirty="0">
                <a:solidFill>
                  <a:schemeClr val="bg1"/>
                </a:solidFill>
                <a:effectLst/>
                <a:latin typeface="IBM Plex Sans" panose="020B0503050203000203" pitchFamily="34" charset="0"/>
                <a:ea typeface="+mn-ea"/>
                <a:cs typeface="+mn-cs"/>
              </a:rPr>
              <a:t>=&gt;</a:t>
            </a:r>
            <a:r>
              <a:rPr lang="en-GB" sz="2001" b="0" i="1" kern="1200" dirty="0">
                <a:solidFill>
                  <a:schemeClr val="bg1"/>
                </a:solidFill>
                <a:effectLst/>
                <a:latin typeface="IBM Plex Sans" panose="020B0503050203000203" pitchFamily="34" charset="0"/>
                <a:ea typeface="+mn-ea"/>
                <a:cs typeface="+mn-cs"/>
              </a:rPr>
              <a:t> </a:t>
            </a:r>
            <a:r>
              <a:rPr lang="en-GB" sz="2001" b="0" i="0" kern="1200" dirty="0" err="1">
                <a:solidFill>
                  <a:schemeClr val="bg1"/>
                </a:solidFill>
                <a:effectLst/>
                <a:latin typeface="IBM Plex Sans" panose="020B0503050203000203" pitchFamily="34" charset="0"/>
                <a:ea typeface="+mn-ea"/>
                <a:cs typeface="+mn-cs"/>
              </a:rPr>
              <a:t>li:nth-child</a:t>
            </a:r>
            <a:r>
              <a:rPr lang="en-GB" sz="2001" b="0" i="0" kern="1200" dirty="0">
                <a:solidFill>
                  <a:schemeClr val="bg1"/>
                </a:solidFill>
                <a:effectLst/>
                <a:latin typeface="IBM Plex Sans" panose="020B0503050203000203" pitchFamily="34" charset="0"/>
                <a:ea typeface="+mn-ea"/>
                <a:cs typeface="+mn-cs"/>
              </a:rPr>
              <a:t>(5) { }</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indent="0" algn="l" defTabSz="1829349" rtl="0" eaLnBrk="1" fontAlgn="auto" latinLnBrk="0" hangingPunct="1">
              <a:lnSpc>
                <a:spcPct val="100000"/>
              </a:lnSpc>
              <a:spcBef>
                <a:spcPts val="1200"/>
              </a:spcBef>
              <a:spcAft>
                <a:spcPts val="0"/>
              </a:spcAft>
              <a:buClrTx/>
              <a:buSzTx/>
              <a:buFontTx/>
              <a:buNone/>
              <a:tabLst/>
              <a:defRPr/>
            </a:pPr>
            <a:r>
              <a:rPr lang="en-GB" sz="2001" b="1" i="0" kern="1200" dirty="0">
                <a:solidFill>
                  <a:schemeClr val="bg1"/>
                </a:solidFill>
                <a:effectLst/>
                <a:latin typeface="IBM Plex Sans" panose="020B0503050203000203" pitchFamily="34" charset="0"/>
                <a:ea typeface="+mn-ea"/>
                <a:cs typeface="+mn-cs"/>
              </a:rPr>
              <a:t>Select every other list item starting with first =&gt;</a:t>
            </a:r>
            <a:r>
              <a:rPr lang="en-GB" sz="2001" b="0" i="1" kern="1200" dirty="0">
                <a:solidFill>
                  <a:schemeClr val="bg1"/>
                </a:solidFill>
                <a:effectLst/>
                <a:latin typeface="IBM Plex Sans" panose="020B0503050203000203" pitchFamily="34" charset="0"/>
                <a:ea typeface="+mn-ea"/>
                <a:cs typeface="+mn-cs"/>
              </a:rPr>
              <a:t> </a:t>
            </a:r>
            <a:r>
              <a:rPr lang="en-GB" sz="2001" b="0" i="0" kern="1200" dirty="0" err="1">
                <a:solidFill>
                  <a:schemeClr val="bg1"/>
                </a:solidFill>
                <a:effectLst/>
                <a:latin typeface="IBM Plex Sans" panose="020B0503050203000203" pitchFamily="34" charset="0"/>
                <a:ea typeface="+mn-ea"/>
                <a:cs typeface="+mn-cs"/>
              </a:rPr>
              <a:t>li:nth-child</a:t>
            </a:r>
            <a:r>
              <a:rPr lang="en-GB" sz="2001" b="0" i="0" kern="1200" dirty="0">
                <a:solidFill>
                  <a:schemeClr val="bg1"/>
                </a:solidFill>
                <a:effectLst/>
                <a:latin typeface="IBM Plex Sans" panose="020B0503050203000203" pitchFamily="34" charset="0"/>
                <a:ea typeface="+mn-ea"/>
                <a:cs typeface="+mn-cs"/>
              </a:rPr>
              <a:t>(odd) { } </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indent="0" algn="l" defTabSz="1829349" rtl="0" eaLnBrk="1" fontAlgn="auto" latinLnBrk="0" hangingPunct="1">
              <a:lnSpc>
                <a:spcPct val="100000"/>
              </a:lnSpc>
              <a:spcBef>
                <a:spcPts val="1200"/>
              </a:spcBef>
              <a:spcAft>
                <a:spcPts val="0"/>
              </a:spcAft>
              <a:buClrTx/>
              <a:buSzTx/>
              <a:buFontTx/>
              <a:buNone/>
              <a:tabLst/>
              <a:defRPr/>
            </a:pPr>
            <a:r>
              <a:rPr lang="en-GB" sz="2001" b="1" i="0" kern="1200" dirty="0">
                <a:solidFill>
                  <a:schemeClr val="bg1"/>
                </a:solidFill>
                <a:effectLst/>
                <a:latin typeface="IBM Plex Sans" panose="020B0503050203000203" pitchFamily="34" charset="0"/>
                <a:ea typeface="+mn-ea"/>
                <a:cs typeface="+mn-cs"/>
              </a:rPr>
              <a:t>Select every 3rd list item starting with first </a:t>
            </a:r>
            <a:r>
              <a:rPr lang="en-GB" sz="2001" b="1" i="1" kern="1200" dirty="0">
                <a:solidFill>
                  <a:schemeClr val="bg1"/>
                </a:solidFill>
                <a:effectLst/>
                <a:latin typeface="IBM Plex Sans" panose="020B0503050203000203" pitchFamily="34" charset="0"/>
                <a:ea typeface="+mn-ea"/>
                <a:cs typeface="+mn-cs"/>
              </a:rPr>
              <a:t>=&gt;</a:t>
            </a:r>
            <a:r>
              <a:rPr lang="en-GB" sz="2001" b="0" i="1" kern="1200" dirty="0">
                <a:solidFill>
                  <a:schemeClr val="bg1"/>
                </a:solidFill>
                <a:effectLst/>
                <a:latin typeface="IBM Plex Sans" panose="020B0503050203000203" pitchFamily="34" charset="0"/>
                <a:ea typeface="+mn-ea"/>
                <a:cs typeface="+mn-cs"/>
              </a:rPr>
              <a:t> </a:t>
            </a:r>
            <a:r>
              <a:rPr lang="en-GB" sz="2001" b="0" i="0" kern="1200" dirty="0" err="1">
                <a:solidFill>
                  <a:schemeClr val="bg1"/>
                </a:solidFill>
                <a:effectLst/>
                <a:latin typeface="IBM Plex Sans" panose="020B0503050203000203" pitchFamily="34" charset="0"/>
                <a:ea typeface="+mn-ea"/>
                <a:cs typeface="+mn-cs"/>
              </a:rPr>
              <a:t>li:nth-child</a:t>
            </a:r>
            <a:r>
              <a:rPr lang="en-GB" sz="2001" b="0" i="0" kern="1200" dirty="0">
                <a:solidFill>
                  <a:schemeClr val="bg1"/>
                </a:solidFill>
                <a:effectLst/>
                <a:latin typeface="IBM Plex Sans" panose="020B0503050203000203" pitchFamily="34" charset="0"/>
                <a:ea typeface="+mn-ea"/>
                <a:cs typeface="+mn-cs"/>
              </a:rPr>
              <a:t>(3n - 2) { } </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indent="0" algn="l" defTabSz="1829349" rtl="0" eaLnBrk="1" fontAlgn="auto" latinLnBrk="0" hangingPunct="1">
              <a:lnSpc>
                <a:spcPct val="100000"/>
              </a:lnSpc>
              <a:spcBef>
                <a:spcPts val="1200"/>
              </a:spcBef>
              <a:spcAft>
                <a:spcPts val="0"/>
              </a:spcAft>
              <a:buClrTx/>
              <a:buSzTx/>
              <a:buFontTx/>
              <a:buNone/>
              <a:tabLst/>
              <a:defRPr/>
            </a:pPr>
            <a:r>
              <a:rPr lang="en-GB" sz="2001" b="1" i="0" kern="1200" dirty="0">
                <a:solidFill>
                  <a:schemeClr val="bg1"/>
                </a:solidFill>
                <a:effectLst/>
                <a:latin typeface="IBM Plex Sans" panose="020B0503050203000203" pitchFamily="34" charset="0"/>
                <a:ea typeface="+mn-ea"/>
                <a:cs typeface="+mn-cs"/>
              </a:rPr>
              <a:t>Select every 3rd list item starting with 2nd </a:t>
            </a:r>
            <a:r>
              <a:rPr lang="en-GB" sz="2001" b="1" i="1" kern="1200" dirty="0">
                <a:solidFill>
                  <a:schemeClr val="bg1"/>
                </a:solidFill>
                <a:effectLst/>
                <a:latin typeface="IBM Plex Sans" panose="020B0503050203000203" pitchFamily="34" charset="0"/>
                <a:ea typeface="+mn-ea"/>
                <a:cs typeface="+mn-cs"/>
              </a:rPr>
              <a:t>=&gt;</a:t>
            </a:r>
            <a:r>
              <a:rPr lang="en-GB" sz="2001" b="0" i="1" kern="1200" dirty="0">
                <a:solidFill>
                  <a:schemeClr val="bg1"/>
                </a:solidFill>
                <a:effectLst/>
                <a:latin typeface="IBM Plex Sans" panose="020B0503050203000203" pitchFamily="34" charset="0"/>
                <a:ea typeface="+mn-ea"/>
                <a:cs typeface="+mn-cs"/>
              </a:rPr>
              <a:t> </a:t>
            </a:r>
            <a:r>
              <a:rPr lang="en-GB" sz="2001" b="0" i="0" kern="1200" dirty="0" err="1">
                <a:solidFill>
                  <a:schemeClr val="bg1"/>
                </a:solidFill>
                <a:effectLst/>
                <a:latin typeface="IBM Plex Sans" panose="020B0503050203000203" pitchFamily="34" charset="0"/>
                <a:ea typeface="+mn-ea"/>
                <a:cs typeface="+mn-cs"/>
              </a:rPr>
              <a:t>li:nth-child</a:t>
            </a:r>
            <a:r>
              <a:rPr lang="en-GB" sz="2001" b="0" i="0" kern="1200" dirty="0">
                <a:solidFill>
                  <a:schemeClr val="bg1"/>
                </a:solidFill>
                <a:effectLst/>
                <a:latin typeface="IBM Plex Sans" panose="020B0503050203000203" pitchFamily="34" charset="0"/>
                <a:ea typeface="+mn-ea"/>
                <a:cs typeface="+mn-cs"/>
              </a:rPr>
              <a:t>(3n - 1) { } </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indent="0" algn="l" defTabSz="1829349" rtl="0" eaLnBrk="1" fontAlgn="auto" latinLnBrk="0" hangingPunct="1">
              <a:lnSpc>
                <a:spcPct val="100000"/>
              </a:lnSpc>
              <a:spcBef>
                <a:spcPts val="1200"/>
              </a:spcBef>
              <a:spcAft>
                <a:spcPts val="0"/>
              </a:spcAft>
              <a:buClrTx/>
              <a:buSzTx/>
              <a:buFontTx/>
              <a:buNone/>
              <a:tabLst/>
              <a:defRPr/>
            </a:pPr>
            <a:r>
              <a:rPr lang="en-GB" sz="2001" b="1" i="0" kern="1200" dirty="0">
                <a:solidFill>
                  <a:schemeClr val="bg1"/>
                </a:solidFill>
                <a:effectLst/>
                <a:latin typeface="IBM Plex Sans" panose="020B0503050203000203" pitchFamily="34" charset="0"/>
                <a:ea typeface="+mn-ea"/>
                <a:cs typeface="+mn-cs"/>
              </a:rPr>
              <a:t>Select every 3rd child item, as long as it has class "el"</a:t>
            </a:r>
            <a:r>
              <a:rPr lang="en-GB" sz="2001" b="1" i="1" kern="1200" dirty="0">
                <a:solidFill>
                  <a:schemeClr val="bg1"/>
                </a:solidFill>
                <a:effectLst/>
                <a:latin typeface="IBM Plex Sans" panose="020B0503050203000203" pitchFamily="34" charset="0"/>
                <a:ea typeface="+mn-ea"/>
                <a:cs typeface="+mn-cs"/>
              </a:rPr>
              <a:t> =&gt;</a:t>
            </a:r>
            <a:r>
              <a:rPr lang="en-GB" sz="2001" b="0" i="1" kern="1200" dirty="0">
                <a:solidFill>
                  <a:schemeClr val="bg1"/>
                </a:solidFill>
                <a:effectLst/>
                <a:latin typeface="IBM Plex Sans" panose="020B0503050203000203" pitchFamily="34" charset="0"/>
                <a:ea typeface="+mn-ea"/>
                <a:cs typeface="+mn-cs"/>
              </a:rPr>
              <a:t> </a:t>
            </a:r>
            <a:r>
              <a:rPr lang="en-GB" sz="2001" b="0" i="0" kern="1200" dirty="0">
                <a:solidFill>
                  <a:schemeClr val="bg1"/>
                </a:solidFill>
                <a:effectLst/>
                <a:latin typeface="IBM Plex Sans" panose="020B0503050203000203" pitchFamily="34" charset="0"/>
                <a:ea typeface="+mn-ea"/>
                <a:cs typeface="+mn-cs"/>
              </a:rPr>
              <a:t>.</a:t>
            </a:r>
            <a:r>
              <a:rPr lang="en-GB" sz="2001" b="0" i="0" kern="1200" dirty="0" err="1">
                <a:solidFill>
                  <a:schemeClr val="bg1"/>
                </a:solidFill>
                <a:effectLst/>
                <a:latin typeface="IBM Plex Sans" panose="020B0503050203000203" pitchFamily="34" charset="0"/>
                <a:ea typeface="+mn-ea"/>
                <a:cs typeface="+mn-cs"/>
              </a:rPr>
              <a:t>el:nth-child</a:t>
            </a:r>
            <a:r>
              <a:rPr lang="en-GB" sz="2001" b="0" i="0" kern="1200" dirty="0">
                <a:solidFill>
                  <a:schemeClr val="bg1"/>
                </a:solidFill>
                <a:effectLst/>
                <a:latin typeface="IBM Plex Sans" panose="020B0503050203000203" pitchFamily="34" charset="0"/>
                <a:ea typeface="+mn-ea"/>
                <a:cs typeface="+mn-cs"/>
              </a:rPr>
              <a:t>(3n) { }</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sz="2001" b="0" i="0" kern="1200" dirty="0">
              <a:solidFill>
                <a:schemeClr val="bg1"/>
              </a:solidFill>
              <a:effectLst/>
              <a:latin typeface="IBM Plex Sans" panose="020B0503050203000203" pitchFamily="34" charset="0"/>
              <a:ea typeface="+mn-ea"/>
              <a:cs typeface="+mn-cs"/>
            </a:endParaRPr>
          </a:p>
          <a:p>
            <a:pPr marL="0" marR="0" indent="0" algn="l" defTabSz="1829349" rtl="0" eaLnBrk="1" fontAlgn="auto" latinLnBrk="0" hangingPunct="1">
              <a:lnSpc>
                <a:spcPct val="100000"/>
              </a:lnSpc>
              <a:spcBef>
                <a:spcPts val="1200"/>
              </a:spcBef>
              <a:spcAft>
                <a:spcPts val="0"/>
              </a:spcAft>
              <a:buClrTx/>
              <a:buSzTx/>
              <a:buFontTx/>
              <a:buNone/>
              <a:tabLst/>
              <a:defRPr/>
            </a:pPr>
            <a:r>
              <a:rPr lang="en-GB" sz="2001" b="0" i="0" kern="1200" dirty="0">
                <a:solidFill>
                  <a:schemeClr val="bg1"/>
                </a:solidFill>
                <a:effectLst/>
                <a:latin typeface="IBM Plex Sans" panose="020B0503050203000203" pitchFamily="34" charset="0"/>
                <a:ea typeface="+mn-ea"/>
                <a:cs typeface="+mn-cs"/>
              </a:rPr>
              <a:t>More info and generator will be provided via reference link section later.</a:t>
            </a: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216645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Specifcity is something we will cover in CSS Day 2.</a:t>
            </a:r>
          </a:p>
          <a:p>
            <a:pPr marL="0" marR="0" lvl="0" indent="0" algn="l" defTabSz="1829349" rtl="0" eaLnBrk="1" fontAlgn="auto" latinLnBrk="0" hangingPunct="1">
              <a:lnSpc>
                <a:spcPct val="100000"/>
              </a:lnSpc>
              <a:spcBef>
                <a:spcPts val="1200"/>
              </a:spcBef>
              <a:spcAft>
                <a:spcPts val="0"/>
              </a:spcAft>
              <a:buClrTx/>
              <a:buSzTx/>
              <a:buFontTx/>
              <a:buNone/>
              <a:tabLst/>
              <a:defRPr/>
            </a:pPr>
            <a:endParaRPr lang="en-HR" dirty="0"/>
          </a:p>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Let them do it first alone, give them 8 minutes.</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6572729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b="0" dirty="0"/>
              <a:t>Focus is important for the keyboard users and if we want to match the style to hover, what is usually the case.</a:t>
            </a:r>
          </a:p>
        </p:txBody>
      </p:sp>
      <p:sp>
        <p:nvSpPr>
          <p:cNvPr id="4" name="Slide Number Placeholder 3"/>
          <p:cNvSpPr>
            <a:spLocks noGrp="1"/>
          </p:cNvSpPr>
          <p:nvPr>
            <p:ph type="sldNum" sz="quarter" idx="5"/>
          </p:nvPr>
        </p:nvSpPr>
        <p:spPr/>
        <p:txBody>
          <a:bodyPr/>
          <a:lstStyle/>
          <a:p>
            <a:fld id="{6E2E38B8-B0B4-AD41-AC6E-B781F46A9FD3}" type="slidenum">
              <a:rPr lang="en-US" smtClean="0"/>
              <a:pPr/>
              <a:t>63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197950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Let them do it first alone, give them 5 minutes.</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436838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2266263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b="1" dirty="0"/>
              <a:t>So colons</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Double colons for pseudo elements</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One colon for pseudo classes</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r>
              <a:rPr lang="en-GB" b="1" dirty="0"/>
              <a:t>When to use what</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We use pseudo elements to style part of an element (first letter)</a:t>
            </a:r>
          </a:p>
          <a:p>
            <a:pPr marL="0" marR="0" indent="0" algn="l" defTabSz="1829349" rtl="0" eaLnBrk="1" fontAlgn="auto" latinLnBrk="0" hangingPunct="1">
              <a:lnSpc>
                <a:spcPct val="100000"/>
              </a:lnSpc>
              <a:spcBef>
                <a:spcPts val="1200"/>
              </a:spcBef>
              <a:spcAft>
                <a:spcPts val="0"/>
              </a:spcAft>
              <a:buClrTx/>
              <a:buSzTx/>
              <a:buFontTx/>
              <a:buNone/>
              <a:tabLst/>
              <a:defRPr/>
            </a:pPr>
            <a:r>
              <a:rPr lang="en-GB" dirty="0"/>
              <a:t>Pseudo classes we use to style elements in a particular state (hovered anchor etc)</a:t>
            </a:r>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a:p>
            <a:pPr marL="0" marR="0" indent="0" algn="l" defTabSz="1829349" rtl="0" eaLnBrk="1" fontAlgn="auto" latinLnBrk="0" hangingPunct="1">
              <a:lnSpc>
                <a:spcPct val="100000"/>
              </a:lnSpc>
              <a:spcBef>
                <a:spcPts val="120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54204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2200"/>
              </a:spcBef>
              <a:spcAft>
                <a:spcPct val="0"/>
              </a:spcAft>
              <a:buClr>
                <a:schemeClr val="tx1"/>
              </a:buClr>
              <a:buSzPct val="90000"/>
              <a:buFontTx/>
              <a:buNone/>
              <a:tabLst/>
              <a:defRPr/>
            </a:pPr>
            <a:endParaRPr lang="en-US" sz="2000" dirty="0">
              <a:latin typeface="IBM Plex Sans" panose="020B0503050203000203" pitchFamily="34" charset="0"/>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8713316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535035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68</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6133645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r>
              <a:rPr lang="en-GB" dirty="0"/>
              <a:t>P::selection (will only be applied on paragraphs, not all elements, we can remove the element type)</a:t>
            </a:r>
          </a:p>
        </p:txBody>
      </p:sp>
      <p:sp>
        <p:nvSpPr>
          <p:cNvPr id="4" name="Slide Number Placeholder 3"/>
          <p:cNvSpPr>
            <a:spLocks noGrp="1"/>
          </p:cNvSpPr>
          <p:nvPr>
            <p:ph type="sldNum" sz="quarter" idx="5"/>
          </p:nvPr>
        </p:nvSpPr>
        <p:spPr/>
        <p:txBody>
          <a:bodyPr/>
          <a:lstStyle/>
          <a:p>
            <a:fld id="{6E2E38B8-B0B4-AD41-AC6E-B781F46A9FD3}" type="slidenum">
              <a:rPr lang="en-US" smtClean="0"/>
              <a:pPr/>
              <a:t>69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6709191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829349" rtl="0" eaLnBrk="1" fontAlgn="auto" latinLnBrk="0" hangingPunct="1">
              <a:lnSpc>
                <a:spcPct val="100000"/>
              </a:lnSpc>
              <a:spcBef>
                <a:spcPts val="120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6397725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HR" dirty="0"/>
              <a:t>Let them do it first alone, give them 10 minutes.</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1077228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73</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008753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IBM Plex Sans" panose="020B0503050203000203" pitchFamily="34" charset="0"/>
                <a:ea typeface="IBM Plex Sans" panose="020B0503050203000203" pitchFamily="34" charset="0"/>
                <a:cs typeface="IBM Plex Sans" panose="020B0503050203000203" pitchFamily="34" charset="0"/>
              </a:rPr>
              <a:t>Friday</a:t>
            </a:r>
            <a:r>
              <a:rPr lang="en-US" b="0" dirty="0">
                <a:latin typeface="IBM Plex Sans" panose="020B0503050203000203" pitchFamily="34" charset="0"/>
                <a:ea typeface="IBM Plex Sans" panose="020B0503050203000203" pitchFamily="34" charset="0"/>
                <a:cs typeface="IBM Plex Sans" panose="020B0503050203000203" pitchFamily="34" charset="0"/>
              </a:rPr>
              <a:t> Exercise</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42507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Later in the SASS pre-processor section we will go over more details about this nesting and best practices. </a:t>
            </a:r>
          </a:p>
          <a:p>
            <a:r>
              <a:rPr lang="en-HR" dirty="0"/>
              <a:t>For now it, is important to match the opening and closing ones </a:t>
            </a:r>
            <a:r>
              <a:rPr lang="en-GB" dirty="0"/>
              <a:t>respectively</a:t>
            </a:r>
            <a:r>
              <a:rPr lang="en-HR" dirty="0"/>
              <a:t>.</a:t>
            </a:r>
          </a:p>
          <a:p>
            <a:pPr marL="0" marR="0" lvl="0" indent="0" algn="l" defTabSz="914400" rtl="0" eaLnBrk="1" fontAlgn="base" latinLnBrk="0" hangingPunct="1">
              <a:lnSpc>
                <a:spcPct val="100000"/>
              </a:lnSpc>
              <a:spcBef>
                <a:spcPts val="2200"/>
              </a:spcBef>
              <a:spcAft>
                <a:spcPct val="0"/>
              </a:spcAft>
              <a:buClr>
                <a:schemeClr val="tx1"/>
              </a:buClr>
              <a:buSzPct val="90000"/>
              <a:buFontTx/>
              <a:buNone/>
              <a:tabLst/>
              <a:defRPr/>
            </a:pPr>
            <a:endParaRPr lang="en-US" sz="2000" dirty="0">
              <a:latin typeface="IBM Plex Sans" panose="020B0503050203000203" pitchFamily="34" charset="0"/>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83590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style sheets could only apply a declaration to each element of a Web page, they would be pretty useless.</a:t>
            </a:r>
          </a:p>
          <a:p>
            <a:endParaRPr lang="en-GB" dirty="0"/>
          </a:p>
          <a:p>
            <a:r>
              <a:rPr lang="en-GB" dirty="0"/>
              <a:t>We will talk more about classes in Selectors section.</a:t>
            </a:r>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0397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Important is to know about all 3 ways but it is not something you will use often.</a:t>
            </a:r>
          </a:p>
          <a:p>
            <a:r>
              <a:rPr lang="en-HR" dirty="0"/>
              <a:t>For example, in very rare situations in the real world will you use intenral styles, it will mostly be external way.</a:t>
            </a:r>
          </a:p>
          <a:p>
            <a:r>
              <a:rPr lang="en-HR" dirty="0"/>
              <a:t>Inline styles are usually used where we require some JavaScript manipulation, we will also take a look at this part a bit later in Specificity section.</a:t>
            </a:r>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06192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450"/>
          </a:xfrm>
        </p:spPr>
        <p:txBody>
          <a:bodyPr/>
          <a:lstStyle>
            <a:lvl1pPr>
              <a:defRPr>
                <a:solidFill>
                  <a:schemeClr val="bg1"/>
                </a:solidFill>
              </a:defRPr>
            </a:lvl1pPr>
          </a:lstStyle>
          <a:p>
            <a:r>
              <a:rPr lang="en-GB"/>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6DAB5A89-E3DD-494D-AB3A-EC567792D5C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hasCustomPrompt="1"/>
          </p:nvPr>
        </p:nvSpPr>
        <p:spPr>
          <a:xfrm>
            <a:off x="9601200" y="2574923"/>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pic>
        <p:nvPicPr>
          <p:cNvPr id="7" name="Picture">
            <a:extLst>
              <a:ext uri="{FF2B5EF4-FFF2-40B4-BE49-F238E27FC236}">
                <a16:creationId xmlns:a16="http://schemas.microsoft.com/office/drawing/2014/main" id="{4BDE6F46-1997-344C-9537-265D493B14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9" name="Textfeld 8">
            <a:extLst>
              <a:ext uri="{FF2B5EF4-FFF2-40B4-BE49-F238E27FC236}">
                <a16:creationId xmlns:a16="http://schemas.microsoft.com/office/drawing/2014/main" id="{86344EDC-F757-7B45-89A0-636F36E562D8}"/>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8448213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7" name="Content Placeholder"/>
          <p:cNvSpPr>
            <a:spLocks noGrp="1"/>
          </p:cNvSpPr>
          <p:nvPr>
            <p:ph sz="quarter" idx="13"/>
          </p:nvPr>
        </p:nvSpPr>
        <p:spPr>
          <a:xfrm>
            <a:off x="457200" y="2574926"/>
            <a:ext cx="8229600" cy="6435724"/>
          </a:xfrm>
        </p:spPr>
        <p:txBody>
          <a:bodyPr/>
          <a:lstStyle>
            <a:lvl1pPr>
              <a:defRPr sz="4800"/>
            </a:lvl1pPr>
          </a:lstStyle>
          <a:p>
            <a:pPr lvl="0"/>
            <a:r>
              <a:rPr lang="en-GB"/>
              <a:t>Click to edit Master text styles</a:t>
            </a:r>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2" name="Titel 1">
            <a:extLst>
              <a:ext uri="{FF2B5EF4-FFF2-40B4-BE49-F238E27FC236}">
                <a16:creationId xmlns:a16="http://schemas.microsoft.com/office/drawing/2014/main" id="{4745523F-C2EF-ED4D-9B7C-8FA717539821}"/>
              </a:ext>
            </a:extLst>
          </p:cNvPr>
          <p:cNvSpPr>
            <a:spLocks noGrp="1"/>
          </p:cNvSpPr>
          <p:nvPr>
            <p:ph type="title"/>
          </p:nvPr>
        </p:nvSpPr>
        <p:spPr>
          <a:xfrm>
            <a:off x="457200" y="457200"/>
            <a:ext cx="8229600" cy="1659600"/>
          </a:xfrm>
        </p:spPr>
        <p:txBody>
          <a:bodyPr/>
          <a:lstStyle/>
          <a:p>
            <a:r>
              <a:rPr lang="en-GB"/>
              <a:t>Click to edit Master title style</a:t>
            </a:r>
            <a:endParaRPr lang="de-DE"/>
          </a:p>
        </p:txBody>
      </p:sp>
    </p:spTree>
    <p:extLst>
      <p:ext uri="{BB962C8B-B14F-4D97-AF65-F5344CB8AC3E}">
        <p14:creationId xmlns:p14="http://schemas.microsoft.com/office/powerpoint/2010/main" val="253502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p:nvPr>
        </p:nvSpPr>
        <p:spPr>
          <a:xfrm>
            <a:off x="5029201"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4"/>
          <p:cNvSpPr>
            <a:spLocks noGrp="1"/>
          </p:cNvSpPr>
          <p:nvPr>
            <p:ph type="body" sz="quarter" idx="15"/>
          </p:nvPr>
        </p:nvSpPr>
        <p:spPr>
          <a:xfrm>
            <a:off x="14173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5"/>
            <a:ext cx="8229600" cy="6435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470" cy="855345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9601332"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2"/>
          <p:cNvSpPr>
            <a:spLocks noGrp="1"/>
          </p:cNvSpPr>
          <p:nvPr>
            <p:ph type="body" sz="quarter" idx="13"/>
          </p:nvPr>
        </p:nvSpPr>
        <p:spPr>
          <a:xfrm>
            <a:off x="14173066"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lvl1pPr>
              <a:defRPr>
                <a:latin typeface="IBM Plex Sans" panose="020B0503050203000203" pitchFamily="34" charset="0"/>
              </a:defRPr>
            </a:lvl1pPr>
          </a:lstStyle>
          <a:p>
            <a:r>
              <a:rPr lang="en-GB"/>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12" name="Content Placeholder 3"/>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GB"/>
              <a:t>Click to edit Master title style</a:t>
            </a:r>
            <a:endParaRPr lang="en-US" dirty="0"/>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698169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5148265"/>
          </a:xfrm>
          <a:solidFill>
            <a:srgbClr val="3D3D3D"/>
          </a:solidFill>
        </p:spPr>
        <p:txBody>
          <a:bodyPr lIns="432000" tIns="457200" rIns="457200" bIns="457200"/>
          <a:lstStyle>
            <a:lvl1pPr>
              <a:defRPr>
                <a:solidFill>
                  <a:schemeClr val="bg1"/>
                </a:solidFill>
              </a:defRPr>
            </a:lvl1pPr>
          </a:lstStyle>
          <a:p>
            <a:r>
              <a:rPr lang="en-GB"/>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7" name="Content Placeholder 3"/>
          <p:cNvSpPr>
            <a:spLocks noGrp="1"/>
          </p:cNvSpPr>
          <p:nvPr>
            <p:ph sz="quarter" idx="20"/>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4"/>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48000"/>
          </a:xfrm>
          <a:noFill/>
        </p:spPr>
        <p:txBody>
          <a:bodyPr lIns="457200" tIns="457200" rIns="457200" bIns="457200"/>
          <a:lstStyle>
            <a:lvl1pPr>
              <a:defRPr sz="9600"/>
            </a:lvl1pPr>
          </a:lstStyle>
          <a:p>
            <a:r>
              <a:rPr lang="en-GB"/>
              <a:t>Click to edit Master title style</a:t>
            </a:r>
            <a:endParaRPr lang="en-US" dirty="0"/>
          </a:p>
        </p:txBody>
      </p:sp>
      <p:sp>
        <p:nvSpPr>
          <p:cNvPr id="7" name="Content Placeholder 1"/>
          <p:cNvSpPr>
            <a:spLocks noGrp="1"/>
          </p:cNvSpPr>
          <p:nvPr>
            <p:ph sz="quarter" idx="20"/>
          </p:nvPr>
        </p:nvSpPr>
        <p:spPr>
          <a:xfrm>
            <a:off x="0" y="5147999"/>
            <a:ext cx="4572000" cy="5148000"/>
          </a:xfrm>
          <a:solidFill>
            <a:srgbClr val="3D3D3D"/>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2"/>
          <p:cNvSpPr>
            <a:spLocks noGrp="1"/>
          </p:cNvSpPr>
          <p:nvPr>
            <p:ph sz="quarter" idx="19"/>
          </p:nvPr>
        </p:nvSpPr>
        <p:spPr>
          <a:xfrm>
            <a:off x="4572002" y="5147999"/>
            <a:ext cx="4572000" cy="5148000"/>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6" name="Content Placeholder 3"/>
          <p:cNvSpPr>
            <a:spLocks noGrp="1"/>
          </p:cNvSpPr>
          <p:nvPr>
            <p:ph sz="quarter" idx="17"/>
          </p:nvPr>
        </p:nvSpPr>
        <p:spPr>
          <a:xfrm>
            <a:off x="9144000" y="5147999"/>
            <a:ext cx="4572000" cy="5148000"/>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13716000" y="5147999"/>
            <a:ext cx="4572000" cy="5148000"/>
          </a:xfrm>
          <a:solidFill>
            <a:srgbClr val="DCDCDC"/>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2574925"/>
          </a:xfrm>
          <a:solidFill>
            <a:schemeClr val="bg1"/>
          </a:solidFill>
        </p:spPr>
        <p:txBody>
          <a:bodyPr lIns="457200" tIns="457200" rIns="457200" bIns="457200"/>
          <a:lstStyle>
            <a:lvl1pPr>
              <a:defRPr>
                <a:solidFill>
                  <a:schemeClr val="tx1"/>
                </a:solidFill>
              </a:defRPr>
            </a:lvl1pPr>
          </a:lstStyle>
          <a:p>
            <a:r>
              <a:rPr lang="en-GB"/>
              <a:t>Click to edit Master title style</a:t>
            </a:r>
            <a:endParaRPr lang="en-US" dirty="0"/>
          </a:p>
        </p:txBody>
      </p:sp>
      <p:sp>
        <p:nvSpPr>
          <p:cNvPr id="6" name="Picture Placeholder"/>
          <p:cNvSpPr>
            <a:spLocks noGrp="1"/>
          </p:cNvSpPr>
          <p:nvPr>
            <p:ph type="pic" sz="quarter" idx="12"/>
          </p:nvPr>
        </p:nvSpPr>
        <p:spPr>
          <a:xfrm>
            <a:off x="0" y="2574925"/>
            <a:ext cx="18288000" cy="7721600"/>
          </a:xfrm>
        </p:spPr>
        <p:txBody>
          <a:bodyPr lIns="457200" tIns="457200" rIns="457200" bIns="45720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296000"/>
          </a:xfrm>
        </p:spPr>
        <p:txBody>
          <a:bodyPr lIns="457200" tIns="457200" rIns="457200" bIns="457200"/>
          <a:lstStyle/>
          <a:p>
            <a:r>
              <a:rPr lang="en-GB"/>
              <a:t>Click icon to add picture</a:t>
            </a:r>
            <a:endParaRPr lang="en-US" dirty="0"/>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p:cNvSpPr>
            <a:spLocks noGrp="1"/>
          </p:cNvSpPr>
          <p:nvPr>
            <p:ph sz="quarter" idx="13"/>
          </p:nvPr>
        </p:nvSpPr>
        <p:spPr>
          <a:xfrm>
            <a:off x="5029200" y="2574926"/>
            <a:ext cx="12801465"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5"/>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199" y="457200"/>
            <a:ext cx="8229601"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 2"/>
          <p:cNvSpPr>
            <a:spLocks noGrp="1"/>
          </p:cNvSpPr>
          <p:nvPr>
            <p:ph type="body" sz="quarter" idx="13"/>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0" y="2574925"/>
            <a:ext cx="8229600" cy="6435724"/>
          </a:xfrm>
        </p:spPr>
        <p:txBody>
          <a:bodyPr/>
          <a:lstStyle>
            <a:lvl1pPr>
              <a:defRPr sz="48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able Placeholder"/>
          <p:cNvSpPr>
            <a:spLocks noGrp="1"/>
          </p:cNvSpPr>
          <p:nvPr>
            <p:ph type="tbl" sz="quarter" idx="13"/>
          </p:nvPr>
        </p:nvSpPr>
        <p:spPr>
          <a:xfrm>
            <a:off x="5029200" y="457201"/>
            <a:ext cx="12801600" cy="8553450"/>
          </a:xfrm>
        </p:spPr>
        <p:txBody>
          <a:bodyPr lIns="0" tIns="0" rIns="91440" bIns="91440"/>
          <a:lstStyle/>
          <a:p>
            <a:r>
              <a:rPr lang="en-GB"/>
              <a:t>Click icon to add table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GB"/>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9601200" y="2574924"/>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GB"/>
              <a:t>Click to edit Master text styles</a:t>
            </a:r>
          </a:p>
        </p:txBody>
      </p:sp>
      <p:pic>
        <p:nvPicPr>
          <p:cNvPr id="7" name="Picture" descr="IBM 8-bar logo">
            <a:extLst>
              <a:ext uri="{FF2B5EF4-FFF2-40B4-BE49-F238E27FC236}">
                <a16:creationId xmlns:a16="http://schemas.microsoft.com/office/drawing/2014/main" id="{43E798DE-DA10-6742-B48B-9E27256C2C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9" name="Textfeld 8">
            <a:extLst>
              <a:ext uri="{FF2B5EF4-FFF2-40B4-BE49-F238E27FC236}">
                <a16:creationId xmlns:a16="http://schemas.microsoft.com/office/drawing/2014/main" id="{0D0195D1-B5D1-4242-8CB6-65AF58F0DA02}"/>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0300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7BE2D442-A223-D24E-BE09-A3D0806E087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328652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229492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92246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atin typeface="IBM Plex Sans" panose="020B05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51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5"/>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7046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lvl1pPr>
              <a:defRPr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95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93806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4"/>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4"/>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2018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84464"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2037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44872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10345"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6223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3BEF3B-E39E-D741-8D0B-795560608072}"/>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31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66306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858382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01362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00647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9144000" cy="5148000"/>
          </a:xfrm>
          <a:solidFill>
            <a:srgbClr val="0530A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8394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0530A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C9DE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1953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bg1"/>
          </a:solidFill>
        </p:spPr>
        <p:txBody>
          <a:bodyPr lIns="457200" tIns="457200" rIns="457200" bIns="4572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8224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0" y="5148262"/>
            <a:ext cx="4572000"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100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0530A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0062F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6EA6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C9DE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84225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03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88596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4"/>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7553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10834"/>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000"/>
            <a:ext cx="8229600" cy="6436800"/>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3008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600"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22753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30899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61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000"/>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A559C73-A008-FB4D-B34A-1B1C1C01CDCD}"/>
              </a:ext>
            </a:extLst>
          </p:cNvPr>
          <p:cNvSpPr>
            <a:spLocks noGrp="1"/>
          </p:cNvSpPr>
          <p:nvPr>
            <p:ph type="body" sz="quarter" idx="14" hasCustomPrompt="1"/>
          </p:nvPr>
        </p:nvSpPr>
        <p:spPr>
          <a:xfrm>
            <a:off x="9601200" y="2574000"/>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15819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1889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feld 4">
            <a:extLst>
              <a:ext uri="{FF2B5EF4-FFF2-40B4-BE49-F238E27FC236}">
                <a16:creationId xmlns:a16="http://schemas.microsoft.com/office/drawing/2014/main" id="{FD262886-420F-E14B-8E1E-84D49568A274}"/>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94504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Grafik 5">
            <a:extLst>
              <a:ext uri="{FF2B5EF4-FFF2-40B4-BE49-F238E27FC236}">
                <a16:creationId xmlns:a16="http://schemas.microsoft.com/office/drawing/2014/main" id="{50802BD6-5E2E-5B4A-BFB9-97178A4D9E2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5" name="Textfeld 5">
            <a:extLst>
              <a:ext uri="{FF2B5EF4-FFF2-40B4-BE49-F238E27FC236}">
                <a16:creationId xmlns:a16="http://schemas.microsoft.com/office/drawing/2014/main" id="{81EF3A39-E6FA-BA4E-9831-8B82E25A29BD}"/>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13077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17373466" cy="8553451"/>
          </a:xfrm>
        </p:spPr>
        <p:txBody>
          <a:bodyPr/>
          <a:lstStyle>
            <a:lvl1pPr>
              <a:defRPr sz="19200" b="1" i="0">
                <a:latin typeface="IBM Plex Sans" panose="020B0503050203000203" pitchFamily="34" charset="0"/>
              </a:defRPr>
            </a:lvl1pPr>
          </a:lstStyle>
          <a:p>
            <a:r>
              <a:rPr lang="en-GB"/>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01682"/>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5"/>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332" y="457200"/>
            <a:ext cx="10972800" cy="855345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01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a:p>
            <a:pPr lvl="1"/>
            <a:r>
              <a:rPr lang="en-US" dirty="0"/>
              <a:t>1</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9144000" cy="5148000"/>
          </a:xfrm>
          <a:solidFill>
            <a:srgbClr val="3D3D3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3D3D3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DCDCDC"/>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tx1"/>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9601200" y="457200"/>
            <a:ext cx="8229600" cy="855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5" y="5148262"/>
            <a:ext cx="4572006" cy="5148263"/>
          </a:xfrm>
          <a:solidFill>
            <a:schemeClr val="tx1"/>
          </a:solidFill>
        </p:spPr>
        <p:txBody>
          <a:bodyPr lIns="457200" tIns="457200" rIns="457200" bIns="457200"/>
          <a:lstStyle>
            <a:lvl1pPr>
              <a:buClrTx/>
              <a:defRPr>
                <a:solidFill>
                  <a:schemeClr val="bg1"/>
                </a:solidFill>
              </a:defRPr>
            </a:lvl1pPr>
            <a:lvl2pPr>
              <a:buClrTx/>
              <a:defRPr sz="2000">
                <a:solidFill>
                  <a:schemeClr val="bg1"/>
                </a:solidFill>
              </a:defRPr>
            </a:lvl2pPr>
            <a:lvl3pPr>
              <a:buClrTx/>
              <a:defRPr sz="2000">
                <a:solidFill>
                  <a:schemeClr val="bg1"/>
                </a:solidFill>
              </a:defRPr>
            </a:lvl3pPr>
            <a:lvl4pPr>
              <a:buClrTx/>
              <a:defRPr sz="2000">
                <a:solidFill>
                  <a:schemeClr val="bg1"/>
                </a:solidFill>
              </a:defRPr>
            </a:lvl4pPr>
            <a:lvl5pPr>
              <a:buClrTx/>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779457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925"/>
            <a:ext cx="8229600" cy="6435725"/>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75888"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466"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theme" Target="../theme/theme2.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3.xml"/><Relationship Id="rId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199" y="457200"/>
            <a:ext cx="8229600" cy="8553600"/>
          </a:xfrm>
          <a:prstGeom prst="rect">
            <a:avLst/>
          </a:prstGeom>
        </p:spPr>
        <p:txBody>
          <a:bodyPr vert="horz" lIns="0" tIns="0" rIns="0" bIns="0" rtlCol="0" anchor="t">
            <a:noAutofit/>
          </a:bodyPr>
          <a:lstStyle/>
          <a:p>
            <a:r>
              <a:rPr lang="de-DE"/>
              <a:t>Mastertitelformat bearbeiten</a:t>
            </a:r>
            <a:endParaRPr lang="en-US" dirty="0"/>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61" name="Gruppieren 160">
            <a:extLst>
              <a:ext uri="{FF2B5EF4-FFF2-40B4-BE49-F238E27FC236}">
                <a16:creationId xmlns:a16="http://schemas.microsoft.com/office/drawing/2014/main" id="{E69C9B1D-3049-EE49-89DA-B31BF6156AB9}"/>
              </a:ext>
            </a:extLst>
          </p:cNvPr>
          <p:cNvGrpSpPr/>
          <p:nvPr userDrawn="1"/>
        </p:nvGrpSpPr>
        <p:grpSpPr>
          <a:xfrm>
            <a:off x="-216000" y="-216000"/>
            <a:ext cx="18720000" cy="10728000"/>
            <a:chOff x="-216000" y="-216000"/>
            <a:chExt cx="18720000" cy="10728000"/>
          </a:xfrm>
        </p:grpSpPr>
        <p:grpSp>
          <p:nvGrpSpPr>
            <p:cNvPr id="162" name="Gruppieren 161">
              <a:extLst>
                <a:ext uri="{FF2B5EF4-FFF2-40B4-BE49-F238E27FC236}">
                  <a16:creationId xmlns:a16="http://schemas.microsoft.com/office/drawing/2014/main" id="{F7FF7192-DFE1-2042-BEFD-5B520E87BC62}"/>
                </a:ext>
              </a:extLst>
            </p:cNvPr>
            <p:cNvGrpSpPr/>
            <p:nvPr/>
          </p:nvGrpSpPr>
          <p:grpSpPr>
            <a:xfrm>
              <a:off x="457200" y="-216000"/>
              <a:ext cx="17373600" cy="180000"/>
              <a:chOff x="457200" y="-216000"/>
              <a:chExt cx="17373600" cy="180000"/>
            </a:xfrm>
          </p:grpSpPr>
          <p:cxnSp>
            <p:nvCxnSpPr>
              <p:cNvPr id="197" name="Gerade Verbindung 196">
                <a:extLst>
                  <a:ext uri="{FF2B5EF4-FFF2-40B4-BE49-F238E27FC236}">
                    <a16:creationId xmlns:a16="http://schemas.microsoft.com/office/drawing/2014/main" id="{56C9C363-D1C1-964D-B02C-65536666F5C7}"/>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8" name="Gerade Verbindung 197">
                <a:extLst>
                  <a:ext uri="{FF2B5EF4-FFF2-40B4-BE49-F238E27FC236}">
                    <a16:creationId xmlns:a16="http://schemas.microsoft.com/office/drawing/2014/main" id="{2835C266-3324-8F4D-BD9D-D39297A149FF}"/>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9" name="Gerade Verbindung 198">
                <a:extLst>
                  <a:ext uri="{FF2B5EF4-FFF2-40B4-BE49-F238E27FC236}">
                    <a16:creationId xmlns:a16="http://schemas.microsoft.com/office/drawing/2014/main" id="{70BA5C77-4C4A-9447-920E-6B7EBB90FBCC}"/>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0" name="Gerade Verbindung 199">
                <a:extLst>
                  <a:ext uri="{FF2B5EF4-FFF2-40B4-BE49-F238E27FC236}">
                    <a16:creationId xmlns:a16="http://schemas.microsoft.com/office/drawing/2014/main" id="{6AF84F52-BE9F-6C40-B8D4-83A8DA17017F}"/>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1" name="Gerade Verbindung 200">
                <a:extLst>
                  <a:ext uri="{FF2B5EF4-FFF2-40B4-BE49-F238E27FC236}">
                    <a16:creationId xmlns:a16="http://schemas.microsoft.com/office/drawing/2014/main" id="{35544ABB-63F9-7C48-9038-A58F590CD608}"/>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2" name="Gerade Verbindung 201">
                <a:extLst>
                  <a:ext uri="{FF2B5EF4-FFF2-40B4-BE49-F238E27FC236}">
                    <a16:creationId xmlns:a16="http://schemas.microsoft.com/office/drawing/2014/main" id="{C086FA41-8A2B-7D4A-8EF6-1D109B2D286A}"/>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3" name="Gerade Verbindung 202">
                <a:extLst>
                  <a:ext uri="{FF2B5EF4-FFF2-40B4-BE49-F238E27FC236}">
                    <a16:creationId xmlns:a16="http://schemas.microsoft.com/office/drawing/2014/main" id="{97DF1FCB-5768-FC47-A629-821ABDD59F6D}"/>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4" name="Gerade Verbindung 203">
                <a:extLst>
                  <a:ext uri="{FF2B5EF4-FFF2-40B4-BE49-F238E27FC236}">
                    <a16:creationId xmlns:a16="http://schemas.microsoft.com/office/drawing/2014/main" id="{0A94AF60-2AA3-2940-914F-18D8742D9BCC}"/>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5" name="Gerade Verbindung 204">
                <a:extLst>
                  <a:ext uri="{FF2B5EF4-FFF2-40B4-BE49-F238E27FC236}">
                    <a16:creationId xmlns:a16="http://schemas.microsoft.com/office/drawing/2014/main" id="{298903D4-EA99-714D-99DA-D6E1DB78950A}"/>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6" name="Gerade Verbindung 205">
                <a:extLst>
                  <a:ext uri="{FF2B5EF4-FFF2-40B4-BE49-F238E27FC236}">
                    <a16:creationId xmlns:a16="http://schemas.microsoft.com/office/drawing/2014/main" id="{2E55EB3F-9E08-C249-96A5-E7FB121FB5FD}"/>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7" name="Gerade Verbindung 206">
                <a:extLst>
                  <a:ext uri="{FF2B5EF4-FFF2-40B4-BE49-F238E27FC236}">
                    <a16:creationId xmlns:a16="http://schemas.microsoft.com/office/drawing/2014/main" id="{21EBF728-28BD-F64B-BCE3-A37C34AFF9DA}"/>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3" name="Gruppieren 162">
              <a:extLst>
                <a:ext uri="{FF2B5EF4-FFF2-40B4-BE49-F238E27FC236}">
                  <a16:creationId xmlns:a16="http://schemas.microsoft.com/office/drawing/2014/main" id="{D48FA44F-26EE-AF4E-B0B7-A8994D562634}"/>
                </a:ext>
              </a:extLst>
            </p:cNvPr>
            <p:cNvGrpSpPr/>
            <p:nvPr/>
          </p:nvGrpSpPr>
          <p:grpSpPr>
            <a:xfrm>
              <a:off x="457200" y="10332000"/>
              <a:ext cx="17373600" cy="180000"/>
              <a:chOff x="457200" y="10332000"/>
              <a:chExt cx="17373600" cy="180000"/>
            </a:xfrm>
          </p:grpSpPr>
          <p:cxnSp>
            <p:nvCxnSpPr>
              <p:cNvPr id="186" name="Gerade Verbindung 185">
                <a:extLst>
                  <a:ext uri="{FF2B5EF4-FFF2-40B4-BE49-F238E27FC236}">
                    <a16:creationId xmlns:a16="http://schemas.microsoft.com/office/drawing/2014/main" id="{CF20FC1D-F075-DD45-81EA-CBA5AF4FD801}"/>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350A805C-EEB6-4B42-9F5B-9564BEF2211B}"/>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403B7574-A8E1-AD41-B2AE-682BEFD1C7EA}"/>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32912078-E3FD-2641-AE48-B34F72AEE84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Gerade Verbindung 189">
                <a:extLst>
                  <a:ext uri="{FF2B5EF4-FFF2-40B4-BE49-F238E27FC236}">
                    <a16:creationId xmlns:a16="http://schemas.microsoft.com/office/drawing/2014/main" id="{61F1C3DC-E316-4242-B0A5-008EC30FA81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Gerade Verbindung 190">
                <a:extLst>
                  <a:ext uri="{FF2B5EF4-FFF2-40B4-BE49-F238E27FC236}">
                    <a16:creationId xmlns:a16="http://schemas.microsoft.com/office/drawing/2014/main" id="{D77AADB2-5DBF-8D40-B2E4-64EB70B71F3D}"/>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Gerade Verbindung 191">
                <a:extLst>
                  <a:ext uri="{FF2B5EF4-FFF2-40B4-BE49-F238E27FC236}">
                    <a16:creationId xmlns:a16="http://schemas.microsoft.com/office/drawing/2014/main" id="{10845032-38A7-7442-AE98-832C9BC26DE5}"/>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Gerade Verbindung 192">
                <a:extLst>
                  <a:ext uri="{FF2B5EF4-FFF2-40B4-BE49-F238E27FC236}">
                    <a16:creationId xmlns:a16="http://schemas.microsoft.com/office/drawing/2014/main" id="{2A48D775-F641-E549-A2E3-C1D701A43E51}"/>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Gerade Verbindung 193">
                <a:extLst>
                  <a:ext uri="{FF2B5EF4-FFF2-40B4-BE49-F238E27FC236}">
                    <a16:creationId xmlns:a16="http://schemas.microsoft.com/office/drawing/2014/main" id="{6816C353-3220-2E4D-8BA4-2419C0CAD0B5}"/>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Gerade Verbindung 194">
                <a:extLst>
                  <a:ext uri="{FF2B5EF4-FFF2-40B4-BE49-F238E27FC236}">
                    <a16:creationId xmlns:a16="http://schemas.microsoft.com/office/drawing/2014/main" id="{BAE581DA-1441-1241-ACC1-46FB7AE21897}"/>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6" name="Gerade Verbindung 195">
                <a:extLst>
                  <a:ext uri="{FF2B5EF4-FFF2-40B4-BE49-F238E27FC236}">
                    <a16:creationId xmlns:a16="http://schemas.microsoft.com/office/drawing/2014/main" id="{04E4DA1C-E23B-4E4B-8E1C-D4E2956A066E}"/>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4" name="Gruppieren 163">
              <a:extLst>
                <a:ext uri="{FF2B5EF4-FFF2-40B4-BE49-F238E27FC236}">
                  <a16:creationId xmlns:a16="http://schemas.microsoft.com/office/drawing/2014/main" id="{41E4FB51-7F9A-9144-ABB6-607A45B54710}"/>
                </a:ext>
              </a:extLst>
            </p:cNvPr>
            <p:cNvGrpSpPr/>
            <p:nvPr/>
          </p:nvGrpSpPr>
          <p:grpSpPr>
            <a:xfrm>
              <a:off x="-216000" y="457200"/>
              <a:ext cx="180000" cy="9381600"/>
              <a:chOff x="-216000" y="457200"/>
              <a:chExt cx="180000" cy="9381600"/>
            </a:xfrm>
          </p:grpSpPr>
          <p:cxnSp>
            <p:nvCxnSpPr>
              <p:cNvPr id="176" name="Horizontal Straight Connector 16">
                <a:extLst>
                  <a:ext uri="{FF2B5EF4-FFF2-40B4-BE49-F238E27FC236}">
                    <a16:creationId xmlns:a16="http://schemas.microsoft.com/office/drawing/2014/main" id="{82D30B17-B4C0-4A43-AC02-F6CDABFE4C28}"/>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Horizontal Straight Connector 10">
                <a:extLst>
                  <a:ext uri="{FF2B5EF4-FFF2-40B4-BE49-F238E27FC236}">
                    <a16:creationId xmlns:a16="http://schemas.microsoft.com/office/drawing/2014/main" id="{D8987D8A-81B7-D043-BA90-E29C185B6E7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8" name="Horizontal Straight Connector 10">
                <a:extLst>
                  <a:ext uri="{FF2B5EF4-FFF2-40B4-BE49-F238E27FC236}">
                    <a16:creationId xmlns:a16="http://schemas.microsoft.com/office/drawing/2014/main" id="{A3635EFE-A9D7-6947-A267-86A0F0C8F225}"/>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9" name="Horizontal Straight Connector 11">
                <a:extLst>
                  <a:ext uri="{FF2B5EF4-FFF2-40B4-BE49-F238E27FC236}">
                    <a16:creationId xmlns:a16="http://schemas.microsoft.com/office/drawing/2014/main" id="{DD175976-A17E-F44F-B22F-569C734129D7}"/>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Horizontal Straight Connector 12">
                <a:extLst>
                  <a:ext uri="{FF2B5EF4-FFF2-40B4-BE49-F238E27FC236}">
                    <a16:creationId xmlns:a16="http://schemas.microsoft.com/office/drawing/2014/main" id="{896BC000-AA99-014F-8EDF-29AFB3D4ECB1}"/>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Horizontal Straight Connector 16">
                <a:extLst>
                  <a:ext uri="{FF2B5EF4-FFF2-40B4-BE49-F238E27FC236}">
                    <a16:creationId xmlns:a16="http://schemas.microsoft.com/office/drawing/2014/main" id="{65CEE3DE-6C25-554F-8F68-D3C96FF87A6D}"/>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Horizontal Straight Connector 16">
                <a:extLst>
                  <a:ext uri="{FF2B5EF4-FFF2-40B4-BE49-F238E27FC236}">
                    <a16:creationId xmlns:a16="http://schemas.microsoft.com/office/drawing/2014/main" id="{B6251BD3-7C76-6B4F-8005-6834423E3467}"/>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3" name="Horizontal Straight Connector 15">
                <a:extLst>
                  <a:ext uri="{FF2B5EF4-FFF2-40B4-BE49-F238E27FC236}">
                    <a16:creationId xmlns:a16="http://schemas.microsoft.com/office/drawing/2014/main" id="{BEE2325B-AB22-D54B-B25B-B16620C4C740}"/>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4" name="Horizontal Straight Connector 14">
                <a:extLst>
                  <a:ext uri="{FF2B5EF4-FFF2-40B4-BE49-F238E27FC236}">
                    <a16:creationId xmlns:a16="http://schemas.microsoft.com/office/drawing/2014/main" id="{28B7F9A1-A7BA-D44B-9941-62D1DDA549F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5" name="Horizontal Straight Connector 13">
                <a:extLst>
                  <a:ext uri="{FF2B5EF4-FFF2-40B4-BE49-F238E27FC236}">
                    <a16:creationId xmlns:a16="http://schemas.microsoft.com/office/drawing/2014/main" id="{BE9DFF17-D3BF-614E-956C-9FB012D79D6E}"/>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65" name="Gruppieren 164">
              <a:extLst>
                <a:ext uri="{FF2B5EF4-FFF2-40B4-BE49-F238E27FC236}">
                  <a16:creationId xmlns:a16="http://schemas.microsoft.com/office/drawing/2014/main" id="{7D1ABDC6-9E04-6544-AC18-093AF4617A00}"/>
                </a:ext>
              </a:extLst>
            </p:cNvPr>
            <p:cNvGrpSpPr/>
            <p:nvPr/>
          </p:nvGrpSpPr>
          <p:grpSpPr>
            <a:xfrm>
              <a:off x="18324000" y="457200"/>
              <a:ext cx="180000" cy="9381600"/>
              <a:chOff x="-216000" y="457200"/>
              <a:chExt cx="180000" cy="9381600"/>
            </a:xfrm>
          </p:grpSpPr>
          <p:cxnSp>
            <p:nvCxnSpPr>
              <p:cNvPr id="166" name="Horizontal Straight Connector 16">
                <a:extLst>
                  <a:ext uri="{FF2B5EF4-FFF2-40B4-BE49-F238E27FC236}">
                    <a16:creationId xmlns:a16="http://schemas.microsoft.com/office/drawing/2014/main" id="{3C047F08-356F-FA47-B543-4159582CE1F1}"/>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0">
                <a:extLst>
                  <a:ext uri="{FF2B5EF4-FFF2-40B4-BE49-F238E27FC236}">
                    <a16:creationId xmlns:a16="http://schemas.microsoft.com/office/drawing/2014/main" id="{A33A519B-AA1E-D546-8212-2BD2D928770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Horizontal Straight Connector 10">
                <a:extLst>
                  <a:ext uri="{FF2B5EF4-FFF2-40B4-BE49-F238E27FC236}">
                    <a16:creationId xmlns:a16="http://schemas.microsoft.com/office/drawing/2014/main" id="{B685B623-828F-554F-A9B4-E6619B5ECCEE}"/>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9" name="Horizontal Straight Connector 11">
                <a:extLst>
                  <a:ext uri="{FF2B5EF4-FFF2-40B4-BE49-F238E27FC236}">
                    <a16:creationId xmlns:a16="http://schemas.microsoft.com/office/drawing/2014/main" id="{AC99F952-FEE2-4C48-A476-2957C18483A3}"/>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0" name="Horizontal Straight Connector 12">
                <a:extLst>
                  <a:ext uri="{FF2B5EF4-FFF2-40B4-BE49-F238E27FC236}">
                    <a16:creationId xmlns:a16="http://schemas.microsoft.com/office/drawing/2014/main" id="{54A91BCD-A98C-BF40-B72F-7B609797B565}"/>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Horizontal Straight Connector 16">
                <a:extLst>
                  <a:ext uri="{FF2B5EF4-FFF2-40B4-BE49-F238E27FC236}">
                    <a16:creationId xmlns:a16="http://schemas.microsoft.com/office/drawing/2014/main" id="{62F8AC7E-E894-0C41-9CC8-3A23D2003504}"/>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2" name="Horizontal Straight Connector 16">
                <a:extLst>
                  <a:ext uri="{FF2B5EF4-FFF2-40B4-BE49-F238E27FC236}">
                    <a16:creationId xmlns:a16="http://schemas.microsoft.com/office/drawing/2014/main" id="{8AAA49D7-897D-2140-BF37-E9BEC90C781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3" name="Horizontal Straight Connector 15">
                <a:extLst>
                  <a:ext uri="{FF2B5EF4-FFF2-40B4-BE49-F238E27FC236}">
                    <a16:creationId xmlns:a16="http://schemas.microsoft.com/office/drawing/2014/main" id="{25ECE4B6-E66E-AE47-83E7-3B7D0CEBF758}"/>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Horizontal Straight Connector 14">
                <a:extLst>
                  <a:ext uri="{FF2B5EF4-FFF2-40B4-BE49-F238E27FC236}">
                    <a16:creationId xmlns:a16="http://schemas.microsoft.com/office/drawing/2014/main" id="{76792988-1B8B-774A-A4E9-19F3D945F632}"/>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5" name="Horizontal Straight Connector 13">
                <a:extLst>
                  <a:ext uri="{FF2B5EF4-FFF2-40B4-BE49-F238E27FC236}">
                    <a16:creationId xmlns:a16="http://schemas.microsoft.com/office/drawing/2014/main" id="{066DA73D-254B-884E-96A9-97A20D78AFCB}"/>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963" r:id="rId34"/>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a:t>
            </a:r>
            <a:r>
              <a:rPr lang="en-US" dirty="0" err="1"/>
              <a:t>iX</a:t>
            </a:r>
            <a:r>
              <a:rPr lang="en-US" dirty="0"/>
              <a:t> / ©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B8049A-E608-E94B-93AC-AB1D220ABF6E}"/>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3C6CF6D5-2143-6447-9054-421CEA612AE4}"/>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EFD8502F-5C06-434C-AB9E-0F009E0D60E3}"/>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25415D30-1554-7D46-A0EE-F719346FEE23}"/>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A169A71F-A667-0548-850A-4608703A44FA}"/>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10CD7531-ACFF-2B46-9AA7-E0A3DEA9B209}"/>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29CCCD32-C255-BD4F-93A2-3E66A0B211CC}"/>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4F11143-4697-0048-BCA0-EBD047BBFD9D}"/>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D4C1CBF1-1BEE-C248-87C8-15DB6248E7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4E19612D-5504-E549-B2F9-FEEB88D24213}"/>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2651F952-C4C9-2A43-A5BD-4F38B40FDDD2}"/>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A4FCBA5F-B658-1F4B-A734-D8467748C60F}"/>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BC022268-CE84-9541-A9A9-D967A13A73A3}"/>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F3C9FEAF-3835-B144-B7A8-4A9E262398CB}"/>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71DC7346-805E-DA49-B2E1-52260842B904}"/>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63500B1-77AC-E148-99C5-4813D4592A84}"/>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E446BC97-03FC-E242-9405-79A4CD2604EB}"/>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B01DB382-3D6A-5E4F-A41F-FB6F93F177B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73053A4B-E325-9048-A617-895808B6D88E}"/>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4BEEC180-9533-5A4B-AC71-69C8E45D80DE}"/>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9720C15B-D678-424D-B5A3-45CEAB910784}"/>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CB9E0F6E-82E5-A844-8B2C-6EC8220A95FB}"/>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EA8751EF-B742-7A46-BA02-320FA0BBA34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AC8E80B5-1259-F042-8710-C92A6F92824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68CF6EA1-83B5-B246-8620-85D45E36E20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5A042133-23D0-7644-ADF9-A6B6809AA7BC}"/>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C1A47C87-59B4-5F46-8B23-8A64BFF41CE4}"/>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EB7594F9-4879-814D-BB09-7FBA7D208D5E}"/>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3BCC709E-D0D3-5D4E-8CA0-FDAFBB560E84}"/>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822D2E19-41EC-E244-AC99-32DE4A2FE308}"/>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AE866CF1-1E1D-C747-89C4-60EB9D6C3E10}"/>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4E35CFF8-9755-104E-B42E-FF4BD07A36B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8214F468-F981-A148-B880-E43BDA8615BD}"/>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2DF11FF3-B0A8-8348-895D-3D905BEC3626}"/>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16715DB6-41E2-3A46-8299-DAE52BF2B2D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D1CC8D57-B2E6-124C-AF33-A5C15F7821B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2FC6043A-9191-E844-9084-A670E53961A9}"/>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D3C16E6C-972B-D442-9711-4546075DCFD9}"/>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4C5547D0-06E9-E64A-86A2-DBC0B0ABC8AC}"/>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CB23057D-BC48-D944-83D8-FCFDD5FC57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EFCCC9D9-3F96-CE45-9E13-71BF2E9EF812}"/>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3231C9A4-B97D-F741-BE84-CF2158C8426C}"/>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51887282-22CA-4E41-8EAD-C81B8AE146A6}"/>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EA1DADFB-197A-514B-B39E-172C3D9C39B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7D6FB0D4-67E1-1B49-883B-8482AAF10419}"/>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13279F86-06FF-1344-8584-236692C711F1}"/>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69085AA8-F44E-9749-942D-7D9482ECC7C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6"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958" r:id="rId20"/>
    <p:sldLayoutId id="2147483878" r:id="rId21"/>
    <p:sldLayoutId id="2147483879" r:id="rId22"/>
    <p:sldLayoutId id="2147483880" r:id="rId23"/>
    <p:sldLayoutId id="2147483881" r:id="rId24"/>
    <p:sldLayoutId id="2147483882" r:id="rId25"/>
    <p:sldLayoutId id="2147483883" r:id="rId26"/>
    <p:sldLayoutId id="2147483884" r:id="rId27"/>
    <p:sldLayoutId id="2147483885" r:id="rId28"/>
    <p:sldLayoutId id="2147483886" r:id="rId29"/>
    <p:sldLayoutId id="2147483887" r:id="rId30"/>
    <p:sldLayoutId id="2147483888" r:id="rId31"/>
    <p:sldLayoutId id="2147483889" r:id="rId32"/>
    <p:sldLayoutId id="2147483890" r:id="rId33"/>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tx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9321BC-E9DC-C34F-BF8F-1E8BFF116328}"/>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D0121504-6A32-A049-B7A0-C7490D97BD3B}"/>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3A3017CD-78E1-234E-9AC3-6A4F8F77E1C9}"/>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37EF54C6-FD3D-9C48-8BCE-77EA1F01D517}"/>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12A08FBE-F0A6-8945-94E0-607597F14FD4}"/>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B0AA6DC3-BDFC-4647-B5CD-082DF594E431}"/>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CD0E393E-E0EC-F445-832A-14980A60B555}"/>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920113C-AB8C-494F-A2AD-B1F164EB2A15}"/>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F3E9502F-F673-CF45-8AD4-6C720D74A3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E5DA5203-6DFE-284E-A0A5-C21A2AD960E6}"/>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6479BD40-0D1F-334D-957C-19B463969527}"/>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2E7509A6-5555-AA44-9A69-D3A2A5F61F26}"/>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F618F4A4-4BCF-9949-81FF-19CD9F899520}"/>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D057CDBE-9D39-A24B-9164-0DE1A9C384F8}"/>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5C07EB55-D13F-B342-81FA-31E0619C548F}"/>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B6E0DCE-C34A-3044-BDBC-F662877585B9}"/>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23333A40-4478-F84C-BCF6-168781472096}"/>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3379B017-54E2-194C-B47E-C794A37559E7}"/>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10675F51-A5D8-844A-9D34-66E00220FA6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0C421212-92FA-7644-B0BF-96347905A509}"/>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F4810A0F-9755-194C-ACEF-795FD5146C48}"/>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46E891B3-70D9-5F42-81FF-CAA62E77EB8E}"/>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468371D4-D7A7-6E4B-9F26-DEEBF0DEF4E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D67C5B8F-3F9B-DF46-B877-E4C4EC8E496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70D3E3D5-1E41-C944-B8E3-5598A4449E4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43DB818D-26AB-184C-B149-BCE0E41EF004}"/>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A41A793E-D36C-764A-BBD0-DF398B37EFD0}"/>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C20071E6-48A6-9841-AB9B-E21CE9271A1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4DE2B850-DA24-FD46-8459-02319F75FBE9}"/>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D7AA2E0D-69E3-B64C-A6F0-CCEF35411F59}"/>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FB4A337C-8D19-6D47-BCDA-164C3B4A673F}"/>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8B6BD3B0-B69E-464C-9DC4-DBFFE97055E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909E4CE2-974B-9546-8AF4-39A464E2717A}"/>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34D1B956-003A-514E-8972-134A91E0EB32}"/>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8A58D9B1-CDE2-8446-8E24-F56788D2E74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556A3482-CCDE-AB4A-A926-E5F1CE0251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65C6F1CA-9129-7447-A941-67866E445453}"/>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CDAAC474-A3F8-614E-BA13-75BFDF8BB82B}"/>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22235FA3-44E1-D84B-92C1-31A0A0FD6AB0}"/>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AA11E800-2B08-EA42-BFD4-E340CB045B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3672B677-363F-6043-A511-40BA6CD1EA7F}"/>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B5A59E67-5E65-DF4A-BD18-0785E42C129A}"/>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9D42AD1E-8E11-FB44-9DEA-DD9D7B23F0EB}"/>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9FCEB0D0-606B-F44A-A4A8-8716F64D081E}"/>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B96D8A35-D3DF-024C-9819-2C27F05A1197}"/>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02D7FD82-041D-2F4E-8626-3E248891DFC3}"/>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08680A50-F7B9-7845-B25E-958DF21D76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967"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60" r:id="rId27"/>
    <p:sldLayoutId id="2147483917" r:id="rId28"/>
    <p:sldLayoutId id="2147483918" r:id="rId29"/>
    <p:sldLayoutId id="2147483919" r:id="rId30"/>
    <p:sldLayoutId id="2147483920" r:id="rId31"/>
    <p:sldLayoutId id="2147483921" r:id="rId32"/>
    <p:sldLayoutId id="2147483922" r:id="rId33"/>
    <p:sldLayoutId id="2147483923" r:id="rId34"/>
  </p:sldLayoutIdLst>
  <p:hf hdr="0" dt="0"/>
  <p:txStyles>
    <p:titleStyle>
      <a:lvl1pPr algn="l" rtl="0" eaLnBrk="1" fontAlgn="base" hangingPunct="1">
        <a:lnSpc>
          <a:spcPct val="90000"/>
        </a:lnSpc>
        <a:spcBef>
          <a:spcPct val="0"/>
        </a:spcBef>
        <a:spcAft>
          <a:spcPct val="0"/>
        </a:spcAft>
        <a:defRPr sz="48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69.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8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8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8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8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8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8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8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82.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2.xml"/></Relationships>
</file>

<file path=ppt/slides/_rels/slide4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8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8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8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8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82.xml"/><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8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0.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8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8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82.xml"/><Relationship Id="rId4" Type="http://schemas.openxmlformats.org/officeDocument/2006/relationships/image" Target="../media/image50.png"/></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8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8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7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0.xml"/><Relationship Id="rId1" Type="http://schemas.openxmlformats.org/officeDocument/2006/relationships/slideLayout" Target="../slideLayouts/slideLayout82.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82.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2.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3.xml"/><Relationship Id="rId1" Type="http://schemas.openxmlformats.org/officeDocument/2006/relationships/slideLayout" Target="../slideLayouts/slideLayout8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82.xml"/></Relationships>
</file>

<file path=ppt/slides/_rels/slide7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8" Type="http://schemas.openxmlformats.org/officeDocument/2006/relationships/hyperlink" Target="https://necolas.github.io/normalize.css/" TargetMode="External"/><Relationship Id="rId13" Type="http://schemas.openxmlformats.org/officeDocument/2006/relationships/hyperlink" Target="https://www.w3schools.com/css/css_pseudo_classes.asp" TargetMode="External"/><Relationship Id="rId3" Type="http://schemas.openxmlformats.org/officeDocument/2006/relationships/hyperlink" Target="https://www.internetingishard.com/html-and-css/" TargetMode="External"/><Relationship Id="rId7" Type="http://schemas.openxmlformats.org/officeDocument/2006/relationships/hyperlink" Target="https://meyerweb.com/eric/tools/css/reset/" TargetMode="External"/><Relationship Id="rId12" Type="http://schemas.openxmlformats.org/officeDocument/2006/relationships/hyperlink" Target="https://css-tricks.com/examples/nth-child-tester/" TargetMode="External"/><Relationship Id="rId2" Type="http://schemas.openxmlformats.org/officeDocument/2006/relationships/notesSlide" Target="../notesSlides/notesSlide65.xml"/><Relationship Id="rId16" Type="http://schemas.openxmlformats.org/officeDocument/2006/relationships/image" Target="../media/image61.svg"/><Relationship Id="rId1" Type="http://schemas.openxmlformats.org/officeDocument/2006/relationships/slideLayout" Target="../slideLayouts/slideLayout82.xml"/><Relationship Id="rId6" Type="http://schemas.openxmlformats.org/officeDocument/2006/relationships/hyperlink" Target="https://www.w3schools.com/cssref/" TargetMode="External"/><Relationship Id="rId11" Type="http://schemas.openxmlformats.org/officeDocument/2006/relationships/hyperlink" Target="https://css-tricks.com/useful-nth-child-recipies/" TargetMode="External"/><Relationship Id="rId5" Type="http://schemas.openxmlformats.org/officeDocument/2006/relationships/hyperlink" Target="https://css-tricks.com/inheriting-box-sizing-probably-slightly-better-best-practice/" TargetMode="External"/><Relationship Id="rId15" Type="http://schemas.openxmlformats.org/officeDocument/2006/relationships/image" Target="../media/image60.png"/><Relationship Id="rId10" Type="http://schemas.openxmlformats.org/officeDocument/2006/relationships/hyperlink" Target="https://www.w3schools.com/css/css_combinators.asp" TargetMode="External"/><Relationship Id="rId4" Type="http://schemas.openxmlformats.org/officeDocument/2006/relationships/hyperlink" Target="https://developer.mozilla.org/en-US/docs/Web/CSS" TargetMode="External"/><Relationship Id="rId9" Type="http://schemas.openxmlformats.org/officeDocument/2006/relationships/hyperlink" Target="https://www.w3schools.com/cssref/css_selectors.asp" TargetMode="External"/><Relationship Id="rId14" Type="http://schemas.openxmlformats.org/officeDocument/2006/relationships/hyperlink" Target="https://developer.mozilla.org/en-US/docs/Web/CSS/Pseudo-elements"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0.xml"/><Relationship Id="rId5" Type="http://schemas.openxmlformats.org/officeDocument/2006/relationships/image" Target="../media/image18.svg"/><Relationship Id="rId4"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6.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3347DA9-BCE3-7B43-8D77-DBA3F7E6AC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6900" y="420779"/>
            <a:ext cx="9387266" cy="9387266"/>
          </a:xfrm>
          <a:prstGeom prst="rect">
            <a:avLst/>
          </a:prstGeom>
        </p:spPr>
      </p:pic>
      <p:pic>
        <p:nvPicPr>
          <p:cNvPr id="4" name="Grafik 3">
            <a:extLst>
              <a:ext uri="{FF2B5EF4-FFF2-40B4-BE49-F238E27FC236}">
                <a16:creationId xmlns:a16="http://schemas.microsoft.com/office/drawing/2014/main" id="{CC873041-A0D2-034A-8344-B2CFD781A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9781" y="4377497"/>
            <a:ext cx="4394161" cy="4622429"/>
          </a:xfrm>
          <a:prstGeom prst="rect">
            <a:avLst/>
          </a:prstGeom>
        </p:spPr>
      </p:pic>
      <p:pic>
        <p:nvPicPr>
          <p:cNvPr id="5" name="Grafik 4">
            <a:extLst>
              <a:ext uri="{FF2B5EF4-FFF2-40B4-BE49-F238E27FC236}">
                <a16:creationId xmlns:a16="http://schemas.microsoft.com/office/drawing/2014/main" id="{7D4450DD-0816-6948-9BCA-6F6FB69C0D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82914" y="6426200"/>
            <a:ext cx="2927267" cy="2623135"/>
          </a:xfrm>
          <a:prstGeom prst="rect">
            <a:avLst/>
          </a:prstGeom>
        </p:spPr>
      </p:pic>
      <p:sp>
        <p:nvSpPr>
          <p:cNvPr id="2" name="Titel 1">
            <a:extLst>
              <a:ext uri="{FF2B5EF4-FFF2-40B4-BE49-F238E27FC236}">
                <a16:creationId xmlns:a16="http://schemas.microsoft.com/office/drawing/2014/main" id="{A531229C-B094-8547-B813-82D2D5EEAD90}"/>
              </a:ext>
            </a:extLst>
          </p:cNvPr>
          <p:cNvSpPr>
            <a:spLocks noGrp="1"/>
          </p:cNvSpPr>
          <p:nvPr>
            <p:ph type="title"/>
          </p:nvPr>
        </p:nvSpPr>
        <p:spPr/>
        <p:txBody>
          <a:bodyPr/>
          <a:lstStyle/>
          <a:p>
            <a:r>
              <a:rPr lang="en-US" dirty="0" err="1">
                <a:solidFill>
                  <a:schemeClr val="tx1"/>
                </a:solidFill>
              </a:rPr>
              <a:t>ecx.io</a:t>
            </a:r>
            <a:r>
              <a:rPr lang="en-US" dirty="0">
                <a:solidFill>
                  <a:schemeClr val="tx1"/>
                </a:solidFill>
              </a:rPr>
              <a:t> </a:t>
            </a:r>
            <a:r>
              <a:rPr lang="en-US" dirty="0"/>
              <a:t>Frontend Bootcamp</a:t>
            </a:r>
            <a:br>
              <a:rPr lang="en-US" dirty="0">
                <a:solidFill>
                  <a:schemeClr val="tx1"/>
                </a:solidFill>
              </a:rPr>
            </a:br>
            <a:r>
              <a:rPr lang="en-US" dirty="0">
                <a:solidFill>
                  <a:schemeClr val="tx1"/>
                </a:solidFill>
              </a:rPr>
              <a:t>—</a:t>
            </a:r>
            <a:br>
              <a:rPr lang="en-US" dirty="0"/>
            </a:br>
            <a:r>
              <a:rPr lang="en-US" sz="3600" dirty="0">
                <a:solidFill>
                  <a:schemeClr val="accent1"/>
                </a:solidFill>
              </a:rPr>
              <a:t>Introduction to CSS</a:t>
            </a:r>
            <a:br>
              <a:rPr lang="en-US" sz="3600" dirty="0"/>
            </a:br>
            <a:r>
              <a:rPr lang="en-US" sz="3600" dirty="0">
                <a:solidFill>
                  <a:schemeClr val="tx1"/>
                </a:solidFill>
              </a:rPr>
              <a:t>21.06.2021.</a:t>
            </a:r>
            <a:endParaRPr lang="de-DE" dirty="0">
              <a:solidFill>
                <a:schemeClr val="tx1"/>
              </a:solidFill>
            </a:endParaRPr>
          </a:p>
        </p:txBody>
      </p:sp>
    </p:spTree>
    <p:extLst>
      <p:ext uri="{BB962C8B-B14F-4D97-AF65-F5344CB8AC3E}">
        <p14:creationId xmlns:p14="http://schemas.microsoft.com/office/powerpoint/2010/main" val="41568112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Rulesets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GB" dirty="0"/>
              <a:t>Each (valid) declaration block is preceded by one or more comma-separated selectors, which are conditions selecting some elements of the page. </a:t>
            </a:r>
          </a:p>
          <a:p>
            <a:pPr lvl="0">
              <a:buClr>
                <a:schemeClr val="tx1"/>
              </a:buClr>
            </a:pPr>
            <a:r>
              <a:rPr lang="en-GB" dirty="0"/>
              <a:t>A selector group and an associated declarations block, together, are called a ruleset, or often a rule.</a:t>
            </a:r>
          </a:p>
          <a:p>
            <a:pPr lvl="0">
              <a:buClr>
                <a:schemeClr val="tx1"/>
              </a:buClr>
            </a:pPr>
            <a:endParaRPr lang="en-GB" dirty="0"/>
          </a:p>
          <a:p>
            <a:pPr lvl="0">
              <a:buClr>
                <a:schemeClr val="tx1"/>
              </a:buClr>
            </a:pPr>
            <a:r>
              <a:rPr lang="en-GB" dirty="0"/>
              <a:t>A selector can be an HTML element or some identifier we set on an HTML element like a class or ID etc… In our example on the left,  “</a:t>
            </a:r>
            <a:r>
              <a:rPr lang="en-GB" dirty="0" err="1"/>
              <a:t>p.intro</a:t>
            </a:r>
            <a:r>
              <a:rPr lang="en-GB" dirty="0"/>
              <a:t>” is pointing to a &lt;p&gt; tag with class ‘intro’. </a:t>
            </a:r>
          </a:p>
          <a:p>
            <a:pPr lvl="0">
              <a:buClr>
                <a:schemeClr val="tx1"/>
              </a:buClr>
            </a:pPr>
            <a:r>
              <a:rPr lang="en-GB" i="1" dirty="0"/>
              <a:t>Dot “.” indicates a class name.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10</a:t>
            </a:fld>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607ECE7E-360F-EF48-BB06-992F671C9667}"/>
              </a:ext>
            </a:extLst>
          </p:cNvPr>
          <p:cNvPicPr>
            <a:picLocks noChangeAspect="1"/>
          </p:cNvPicPr>
          <p:nvPr/>
        </p:nvPicPr>
        <p:blipFill>
          <a:blip r:embed="rId3"/>
          <a:stretch>
            <a:fillRect/>
          </a:stretch>
        </p:blipFill>
        <p:spPr>
          <a:xfrm>
            <a:off x="860611" y="3291838"/>
            <a:ext cx="7433092" cy="2880323"/>
          </a:xfrm>
          <a:prstGeom prst="rect">
            <a:avLst/>
          </a:prstGeom>
          <a:noFill/>
        </p:spPr>
      </p:pic>
    </p:spTree>
    <p:extLst>
      <p:ext uri="{BB962C8B-B14F-4D97-AF65-F5344CB8AC3E}">
        <p14:creationId xmlns:p14="http://schemas.microsoft.com/office/powerpoint/2010/main" val="2047165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How do we define/write CSS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11</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5620688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Three ways to insert CSS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inline</a:t>
            </a:r>
          </a:p>
          <a:p>
            <a:pPr>
              <a:buClr>
                <a:schemeClr val="tx1"/>
              </a:buClr>
            </a:pPr>
            <a:r>
              <a:rPr lang="en-US" dirty="0"/>
              <a:t>internal</a:t>
            </a:r>
          </a:p>
          <a:p>
            <a:pPr>
              <a:buClr>
                <a:schemeClr val="tx1"/>
              </a:buClr>
            </a:pPr>
            <a:r>
              <a:rPr lang="en-US" dirty="0"/>
              <a:t>external</a:t>
            </a:r>
          </a:p>
          <a:p>
            <a:pPr>
              <a:buClr>
                <a:schemeClr val="tx1"/>
              </a:buClr>
            </a:pPr>
            <a:br>
              <a:rPr lang="en-US" dirty="0"/>
            </a:br>
            <a:endParaRPr lang="en-US" dirty="0"/>
          </a:p>
          <a:p>
            <a:pPr lvl="0">
              <a:buClr>
                <a:schemeClr val="tx1"/>
              </a:buClr>
            </a:pPr>
            <a:endParaRPr lang="en-US"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12</a:t>
            </a:fld>
            <a:endParaRPr lang="en-US" dirty="0"/>
          </a:p>
        </p:txBody>
      </p:sp>
    </p:spTree>
    <p:extLst>
      <p:ext uri="{BB962C8B-B14F-4D97-AF65-F5344CB8AC3E}">
        <p14:creationId xmlns:p14="http://schemas.microsoft.com/office/powerpoint/2010/main" val="27759925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B8E0-598A-8447-99DA-54FEE618854E}"/>
              </a:ext>
            </a:extLst>
          </p:cNvPr>
          <p:cNvSpPr>
            <a:spLocks noGrp="1"/>
          </p:cNvSpPr>
          <p:nvPr>
            <p:ph type="title"/>
          </p:nvPr>
        </p:nvSpPr>
        <p:spPr>
          <a:xfrm>
            <a:off x="457200" y="457200"/>
            <a:ext cx="8229600" cy="1659600"/>
          </a:xfrm>
        </p:spPr>
        <p:txBody>
          <a:bodyPr vert="horz" lIns="0" tIns="0" rIns="0" bIns="0" rtlCol="0" anchor="t">
            <a:normAutofit/>
          </a:bodyPr>
          <a:lstStyle/>
          <a:p>
            <a:r>
              <a:rPr lang="en-US" b="0" dirty="0">
                <a:latin typeface="IBM Plex Sans" panose="020B0503050203000203" pitchFamily="34" charset="0"/>
                <a:ea typeface="IBM Plex Sans" panose="020B0503050203000203" pitchFamily="34" charset="0"/>
                <a:cs typeface="IBM Plex Sans" panose="020B0503050203000203" pitchFamily="34" charset="0"/>
              </a:rPr>
              <a:t>Inline</a:t>
            </a:r>
          </a:p>
        </p:txBody>
      </p:sp>
      <p:sp>
        <p:nvSpPr>
          <p:cNvPr id="4" name="Footer Placeholder 3">
            <a:extLst>
              <a:ext uri="{FF2B5EF4-FFF2-40B4-BE49-F238E27FC236}">
                <a16:creationId xmlns:a16="http://schemas.microsoft.com/office/drawing/2014/main" id="{1CFF1805-2524-404D-BB31-F5E7D3A664EF}"/>
              </a:ext>
            </a:extLst>
          </p:cNvPr>
          <p:cNvSpPr>
            <a:spLocks noGrp="1"/>
          </p:cNvSpPr>
          <p:nvPr>
            <p:ph type="ftr" sz="quarter" idx="10"/>
          </p:nvPr>
        </p:nvSpPr>
        <p:spPr>
          <a:xfrm>
            <a:off x="457333" y="9584667"/>
            <a:ext cx="8229470" cy="333683"/>
          </a:xfrm>
        </p:spPr>
        <p:txBody>
          <a:bodyPr vert="horz" lIns="0" tIns="0" rIns="0" bIns="0" rtlCol="0" anchor="ctr">
            <a:normAutofit/>
          </a:bodyPr>
          <a:lstStyle/>
          <a:p>
            <a:pPr>
              <a:spcAft>
                <a:spcPts val="600"/>
              </a:spcAft>
            </a:pPr>
            <a:r>
              <a:rPr lang="en-US" kern="1200">
                <a:latin typeface="IBM Plex Sans" panose="020B0503050203000203" pitchFamily="34" charset="0"/>
                <a:ea typeface="+mn-ea"/>
                <a:cs typeface="+mn-cs"/>
              </a:rPr>
              <a:t>IBM iX / © IBM Corporation</a:t>
            </a:r>
          </a:p>
        </p:txBody>
      </p:sp>
      <p:sp>
        <p:nvSpPr>
          <p:cNvPr id="5" name="Slide Number Placeholder 4">
            <a:extLst>
              <a:ext uri="{FF2B5EF4-FFF2-40B4-BE49-F238E27FC236}">
                <a16:creationId xmlns:a16="http://schemas.microsoft.com/office/drawing/2014/main" id="{75EE9849-AB56-504E-A5A8-0A1FFDDE4C10}"/>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13</a:t>
            </a:fld>
            <a:endParaRPr lang="en-US"/>
          </a:p>
        </p:txBody>
      </p:sp>
      <p:pic>
        <p:nvPicPr>
          <p:cNvPr id="7" name="Picture 6" descr="Text&#10;&#10;Description automatically generated">
            <a:extLst>
              <a:ext uri="{FF2B5EF4-FFF2-40B4-BE49-F238E27FC236}">
                <a16:creationId xmlns:a16="http://schemas.microsoft.com/office/drawing/2014/main" id="{AAFC6A90-3BA7-1C4B-A108-DF18B8283F0E}"/>
              </a:ext>
            </a:extLst>
          </p:cNvPr>
          <p:cNvPicPr>
            <a:picLocks noChangeAspect="1"/>
          </p:cNvPicPr>
          <p:nvPr/>
        </p:nvPicPr>
        <p:blipFill>
          <a:blip r:embed="rId3"/>
          <a:stretch>
            <a:fillRect/>
          </a:stretch>
        </p:blipFill>
        <p:spPr>
          <a:xfrm>
            <a:off x="5062899" y="2917893"/>
            <a:ext cx="8162202" cy="4460738"/>
          </a:xfrm>
          <a:prstGeom prst="rect">
            <a:avLst/>
          </a:prstGeom>
        </p:spPr>
      </p:pic>
    </p:spTree>
    <p:extLst>
      <p:ext uri="{BB962C8B-B14F-4D97-AF65-F5344CB8AC3E}">
        <p14:creationId xmlns:p14="http://schemas.microsoft.com/office/powerpoint/2010/main" val="5915632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B8E0-598A-8447-99DA-54FEE618854E}"/>
              </a:ext>
            </a:extLst>
          </p:cNvPr>
          <p:cNvSpPr>
            <a:spLocks noGrp="1"/>
          </p:cNvSpPr>
          <p:nvPr>
            <p:ph type="title"/>
          </p:nvPr>
        </p:nvSpPr>
        <p:spPr>
          <a:xfrm>
            <a:off x="457200" y="457200"/>
            <a:ext cx="8229600" cy="1659600"/>
          </a:xfrm>
        </p:spPr>
        <p:txBody>
          <a:bodyPr vert="horz" lIns="0" tIns="0" rIns="0" bIns="0" rtlCol="0" anchor="t">
            <a:normAutofit/>
          </a:bodyPr>
          <a:lstStyle/>
          <a:p>
            <a:r>
              <a:rPr lang="en-US" b="0" dirty="0">
                <a:latin typeface="IBM Plex Sans" panose="020B0503050203000203" pitchFamily="34" charset="0"/>
                <a:ea typeface="IBM Plex Sans" panose="020B0503050203000203" pitchFamily="34" charset="0"/>
                <a:cs typeface="IBM Plex Sans" panose="020B0503050203000203" pitchFamily="34" charset="0"/>
              </a:rPr>
              <a:t>Internal</a:t>
            </a:r>
          </a:p>
        </p:txBody>
      </p:sp>
      <p:sp>
        <p:nvSpPr>
          <p:cNvPr id="4" name="Footer Placeholder 3">
            <a:extLst>
              <a:ext uri="{FF2B5EF4-FFF2-40B4-BE49-F238E27FC236}">
                <a16:creationId xmlns:a16="http://schemas.microsoft.com/office/drawing/2014/main" id="{1CFF1805-2524-404D-BB31-F5E7D3A664EF}"/>
              </a:ext>
            </a:extLst>
          </p:cNvPr>
          <p:cNvSpPr>
            <a:spLocks noGrp="1"/>
          </p:cNvSpPr>
          <p:nvPr>
            <p:ph type="ftr" sz="quarter" idx="10"/>
          </p:nvPr>
        </p:nvSpPr>
        <p:spPr>
          <a:xfrm>
            <a:off x="457333" y="9584667"/>
            <a:ext cx="8229470" cy="333683"/>
          </a:xfrm>
        </p:spPr>
        <p:txBody>
          <a:bodyPr vert="horz" lIns="0" tIns="0" rIns="0" bIns="0" rtlCol="0" anchor="ctr">
            <a:normAutofit/>
          </a:bodyPr>
          <a:lstStyle/>
          <a:p>
            <a:pPr>
              <a:spcAft>
                <a:spcPts val="600"/>
              </a:spcAft>
            </a:pPr>
            <a:r>
              <a:rPr lang="en-US" kern="1200">
                <a:latin typeface="IBM Plex Sans" panose="020B0503050203000203" pitchFamily="34" charset="0"/>
                <a:ea typeface="+mn-ea"/>
                <a:cs typeface="+mn-cs"/>
              </a:rPr>
              <a:t>IBM iX / © IBM Corporation</a:t>
            </a:r>
          </a:p>
        </p:txBody>
      </p:sp>
      <p:sp>
        <p:nvSpPr>
          <p:cNvPr id="5" name="Slide Number Placeholder 4">
            <a:extLst>
              <a:ext uri="{FF2B5EF4-FFF2-40B4-BE49-F238E27FC236}">
                <a16:creationId xmlns:a16="http://schemas.microsoft.com/office/drawing/2014/main" id="{75EE9849-AB56-504E-A5A8-0A1FFDDE4C10}"/>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14</a:t>
            </a:fld>
            <a:endParaRPr lang="en-US"/>
          </a:p>
        </p:txBody>
      </p:sp>
      <p:pic>
        <p:nvPicPr>
          <p:cNvPr id="6" name="Picture 5">
            <a:extLst>
              <a:ext uri="{FF2B5EF4-FFF2-40B4-BE49-F238E27FC236}">
                <a16:creationId xmlns:a16="http://schemas.microsoft.com/office/drawing/2014/main" id="{329E7873-2B76-5E4A-9FED-20B96DEA3969}"/>
              </a:ext>
            </a:extLst>
          </p:cNvPr>
          <p:cNvPicPr>
            <a:picLocks noChangeAspect="1"/>
          </p:cNvPicPr>
          <p:nvPr/>
        </p:nvPicPr>
        <p:blipFill>
          <a:blip r:embed="rId3"/>
          <a:stretch>
            <a:fillRect/>
          </a:stretch>
        </p:blipFill>
        <p:spPr>
          <a:xfrm>
            <a:off x="6164152" y="2133765"/>
            <a:ext cx="5959695" cy="6028994"/>
          </a:xfrm>
          <a:prstGeom prst="rect">
            <a:avLst/>
          </a:prstGeom>
        </p:spPr>
      </p:pic>
    </p:spTree>
    <p:extLst>
      <p:ext uri="{BB962C8B-B14F-4D97-AF65-F5344CB8AC3E}">
        <p14:creationId xmlns:p14="http://schemas.microsoft.com/office/powerpoint/2010/main" val="4096676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B8E0-598A-8447-99DA-54FEE618854E}"/>
              </a:ext>
            </a:extLst>
          </p:cNvPr>
          <p:cNvSpPr>
            <a:spLocks noGrp="1"/>
          </p:cNvSpPr>
          <p:nvPr>
            <p:ph type="title"/>
          </p:nvPr>
        </p:nvSpPr>
        <p:spPr>
          <a:xfrm>
            <a:off x="457200" y="457200"/>
            <a:ext cx="8229600" cy="1659600"/>
          </a:xfrm>
        </p:spPr>
        <p:txBody>
          <a:bodyPr vert="horz" lIns="0" tIns="0" rIns="0" bIns="0" rtlCol="0" anchor="t">
            <a:normAutofit/>
          </a:bodyPr>
          <a:lstStyle/>
          <a:p>
            <a:r>
              <a:rPr lang="en-US" b="0" dirty="0">
                <a:latin typeface="IBM Plex Sans" panose="020B0503050203000203" pitchFamily="34" charset="0"/>
                <a:ea typeface="IBM Plex Sans" panose="020B0503050203000203" pitchFamily="34" charset="0"/>
                <a:cs typeface="IBM Plex Sans" panose="020B0503050203000203" pitchFamily="34" charset="0"/>
              </a:rPr>
              <a:t>External</a:t>
            </a:r>
          </a:p>
        </p:txBody>
      </p:sp>
      <p:sp>
        <p:nvSpPr>
          <p:cNvPr id="4" name="Footer Placeholder 3">
            <a:extLst>
              <a:ext uri="{FF2B5EF4-FFF2-40B4-BE49-F238E27FC236}">
                <a16:creationId xmlns:a16="http://schemas.microsoft.com/office/drawing/2014/main" id="{1CFF1805-2524-404D-BB31-F5E7D3A664EF}"/>
              </a:ext>
            </a:extLst>
          </p:cNvPr>
          <p:cNvSpPr>
            <a:spLocks noGrp="1"/>
          </p:cNvSpPr>
          <p:nvPr>
            <p:ph type="ftr" sz="quarter" idx="10"/>
          </p:nvPr>
        </p:nvSpPr>
        <p:spPr>
          <a:xfrm>
            <a:off x="457333" y="9584667"/>
            <a:ext cx="8229470" cy="333683"/>
          </a:xfrm>
        </p:spPr>
        <p:txBody>
          <a:bodyPr vert="horz" lIns="0" tIns="0" rIns="0" bIns="0" rtlCol="0" anchor="ctr">
            <a:normAutofit/>
          </a:bodyPr>
          <a:lstStyle/>
          <a:p>
            <a:pPr>
              <a:spcAft>
                <a:spcPts val="600"/>
              </a:spcAft>
            </a:pPr>
            <a:r>
              <a:rPr lang="en-US" kern="1200">
                <a:latin typeface="IBM Plex Sans" panose="020B0503050203000203" pitchFamily="34" charset="0"/>
                <a:ea typeface="+mn-ea"/>
                <a:cs typeface="+mn-cs"/>
              </a:rPr>
              <a:t>IBM iX / © IBM Corporation</a:t>
            </a:r>
          </a:p>
        </p:txBody>
      </p:sp>
      <p:sp>
        <p:nvSpPr>
          <p:cNvPr id="5" name="Slide Number Placeholder 4">
            <a:extLst>
              <a:ext uri="{FF2B5EF4-FFF2-40B4-BE49-F238E27FC236}">
                <a16:creationId xmlns:a16="http://schemas.microsoft.com/office/drawing/2014/main" id="{75EE9849-AB56-504E-A5A8-0A1FFDDE4C10}"/>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15</a:t>
            </a:fld>
            <a:endParaRPr lang="en-US"/>
          </a:p>
        </p:txBody>
      </p:sp>
      <p:pic>
        <p:nvPicPr>
          <p:cNvPr id="9" name="Picture 8">
            <a:extLst>
              <a:ext uri="{FF2B5EF4-FFF2-40B4-BE49-F238E27FC236}">
                <a16:creationId xmlns:a16="http://schemas.microsoft.com/office/drawing/2014/main" id="{E960E4E8-2D9F-614D-8A18-BBB2672F9FB1}"/>
              </a:ext>
            </a:extLst>
          </p:cNvPr>
          <p:cNvPicPr>
            <a:picLocks noChangeAspect="1"/>
          </p:cNvPicPr>
          <p:nvPr/>
        </p:nvPicPr>
        <p:blipFill>
          <a:blip r:embed="rId3"/>
          <a:stretch>
            <a:fillRect/>
          </a:stretch>
        </p:blipFill>
        <p:spPr>
          <a:xfrm>
            <a:off x="2959100" y="3776662"/>
            <a:ext cx="12369800" cy="2743200"/>
          </a:xfrm>
          <a:prstGeom prst="rect">
            <a:avLst/>
          </a:prstGeom>
        </p:spPr>
      </p:pic>
    </p:spTree>
    <p:extLst>
      <p:ext uri="{BB962C8B-B14F-4D97-AF65-F5344CB8AC3E}">
        <p14:creationId xmlns:p14="http://schemas.microsoft.com/office/powerpoint/2010/main" val="25672202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1) Create an HTML file with initial structure.</a:t>
            </a:r>
          </a:p>
          <a:p>
            <a:pPr lvl="0">
              <a:buClr>
                <a:schemeClr val="tx1"/>
              </a:buClr>
            </a:pPr>
            <a:endParaRPr lang="en-US" dirty="0"/>
          </a:p>
          <a:p>
            <a:pPr lvl="0">
              <a:buClr>
                <a:schemeClr val="tx1"/>
              </a:buClr>
            </a:pPr>
            <a:r>
              <a:rPr lang="en-US" dirty="0"/>
              <a:t>2) Create &lt;p&gt; tag with random (lorem) text and apply inline style for text color and set it to blue.</a:t>
            </a:r>
          </a:p>
          <a:p>
            <a:pPr lvl="0">
              <a:buClr>
                <a:schemeClr val="tx1"/>
              </a:buClr>
            </a:pPr>
            <a:endParaRPr lang="en-US" dirty="0"/>
          </a:p>
          <a:p>
            <a:pPr lvl="0">
              <a:buClr>
                <a:schemeClr val="tx1"/>
              </a:buClr>
            </a:pPr>
            <a:r>
              <a:rPr lang="en-US" dirty="0"/>
              <a:t>3) Create a &lt;div&gt; tag with text “ACTIVE” and apply background green with color white. Apply the styles via internal approach (head).</a:t>
            </a:r>
          </a:p>
          <a:p>
            <a:pPr lvl="0">
              <a:buClr>
                <a:schemeClr val="tx1"/>
              </a:buClr>
            </a:pPr>
            <a:endParaRPr lang="en-US" dirty="0"/>
          </a:p>
          <a:p>
            <a:pPr lvl="0">
              <a:buClr>
                <a:schemeClr val="tx1"/>
              </a:buClr>
            </a:pPr>
            <a:r>
              <a:rPr lang="en-US" dirty="0"/>
              <a:t>4) Create a CSS file, link it to the HTML file and change &lt;body&gt; background color to </a:t>
            </a:r>
            <a:r>
              <a:rPr lang="en-US" dirty="0" err="1"/>
              <a:t>lightgray</a:t>
            </a:r>
            <a:r>
              <a:rPr lang="en-US" dirty="0"/>
              <a: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16</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39122771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Box model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17</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424058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Box model</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Each box has a content area (e.g., text, an image, etc.) and optional surrounding padding, border, and margin areas; the size of each area is specified by properties that can be seen on the diagram. </a:t>
            </a:r>
          </a:p>
          <a:p>
            <a:pPr>
              <a:buClr>
                <a:schemeClr val="tx1"/>
              </a:buClr>
            </a:pPr>
            <a:endParaRPr lang="en-US" dirty="0"/>
          </a:p>
          <a:p>
            <a:pPr>
              <a:buClr>
                <a:schemeClr val="tx1"/>
              </a:buClr>
            </a:pPr>
            <a:r>
              <a:rPr lang="en-US" dirty="0"/>
              <a:t>The following diagram shows how these areas relate and the terminology used to refer to pieces of margin, border, and padding.</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18</a:t>
            </a:fld>
            <a:endParaRPr lang="en-US" dirty="0"/>
          </a:p>
        </p:txBody>
      </p:sp>
      <p:pic>
        <p:nvPicPr>
          <p:cNvPr id="6" name="Picture 5" descr="Graphical user interface, diagram&#10;&#10;Description automatically generated">
            <a:extLst>
              <a:ext uri="{FF2B5EF4-FFF2-40B4-BE49-F238E27FC236}">
                <a16:creationId xmlns:a16="http://schemas.microsoft.com/office/drawing/2014/main" id="{4FEA2975-B51D-184A-9484-6C05B65D7A6A}"/>
              </a:ext>
            </a:extLst>
          </p:cNvPr>
          <p:cNvPicPr>
            <a:picLocks noChangeAspect="1"/>
          </p:cNvPicPr>
          <p:nvPr/>
        </p:nvPicPr>
        <p:blipFill>
          <a:blip r:embed="rId3"/>
          <a:stretch>
            <a:fillRect/>
          </a:stretch>
        </p:blipFill>
        <p:spPr>
          <a:xfrm>
            <a:off x="1040689" y="2090867"/>
            <a:ext cx="7062621" cy="5286265"/>
          </a:xfrm>
          <a:prstGeom prst="rect">
            <a:avLst/>
          </a:prstGeom>
        </p:spPr>
      </p:pic>
    </p:spTree>
    <p:extLst>
      <p:ext uri="{BB962C8B-B14F-4D97-AF65-F5344CB8AC3E}">
        <p14:creationId xmlns:p14="http://schemas.microsoft.com/office/powerpoint/2010/main" val="23993857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Box sizing</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Box sizing specifies how the size of an element's box is measured.</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19</a:t>
            </a:fld>
            <a:endParaRPr lang="en-US" dirty="0"/>
          </a:p>
        </p:txBody>
      </p:sp>
    </p:spTree>
    <p:extLst>
      <p:ext uri="{BB962C8B-B14F-4D97-AF65-F5344CB8AC3E}">
        <p14:creationId xmlns:p14="http://schemas.microsoft.com/office/powerpoint/2010/main" val="14824559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Introduction round</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pic>
        <p:nvPicPr>
          <p:cNvPr id="7" name="Grafik 686">
            <a:extLst>
              <a:ext uri="{FF2B5EF4-FFF2-40B4-BE49-F238E27FC236}">
                <a16:creationId xmlns:a16="http://schemas.microsoft.com/office/drawing/2014/main" id="{2A81CBC3-61CB-0B44-8AA5-7CC79072AEB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33329" y="871404"/>
            <a:ext cx="5985142" cy="5985142"/>
          </a:xfrm>
          <a:prstGeom prst="rect">
            <a:avLst/>
          </a:prstGeom>
        </p:spPr>
      </p:pic>
    </p:spTree>
    <p:extLst>
      <p:ext uri="{BB962C8B-B14F-4D97-AF65-F5344CB8AC3E}">
        <p14:creationId xmlns:p14="http://schemas.microsoft.com/office/powerpoint/2010/main" val="36824614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Box sizing</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GB" sz="3200" dirty="0"/>
              <a:t>Content box</a:t>
            </a:r>
          </a:p>
          <a:p>
            <a:pPr>
              <a:buClr>
                <a:schemeClr val="tx1"/>
              </a:buClr>
            </a:pPr>
            <a:endParaRPr lang="en-US" sz="3200" dirty="0"/>
          </a:p>
          <a:p>
            <a:pPr>
              <a:buClr>
                <a:schemeClr val="tx1"/>
              </a:buClr>
            </a:pPr>
            <a:r>
              <a:rPr lang="en-US" sz="3200" dirty="0"/>
              <a:t>Content box measures the size (width, height) based on element </a:t>
            </a:r>
            <a:r>
              <a:rPr lang="en-US" sz="3200" b="1" dirty="0"/>
              <a:t>content only</a:t>
            </a:r>
            <a:r>
              <a:rPr lang="en-US" sz="3200" dirty="0"/>
              <a:t>.</a:t>
            </a:r>
          </a:p>
          <a:p>
            <a:pPr>
              <a:buClr>
                <a:schemeClr val="tx1"/>
              </a:buClr>
            </a:pPr>
            <a:br>
              <a:rPr lang="en-US" sz="3200" dirty="0"/>
            </a:br>
            <a:r>
              <a:rPr lang="en-US" sz="3200" dirty="0"/>
              <a:t>That is, the width and height properties take into account only content, but not padding.</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20</a:t>
            </a:fld>
            <a:endParaRPr lang="en-US" dirty="0"/>
          </a:p>
        </p:txBody>
      </p:sp>
      <p:pic>
        <p:nvPicPr>
          <p:cNvPr id="6" name="Picture 5" descr="Graphical user interface, text&#10;&#10;Description automatically generated">
            <a:extLst>
              <a:ext uri="{FF2B5EF4-FFF2-40B4-BE49-F238E27FC236}">
                <a16:creationId xmlns:a16="http://schemas.microsoft.com/office/drawing/2014/main" id="{698B4E5F-15B5-8C41-BD4D-0E44CFA82527}"/>
              </a:ext>
            </a:extLst>
          </p:cNvPr>
          <p:cNvPicPr>
            <a:picLocks noChangeAspect="1"/>
          </p:cNvPicPr>
          <p:nvPr/>
        </p:nvPicPr>
        <p:blipFill>
          <a:blip r:embed="rId3"/>
          <a:stretch>
            <a:fillRect/>
          </a:stretch>
        </p:blipFill>
        <p:spPr>
          <a:xfrm>
            <a:off x="1299744" y="3278401"/>
            <a:ext cx="6544511" cy="3739721"/>
          </a:xfrm>
          <a:prstGeom prst="rect">
            <a:avLst/>
          </a:prstGeom>
        </p:spPr>
      </p:pic>
    </p:spTree>
    <p:extLst>
      <p:ext uri="{BB962C8B-B14F-4D97-AF65-F5344CB8AC3E}">
        <p14:creationId xmlns:p14="http://schemas.microsoft.com/office/powerpoint/2010/main" val="2878571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Box sizing</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Border box</a:t>
            </a:r>
          </a:p>
          <a:p>
            <a:pPr>
              <a:buClr>
                <a:schemeClr val="tx1"/>
              </a:buClr>
            </a:pPr>
            <a:endParaRPr lang="en-US" sz="3200" dirty="0"/>
          </a:p>
          <a:p>
            <a:pPr>
              <a:buClr>
                <a:schemeClr val="tx1"/>
              </a:buClr>
            </a:pPr>
            <a:r>
              <a:rPr lang="en-US" sz="3200" dirty="0"/>
              <a:t>Border box measures the size based on </a:t>
            </a:r>
            <a:r>
              <a:rPr lang="en-US" sz="3200" b="1" dirty="0"/>
              <a:t>content, padding and border</a:t>
            </a:r>
            <a:r>
              <a:rPr lang="en-US" sz="3200" dirty="0"/>
              <a:t>. </a:t>
            </a:r>
          </a:p>
          <a:p>
            <a:pPr>
              <a:buClr>
                <a:schemeClr val="tx1"/>
              </a:buClr>
            </a:pPr>
            <a:endParaRPr lang="en-US" sz="3200" dirty="0"/>
          </a:p>
          <a:p>
            <a:pPr>
              <a:buClr>
                <a:schemeClr val="tx1"/>
              </a:buClr>
            </a:pPr>
            <a:r>
              <a:rPr lang="en-US" sz="3200" dirty="0"/>
              <a:t>That is, the width and height properties take into account padding and border as well as content size.</a:t>
            </a:r>
            <a:br>
              <a:rPr lang="en-US" sz="3200" dirty="0"/>
            </a:b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21</a:t>
            </a:fld>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6BAACBD0-C4A7-1C42-9723-0B60E9A92259}"/>
              </a:ext>
            </a:extLst>
          </p:cNvPr>
          <p:cNvPicPr>
            <a:picLocks noChangeAspect="1"/>
          </p:cNvPicPr>
          <p:nvPr/>
        </p:nvPicPr>
        <p:blipFill>
          <a:blip r:embed="rId3"/>
          <a:stretch>
            <a:fillRect/>
          </a:stretch>
        </p:blipFill>
        <p:spPr>
          <a:xfrm>
            <a:off x="1299745" y="3278401"/>
            <a:ext cx="6345590" cy="3739721"/>
          </a:xfrm>
          <a:prstGeom prst="rect">
            <a:avLst/>
          </a:prstGeom>
        </p:spPr>
      </p:pic>
    </p:spTree>
    <p:extLst>
      <p:ext uri="{BB962C8B-B14F-4D97-AF65-F5344CB8AC3E}">
        <p14:creationId xmlns:p14="http://schemas.microsoft.com/office/powerpoint/2010/main" val="39464261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Box sizing</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Probably the best and most convenient practice is one from CSS Tricks, that uses border box approach.</a:t>
            </a:r>
          </a:p>
          <a:p>
            <a:pPr>
              <a:buClr>
                <a:schemeClr val="tx1"/>
              </a:buClr>
            </a:pPr>
            <a:br>
              <a:rPr lang="en-US" dirty="0"/>
            </a:br>
            <a:br>
              <a:rPr lang="en-US" dirty="0"/>
            </a:br>
            <a:endParaRPr lang="en-US"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22</a:t>
            </a:fld>
            <a:endParaRPr lang="en-US" dirty="0"/>
          </a:p>
        </p:txBody>
      </p:sp>
      <p:pic>
        <p:nvPicPr>
          <p:cNvPr id="8" name="Picture 7" descr="Text&#10;&#10;Description automatically generated">
            <a:extLst>
              <a:ext uri="{FF2B5EF4-FFF2-40B4-BE49-F238E27FC236}">
                <a16:creationId xmlns:a16="http://schemas.microsoft.com/office/drawing/2014/main" id="{93F7AAD3-2B12-484D-9CA3-B1D21F74E0E8}"/>
              </a:ext>
            </a:extLst>
          </p:cNvPr>
          <p:cNvPicPr>
            <a:picLocks noChangeAspect="1"/>
          </p:cNvPicPr>
          <p:nvPr/>
        </p:nvPicPr>
        <p:blipFill>
          <a:blip r:embed="rId3"/>
          <a:stretch>
            <a:fillRect/>
          </a:stretch>
        </p:blipFill>
        <p:spPr>
          <a:xfrm>
            <a:off x="1957890" y="2295355"/>
            <a:ext cx="5230329" cy="5705813"/>
          </a:xfrm>
          <a:prstGeom prst="rect">
            <a:avLst/>
          </a:prstGeom>
        </p:spPr>
      </p:pic>
    </p:spTree>
    <p:extLst>
      <p:ext uri="{BB962C8B-B14F-4D97-AF65-F5344CB8AC3E}">
        <p14:creationId xmlns:p14="http://schemas.microsoft.com/office/powerpoint/2010/main" val="29528483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Let’s look at Box Model and Box Sizing in developer tools.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23</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3651469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1) Create an HTML file with initial structure.</a:t>
            </a:r>
          </a:p>
          <a:p>
            <a:pPr lvl="0">
              <a:buClr>
                <a:schemeClr val="tx1"/>
              </a:buClr>
            </a:pPr>
            <a:endParaRPr lang="en-US" dirty="0"/>
          </a:p>
          <a:p>
            <a:pPr lvl="0">
              <a:buClr>
                <a:schemeClr val="tx1"/>
              </a:buClr>
            </a:pPr>
            <a:r>
              <a:rPr lang="en-US" dirty="0"/>
              <a:t>2) Create a &lt;div&gt; tag with random (lorem) text and apply some margins and paddings to it. Also add some kind of a background color. </a:t>
            </a:r>
          </a:p>
          <a:p>
            <a:pPr lvl="0">
              <a:buClr>
                <a:schemeClr val="tx1"/>
              </a:buClr>
            </a:pPr>
            <a:endParaRPr lang="en-US" dirty="0"/>
          </a:p>
          <a:p>
            <a:pPr lvl="0">
              <a:buClr>
                <a:schemeClr val="tx1"/>
              </a:buClr>
            </a:pPr>
            <a:r>
              <a:rPr lang="en-US" dirty="0"/>
              <a:t>3) Try to change margin and padding separately and observe the changes via developer tools (computed tab). Notice the boundaries of a background, where they end.</a:t>
            </a:r>
          </a:p>
          <a:p>
            <a:pPr lvl="0">
              <a:buClr>
                <a:schemeClr val="tx1"/>
              </a:buClr>
            </a:pPr>
            <a:endParaRPr lang="en-US" dirty="0"/>
          </a:p>
          <a:p>
            <a:pPr lvl="0">
              <a:buClr>
                <a:schemeClr val="tx1"/>
              </a:buClr>
            </a:pPr>
            <a:r>
              <a:rPr lang="en-US" dirty="0"/>
              <a:t>4) Add a border to your previously created &lt;div&gt; and see how it affects it. (make it at least 10px thick, just so it’s clearer to see)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24</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4704705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CSS Properties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25</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9852050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Properties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There are quite a lot properties we can use in CSS.</a:t>
            </a:r>
          </a:p>
          <a:p>
            <a:pPr>
              <a:buClr>
                <a:schemeClr val="tx1"/>
              </a:buClr>
            </a:pPr>
            <a:endParaRPr lang="en-US" dirty="0"/>
          </a:p>
          <a:p>
            <a:pPr>
              <a:buClr>
                <a:schemeClr val="tx1"/>
              </a:buClr>
            </a:pPr>
            <a:r>
              <a:rPr lang="en-US" dirty="0"/>
              <a:t>In following section, we are going to go over most used ones, or most common ones at least.</a:t>
            </a:r>
          </a:p>
          <a:p>
            <a:pPr>
              <a:buClr>
                <a:schemeClr val="tx1"/>
              </a:buClr>
            </a:pPr>
            <a:endParaRPr lang="en-US" dirty="0"/>
          </a:p>
          <a:p>
            <a:pPr>
              <a:buClr>
                <a:schemeClr val="tx1"/>
              </a:buClr>
            </a:pPr>
            <a:r>
              <a:rPr lang="en-US" dirty="0"/>
              <a:t>List of all props can be found on many different places, such list is also from w3schools that will be in the reference links page.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26</a:t>
            </a:fld>
            <a:endParaRPr lang="en-US" dirty="0"/>
          </a:p>
        </p:txBody>
      </p:sp>
    </p:spTree>
    <p:extLst>
      <p:ext uri="{BB962C8B-B14F-4D97-AF65-F5344CB8AC3E}">
        <p14:creationId xmlns:p14="http://schemas.microsoft.com/office/powerpoint/2010/main" val="40085012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Properties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Most common properties would include:</a:t>
            </a:r>
          </a:p>
          <a:p>
            <a:pPr>
              <a:buClr>
                <a:schemeClr val="tx1"/>
              </a:buClr>
            </a:pPr>
            <a:r>
              <a:rPr lang="en-US" dirty="0"/>
              <a:t>display, position, margin, padding, border, color, background, font-family, font-size, font-weight, letter-spacing, transform, transition, box-shadow, text-shadow, overflow etc.…</a:t>
            </a:r>
          </a:p>
          <a:p>
            <a:pPr>
              <a:buClr>
                <a:schemeClr val="tx1"/>
              </a:buClr>
            </a:pPr>
            <a:endParaRPr lang="en-US" dirty="0"/>
          </a:p>
          <a:p>
            <a:pPr>
              <a:buClr>
                <a:schemeClr val="tx1"/>
              </a:buClr>
            </a:pPr>
            <a:r>
              <a:rPr lang="en-US" dirty="0"/>
              <a:t>Each of this properties have a specific purpose and different types of values.</a:t>
            </a:r>
          </a:p>
          <a:p>
            <a:pPr>
              <a:buClr>
                <a:schemeClr val="tx1"/>
              </a:buClr>
            </a:pPr>
            <a:endParaRPr lang="en-US" dirty="0"/>
          </a:p>
          <a:p>
            <a:pPr>
              <a:buClr>
                <a:schemeClr val="tx1"/>
              </a:buClr>
            </a:pPr>
            <a:r>
              <a:rPr lang="en-US" dirty="0"/>
              <a:t>Most of them share some values; inherit, initial, unset.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27</a:t>
            </a:fld>
            <a:endParaRPr lang="en-US" dirty="0"/>
          </a:p>
        </p:txBody>
      </p:sp>
      <p:pic>
        <p:nvPicPr>
          <p:cNvPr id="6" name="Picture 5" descr="Text&#10;&#10;Description automatically generated">
            <a:extLst>
              <a:ext uri="{FF2B5EF4-FFF2-40B4-BE49-F238E27FC236}">
                <a16:creationId xmlns:a16="http://schemas.microsoft.com/office/drawing/2014/main" id="{A4926221-D977-4440-B2F8-D4D1517124B2}"/>
              </a:ext>
            </a:extLst>
          </p:cNvPr>
          <p:cNvPicPr>
            <a:picLocks noChangeAspect="1"/>
          </p:cNvPicPr>
          <p:nvPr/>
        </p:nvPicPr>
        <p:blipFill>
          <a:blip r:embed="rId3"/>
          <a:stretch>
            <a:fillRect/>
          </a:stretch>
        </p:blipFill>
        <p:spPr>
          <a:xfrm>
            <a:off x="2016320" y="1896390"/>
            <a:ext cx="5116002" cy="6503744"/>
          </a:xfrm>
          <a:prstGeom prst="rect">
            <a:avLst/>
          </a:prstGeom>
        </p:spPr>
      </p:pic>
    </p:spTree>
    <p:extLst>
      <p:ext uri="{BB962C8B-B14F-4D97-AF65-F5344CB8AC3E}">
        <p14:creationId xmlns:p14="http://schemas.microsoft.com/office/powerpoint/2010/main" val="4460833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B8E0-598A-8447-99DA-54FEE618854E}"/>
              </a:ext>
            </a:extLst>
          </p:cNvPr>
          <p:cNvSpPr>
            <a:spLocks noGrp="1"/>
          </p:cNvSpPr>
          <p:nvPr>
            <p:ph type="title"/>
          </p:nvPr>
        </p:nvSpPr>
        <p:spPr>
          <a:xfrm>
            <a:off x="457200" y="457200"/>
            <a:ext cx="8229600" cy="1659600"/>
          </a:xfrm>
        </p:spPr>
        <p:txBody>
          <a:bodyPr vert="horz" lIns="0" tIns="0" rIns="0" bIns="0" rtlCol="0" anchor="t">
            <a:normAutofit/>
          </a:bodyPr>
          <a:lstStyle/>
          <a:p>
            <a:r>
              <a:rPr lang="en-US" b="0" dirty="0">
                <a:latin typeface="IBM Plex Sans" panose="020B0503050203000203" pitchFamily="34" charset="0"/>
                <a:ea typeface="IBM Plex Sans" panose="020B0503050203000203" pitchFamily="34" charset="0"/>
                <a:cs typeface="IBM Plex Sans" panose="020B0503050203000203" pitchFamily="34" charset="0"/>
              </a:rPr>
              <a:t>CSS Properties</a:t>
            </a:r>
          </a:p>
        </p:txBody>
      </p:sp>
      <p:sp>
        <p:nvSpPr>
          <p:cNvPr id="6" name="Textfeld 8">
            <a:extLst>
              <a:ext uri="{FF2B5EF4-FFF2-40B4-BE49-F238E27FC236}">
                <a16:creationId xmlns:a16="http://schemas.microsoft.com/office/drawing/2014/main" id="{2366CC85-B188-A542-A8DE-0C195ED7E2AD}"/>
              </a:ext>
            </a:extLst>
          </p:cNvPr>
          <p:cNvSpPr txBox="1"/>
          <p:nvPr/>
        </p:nvSpPr>
        <p:spPr>
          <a:xfrm>
            <a:off x="457200" y="2575075"/>
            <a:ext cx="8229467" cy="6435725"/>
          </a:xfrm>
          <a:prstGeom prst="rect">
            <a:avLst/>
          </a:prstGeom>
        </p:spPr>
        <p:txBody>
          <a:bodyPr vert="horz" lIns="0" tIns="0" rIns="0" bIns="0" rtlCol="0">
            <a:normAutofit fontScale="92500" lnSpcReduction="20000"/>
          </a:bodyPr>
          <a:lstStyle/>
          <a:p>
            <a:r>
              <a:rPr lang="en-GB" b="1" dirty="0"/>
              <a:t>display</a:t>
            </a:r>
          </a:p>
          <a:p>
            <a:r>
              <a:rPr lang="en-GB" dirty="0"/>
              <a:t>Specifies how a certain HTML element should be displayed.</a:t>
            </a:r>
          </a:p>
          <a:p>
            <a:endParaRPr lang="en-GB" dirty="0"/>
          </a:p>
          <a:p>
            <a:r>
              <a:rPr lang="en-GB" b="1" dirty="0"/>
              <a:t>position</a:t>
            </a:r>
          </a:p>
          <a:p>
            <a:r>
              <a:rPr lang="en-GB" dirty="0"/>
              <a:t>Specifies the type of positioning method used for an element (static, relative, absolute or fixed).</a:t>
            </a:r>
          </a:p>
          <a:p>
            <a:endParaRPr lang="en-GB" dirty="0"/>
          </a:p>
          <a:p>
            <a:r>
              <a:rPr lang="en-GB" b="1" dirty="0"/>
              <a:t>margin</a:t>
            </a:r>
          </a:p>
          <a:p>
            <a:r>
              <a:rPr lang="en-GB" dirty="0"/>
              <a:t>Sets all the margin properties in one declaration.</a:t>
            </a:r>
          </a:p>
          <a:p>
            <a:endParaRPr lang="en-GB" dirty="0"/>
          </a:p>
          <a:p>
            <a:r>
              <a:rPr lang="en-GB" b="1" dirty="0"/>
              <a:t>padding</a:t>
            </a:r>
          </a:p>
          <a:p>
            <a:r>
              <a:rPr lang="en-GB" dirty="0"/>
              <a:t>A shorthand property for all the </a:t>
            </a:r>
            <a:r>
              <a:rPr lang="en-GB" i="1" dirty="0"/>
              <a:t>padding-*</a:t>
            </a:r>
            <a:r>
              <a:rPr lang="en-GB" dirty="0"/>
              <a:t> properties.</a:t>
            </a:r>
          </a:p>
          <a:p>
            <a:endParaRPr lang="en-GB" dirty="0"/>
          </a:p>
          <a:p>
            <a:r>
              <a:rPr lang="en-GB" b="1" dirty="0"/>
              <a:t>border</a:t>
            </a:r>
          </a:p>
          <a:p>
            <a:r>
              <a:rPr lang="en-GB" dirty="0"/>
              <a:t>A shorthand property for </a:t>
            </a:r>
            <a:r>
              <a:rPr lang="en-GB" i="1" dirty="0"/>
              <a:t>border-width, border-style</a:t>
            </a:r>
            <a:r>
              <a:rPr lang="en-GB" dirty="0"/>
              <a:t> and </a:t>
            </a:r>
            <a:r>
              <a:rPr lang="en-GB" i="1" dirty="0"/>
              <a:t>border-</a:t>
            </a:r>
            <a:r>
              <a:rPr lang="en-GB" i="1" dirty="0" err="1"/>
              <a:t>color</a:t>
            </a:r>
            <a:r>
              <a:rPr lang="en-GB" i="1" dirty="0"/>
              <a:t>.</a:t>
            </a:r>
            <a:endParaRPr lang="en-GB" dirty="0"/>
          </a:p>
          <a:p>
            <a:endParaRPr lang="en-GB" dirty="0"/>
          </a:p>
          <a:p>
            <a:r>
              <a:rPr lang="en-GB" b="1" dirty="0" err="1"/>
              <a:t>color</a:t>
            </a:r>
            <a:endParaRPr lang="en-GB" b="1" dirty="0"/>
          </a:p>
          <a:p>
            <a:r>
              <a:rPr lang="en-GB" dirty="0"/>
              <a:t>Sets the </a:t>
            </a:r>
            <a:r>
              <a:rPr lang="en-GB" dirty="0" err="1"/>
              <a:t>color</a:t>
            </a:r>
            <a:r>
              <a:rPr lang="en-GB" dirty="0"/>
              <a:t> of text.</a:t>
            </a:r>
          </a:p>
        </p:txBody>
      </p:sp>
      <p:sp>
        <p:nvSpPr>
          <p:cNvPr id="4" name="Footer Placeholder 3">
            <a:extLst>
              <a:ext uri="{FF2B5EF4-FFF2-40B4-BE49-F238E27FC236}">
                <a16:creationId xmlns:a16="http://schemas.microsoft.com/office/drawing/2014/main" id="{1CFF1805-2524-404D-BB31-F5E7D3A664EF}"/>
              </a:ext>
            </a:extLst>
          </p:cNvPr>
          <p:cNvSpPr>
            <a:spLocks noGrp="1"/>
          </p:cNvSpPr>
          <p:nvPr>
            <p:ph type="ftr" sz="quarter" idx="10"/>
          </p:nvPr>
        </p:nvSpPr>
        <p:spPr>
          <a:xfrm>
            <a:off x="457333" y="9584667"/>
            <a:ext cx="8229470" cy="333683"/>
          </a:xfrm>
        </p:spPr>
        <p:txBody>
          <a:bodyPr vert="horz" lIns="0" tIns="0" rIns="0" bIns="0" rtlCol="0" anchor="ctr">
            <a:normAutofit/>
          </a:bodyPr>
          <a:lstStyle/>
          <a:p>
            <a:pPr>
              <a:spcAft>
                <a:spcPts val="600"/>
              </a:spcAft>
            </a:pPr>
            <a:r>
              <a:rPr lang="en-US" kern="1200">
                <a:latin typeface="IBM Plex Sans" panose="020B0503050203000203" pitchFamily="34" charset="0"/>
                <a:ea typeface="+mn-ea"/>
                <a:cs typeface="+mn-cs"/>
              </a:rPr>
              <a:t>IBM iX / © IBM Corporation</a:t>
            </a:r>
          </a:p>
        </p:txBody>
      </p:sp>
      <p:sp>
        <p:nvSpPr>
          <p:cNvPr id="5" name="Slide Number Placeholder 4">
            <a:extLst>
              <a:ext uri="{FF2B5EF4-FFF2-40B4-BE49-F238E27FC236}">
                <a16:creationId xmlns:a16="http://schemas.microsoft.com/office/drawing/2014/main" id="{75EE9849-AB56-504E-A5A8-0A1FFDDE4C10}"/>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28</a:t>
            </a:fld>
            <a:endParaRPr lang="en-US"/>
          </a:p>
        </p:txBody>
      </p:sp>
      <p:sp>
        <p:nvSpPr>
          <p:cNvPr id="8" name="Textfeld 8">
            <a:extLst>
              <a:ext uri="{FF2B5EF4-FFF2-40B4-BE49-F238E27FC236}">
                <a16:creationId xmlns:a16="http://schemas.microsoft.com/office/drawing/2014/main" id="{2B56AEA1-2CD9-B74E-A40B-CB8A5ED02909}"/>
              </a:ext>
            </a:extLst>
          </p:cNvPr>
          <p:cNvSpPr txBox="1"/>
          <p:nvPr/>
        </p:nvSpPr>
        <p:spPr>
          <a:xfrm>
            <a:off x="9601199" y="2575074"/>
            <a:ext cx="8229467" cy="6435725"/>
          </a:xfrm>
          <a:prstGeom prst="rect">
            <a:avLst/>
          </a:prstGeom>
        </p:spPr>
        <p:txBody>
          <a:bodyPr vert="horz" lIns="0" tIns="0" rIns="0" bIns="0" rtlCol="0">
            <a:normAutofit fontScale="70000" lnSpcReduction="20000"/>
          </a:bodyPr>
          <a:lstStyle/>
          <a:p>
            <a:r>
              <a:rPr lang="en-GB" b="1" dirty="0"/>
              <a:t>background</a:t>
            </a:r>
          </a:p>
          <a:p>
            <a:r>
              <a:rPr lang="en-GB" dirty="0"/>
              <a:t>A shorthand property for all the </a:t>
            </a:r>
            <a:r>
              <a:rPr lang="en-GB" i="1" dirty="0"/>
              <a:t>background-*</a:t>
            </a:r>
            <a:r>
              <a:rPr lang="en-GB" dirty="0"/>
              <a:t> properties.</a:t>
            </a:r>
          </a:p>
          <a:p>
            <a:endParaRPr lang="en-GB" dirty="0"/>
          </a:p>
          <a:p>
            <a:r>
              <a:rPr lang="en-GB" b="1" dirty="0"/>
              <a:t>font-family</a:t>
            </a:r>
          </a:p>
          <a:p>
            <a:r>
              <a:rPr lang="en-GB" dirty="0"/>
              <a:t>Specifies the font family for text.</a:t>
            </a:r>
          </a:p>
          <a:p>
            <a:endParaRPr lang="en-GB" dirty="0"/>
          </a:p>
          <a:p>
            <a:r>
              <a:rPr lang="en-GB" b="1" dirty="0"/>
              <a:t>font-size</a:t>
            </a:r>
          </a:p>
          <a:p>
            <a:r>
              <a:rPr lang="en-GB" dirty="0"/>
              <a:t>Specifies the font size of text.</a:t>
            </a:r>
          </a:p>
          <a:p>
            <a:endParaRPr lang="en-GB" dirty="0"/>
          </a:p>
          <a:p>
            <a:r>
              <a:rPr lang="en-GB" b="1" dirty="0"/>
              <a:t>font-weight</a:t>
            </a:r>
          </a:p>
          <a:p>
            <a:r>
              <a:rPr lang="en-GB" dirty="0"/>
              <a:t>Specifies the weight of a font.</a:t>
            </a:r>
          </a:p>
          <a:p>
            <a:endParaRPr lang="en-GB" dirty="0"/>
          </a:p>
          <a:p>
            <a:r>
              <a:rPr lang="en-GB" b="1" dirty="0"/>
              <a:t>letter-spacing</a:t>
            </a:r>
          </a:p>
          <a:p>
            <a:r>
              <a:rPr lang="en-GB" dirty="0"/>
              <a:t>Increases or decreases the space between characters in a text.</a:t>
            </a:r>
          </a:p>
          <a:p>
            <a:endParaRPr lang="en-GB" dirty="0"/>
          </a:p>
          <a:p>
            <a:r>
              <a:rPr lang="en-GB" b="1" dirty="0"/>
              <a:t>transform</a:t>
            </a:r>
          </a:p>
          <a:p>
            <a:r>
              <a:rPr lang="en-GB" dirty="0"/>
              <a:t>Applies a 2D or 3D transformation to an element.</a:t>
            </a:r>
          </a:p>
          <a:p>
            <a:endParaRPr lang="en-GB" dirty="0"/>
          </a:p>
          <a:p>
            <a:r>
              <a:rPr lang="en-GB" b="1" dirty="0"/>
              <a:t>transition</a:t>
            </a:r>
          </a:p>
          <a:p>
            <a:r>
              <a:rPr lang="en-GB" dirty="0"/>
              <a:t>A shorthand property for all the </a:t>
            </a:r>
            <a:r>
              <a:rPr lang="en-GB" i="1" dirty="0"/>
              <a:t>transition-*</a:t>
            </a:r>
            <a:r>
              <a:rPr lang="en-GB" dirty="0"/>
              <a:t> properties.</a:t>
            </a:r>
          </a:p>
          <a:p>
            <a:endParaRPr lang="en-GB" dirty="0"/>
          </a:p>
          <a:p>
            <a:r>
              <a:rPr lang="en-GB" b="1" dirty="0"/>
              <a:t>box-shadow</a:t>
            </a:r>
          </a:p>
          <a:p>
            <a:r>
              <a:rPr lang="en-GB" dirty="0"/>
              <a:t>Attaches one or more shadows to an element.</a:t>
            </a:r>
          </a:p>
          <a:p>
            <a:endParaRPr lang="en-GB" dirty="0"/>
          </a:p>
          <a:p>
            <a:r>
              <a:rPr lang="en-GB" b="1" dirty="0"/>
              <a:t>overflow</a:t>
            </a:r>
          </a:p>
          <a:p>
            <a:r>
              <a:rPr lang="en-GB" dirty="0"/>
              <a:t>Specifies what happens if content overflows an element's box.</a:t>
            </a:r>
          </a:p>
        </p:txBody>
      </p:sp>
    </p:spTree>
    <p:extLst>
      <p:ext uri="{BB962C8B-B14F-4D97-AF65-F5344CB8AC3E}">
        <p14:creationId xmlns:p14="http://schemas.microsoft.com/office/powerpoint/2010/main" val="35822101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B8E0-598A-8447-99DA-54FEE618854E}"/>
              </a:ext>
            </a:extLst>
          </p:cNvPr>
          <p:cNvSpPr>
            <a:spLocks noGrp="1"/>
          </p:cNvSpPr>
          <p:nvPr>
            <p:ph type="title"/>
          </p:nvPr>
        </p:nvSpPr>
        <p:spPr>
          <a:xfrm>
            <a:off x="457200" y="457200"/>
            <a:ext cx="8229600" cy="1659600"/>
          </a:xfrm>
        </p:spPr>
        <p:txBody>
          <a:bodyPr vert="horz" lIns="0" tIns="0" rIns="0" bIns="0" rtlCol="0" anchor="t">
            <a:normAutofit/>
          </a:bodyPr>
          <a:lstStyle/>
          <a:p>
            <a:r>
              <a:rPr lang="en-US" b="0" dirty="0">
                <a:latin typeface="IBM Plex Sans" panose="020B0503050203000203" pitchFamily="34" charset="0"/>
                <a:ea typeface="IBM Plex Sans" panose="020B0503050203000203" pitchFamily="34" charset="0"/>
                <a:cs typeface="IBM Plex Sans" panose="020B0503050203000203" pitchFamily="34" charset="0"/>
              </a:rPr>
              <a:t>CSS Properties: shared values</a:t>
            </a:r>
          </a:p>
        </p:txBody>
      </p:sp>
      <p:sp>
        <p:nvSpPr>
          <p:cNvPr id="6" name="Textfeld 8">
            <a:extLst>
              <a:ext uri="{FF2B5EF4-FFF2-40B4-BE49-F238E27FC236}">
                <a16:creationId xmlns:a16="http://schemas.microsoft.com/office/drawing/2014/main" id="{2366CC85-B188-A542-A8DE-0C195ED7E2AD}"/>
              </a:ext>
            </a:extLst>
          </p:cNvPr>
          <p:cNvSpPr txBox="1"/>
          <p:nvPr/>
        </p:nvSpPr>
        <p:spPr>
          <a:xfrm>
            <a:off x="457200" y="2575075"/>
            <a:ext cx="8229467" cy="6435725"/>
          </a:xfrm>
          <a:prstGeom prst="rect">
            <a:avLst/>
          </a:prstGeom>
        </p:spPr>
        <p:txBody>
          <a:bodyPr vert="horz" lIns="0" tIns="0" rIns="0" bIns="0" rtlCol="0">
            <a:normAutofit/>
          </a:bodyPr>
          <a:lstStyle/>
          <a:p>
            <a:r>
              <a:rPr lang="en-GB" b="1" dirty="0"/>
              <a:t>inherit</a:t>
            </a:r>
            <a:endParaRPr lang="en-GB" dirty="0"/>
          </a:p>
          <a:p>
            <a:r>
              <a:rPr lang="en-GB" dirty="0"/>
              <a:t>specifies that a property should inherit its value from its parent element.</a:t>
            </a:r>
          </a:p>
          <a:p>
            <a:endParaRPr lang="en-GB" dirty="0"/>
          </a:p>
          <a:p>
            <a:r>
              <a:rPr lang="en-GB" b="1" dirty="0"/>
              <a:t>initial</a:t>
            </a:r>
            <a:endParaRPr lang="en-GB" dirty="0"/>
          </a:p>
          <a:p>
            <a:r>
              <a:rPr lang="en-GB" dirty="0"/>
              <a:t>is used to set a CSS property to its default value.</a:t>
            </a:r>
          </a:p>
          <a:p>
            <a:endParaRPr lang="en-GB" dirty="0"/>
          </a:p>
          <a:p>
            <a:endParaRPr lang="en-GB" dirty="0"/>
          </a:p>
        </p:txBody>
      </p:sp>
      <p:sp>
        <p:nvSpPr>
          <p:cNvPr id="4" name="Footer Placeholder 3">
            <a:extLst>
              <a:ext uri="{FF2B5EF4-FFF2-40B4-BE49-F238E27FC236}">
                <a16:creationId xmlns:a16="http://schemas.microsoft.com/office/drawing/2014/main" id="{1CFF1805-2524-404D-BB31-F5E7D3A664EF}"/>
              </a:ext>
            </a:extLst>
          </p:cNvPr>
          <p:cNvSpPr>
            <a:spLocks noGrp="1"/>
          </p:cNvSpPr>
          <p:nvPr>
            <p:ph type="ftr" sz="quarter" idx="10"/>
          </p:nvPr>
        </p:nvSpPr>
        <p:spPr>
          <a:xfrm>
            <a:off x="457333" y="9584667"/>
            <a:ext cx="8229470" cy="333683"/>
          </a:xfrm>
        </p:spPr>
        <p:txBody>
          <a:bodyPr vert="horz" lIns="0" tIns="0" rIns="0" bIns="0" rtlCol="0" anchor="ctr">
            <a:normAutofit/>
          </a:bodyPr>
          <a:lstStyle/>
          <a:p>
            <a:pPr>
              <a:spcAft>
                <a:spcPts val="600"/>
              </a:spcAft>
            </a:pPr>
            <a:r>
              <a:rPr lang="en-US" kern="1200">
                <a:latin typeface="IBM Plex Sans" panose="020B0503050203000203" pitchFamily="34" charset="0"/>
                <a:ea typeface="+mn-ea"/>
                <a:cs typeface="+mn-cs"/>
              </a:rPr>
              <a:t>IBM iX / © IBM Corporation</a:t>
            </a:r>
          </a:p>
        </p:txBody>
      </p:sp>
      <p:sp>
        <p:nvSpPr>
          <p:cNvPr id="5" name="Slide Number Placeholder 4">
            <a:extLst>
              <a:ext uri="{FF2B5EF4-FFF2-40B4-BE49-F238E27FC236}">
                <a16:creationId xmlns:a16="http://schemas.microsoft.com/office/drawing/2014/main" id="{75EE9849-AB56-504E-A5A8-0A1FFDDE4C10}"/>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29</a:t>
            </a:fld>
            <a:endParaRPr lang="en-US"/>
          </a:p>
        </p:txBody>
      </p:sp>
      <p:sp>
        <p:nvSpPr>
          <p:cNvPr id="7" name="Textfeld 8">
            <a:extLst>
              <a:ext uri="{FF2B5EF4-FFF2-40B4-BE49-F238E27FC236}">
                <a16:creationId xmlns:a16="http://schemas.microsoft.com/office/drawing/2014/main" id="{C30B7C4C-A257-9E42-86ED-034AB347DFCE}"/>
              </a:ext>
            </a:extLst>
          </p:cNvPr>
          <p:cNvSpPr txBox="1"/>
          <p:nvPr/>
        </p:nvSpPr>
        <p:spPr>
          <a:xfrm>
            <a:off x="9601335" y="2575075"/>
            <a:ext cx="8229467" cy="6435725"/>
          </a:xfrm>
          <a:prstGeom prst="rect">
            <a:avLst/>
          </a:prstGeom>
        </p:spPr>
        <p:txBody>
          <a:bodyPr vert="horz" lIns="0" tIns="0" rIns="0" bIns="0" rtlCol="0">
            <a:normAutofit/>
          </a:bodyPr>
          <a:lstStyle/>
          <a:p>
            <a:r>
              <a:rPr lang="en-GB" b="1" dirty="0"/>
              <a:t>unset</a:t>
            </a:r>
          </a:p>
          <a:p>
            <a:r>
              <a:rPr lang="en-GB" dirty="0"/>
              <a:t>resets a property to its inherited value if the property naturally inherits from its parent, and to its initial value if not. </a:t>
            </a:r>
          </a:p>
          <a:p>
            <a:endParaRPr lang="en-GB" dirty="0"/>
          </a:p>
          <a:p>
            <a:r>
              <a:rPr lang="en-GB" dirty="0"/>
              <a:t>In other words, it behaves like the inherit keyword in the first case, when the property is an inherited property, and like the initial keyword in the second case, when the property is a non-inherited property.</a:t>
            </a:r>
          </a:p>
          <a:p>
            <a:endParaRPr lang="en-GB" dirty="0"/>
          </a:p>
          <a:p>
            <a:endParaRPr lang="en-GB" dirty="0"/>
          </a:p>
        </p:txBody>
      </p:sp>
    </p:spTree>
    <p:extLst>
      <p:ext uri="{BB962C8B-B14F-4D97-AF65-F5344CB8AC3E}">
        <p14:creationId xmlns:p14="http://schemas.microsoft.com/office/powerpoint/2010/main" val="14770163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What will we do in this course?</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de-DE" dirty="0"/>
              <a:t>Intro </a:t>
            </a:r>
            <a:r>
              <a:rPr lang="de-DE" dirty="0" err="1"/>
              <a:t>and</a:t>
            </a:r>
            <a:r>
              <a:rPr lang="de-DE" dirty="0"/>
              <a:t> Syntax</a:t>
            </a:r>
          </a:p>
          <a:p>
            <a:pPr lvl="0">
              <a:buClr>
                <a:schemeClr val="tx1"/>
              </a:buClr>
            </a:pPr>
            <a:r>
              <a:rPr lang="de-DE" dirty="0" err="1"/>
              <a:t>Selectors</a:t>
            </a:r>
            <a:endParaRPr lang="de-DE" dirty="0"/>
          </a:p>
          <a:p>
            <a:pPr lvl="0">
              <a:buClr>
                <a:schemeClr val="tx1"/>
              </a:buClr>
            </a:pPr>
            <a:r>
              <a:rPr lang="de-DE" dirty="0"/>
              <a:t>Units</a:t>
            </a:r>
          </a:p>
          <a:p>
            <a:pPr lvl="0">
              <a:buClr>
                <a:schemeClr val="tx1"/>
              </a:buClr>
            </a:pPr>
            <a:r>
              <a:rPr lang="de-DE" dirty="0"/>
              <a:t>Layouts (</a:t>
            </a:r>
            <a:r>
              <a:rPr lang="de-DE" dirty="0" err="1"/>
              <a:t>flex</a:t>
            </a:r>
            <a:r>
              <a:rPr lang="de-DE" dirty="0"/>
              <a:t>, </a:t>
            </a:r>
            <a:r>
              <a:rPr lang="de-DE" dirty="0" err="1"/>
              <a:t>grid</a:t>
            </a:r>
            <a:r>
              <a:rPr lang="de-DE" dirty="0"/>
              <a:t>, </a:t>
            </a:r>
            <a:r>
              <a:rPr lang="de-DE" dirty="0" err="1"/>
              <a:t>float</a:t>
            </a:r>
            <a:r>
              <a:rPr lang="de-DE" dirty="0"/>
              <a:t>, </a:t>
            </a:r>
            <a:r>
              <a:rPr lang="de-DE" dirty="0" err="1"/>
              <a:t>table</a:t>
            </a:r>
            <a:r>
              <a:rPr lang="de-DE" dirty="0"/>
              <a:t>…)</a:t>
            </a:r>
          </a:p>
          <a:p>
            <a:pPr lvl="0">
              <a:buClr>
                <a:schemeClr val="tx1"/>
              </a:buClr>
            </a:pPr>
            <a:r>
              <a:rPr lang="de-DE" dirty="0" err="1"/>
              <a:t>Positioning</a:t>
            </a:r>
            <a:r>
              <a:rPr lang="de-DE" dirty="0"/>
              <a:t> (relative, absolute, </a:t>
            </a:r>
            <a:r>
              <a:rPr lang="de-DE" dirty="0" err="1"/>
              <a:t>sticky</a:t>
            </a:r>
            <a:r>
              <a:rPr lang="de-DE" dirty="0"/>
              <a:t>, </a:t>
            </a:r>
            <a:r>
              <a:rPr lang="de-DE" dirty="0" err="1"/>
              <a:t>fixed</a:t>
            </a:r>
            <a:r>
              <a:rPr lang="de-DE" dirty="0"/>
              <a:t>…)</a:t>
            </a:r>
          </a:p>
          <a:p>
            <a:pPr lvl="0">
              <a:buClr>
                <a:schemeClr val="tx1"/>
              </a:buClr>
            </a:pPr>
            <a:r>
              <a:rPr lang="de-DE" dirty="0"/>
              <a:t>Media </a:t>
            </a:r>
            <a:r>
              <a:rPr lang="de-DE" dirty="0" err="1"/>
              <a:t>Queries</a:t>
            </a:r>
            <a:endParaRPr lang="de-DE" dirty="0"/>
          </a:p>
          <a:p>
            <a:pPr lvl="0">
              <a:buClr>
                <a:schemeClr val="tx1"/>
              </a:buClr>
            </a:pPr>
            <a:r>
              <a:rPr lang="de-DE" dirty="0"/>
              <a:t>Transforms</a:t>
            </a:r>
          </a:p>
          <a:p>
            <a:pPr lvl="0">
              <a:buClr>
                <a:schemeClr val="tx1"/>
              </a:buClr>
            </a:pPr>
            <a:r>
              <a:rPr lang="de-DE" dirty="0" err="1"/>
              <a:t>Animations</a:t>
            </a:r>
            <a:endParaRPr lang="de-DE" dirty="0"/>
          </a:p>
          <a:p>
            <a:pPr lvl="0">
              <a:buClr>
                <a:schemeClr val="tx1"/>
              </a:buClr>
            </a:pPr>
            <a:r>
              <a:rPr lang="de-DE" dirty="0"/>
              <a:t>SASS (</a:t>
            </a:r>
            <a:r>
              <a:rPr lang="en-HR" dirty="0"/>
              <a:t>CSS pre-processor)</a:t>
            </a:r>
            <a:endParaRPr lang="de-DE" dirty="0"/>
          </a:p>
          <a:p>
            <a:pPr lvl="0">
              <a:buClr>
                <a:schemeClr val="tx1"/>
              </a:buClr>
            </a:pPr>
            <a:r>
              <a:rPr lang="de-DE" dirty="0" err="1"/>
              <a:t>Methodologies</a:t>
            </a:r>
            <a:endParaRPr lang="de-DE" dirty="0"/>
          </a:p>
          <a:p>
            <a:pPr lvl="0">
              <a:buClr>
                <a:schemeClr val="tx1"/>
              </a:buClr>
            </a:pPr>
            <a:r>
              <a:rPr lang="de-DE" dirty="0"/>
              <a:t>Frameworks</a:t>
            </a:r>
          </a:p>
          <a:p>
            <a:endParaRPr lang="en-HR"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Tree>
    <p:extLst>
      <p:ext uri="{BB962C8B-B14F-4D97-AF65-F5344CB8AC3E}">
        <p14:creationId xmlns:p14="http://schemas.microsoft.com/office/powerpoint/2010/main" val="42539751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CSS Comments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30</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8695569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Comments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To comment in CSS, simply place your plain text inside </a:t>
            </a:r>
            <a:r>
              <a:rPr lang="en-US" b="1" dirty="0"/>
              <a:t>/* */ </a:t>
            </a:r>
            <a:r>
              <a:rPr lang="en-US" dirty="0"/>
              <a:t>marks. </a:t>
            </a:r>
          </a:p>
          <a:p>
            <a:pPr>
              <a:buClr>
                <a:schemeClr val="tx1"/>
              </a:buClr>
            </a:pPr>
            <a:endParaRPr lang="en-US" dirty="0"/>
          </a:p>
          <a:p>
            <a:pPr>
              <a:buClr>
                <a:schemeClr val="tx1"/>
              </a:buClr>
            </a:pPr>
            <a:r>
              <a:rPr lang="en-US" dirty="0"/>
              <a:t>This tells the browser that they are notes and should </a:t>
            </a:r>
            <a:r>
              <a:rPr lang="en-US" b="1" dirty="0"/>
              <a:t>not be rendered</a:t>
            </a:r>
            <a:r>
              <a:rPr lang="en-US" dirty="0"/>
              <a:t> on the front-end.</a:t>
            </a:r>
          </a:p>
          <a:p>
            <a:pPr>
              <a:buClr>
                <a:schemeClr val="tx1"/>
              </a:buClr>
            </a:pPr>
            <a:endParaRPr lang="en-US"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31</a:t>
            </a:fld>
            <a:endParaRPr lang="en-US" dirty="0"/>
          </a:p>
        </p:txBody>
      </p:sp>
      <p:pic>
        <p:nvPicPr>
          <p:cNvPr id="7" name="Picture 6" descr="Text&#10;&#10;Description automatically generated">
            <a:extLst>
              <a:ext uri="{FF2B5EF4-FFF2-40B4-BE49-F238E27FC236}">
                <a16:creationId xmlns:a16="http://schemas.microsoft.com/office/drawing/2014/main" id="{B10A5105-F6BE-E44F-9FA7-D67FEA1BAC63}"/>
              </a:ext>
            </a:extLst>
          </p:cNvPr>
          <p:cNvPicPr>
            <a:picLocks noChangeAspect="1"/>
          </p:cNvPicPr>
          <p:nvPr/>
        </p:nvPicPr>
        <p:blipFill>
          <a:blip r:embed="rId3"/>
          <a:stretch>
            <a:fillRect/>
          </a:stretch>
        </p:blipFill>
        <p:spPr>
          <a:xfrm>
            <a:off x="1458668" y="2851046"/>
            <a:ext cx="6226664" cy="4594432"/>
          </a:xfrm>
          <a:prstGeom prst="rect">
            <a:avLst/>
          </a:prstGeom>
        </p:spPr>
      </p:pic>
    </p:spTree>
    <p:extLst>
      <p:ext uri="{BB962C8B-B14F-4D97-AF65-F5344CB8AC3E}">
        <p14:creationId xmlns:p14="http://schemas.microsoft.com/office/powerpoint/2010/main" val="13115270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Let’s look together how some of this properties work.</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32</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34688667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sz="2400" dirty="0"/>
              <a:t>1) Create an HTML file with initial structure.</a:t>
            </a:r>
          </a:p>
          <a:p>
            <a:pPr lvl="0">
              <a:buClr>
                <a:schemeClr val="tx1"/>
              </a:buClr>
            </a:pPr>
            <a:r>
              <a:rPr lang="en-US" sz="2400" dirty="0"/>
              <a:t>2) Create a &lt;p&gt; tag with random (lorem) text. Just after the text inside of your &lt;p&gt; tag, create a &lt;span&gt; tag with text “Read more”.</a:t>
            </a:r>
          </a:p>
          <a:p>
            <a:pPr lvl="0">
              <a:buClr>
                <a:schemeClr val="tx1"/>
              </a:buClr>
            </a:pPr>
            <a:r>
              <a:rPr lang="en-US" sz="2400" dirty="0"/>
              <a:t>3) With CSS target a &lt;span&gt; element and apply a style “display: block;”.</a:t>
            </a:r>
          </a:p>
          <a:p>
            <a:pPr lvl="0">
              <a:buClr>
                <a:schemeClr val="tx1"/>
              </a:buClr>
            </a:pPr>
            <a:r>
              <a:rPr lang="en-US" sz="1800" i="1" dirty="0"/>
              <a:t>&lt;span&gt; is an inline element, therefore without explicitly setting it to a block level element, it will just sit right next to previous content. And with CSS we can control how elements appear, as block level elements can appear as inline, so can inline appear as block level ones.</a:t>
            </a:r>
          </a:p>
          <a:p>
            <a:pPr lvl="0">
              <a:buClr>
                <a:schemeClr val="tx1"/>
              </a:buClr>
            </a:pPr>
            <a:endParaRPr lang="en-US" sz="1800" i="1" dirty="0"/>
          </a:p>
          <a:p>
            <a:pPr lvl="0">
              <a:buClr>
                <a:schemeClr val="tx1"/>
              </a:buClr>
            </a:pPr>
            <a:r>
              <a:rPr lang="en-US" sz="2400" dirty="0"/>
              <a:t>4) Try creating few other elements like &lt;div&gt;, &lt;strong&gt;, &lt;</a:t>
            </a:r>
            <a:r>
              <a:rPr lang="en-US" sz="2400" dirty="0" err="1"/>
              <a:t>em</a:t>
            </a:r>
            <a:r>
              <a:rPr lang="en-US" sz="2400" dirty="0"/>
              <a:t>&gt;… and try changing their display property. Use developer tools, to see all options you can apply to a certain property and to see the actual differences.</a:t>
            </a:r>
          </a:p>
          <a:p>
            <a:pPr lvl="0">
              <a:buClr>
                <a:schemeClr val="tx1"/>
              </a:buClr>
            </a:pPr>
            <a:r>
              <a:rPr lang="en-US" sz="2400" dirty="0"/>
              <a:t>5) Create a &lt;blockquote&gt; element and add some lorem text inside (at least 25 words). Try changing its font-family, font-size, letter-spacing, line-height properties to see how it affects it. You can again use developer tools to see this in action as you change it there.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33</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16230168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CSS Reset</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34</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22222709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Reset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dirty="0"/>
              <a:t>By default, a Browser will apply its own set of CSS rules, that in real world we want to override.</a:t>
            </a:r>
          </a:p>
          <a:p>
            <a:pPr>
              <a:buClr>
                <a:schemeClr val="tx1"/>
              </a:buClr>
            </a:pPr>
            <a:r>
              <a:rPr lang="en-US" dirty="0"/>
              <a:t>Such example can be seen on the right with H1 in Chrome.</a:t>
            </a:r>
          </a:p>
          <a:p>
            <a:pPr>
              <a:buClr>
                <a:schemeClr val="tx1"/>
              </a:buClr>
            </a:pPr>
            <a:endParaRPr lang="en-US" dirty="0"/>
          </a:p>
          <a:p>
            <a:pPr>
              <a:buClr>
                <a:schemeClr val="tx1"/>
              </a:buClr>
            </a:pPr>
            <a:r>
              <a:rPr lang="en-US" dirty="0"/>
              <a:t>There are several ways how to achieve this.</a:t>
            </a:r>
          </a:p>
          <a:p>
            <a:pPr>
              <a:buClr>
                <a:schemeClr val="tx1"/>
              </a:buClr>
            </a:pPr>
            <a:endParaRPr lang="en-US" dirty="0"/>
          </a:p>
          <a:p>
            <a:pPr>
              <a:buClr>
                <a:schemeClr val="tx1"/>
              </a:buClr>
            </a:pPr>
            <a:r>
              <a:rPr lang="en-US" dirty="0"/>
              <a:t>We can write our own defaults, or we can use some pre-defined already.</a:t>
            </a:r>
          </a:p>
          <a:p>
            <a:pPr>
              <a:buClr>
                <a:schemeClr val="tx1"/>
              </a:buClr>
            </a:pPr>
            <a:endParaRPr lang="en-US" dirty="0"/>
          </a:p>
          <a:p>
            <a:pPr>
              <a:buClr>
                <a:schemeClr val="tx1"/>
              </a:buClr>
            </a:pPr>
            <a:r>
              <a:rPr lang="en-US" dirty="0"/>
              <a:t>Most popular are </a:t>
            </a:r>
            <a:r>
              <a:rPr lang="en-US" dirty="0" err="1"/>
              <a:t>ResetCSS</a:t>
            </a:r>
            <a:r>
              <a:rPr lang="en-US" dirty="0"/>
              <a:t> and </a:t>
            </a:r>
            <a:r>
              <a:rPr lang="en-US" dirty="0" err="1"/>
              <a:t>Normalize.css</a:t>
            </a:r>
            <a:endParaRPr lang="en-US"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35</a:t>
            </a:fld>
            <a:endParaRPr lang="en-US" dirty="0"/>
          </a:p>
        </p:txBody>
      </p:sp>
      <p:pic>
        <p:nvPicPr>
          <p:cNvPr id="8" name="Picture 7" descr="Text&#10;&#10;Description automatically generated">
            <a:extLst>
              <a:ext uri="{FF2B5EF4-FFF2-40B4-BE49-F238E27FC236}">
                <a16:creationId xmlns:a16="http://schemas.microsoft.com/office/drawing/2014/main" id="{11CD5433-3DDA-1D42-998F-1D7C415AF716}"/>
              </a:ext>
            </a:extLst>
          </p:cNvPr>
          <p:cNvPicPr>
            <a:picLocks noChangeAspect="1"/>
          </p:cNvPicPr>
          <p:nvPr/>
        </p:nvPicPr>
        <p:blipFill>
          <a:blip r:embed="rId3"/>
          <a:stretch>
            <a:fillRect/>
          </a:stretch>
        </p:blipFill>
        <p:spPr>
          <a:xfrm>
            <a:off x="1854200" y="4062412"/>
            <a:ext cx="5435600" cy="2171700"/>
          </a:xfrm>
          <a:prstGeom prst="rect">
            <a:avLst/>
          </a:prstGeom>
        </p:spPr>
      </p:pic>
    </p:spTree>
    <p:extLst>
      <p:ext uri="{BB962C8B-B14F-4D97-AF65-F5344CB8AC3E}">
        <p14:creationId xmlns:p14="http://schemas.microsoft.com/office/powerpoint/2010/main" val="1606089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Reset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a:t>Eric Meyers Reset CSS</a:t>
            </a:r>
          </a:p>
          <a:p>
            <a:pPr>
              <a:buClr>
                <a:schemeClr val="tx1"/>
              </a:buClr>
            </a:pPr>
            <a:endParaRPr lang="en-US" sz="3200" dirty="0"/>
          </a:p>
          <a:p>
            <a:pPr>
              <a:buClr>
                <a:schemeClr val="tx1"/>
              </a:buClr>
            </a:pPr>
            <a:r>
              <a:rPr lang="en-US" sz="3200" dirty="0"/>
              <a:t>The goal of a reset stylesheet is to reduce browser inconsistencies in things like default line heights, margins and font sizes of headings, and so on.</a:t>
            </a:r>
          </a:p>
          <a:p>
            <a:pPr>
              <a:buClr>
                <a:schemeClr val="tx1"/>
              </a:buClr>
            </a:pPr>
            <a:endParaRPr lang="en-US" sz="3200" dirty="0"/>
          </a:p>
          <a:p>
            <a:pPr>
              <a:buClr>
                <a:schemeClr val="tx1"/>
              </a:buClr>
            </a:pPr>
            <a:r>
              <a:rPr lang="en-US" sz="3200" dirty="0"/>
              <a:t>In other words, this is a starting point, not a self-contained black box of no-touchiness. </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36</a:t>
            </a:fld>
            <a:endParaRPr lang="en-US" dirty="0"/>
          </a:p>
        </p:txBody>
      </p:sp>
      <p:pic>
        <p:nvPicPr>
          <p:cNvPr id="7" name="Picture 6" descr="Text&#10;&#10;Description automatically generated">
            <a:extLst>
              <a:ext uri="{FF2B5EF4-FFF2-40B4-BE49-F238E27FC236}">
                <a16:creationId xmlns:a16="http://schemas.microsoft.com/office/drawing/2014/main" id="{34A234A0-E3C8-9740-B3AA-4C3F82015E53}"/>
              </a:ext>
            </a:extLst>
          </p:cNvPr>
          <p:cNvPicPr>
            <a:picLocks noChangeAspect="1"/>
          </p:cNvPicPr>
          <p:nvPr/>
        </p:nvPicPr>
        <p:blipFill>
          <a:blip r:embed="rId3"/>
          <a:stretch>
            <a:fillRect/>
          </a:stretch>
        </p:blipFill>
        <p:spPr>
          <a:xfrm>
            <a:off x="1803400" y="2944812"/>
            <a:ext cx="5537200" cy="4406900"/>
          </a:xfrm>
          <a:prstGeom prst="rect">
            <a:avLst/>
          </a:prstGeom>
        </p:spPr>
      </p:pic>
    </p:spTree>
    <p:extLst>
      <p:ext uri="{BB962C8B-B14F-4D97-AF65-F5344CB8AC3E}">
        <p14:creationId xmlns:p14="http://schemas.microsoft.com/office/powerpoint/2010/main" val="16782216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Reset</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200" dirty="0" err="1"/>
              <a:t>Normalize.css</a:t>
            </a:r>
            <a:endParaRPr lang="en-US" sz="3200" dirty="0"/>
          </a:p>
          <a:p>
            <a:pPr>
              <a:buClr>
                <a:schemeClr val="tx1"/>
              </a:buClr>
            </a:pPr>
            <a:endParaRPr lang="en-US" sz="3200" dirty="0"/>
          </a:p>
          <a:p>
            <a:pPr>
              <a:buClr>
                <a:schemeClr val="tx1"/>
              </a:buClr>
            </a:pPr>
            <a:r>
              <a:rPr lang="en-US" sz="3200" dirty="0"/>
              <a:t>Makes browsers render all elements more consistently and in line with modern standards. </a:t>
            </a:r>
          </a:p>
          <a:p>
            <a:pPr>
              <a:buClr>
                <a:schemeClr val="tx1"/>
              </a:buClr>
            </a:pPr>
            <a:endParaRPr lang="en-US" sz="3200" dirty="0"/>
          </a:p>
          <a:p>
            <a:pPr>
              <a:buClr>
                <a:schemeClr val="tx1"/>
              </a:buClr>
            </a:pPr>
            <a:r>
              <a:rPr lang="en-US" sz="3200" dirty="0"/>
              <a:t>It precisely targets only the styles that need normalizing.</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37</a:t>
            </a:fld>
            <a:endParaRPr lang="en-US" dirty="0"/>
          </a:p>
        </p:txBody>
      </p:sp>
      <p:pic>
        <p:nvPicPr>
          <p:cNvPr id="8" name="Picture 7" descr="Text, letter&#10;&#10;Description automatically generated">
            <a:extLst>
              <a:ext uri="{FF2B5EF4-FFF2-40B4-BE49-F238E27FC236}">
                <a16:creationId xmlns:a16="http://schemas.microsoft.com/office/drawing/2014/main" id="{AF51F814-281C-684E-9123-9467E609438A}"/>
              </a:ext>
            </a:extLst>
          </p:cNvPr>
          <p:cNvPicPr>
            <a:picLocks noChangeAspect="1"/>
          </p:cNvPicPr>
          <p:nvPr/>
        </p:nvPicPr>
        <p:blipFill>
          <a:blip r:embed="rId3"/>
          <a:stretch>
            <a:fillRect/>
          </a:stretch>
        </p:blipFill>
        <p:spPr>
          <a:xfrm>
            <a:off x="2127250" y="3465512"/>
            <a:ext cx="4889500" cy="3365500"/>
          </a:xfrm>
          <a:prstGeom prst="rect">
            <a:avLst/>
          </a:prstGeom>
        </p:spPr>
      </p:pic>
    </p:spTree>
    <p:extLst>
      <p:ext uri="{BB962C8B-B14F-4D97-AF65-F5344CB8AC3E}">
        <p14:creationId xmlns:p14="http://schemas.microsoft.com/office/powerpoint/2010/main" val="18379883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CSS Selectors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38</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5659647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In CSS we can select elements by</a:t>
            </a:r>
          </a:p>
          <a:p>
            <a:pPr>
              <a:buClr>
                <a:schemeClr val="tx1"/>
              </a:buClr>
            </a:pPr>
            <a:endParaRPr lang="en-US" sz="3600" dirty="0"/>
          </a:p>
          <a:p>
            <a:pPr>
              <a:buClr>
                <a:schemeClr val="tx1"/>
              </a:buClr>
            </a:pPr>
            <a:r>
              <a:rPr lang="en-US" sz="3600" dirty="0"/>
              <a:t>Type</a:t>
            </a:r>
          </a:p>
          <a:p>
            <a:pPr>
              <a:buClr>
                <a:schemeClr val="tx1"/>
              </a:buClr>
            </a:pPr>
            <a:r>
              <a:rPr lang="en-US" sz="3600" dirty="0"/>
              <a:t>ID</a:t>
            </a:r>
          </a:p>
          <a:p>
            <a:pPr>
              <a:buClr>
                <a:schemeClr val="tx1"/>
              </a:buClr>
            </a:pPr>
            <a:r>
              <a:rPr lang="en-US" sz="3600" dirty="0"/>
              <a:t>Class</a:t>
            </a:r>
          </a:p>
          <a:p>
            <a:pPr>
              <a:buClr>
                <a:schemeClr val="tx1"/>
              </a:buClr>
            </a:pPr>
            <a:r>
              <a:rPr lang="en-US" sz="3600" dirty="0"/>
              <a:t>Attribute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39</a:t>
            </a:fld>
            <a:endParaRPr lang="en-US" dirty="0"/>
          </a:p>
        </p:txBody>
      </p:sp>
    </p:spTree>
    <p:extLst>
      <p:ext uri="{BB962C8B-B14F-4D97-AF65-F5344CB8AC3E}">
        <p14:creationId xmlns:p14="http://schemas.microsoft.com/office/powerpoint/2010/main" val="3303311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Agenda</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de-DE" sz="4000" dirty="0" err="1"/>
              <a:t>About</a:t>
            </a:r>
            <a:r>
              <a:rPr lang="de-DE" sz="4000" dirty="0"/>
              <a:t> &amp; </a:t>
            </a:r>
            <a:r>
              <a:rPr lang="de-DE" sz="4000" dirty="0" err="1"/>
              <a:t>History</a:t>
            </a:r>
            <a:endParaRPr lang="de-DE" sz="4000" dirty="0"/>
          </a:p>
          <a:p>
            <a:pPr lvl="0">
              <a:buClr>
                <a:schemeClr val="tx1"/>
              </a:buClr>
            </a:pPr>
            <a:r>
              <a:rPr lang="de-DE" sz="4000" dirty="0"/>
              <a:t>Syntax</a:t>
            </a:r>
          </a:p>
          <a:p>
            <a:pPr lvl="0">
              <a:buClr>
                <a:schemeClr val="tx1"/>
              </a:buClr>
            </a:pPr>
            <a:r>
              <a:rPr lang="en-US" sz="4000" dirty="0"/>
              <a:t>Three Ways to Insert CSS</a:t>
            </a:r>
          </a:p>
          <a:p>
            <a:pPr lvl="0">
              <a:buClr>
                <a:schemeClr val="tx1"/>
              </a:buClr>
            </a:pPr>
            <a:r>
              <a:rPr lang="de-DE" sz="4000" dirty="0"/>
              <a:t>Box Model</a:t>
            </a:r>
          </a:p>
          <a:p>
            <a:pPr lvl="0">
              <a:buClr>
                <a:schemeClr val="tx1"/>
              </a:buClr>
            </a:pPr>
            <a:r>
              <a:rPr lang="de-DE" sz="4000" dirty="0"/>
              <a:t>Box </a:t>
            </a:r>
            <a:r>
              <a:rPr lang="de-DE" sz="4000" dirty="0" err="1"/>
              <a:t>Sizing</a:t>
            </a:r>
            <a:endParaRPr lang="de-DE" sz="4000" dirty="0"/>
          </a:p>
          <a:p>
            <a:pPr lvl="0">
              <a:buClr>
                <a:schemeClr val="tx1"/>
              </a:buClr>
            </a:pPr>
            <a:r>
              <a:rPr lang="de-DE" sz="4000" dirty="0"/>
              <a:t>Properties</a:t>
            </a:r>
          </a:p>
          <a:p>
            <a:pPr lvl="0">
              <a:buClr>
                <a:schemeClr val="tx1"/>
              </a:buClr>
            </a:pPr>
            <a:r>
              <a:rPr lang="de-DE" sz="4000" dirty="0"/>
              <a:t>Comments</a:t>
            </a:r>
          </a:p>
          <a:p>
            <a:pPr lvl="0">
              <a:buClr>
                <a:schemeClr val="tx1"/>
              </a:buClr>
            </a:pPr>
            <a:r>
              <a:rPr lang="de-DE" sz="4000" dirty="0" err="1"/>
              <a:t>Reset</a:t>
            </a:r>
            <a:endParaRPr lang="de-DE" sz="4000" dirty="0"/>
          </a:p>
          <a:p>
            <a:pPr lvl="0">
              <a:buClr>
                <a:schemeClr val="tx1"/>
              </a:buClr>
            </a:pPr>
            <a:r>
              <a:rPr lang="de-DE" sz="4000" dirty="0" err="1"/>
              <a:t>Selectors</a:t>
            </a:r>
            <a:endParaRPr lang="de-DE" sz="4000" dirty="0"/>
          </a:p>
          <a:p>
            <a:pPr lvl="0">
              <a:buClr>
                <a:schemeClr val="tx1"/>
              </a:buClr>
            </a:pPr>
            <a:r>
              <a:rPr lang="de-DE" dirty="0"/>
              <a:t>Relational </a:t>
            </a:r>
            <a:r>
              <a:rPr lang="de-DE" dirty="0" err="1"/>
              <a:t>selectors</a:t>
            </a:r>
            <a:endParaRPr lang="de-DE" dirty="0"/>
          </a:p>
          <a:p>
            <a:pPr lvl="0">
              <a:buClr>
                <a:schemeClr val="tx1"/>
              </a:buClr>
            </a:pPr>
            <a:r>
              <a:rPr lang="de-DE" dirty="0"/>
              <a:t>Pseudo/</a:t>
            </a:r>
            <a:r>
              <a:rPr lang="de-DE" dirty="0" err="1"/>
              <a:t>class</a:t>
            </a:r>
            <a:r>
              <a:rPr lang="de-DE" dirty="0"/>
              <a:t>/</a:t>
            </a:r>
            <a:r>
              <a:rPr lang="de-DE" dirty="0" err="1"/>
              <a:t>element</a:t>
            </a:r>
            <a:r>
              <a:rPr lang="de-DE" dirty="0"/>
              <a:t> </a:t>
            </a:r>
            <a:r>
              <a:rPr lang="de-DE" dirty="0" err="1"/>
              <a:t>selector</a:t>
            </a:r>
            <a:endParaRPr lang="de-DE" dirty="0"/>
          </a:p>
          <a:p>
            <a:pPr lvl="0">
              <a:buClr>
                <a:schemeClr val="tx1"/>
              </a:buClr>
            </a:pPr>
            <a:endParaRPr lang="de-DE" sz="16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Tree>
    <p:extLst>
      <p:ext uri="{BB962C8B-B14F-4D97-AF65-F5344CB8AC3E}">
        <p14:creationId xmlns:p14="http://schemas.microsoft.com/office/powerpoint/2010/main" val="32475900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Type selector</a:t>
            </a:r>
          </a:p>
          <a:p>
            <a:pPr>
              <a:buClr>
                <a:schemeClr val="tx1"/>
              </a:buClr>
            </a:pPr>
            <a:endParaRPr lang="en-US" sz="3600" dirty="0"/>
          </a:p>
          <a:p>
            <a:pPr>
              <a:buClr>
                <a:schemeClr val="tx1"/>
              </a:buClr>
            </a:pPr>
            <a:r>
              <a:rPr lang="en-US" sz="3600" dirty="0"/>
              <a:t>HTML tag reference.</a:t>
            </a:r>
          </a:p>
          <a:p>
            <a:pPr>
              <a:buClr>
                <a:schemeClr val="tx1"/>
              </a:buClr>
            </a:pPr>
            <a:endParaRPr lang="en-US" sz="3600" dirty="0"/>
          </a:p>
          <a:p>
            <a:pPr>
              <a:buClr>
                <a:schemeClr val="tx1"/>
              </a:buClr>
            </a:pPr>
            <a:r>
              <a:rPr lang="en-US" sz="3600" dirty="0"/>
              <a:t>Will affect all HTML tag elements on the page.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40</a:t>
            </a:fld>
            <a:endParaRPr lang="en-US" dirty="0"/>
          </a:p>
        </p:txBody>
      </p:sp>
      <p:pic>
        <p:nvPicPr>
          <p:cNvPr id="7" name="Picture 6" descr="Text&#10;&#10;Description automatically generated">
            <a:extLst>
              <a:ext uri="{FF2B5EF4-FFF2-40B4-BE49-F238E27FC236}">
                <a16:creationId xmlns:a16="http://schemas.microsoft.com/office/drawing/2014/main" id="{04FA1479-109E-424C-B0D6-D77EB4F78178}"/>
              </a:ext>
            </a:extLst>
          </p:cNvPr>
          <p:cNvPicPr>
            <a:picLocks noChangeAspect="1"/>
          </p:cNvPicPr>
          <p:nvPr/>
        </p:nvPicPr>
        <p:blipFill>
          <a:blip r:embed="rId3"/>
          <a:stretch>
            <a:fillRect/>
          </a:stretch>
        </p:blipFill>
        <p:spPr>
          <a:xfrm>
            <a:off x="1480890" y="2151059"/>
            <a:ext cx="6182220" cy="5994406"/>
          </a:xfrm>
          <a:prstGeom prst="rect">
            <a:avLst/>
          </a:prstGeom>
        </p:spPr>
      </p:pic>
    </p:spTree>
    <p:extLst>
      <p:ext uri="{BB962C8B-B14F-4D97-AF65-F5344CB8AC3E}">
        <p14:creationId xmlns:p14="http://schemas.microsoft.com/office/powerpoint/2010/main" val="18485873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1) Create an HTML file with initial structure.</a:t>
            </a:r>
          </a:p>
          <a:p>
            <a:pPr lvl="0">
              <a:buClr>
                <a:schemeClr val="tx1"/>
              </a:buClr>
            </a:pPr>
            <a:r>
              <a:rPr lang="en-US" dirty="0"/>
              <a:t>2) Create following HTML elements:</a:t>
            </a:r>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r>
              <a:rPr lang="en-US" dirty="0"/>
              <a:t>3) Set some styles for &lt;p&gt; tags.</a:t>
            </a:r>
          </a:p>
          <a:p>
            <a:pPr lvl="0">
              <a:buClr>
                <a:schemeClr val="tx1"/>
              </a:buClr>
            </a:pPr>
            <a:r>
              <a:rPr lang="en-US" sz="2400" dirty="0"/>
              <a:t>Notice how the &lt;p&gt; tags are affected no matter of where they are.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41</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6" name="Picture 5" descr="Text&#10;&#10;Description automatically generated">
            <a:extLst>
              <a:ext uri="{FF2B5EF4-FFF2-40B4-BE49-F238E27FC236}">
                <a16:creationId xmlns:a16="http://schemas.microsoft.com/office/drawing/2014/main" id="{DE8EA343-4E1A-9F4E-BC82-E90535803B48}"/>
              </a:ext>
            </a:extLst>
          </p:cNvPr>
          <p:cNvPicPr>
            <a:picLocks noChangeAspect="1"/>
          </p:cNvPicPr>
          <p:nvPr/>
        </p:nvPicPr>
        <p:blipFill>
          <a:blip r:embed="rId4"/>
          <a:stretch>
            <a:fillRect/>
          </a:stretch>
        </p:blipFill>
        <p:spPr>
          <a:xfrm>
            <a:off x="11177071" y="2230002"/>
            <a:ext cx="5187125" cy="4577672"/>
          </a:xfrm>
          <a:prstGeom prst="rect">
            <a:avLst/>
          </a:prstGeom>
        </p:spPr>
      </p:pic>
    </p:spTree>
    <p:extLst>
      <p:ext uri="{BB962C8B-B14F-4D97-AF65-F5344CB8AC3E}">
        <p14:creationId xmlns:p14="http://schemas.microsoft.com/office/powerpoint/2010/main" val="32725815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ID (Unique identifier) selector</a:t>
            </a:r>
          </a:p>
          <a:p>
            <a:pPr>
              <a:buClr>
                <a:schemeClr val="tx1"/>
              </a:buClr>
            </a:pPr>
            <a:endParaRPr lang="en-US" sz="3600" dirty="0"/>
          </a:p>
          <a:p>
            <a:pPr>
              <a:buClr>
                <a:schemeClr val="tx1"/>
              </a:buClr>
            </a:pPr>
            <a:r>
              <a:rPr lang="en-US" sz="3600" dirty="0"/>
              <a:t>We can not have multiple elements with same ID.</a:t>
            </a:r>
          </a:p>
          <a:p>
            <a:pPr>
              <a:buClr>
                <a:schemeClr val="tx1"/>
              </a:buClr>
            </a:pPr>
            <a:endParaRPr lang="en-US" sz="3600" dirty="0"/>
          </a:p>
          <a:p>
            <a:pPr>
              <a:buClr>
                <a:schemeClr val="tx1"/>
              </a:buClr>
            </a:pPr>
            <a:r>
              <a:rPr lang="en-US" sz="3600" dirty="0"/>
              <a:t>One (1) ID per page.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42</a:t>
            </a:fld>
            <a:endParaRPr lang="en-US" dirty="0"/>
          </a:p>
        </p:txBody>
      </p:sp>
      <p:pic>
        <p:nvPicPr>
          <p:cNvPr id="7" name="Picture 6" descr="Text&#10;&#10;Description automatically generated">
            <a:extLst>
              <a:ext uri="{FF2B5EF4-FFF2-40B4-BE49-F238E27FC236}">
                <a16:creationId xmlns:a16="http://schemas.microsoft.com/office/drawing/2014/main" id="{F159EE72-D646-5944-8D24-E4EA20EE4B62}"/>
              </a:ext>
            </a:extLst>
          </p:cNvPr>
          <p:cNvPicPr>
            <a:picLocks noChangeAspect="1"/>
          </p:cNvPicPr>
          <p:nvPr/>
        </p:nvPicPr>
        <p:blipFill>
          <a:blip r:embed="rId3"/>
          <a:stretch>
            <a:fillRect/>
          </a:stretch>
        </p:blipFill>
        <p:spPr>
          <a:xfrm>
            <a:off x="1388581" y="3016244"/>
            <a:ext cx="6366837" cy="3435512"/>
          </a:xfrm>
          <a:prstGeom prst="rect">
            <a:avLst/>
          </a:prstGeom>
        </p:spPr>
      </p:pic>
    </p:spTree>
    <p:extLst>
      <p:ext uri="{BB962C8B-B14F-4D97-AF65-F5344CB8AC3E}">
        <p14:creationId xmlns:p14="http://schemas.microsoft.com/office/powerpoint/2010/main" val="5822184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1) Create an HTML file with initial structure.</a:t>
            </a:r>
          </a:p>
          <a:p>
            <a:pPr lvl="0">
              <a:buClr>
                <a:schemeClr val="tx1"/>
              </a:buClr>
            </a:pPr>
            <a:r>
              <a:rPr lang="en-US" dirty="0"/>
              <a:t>2) Create following HTML elements:</a:t>
            </a:r>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r>
              <a:rPr lang="en-US" dirty="0"/>
              <a:t>3) Set some styles for our ID element and set some styles for our general element.</a:t>
            </a:r>
          </a:p>
          <a:p>
            <a:pPr lvl="0">
              <a:buClr>
                <a:schemeClr val="tx1"/>
              </a:buClr>
            </a:pPr>
            <a:r>
              <a:rPr lang="en-US" sz="2400" dirty="0"/>
              <a:t>For example, add a background color for general div and another color for our unique element.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43</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8" name="Picture 7">
            <a:extLst>
              <a:ext uri="{FF2B5EF4-FFF2-40B4-BE49-F238E27FC236}">
                <a16:creationId xmlns:a16="http://schemas.microsoft.com/office/drawing/2014/main" id="{0E9C3FFA-4087-1147-9557-56F3C20CF416}"/>
              </a:ext>
            </a:extLst>
          </p:cNvPr>
          <p:cNvPicPr>
            <a:picLocks noChangeAspect="1"/>
          </p:cNvPicPr>
          <p:nvPr/>
        </p:nvPicPr>
        <p:blipFill>
          <a:blip r:embed="rId4"/>
          <a:stretch>
            <a:fillRect/>
          </a:stretch>
        </p:blipFill>
        <p:spPr>
          <a:xfrm>
            <a:off x="9503945" y="2196934"/>
            <a:ext cx="8424109" cy="3194463"/>
          </a:xfrm>
          <a:prstGeom prst="rect">
            <a:avLst/>
          </a:prstGeom>
        </p:spPr>
      </p:pic>
    </p:spTree>
    <p:extLst>
      <p:ext uri="{BB962C8B-B14F-4D97-AF65-F5344CB8AC3E}">
        <p14:creationId xmlns:p14="http://schemas.microsoft.com/office/powerpoint/2010/main" val="2525106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Class selector</a:t>
            </a:r>
          </a:p>
          <a:p>
            <a:pPr>
              <a:buClr>
                <a:schemeClr val="tx1"/>
              </a:buClr>
            </a:pPr>
            <a:endParaRPr lang="en-US" sz="3600" dirty="0"/>
          </a:p>
          <a:p>
            <a:pPr>
              <a:buClr>
                <a:schemeClr val="tx1"/>
              </a:buClr>
            </a:pPr>
            <a:r>
              <a:rPr lang="en-US" sz="3600" dirty="0"/>
              <a:t>We can have multiple elements with same class.</a:t>
            </a:r>
          </a:p>
          <a:p>
            <a:pPr>
              <a:buClr>
                <a:schemeClr val="tx1"/>
              </a:buClr>
            </a:pPr>
            <a:endParaRPr lang="en-US" sz="3600" dirty="0"/>
          </a:p>
          <a:p>
            <a:pPr>
              <a:buClr>
                <a:schemeClr val="tx1"/>
              </a:buClr>
            </a:pPr>
            <a:r>
              <a:rPr lang="en-US" sz="3600" dirty="0"/>
              <a:t>We use class to group same “style” type of elements.</a:t>
            </a:r>
          </a:p>
          <a:p>
            <a:pPr>
              <a:buClr>
                <a:schemeClr val="tx1"/>
              </a:buClr>
            </a:pPr>
            <a:endParaRPr lang="en-US" sz="3600" dirty="0"/>
          </a:p>
          <a:p>
            <a:pPr>
              <a:buClr>
                <a:schemeClr val="tx1"/>
              </a:buClr>
            </a:pPr>
            <a:endParaRPr lang="en-US" sz="3600" dirty="0"/>
          </a:p>
          <a:p>
            <a:pPr>
              <a:buClr>
                <a:schemeClr val="tx1"/>
              </a:buClr>
            </a:pPr>
            <a:r>
              <a:rPr lang="en-US" sz="3600" dirty="0"/>
              <a:t>For best practice, it would be best to always add classes to our markup, if it’s necessary.</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44</a:t>
            </a:fld>
            <a:endParaRPr lang="en-US" dirty="0"/>
          </a:p>
        </p:txBody>
      </p:sp>
      <p:pic>
        <p:nvPicPr>
          <p:cNvPr id="9" name="Picture 8" descr="Text&#10;&#10;Description automatically generated">
            <a:extLst>
              <a:ext uri="{FF2B5EF4-FFF2-40B4-BE49-F238E27FC236}">
                <a16:creationId xmlns:a16="http://schemas.microsoft.com/office/drawing/2014/main" id="{0779415E-5942-6241-A96E-F1226C18DFCF}"/>
              </a:ext>
            </a:extLst>
          </p:cNvPr>
          <p:cNvPicPr>
            <a:picLocks noChangeAspect="1"/>
          </p:cNvPicPr>
          <p:nvPr/>
        </p:nvPicPr>
        <p:blipFill>
          <a:blip r:embed="rId3"/>
          <a:stretch>
            <a:fillRect/>
          </a:stretch>
        </p:blipFill>
        <p:spPr>
          <a:xfrm>
            <a:off x="1618531" y="1933903"/>
            <a:ext cx="5906938" cy="6428718"/>
          </a:xfrm>
          <a:prstGeom prst="rect">
            <a:avLst/>
          </a:prstGeom>
        </p:spPr>
      </p:pic>
    </p:spTree>
    <p:extLst>
      <p:ext uri="{BB962C8B-B14F-4D97-AF65-F5344CB8AC3E}">
        <p14:creationId xmlns:p14="http://schemas.microsoft.com/office/powerpoint/2010/main" val="16944207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1) Create an HTML file with initial structure.</a:t>
            </a:r>
          </a:p>
          <a:p>
            <a:pPr lvl="0">
              <a:buClr>
                <a:schemeClr val="tx1"/>
              </a:buClr>
            </a:pPr>
            <a:r>
              <a:rPr lang="en-US" dirty="0"/>
              <a:t>2) Create following HTML elements:</a:t>
            </a:r>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r>
              <a:rPr lang="en-US" dirty="0"/>
              <a:t>3) Set some styles to our classes. </a:t>
            </a:r>
          </a:p>
          <a:p>
            <a:pPr lvl="0">
              <a:buClr>
                <a:schemeClr val="tx1"/>
              </a:buClr>
            </a:pPr>
            <a:r>
              <a:rPr lang="en-US" sz="2400" dirty="0"/>
              <a:t>Notice how it will affect both different types of lists as they share same class names.</a:t>
            </a:r>
            <a:endParaRPr lang="en-US" sz="20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45</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6" name="Picture 5" descr="Text&#10;&#10;Description automatically generated">
            <a:extLst>
              <a:ext uri="{FF2B5EF4-FFF2-40B4-BE49-F238E27FC236}">
                <a16:creationId xmlns:a16="http://schemas.microsoft.com/office/drawing/2014/main" id="{24C2A7C5-7B80-6246-A792-B7FF8AD0C382}"/>
              </a:ext>
            </a:extLst>
          </p:cNvPr>
          <p:cNvPicPr>
            <a:picLocks noChangeAspect="1"/>
          </p:cNvPicPr>
          <p:nvPr/>
        </p:nvPicPr>
        <p:blipFill>
          <a:blip r:embed="rId4"/>
          <a:stretch>
            <a:fillRect/>
          </a:stretch>
        </p:blipFill>
        <p:spPr>
          <a:xfrm>
            <a:off x="11032177" y="2118277"/>
            <a:ext cx="5376388" cy="4272109"/>
          </a:xfrm>
          <a:prstGeom prst="rect">
            <a:avLst/>
          </a:prstGeom>
        </p:spPr>
      </p:pic>
    </p:spTree>
    <p:extLst>
      <p:ext uri="{BB962C8B-B14F-4D97-AF65-F5344CB8AC3E}">
        <p14:creationId xmlns:p14="http://schemas.microsoft.com/office/powerpoint/2010/main" val="19445587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HTML element tag attribute selector</a:t>
            </a:r>
          </a:p>
          <a:p>
            <a:pPr>
              <a:buClr>
                <a:schemeClr val="tx1"/>
              </a:buClr>
            </a:pPr>
            <a:endParaRPr lang="en-US" sz="3600" dirty="0"/>
          </a:p>
          <a:p>
            <a:pPr>
              <a:buClr>
                <a:schemeClr val="tx1"/>
              </a:buClr>
            </a:pPr>
            <a:r>
              <a:rPr lang="en-US" sz="3600" dirty="0"/>
              <a:t>Not that common use.</a:t>
            </a:r>
          </a:p>
          <a:p>
            <a:pPr>
              <a:buClr>
                <a:schemeClr val="tx1"/>
              </a:buClr>
            </a:pPr>
            <a:endParaRPr lang="en-US" sz="3600" dirty="0"/>
          </a:p>
          <a:p>
            <a:pPr>
              <a:buClr>
                <a:schemeClr val="tx1"/>
              </a:buClr>
            </a:pPr>
            <a:r>
              <a:rPr lang="en-US" sz="3600" dirty="0"/>
              <a:t>Useful at times.</a:t>
            </a:r>
          </a:p>
          <a:p>
            <a:pPr>
              <a:buClr>
                <a:schemeClr val="tx1"/>
              </a:buClr>
            </a:pPr>
            <a:endParaRPr lang="en-US" sz="3600" dirty="0"/>
          </a:p>
          <a:p>
            <a:pPr>
              <a:buClr>
                <a:schemeClr val="tx1"/>
              </a:buClr>
            </a:pPr>
            <a:r>
              <a:rPr lang="en-US" sz="3600" dirty="0"/>
              <a:t>Will affect all elements with same attribute (div, p, span, etc.…)</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46</a:t>
            </a:fld>
            <a:endParaRPr lang="en-US" dirty="0"/>
          </a:p>
        </p:txBody>
      </p:sp>
      <p:pic>
        <p:nvPicPr>
          <p:cNvPr id="7" name="Picture 6" descr="Text&#10;&#10;Description automatically generated">
            <a:extLst>
              <a:ext uri="{FF2B5EF4-FFF2-40B4-BE49-F238E27FC236}">
                <a16:creationId xmlns:a16="http://schemas.microsoft.com/office/drawing/2014/main" id="{2CEBCBA0-1739-0F43-922D-98C6BD3EA216}"/>
              </a:ext>
            </a:extLst>
          </p:cNvPr>
          <p:cNvPicPr>
            <a:picLocks noChangeAspect="1"/>
          </p:cNvPicPr>
          <p:nvPr/>
        </p:nvPicPr>
        <p:blipFill>
          <a:blip r:embed="rId3"/>
          <a:stretch>
            <a:fillRect/>
          </a:stretch>
        </p:blipFill>
        <p:spPr>
          <a:xfrm>
            <a:off x="1157852" y="2077900"/>
            <a:ext cx="6828295" cy="6140724"/>
          </a:xfrm>
          <a:prstGeom prst="rect">
            <a:avLst/>
          </a:prstGeom>
        </p:spPr>
      </p:pic>
    </p:spTree>
    <p:extLst>
      <p:ext uri="{BB962C8B-B14F-4D97-AF65-F5344CB8AC3E}">
        <p14:creationId xmlns:p14="http://schemas.microsoft.com/office/powerpoint/2010/main" val="1521668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dirty="0"/>
              <a:t>1) Create an HTML file with initial structure.</a:t>
            </a:r>
          </a:p>
          <a:p>
            <a:pPr lvl="0">
              <a:buClr>
                <a:schemeClr val="tx1"/>
              </a:buClr>
            </a:pPr>
            <a:r>
              <a:rPr lang="en-US" dirty="0"/>
              <a:t>2) Create following HTML element:</a:t>
            </a:r>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r>
              <a:rPr lang="en-US" dirty="0"/>
              <a:t>3) Apply color with `</a:t>
            </a:r>
            <a:r>
              <a:rPr lang="en-US" dirty="0" err="1"/>
              <a:t>href</a:t>
            </a:r>
            <a:r>
              <a:rPr lang="en-US" dirty="0"/>
              <a:t>` attribute, apply bold font with `target` attribute and remove the underline (text-decoration) with `class` attribute selector.</a:t>
            </a:r>
            <a:endParaRPr lang="en-US" sz="20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47</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8" name="Picture 7" descr="Text&#10;&#10;Description automatically generated">
            <a:extLst>
              <a:ext uri="{FF2B5EF4-FFF2-40B4-BE49-F238E27FC236}">
                <a16:creationId xmlns:a16="http://schemas.microsoft.com/office/drawing/2014/main" id="{DBF08B25-9D4B-8743-A119-0F6EEFCF1EFC}"/>
              </a:ext>
            </a:extLst>
          </p:cNvPr>
          <p:cNvPicPr>
            <a:picLocks noChangeAspect="1"/>
          </p:cNvPicPr>
          <p:nvPr/>
        </p:nvPicPr>
        <p:blipFill>
          <a:blip r:embed="rId4"/>
          <a:stretch>
            <a:fillRect/>
          </a:stretch>
        </p:blipFill>
        <p:spPr>
          <a:xfrm>
            <a:off x="10729470" y="2422566"/>
            <a:ext cx="5973060" cy="3428979"/>
          </a:xfrm>
          <a:prstGeom prst="rect">
            <a:avLst/>
          </a:prstGeom>
        </p:spPr>
      </p:pic>
    </p:spTree>
    <p:extLst>
      <p:ext uri="{BB962C8B-B14F-4D97-AF65-F5344CB8AC3E}">
        <p14:creationId xmlns:p14="http://schemas.microsoft.com/office/powerpoint/2010/main" val="287538884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CSS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Recap</a:t>
            </a:r>
          </a:p>
          <a:p>
            <a:pPr>
              <a:buClr>
                <a:schemeClr val="tx1"/>
              </a:buClr>
            </a:pPr>
            <a:endParaRPr lang="en-US" sz="3600" dirty="0"/>
          </a:p>
          <a:p>
            <a:pPr>
              <a:buClr>
                <a:schemeClr val="tx1"/>
              </a:buClr>
            </a:pPr>
            <a:r>
              <a:rPr lang="en-US" sz="3200" dirty="0"/>
              <a:t>Type</a:t>
            </a:r>
          </a:p>
          <a:p>
            <a:pPr>
              <a:buClr>
                <a:schemeClr val="tx1"/>
              </a:buClr>
            </a:pPr>
            <a:r>
              <a:rPr lang="en-US" sz="3200" dirty="0"/>
              <a:t>ID</a:t>
            </a:r>
          </a:p>
          <a:p>
            <a:pPr>
              <a:buClr>
                <a:schemeClr val="tx1"/>
              </a:buClr>
            </a:pPr>
            <a:r>
              <a:rPr lang="en-US" sz="3200" dirty="0"/>
              <a:t>Class</a:t>
            </a:r>
          </a:p>
          <a:p>
            <a:pPr>
              <a:buClr>
                <a:schemeClr val="tx1"/>
              </a:buClr>
            </a:pPr>
            <a:r>
              <a:rPr lang="en-US" sz="3200" dirty="0"/>
              <a:t>Attribute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48</a:t>
            </a:fld>
            <a:endParaRPr lang="en-US" dirty="0"/>
          </a:p>
        </p:txBody>
      </p:sp>
    </p:spTree>
    <p:extLst>
      <p:ext uri="{BB962C8B-B14F-4D97-AF65-F5344CB8AC3E}">
        <p14:creationId xmlns:p14="http://schemas.microsoft.com/office/powerpoint/2010/main" val="39425525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t>Relational </a:t>
            </a:r>
            <a:r>
              <a:rPr lang="de-DE" dirty="0" err="1"/>
              <a:t>Selectors</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49</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0378480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Introduction to CSS</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4382663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Relational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We can also select elements with relation to other elements.</a:t>
            </a:r>
          </a:p>
          <a:p>
            <a:pPr>
              <a:buClr>
                <a:schemeClr val="tx1"/>
              </a:buClr>
            </a:pPr>
            <a:endParaRPr lang="en-US" sz="3600" dirty="0"/>
          </a:p>
          <a:p>
            <a:pPr>
              <a:buClr>
                <a:schemeClr val="tx1"/>
              </a:buClr>
            </a:pPr>
            <a:r>
              <a:rPr lang="en-US" sz="3600" dirty="0"/>
              <a:t>Example on the left is called a ‘descendant selector’.</a:t>
            </a:r>
          </a:p>
          <a:p>
            <a:pPr>
              <a:buClr>
                <a:schemeClr val="tx1"/>
              </a:buClr>
            </a:pPr>
            <a:endParaRPr lang="en-US" sz="3600" dirty="0"/>
          </a:p>
          <a:p>
            <a:pPr>
              <a:buClr>
                <a:schemeClr val="tx1"/>
              </a:buClr>
            </a:pPr>
            <a:r>
              <a:rPr lang="en-US" dirty="0"/>
              <a:t>Matches all elements that are descendants of a specified element.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50</a:t>
            </a:fld>
            <a:endParaRPr lang="en-US" dirty="0"/>
          </a:p>
        </p:txBody>
      </p:sp>
      <p:pic>
        <p:nvPicPr>
          <p:cNvPr id="7" name="Picture 6" descr="Text&#10;&#10;Description automatically generated">
            <a:extLst>
              <a:ext uri="{FF2B5EF4-FFF2-40B4-BE49-F238E27FC236}">
                <a16:creationId xmlns:a16="http://schemas.microsoft.com/office/drawing/2014/main" id="{D322CBED-807C-6946-851B-7F4B25E28CE7}"/>
              </a:ext>
            </a:extLst>
          </p:cNvPr>
          <p:cNvPicPr>
            <a:picLocks noChangeAspect="1"/>
          </p:cNvPicPr>
          <p:nvPr/>
        </p:nvPicPr>
        <p:blipFill>
          <a:blip r:embed="rId3"/>
          <a:stretch>
            <a:fillRect/>
          </a:stretch>
        </p:blipFill>
        <p:spPr>
          <a:xfrm>
            <a:off x="1947553" y="2343860"/>
            <a:ext cx="5242693" cy="5608803"/>
          </a:xfrm>
          <a:prstGeom prst="rect">
            <a:avLst/>
          </a:prstGeom>
        </p:spPr>
      </p:pic>
    </p:spTree>
    <p:extLst>
      <p:ext uri="{BB962C8B-B14F-4D97-AF65-F5344CB8AC3E}">
        <p14:creationId xmlns:p14="http://schemas.microsoft.com/office/powerpoint/2010/main" val="5988478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Relational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To match only a direct child of a specified parent selector, we use ”&gt;” sign.</a:t>
            </a:r>
          </a:p>
          <a:p>
            <a:pPr>
              <a:buClr>
                <a:schemeClr val="tx1"/>
              </a:buClr>
            </a:pPr>
            <a:endParaRPr lang="en-US" sz="3600" dirty="0"/>
          </a:p>
          <a:p>
            <a:pPr>
              <a:buClr>
                <a:schemeClr val="tx1"/>
              </a:buClr>
            </a:pPr>
            <a:r>
              <a:rPr lang="en-US" dirty="0"/>
              <a:t>Matches all elements that are direct children of a specified element (or 1</a:t>
            </a:r>
            <a:r>
              <a:rPr lang="en-US" baseline="30000" dirty="0"/>
              <a:t>st</a:t>
            </a:r>
            <a:r>
              <a:rPr lang="en-US" dirty="0"/>
              <a:t> level) (line 6).</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51</a:t>
            </a:fld>
            <a:endParaRPr lang="en-US" dirty="0"/>
          </a:p>
        </p:txBody>
      </p:sp>
      <p:pic>
        <p:nvPicPr>
          <p:cNvPr id="8" name="Picture 7" descr="Text&#10;&#10;Description automatically generated">
            <a:extLst>
              <a:ext uri="{FF2B5EF4-FFF2-40B4-BE49-F238E27FC236}">
                <a16:creationId xmlns:a16="http://schemas.microsoft.com/office/drawing/2014/main" id="{33401A8F-6C84-2A40-899D-07EDECA8A374}"/>
              </a:ext>
            </a:extLst>
          </p:cNvPr>
          <p:cNvPicPr>
            <a:picLocks noChangeAspect="1"/>
          </p:cNvPicPr>
          <p:nvPr/>
        </p:nvPicPr>
        <p:blipFill>
          <a:blip r:embed="rId3"/>
          <a:stretch>
            <a:fillRect/>
          </a:stretch>
        </p:blipFill>
        <p:spPr>
          <a:xfrm>
            <a:off x="2273043" y="2285619"/>
            <a:ext cx="4597913" cy="5725286"/>
          </a:xfrm>
          <a:prstGeom prst="rect">
            <a:avLst/>
          </a:prstGeom>
        </p:spPr>
      </p:pic>
    </p:spTree>
    <p:extLst>
      <p:ext uri="{BB962C8B-B14F-4D97-AF65-F5344CB8AC3E}">
        <p14:creationId xmlns:p14="http://schemas.microsoft.com/office/powerpoint/2010/main" val="41849989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Relational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To match only a direct sibling of a specified selector, we use ”+” sign.</a:t>
            </a:r>
          </a:p>
          <a:p>
            <a:pPr>
              <a:buClr>
                <a:schemeClr val="tx1"/>
              </a:buClr>
            </a:pPr>
            <a:endParaRPr lang="en-US" sz="3600" dirty="0"/>
          </a:p>
          <a:p>
            <a:pPr>
              <a:buClr>
                <a:schemeClr val="tx1"/>
              </a:buClr>
            </a:pPr>
            <a:r>
              <a:rPr lang="en-US" dirty="0"/>
              <a:t>Matches an element that is right after specified element (line 11). Will not affect other elements after.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52</a:t>
            </a:fld>
            <a:endParaRPr lang="en-US" dirty="0"/>
          </a:p>
        </p:txBody>
      </p:sp>
      <p:pic>
        <p:nvPicPr>
          <p:cNvPr id="7" name="Picture 6" descr="Text&#10;&#10;Description automatically generated">
            <a:extLst>
              <a:ext uri="{FF2B5EF4-FFF2-40B4-BE49-F238E27FC236}">
                <a16:creationId xmlns:a16="http://schemas.microsoft.com/office/drawing/2014/main" id="{E77FCBB0-D1BA-6246-AB08-CF66E9ADF77C}"/>
              </a:ext>
            </a:extLst>
          </p:cNvPr>
          <p:cNvPicPr>
            <a:picLocks noChangeAspect="1"/>
          </p:cNvPicPr>
          <p:nvPr/>
        </p:nvPicPr>
        <p:blipFill>
          <a:blip r:embed="rId3"/>
          <a:stretch>
            <a:fillRect/>
          </a:stretch>
        </p:blipFill>
        <p:spPr>
          <a:xfrm>
            <a:off x="2343406" y="2132160"/>
            <a:ext cx="4457188" cy="6032204"/>
          </a:xfrm>
          <a:prstGeom prst="rect">
            <a:avLst/>
          </a:prstGeom>
        </p:spPr>
      </p:pic>
    </p:spTree>
    <p:extLst>
      <p:ext uri="{BB962C8B-B14F-4D97-AF65-F5344CB8AC3E}">
        <p14:creationId xmlns:p14="http://schemas.microsoft.com/office/powerpoint/2010/main" val="30676579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Relational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To match all siblings of a specified selector, we use ”~” sign.</a:t>
            </a:r>
          </a:p>
          <a:p>
            <a:pPr>
              <a:buClr>
                <a:schemeClr val="tx1"/>
              </a:buClr>
            </a:pPr>
            <a:endParaRPr lang="en-US" sz="3600" dirty="0"/>
          </a:p>
          <a:p>
            <a:pPr>
              <a:buClr>
                <a:schemeClr val="tx1"/>
              </a:buClr>
            </a:pPr>
            <a:r>
              <a:rPr lang="en-US" dirty="0"/>
              <a:t>Matches all elements that are right after specified element (line 11, 12). </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53</a:t>
            </a:fld>
            <a:endParaRPr lang="en-US" dirty="0"/>
          </a:p>
        </p:txBody>
      </p:sp>
      <p:pic>
        <p:nvPicPr>
          <p:cNvPr id="8" name="Picture 7">
            <a:extLst>
              <a:ext uri="{FF2B5EF4-FFF2-40B4-BE49-F238E27FC236}">
                <a16:creationId xmlns:a16="http://schemas.microsoft.com/office/drawing/2014/main" id="{A2971B19-8D54-0843-9DB6-D51506B4AF54}"/>
              </a:ext>
            </a:extLst>
          </p:cNvPr>
          <p:cNvPicPr>
            <a:picLocks noChangeAspect="1"/>
          </p:cNvPicPr>
          <p:nvPr/>
        </p:nvPicPr>
        <p:blipFill>
          <a:blip r:embed="rId3"/>
          <a:stretch>
            <a:fillRect/>
          </a:stretch>
        </p:blipFill>
        <p:spPr>
          <a:xfrm>
            <a:off x="2185060" y="1656953"/>
            <a:ext cx="4777580" cy="6982617"/>
          </a:xfrm>
          <a:prstGeom prst="rect">
            <a:avLst/>
          </a:prstGeom>
        </p:spPr>
      </p:pic>
    </p:spTree>
    <p:extLst>
      <p:ext uri="{BB962C8B-B14F-4D97-AF65-F5344CB8AC3E}">
        <p14:creationId xmlns:p14="http://schemas.microsoft.com/office/powerpoint/2010/main" val="33880199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Relational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Help us write cleaner markup.</a:t>
            </a:r>
          </a:p>
          <a:p>
            <a:pPr>
              <a:buClr>
                <a:schemeClr val="tx1"/>
              </a:buClr>
            </a:pPr>
            <a:r>
              <a:rPr lang="en-US" sz="3600" dirty="0"/>
              <a:t>They can be fragile.</a:t>
            </a:r>
          </a:p>
          <a:p>
            <a:pPr>
              <a:buClr>
                <a:schemeClr val="tx1"/>
              </a:buClr>
            </a:pPr>
            <a:endParaRPr lang="en-US" sz="3600" dirty="0"/>
          </a:p>
          <a:p>
            <a:pPr>
              <a:buClr>
                <a:schemeClr val="tx1"/>
              </a:buClr>
            </a:pPr>
            <a:r>
              <a:rPr lang="en-US" sz="3600" dirty="0"/>
              <a:t>Not as fast as basic selectors.</a:t>
            </a:r>
            <a:endParaRPr lang="en-US"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54</a:t>
            </a:fld>
            <a:endParaRPr lang="en-US" dirty="0"/>
          </a:p>
        </p:txBody>
      </p:sp>
    </p:spTree>
    <p:extLst>
      <p:ext uri="{BB962C8B-B14F-4D97-AF65-F5344CB8AC3E}">
        <p14:creationId xmlns:p14="http://schemas.microsoft.com/office/powerpoint/2010/main" val="17615131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sz="2400" dirty="0"/>
              <a:t>1) Create following HTML elements:</a:t>
            </a:r>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r>
              <a:rPr lang="en-US" sz="2400" dirty="0"/>
              <a:t>3) Target the &lt;P&gt; inside a &lt;DIV&gt; and apply red color.</a:t>
            </a:r>
          </a:p>
          <a:p>
            <a:pPr lvl="0">
              <a:buClr>
                <a:schemeClr val="tx1"/>
              </a:buClr>
            </a:pPr>
            <a:r>
              <a:rPr lang="en-US" sz="2400" dirty="0"/>
              <a:t>4) Target the &lt;P&gt; directly inside &lt;DIV&gt; and apply orange color.</a:t>
            </a:r>
          </a:p>
          <a:p>
            <a:pPr lvl="0">
              <a:buClr>
                <a:schemeClr val="tx1"/>
              </a:buClr>
            </a:pPr>
            <a:r>
              <a:rPr lang="en-US" sz="2400" dirty="0"/>
              <a:t>5) Target all &lt;P&gt; tags after &lt;DIV&gt; and apply blue color. </a:t>
            </a:r>
          </a:p>
          <a:p>
            <a:pPr>
              <a:buClr>
                <a:schemeClr val="tx1"/>
              </a:buClr>
            </a:pPr>
            <a:r>
              <a:rPr lang="en-US" sz="2400" dirty="0"/>
              <a:t>6) Target the &lt;P&gt; right after &lt;DIV&gt; and apply green color.</a:t>
            </a:r>
          </a:p>
          <a:p>
            <a:pPr lvl="0">
              <a:buClr>
                <a:schemeClr val="tx1"/>
              </a:buClr>
            </a:pPr>
            <a:endParaRPr lang="en-US" sz="24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55</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6" name="Picture 5" descr="Text&#10;&#10;Description automatically generated">
            <a:extLst>
              <a:ext uri="{FF2B5EF4-FFF2-40B4-BE49-F238E27FC236}">
                <a16:creationId xmlns:a16="http://schemas.microsoft.com/office/drawing/2014/main" id="{1DEE68B4-6AA9-774F-AC45-E134D01BEA7D}"/>
              </a:ext>
            </a:extLst>
          </p:cNvPr>
          <p:cNvPicPr>
            <a:picLocks noChangeAspect="1"/>
          </p:cNvPicPr>
          <p:nvPr/>
        </p:nvPicPr>
        <p:blipFill>
          <a:blip r:embed="rId4"/>
          <a:stretch>
            <a:fillRect/>
          </a:stretch>
        </p:blipFill>
        <p:spPr>
          <a:xfrm>
            <a:off x="11578785" y="1285725"/>
            <a:ext cx="4274430" cy="4955405"/>
          </a:xfrm>
          <a:prstGeom prst="rect">
            <a:avLst/>
          </a:prstGeom>
        </p:spPr>
      </p:pic>
    </p:spTree>
    <p:extLst>
      <p:ext uri="{BB962C8B-B14F-4D97-AF65-F5344CB8AC3E}">
        <p14:creationId xmlns:p14="http://schemas.microsoft.com/office/powerpoint/2010/main" val="32241345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Pseudo-class Selectors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56</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7754715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Pseudo-class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All pseudo classes, start with colon.</a:t>
            </a:r>
          </a:p>
          <a:p>
            <a:pPr>
              <a:buClr>
                <a:schemeClr val="tx1"/>
              </a:buClr>
            </a:pPr>
            <a:r>
              <a:rPr lang="en-US" sz="3600" dirty="0"/>
              <a:t>Automatically applied by the browser.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57</a:t>
            </a:fld>
            <a:endParaRPr lang="en-US" dirty="0"/>
          </a:p>
        </p:txBody>
      </p:sp>
    </p:spTree>
    <p:extLst>
      <p:ext uri="{BB962C8B-B14F-4D97-AF65-F5344CB8AC3E}">
        <p14:creationId xmlns:p14="http://schemas.microsoft.com/office/powerpoint/2010/main" val="10473725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Pseudo-class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:first-child</a:t>
            </a:r>
          </a:p>
          <a:p>
            <a:pPr>
              <a:buClr>
                <a:schemeClr val="tx1"/>
              </a:buClr>
            </a:pPr>
            <a:endParaRPr lang="en-US" sz="3600" dirty="0"/>
          </a:p>
          <a:p>
            <a:pPr>
              <a:buClr>
                <a:schemeClr val="tx1"/>
              </a:buClr>
            </a:pPr>
            <a:r>
              <a:rPr lang="en-US" sz="3600" dirty="0"/>
              <a:t>It will select a first child inside a &lt;div&gt;.</a:t>
            </a:r>
          </a:p>
          <a:p>
            <a:pPr>
              <a:buClr>
                <a:schemeClr val="tx1"/>
              </a:buClr>
            </a:pPr>
            <a:endParaRPr lang="en-US" sz="3600" dirty="0"/>
          </a:p>
          <a:p>
            <a:pPr>
              <a:buClr>
                <a:schemeClr val="tx1"/>
              </a:buClr>
            </a:pPr>
            <a:endParaRPr lang="en-US" sz="3600" dirty="0"/>
          </a:p>
          <a:p>
            <a:pPr>
              <a:buClr>
                <a:schemeClr val="tx1"/>
              </a:buClr>
            </a:pPr>
            <a:endParaRPr lang="en-US" sz="3600" dirty="0"/>
          </a:p>
          <a:p>
            <a:pPr>
              <a:buClr>
                <a:schemeClr val="tx1"/>
              </a:buClr>
            </a:pPr>
            <a:endParaRPr lang="en-US" sz="3600" dirty="0"/>
          </a:p>
          <a:p>
            <a:pPr>
              <a:buClr>
                <a:schemeClr val="tx1"/>
              </a:buClr>
            </a:pPr>
            <a:endParaRPr lang="en-US" sz="36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58</a:t>
            </a:fld>
            <a:endParaRPr lang="en-US" dirty="0"/>
          </a:p>
        </p:txBody>
      </p:sp>
      <p:pic>
        <p:nvPicPr>
          <p:cNvPr id="7" name="Picture 6" descr="Text&#10;&#10;Description automatically generated">
            <a:extLst>
              <a:ext uri="{FF2B5EF4-FFF2-40B4-BE49-F238E27FC236}">
                <a16:creationId xmlns:a16="http://schemas.microsoft.com/office/drawing/2014/main" id="{1B8B0982-BC54-554B-A164-4AAA4BAD0D62}"/>
              </a:ext>
            </a:extLst>
          </p:cNvPr>
          <p:cNvPicPr>
            <a:picLocks noChangeAspect="1"/>
          </p:cNvPicPr>
          <p:nvPr/>
        </p:nvPicPr>
        <p:blipFill>
          <a:blip r:embed="rId3"/>
          <a:stretch>
            <a:fillRect/>
          </a:stretch>
        </p:blipFill>
        <p:spPr>
          <a:xfrm>
            <a:off x="1600923" y="2574131"/>
            <a:ext cx="5942153" cy="5148262"/>
          </a:xfrm>
          <a:prstGeom prst="rect">
            <a:avLst/>
          </a:prstGeom>
        </p:spPr>
      </p:pic>
    </p:spTree>
    <p:extLst>
      <p:ext uri="{BB962C8B-B14F-4D97-AF65-F5344CB8AC3E}">
        <p14:creationId xmlns:p14="http://schemas.microsoft.com/office/powerpoint/2010/main" val="21782131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Pseudo-class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:first-of-type</a:t>
            </a:r>
          </a:p>
          <a:p>
            <a:pPr>
              <a:buClr>
                <a:schemeClr val="tx1"/>
              </a:buClr>
            </a:pPr>
            <a:endParaRPr lang="en-US" sz="3600" b="1" dirty="0"/>
          </a:p>
          <a:p>
            <a:pPr>
              <a:buClr>
                <a:schemeClr val="tx1"/>
              </a:buClr>
            </a:pPr>
            <a:r>
              <a:rPr lang="en-US" sz="3600" dirty="0"/>
              <a:t>Is applied to the first occurrence of elements of different types.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59</a:t>
            </a:fld>
            <a:endParaRPr lang="en-US" dirty="0"/>
          </a:p>
        </p:txBody>
      </p:sp>
      <p:pic>
        <p:nvPicPr>
          <p:cNvPr id="8" name="Picture 7" descr="Text&#10;&#10;Description automatically generated">
            <a:extLst>
              <a:ext uri="{FF2B5EF4-FFF2-40B4-BE49-F238E27FC236}">
                <a16:creationId xmlns:a16="http://schemas.microsoft.com/office/drawing/2014/main" id="{9505D63B-E137-224C-ADB7-0116D777785E}"/>
              </a:ext>
            </a:extLst>
          </p:cNvPr>
          <p:cNvPicPr>
            <a:picLocks noChangeAspect="1"/>
          </p:cNvPicPr>
          <p:nvPr/>
        </p:nvPicPr>
        <p:blipFill>
          <a:blip r:embed="rId3"/>
          <a:stretch>
            <a:fillRect/>
          </a:stretch>
        </p:blipFill>
        <p:spPr>
          <a:xfrm>
            <a:off x="1463439" y="2309750"/>
            <a:ext cx="6217122" cy="5677024"/>
          </a:xfrm>
          <a:prstGeom prst="rect">
            <a:avLst/>
          </a:prstGeom>
        </p:spPr>
      </p:pic>
    </p:spTree>
    <p:extLst>
      <p:ext uri="{BB962C8B-B14F-4D97-AF65-F5344CB8AC3E}">
        <p14:creationId xmlns:p14="http://schemas.microsoft.com/office/powerpoint/2010/main" val="6750988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B8E0-598A-8447-99DA-54FEE618854E}"/>
              </a:ext>
            </a:extLst>
          </p:cNvPr>
          <p:cNvSpPr>
            <a:spLocks noGrp="1"/>
          </p:cNvSpPr>
          <p:nvPr>
            <p:ph type="title"/>
          </p:nvPr>
        </p:nvSpPr>
        <p:spPr>
          <a:xfrm>
            <a:off x="457200" y="457200"/>
            <a:ext cx="8229600" cy="1659600"/>
          </a:xfrm>
        </p:spPr>
        <p:txBody>
          <a:bodyPr vert="horz" lIns="0" tIns="0" rIns="0" bIns="0" rtlCol="0" anchor="t">
            <a:normAutofit/>
          </a:bodyPr>
          <a:lstStyle/>
          <a:p>
            <a:r>
              <a:rPr lang="en-US" b="0" dirty="0">
                <a:latin typeface="IBM Plex Sans" panose="020B0503050203000203" pitchFamily="34" charset="0"/>
                <a:ea typeface="IBM Plex Sans" panose="020B0503050203000203" pitchFamily="34" charset="0"/>
                <a:cs typeface="IBM Plex Sans" panose="020B0503050203000203" pitchFamily="34" charset="0"/>
              </a:rPr>
              <a:t>About CSS</a:t>
            </a:r>
          </a:p>
        </p:txBody>
      </p:sp>
      <p:sp>
        <p:nvSpPr>
          <p:cNvPr id="6" name="Textfeld 8">
            <a:extLst>
              <a:ext uri="{FF2B5EF4-FFF2-40B4-BE49-F238E27FC236}">
                <a16:creationId xmlns:a16="http://schemas.microsoft.com/office/drawing/2014/main" id="{2366CC85-B188-A542-A8DE-0C195ED7E2AD}"/>
              </a:ext>
            </a:extLst>
          </p:cNvPr>
          <p:cNvSpPr txBox="1"/>
          <p:nvPr/>
        </p:nvSpPr>
        <p:spPr>
          <a:xfrm>
            <a:off x="457200" y="2575075"/>
            <a:ext cx="8229467" cy="6435725"/>
          </a:xfrm>
          <a:prstGeom prst="rect">
            <a:avLst/>
          </a:prstGeom>
        </p:spPr>
        <p:txBody>
          <a:bodyPr vert="horz" lIns="0" tIns="0" rIns="0" bIns="0" rtlCol="0">
            <a:normAutofit/>
          </a:bodyPr>
          <a:lstStyle/>
          <a:p>
            <a:pPr lvl="0" defTabSz="914400" fontAlgn="base">
              <a:spcBef>
                <a:spcPts val="2200"/>
              </a:spcBef>
              <a:spcAft>
                <a:spcPct val="0"/>
              </a:spcAft>
              <a:buClr>
                <a:schemeClr val="tx1"/>
              </a:buClr>
              <a:buSzPct val="90000"/>
            </a:pPr>
            <a:r>
              <a:rPr lang="en-US" sz="2800" b="1" kern="0" dirty="0">
                <a:latin typeface="IBM Plex Sans" panose="020B0503050203000203" pitchFamily="34" charset="0"/>
              </a:rPr>
              <a:t>Cascading Style Sheets</a:t>
            </a:r>
          </a:p>
          <a:p>
            <a:pPr lvl="0" defTabSz="914400" fontAlgn="base">
              <a:spcBef>
                <a:spcPts val="2200"/>
              </a:spcBef>
              <a:spcAft>
                <a:spcPct val="0"/>
              </a:spcAft>
              <a:buClr>
                <a:schemeClr val="tx1"/>
              </a:buClr>
              <a:buSzPct val="90000"/>
            </a:pPr>
            <a:endParaRPr lang="en-US" sz="2800" kern="0" dirty="0">
              <a:latin typeface="IBM Plex Sans" panose="020B0503050203000203" pitchFamily="34" charset="0"/>
            </a:endParaRPr>
          </a:p>
          <a:p>
            <a:r>
              <a:rPr lang="en-GB" sz="2800" dirty="0"/>
              <a:t>CSS is the language we use to style a Web page.</a:t>
            </a:r>
          </a:p>
          <a:p>
            <a:endParaRPr lang="en-GB" sz="2800" dirty="0"/>
          </a:p>
          <a:p>
            <a:pPr lvl="0" defTabSz="914400" fontAlgn="base">
              <a:spcBef>
                <a:spcPts val="2200"/>
              </a:spcBef>
              <a:spcAft>
                <a:spcPct val="0"/>
              </a:spcAft>
              <a:buClr>
                <a:schemeClr val="tx1"/>
              </a:buClr>
              <a:buSzPct val="90000"/>
            </a:pPr>
            <a:r>
              <a:rPr lang="en-GB" sz="2800" dirty="0"/>
              <a:t>The name </a:t>
            </a:r>
            <a:r>
              <a:rPr lang="en-GB" sz="2800" i="1" dirty="0"/>
              <a:t>cascading</a:t>
            </a:r>
            <a:r>
              <a:rPr lang="en-GB" sz="2800" dirty="0"/>
              <a:t> comes from the specified priority scheme to determine which style rule applies if more than one rule matches a particular element.</a:t>
            </a:r>
            <a:endParaRPr lang="en-US" sz="2800" dirty="0">
              <a:latin typeface="IBM Plex Sans" panose="020B0503050203000203" pitchFamily="34" charset="0"/>
            </a:endParaRPr>
          </a:p>
          <a:p>
            <a:pPr lvl="0" defTabSz="914400" fontAlgn="base">
              <a:spcBef>
                <a:spcPts val="2200"/>
              </a:spcBef>
              <a:spcAft>
                <a:spcPct val="0"/>
              </a:spcAft>
              <a:buClr>
                <a:schemeClr val="tx1"/>
              </a:buClr>
              <a:buSzPct val="90000"/>
            </a:pPr>
            <a:endParaRPr lang="en-US" sz="2800" kern="0" dirty="0">
              <a:latin typeface="IBM Plex Sans" panose="020B0503050203000203" pitchFamily="34" charset="0"/>
            </a:endParaRPr>
          </a:p>
        </p:txBody>
      </p:sp>
      <p:pic>
        <p:nvPicPr>
          <p:cNvPr id="8" name="Picture 7" descr="Diagram&#10;&#10;Description automatically generated">
            <a:extLst>
              <a:ext uri="{FF2B5EF4-FFF2-40B4-BE49-F238E27FC236}">
                <a16:creationId xmlns:a16="http://schemas.microsoft.com/office/drawing/2014/main" id="{7584315C-C1C6-CB44-9102-70E45F6693A1}"/>
              </a:ext>
            </a:extLst>
          </p:cNvPr>
          <p:cNvPicPr>
            <a:picLocks noChangeAspect="1"/>
          </p:cNvPicPr>
          <p:nvPr/>
        </p:nvPicPr>
        <p:blipFill>
          <a:blip r:embed="rId3"/>
          <a:stretch>
            <a:fillRect/>
          </a:stretch>
        </p:blipFill>
        <p:spPr>
          <a:xfrm>
            <a:off x="9144000" y="1719263"/>
            <a:ext cx="9144000" cy="6857999"/>
          </a:xfrm>
          <a:prstGeom prst="rect">
            <a:avLst/>
          </a:prstGeom>
          <a:noFill/>
        </p:spPr>
      </p:pic>
      <p:sp>
        <p:nvSpPr>
          <p:cNvPr id="4" name="Footer Placeholder 3">
            <a:extLst>
              <a:ext uri="{FF2B5EF4-FFF2-40B4-BE49-F238E27FC236}">
                <a16:creationId xmlns:a16="http://schemas.microsoft.com/office/drawing/2014/main" id="{1CFF1805-2524-404D-BB31-F5E7D3A664EF}"/>
              </a:ext>
            </a:extLst>
          </p:cNvPr>
          <p:cNvSpPr>
            <a:spLocks noGrp="1"/>
          </p:cNvSpPr>
          <p:nvPr>
            <p:ph type="ftr" sz="quarter" idx="10"/>
          </p:nvPr>
        </p:nvSpPr>
        <p:spPr>
          <a:xfrm>
            <a:off x="457333" y="9584667"/>
            <a:ext cx="8229470" cy="333683"/>
          </a:xfrm>
        </p:spPr>
        <p:txBody>
          <a:bodyPr vert="horz" lIns="0" tIns="0" rIns="0" bIns="0" rtlCol="0" anchor="ctr">
            <a:normAutofit/>
          </a:bodyPr>
          <a:lstStyle/>
          <a:p>
            <a:pPr>
              <a:spcAft>
                <a:spcPts val="600"/>
              </a:spcAft>
            </a:pPr>
            <a:r>
              <a:rPr lang="en-US" kern="1200">
                <a:latin typeface="IBM Plex Sans" panose="020B0503050203000203" pitchFamily="34" charset="0"/>
                <a:ea typeface="+mn-ea"/>
                <a:cs typeface="+mn-cs"/>
              </a:rPr>
              <a:t>IBM iX / © IBM Corporation</a:t>
            </a:r>
          </a:p>
        </p:txBody>
      </p:sp>
      <p:sp>
        <p:nvSpPr>
          <p:cNvPr id="5" name="Slide Number Placeholder 4">
            <a:extLst>
              <a:ext uri="{FF2B5EF4-FFF2-40B4-BE49-F238E27FC236}">
                <a16:creationId xmlns:a16="http://schemas.microsoft.com/office/drawing/2014/main" id="{75EE9849-AB56-504E-A5A8-0A1FFDDE4C10}"/>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6</a:t>
            </a:fld>
            <a:endParaRPr lang="en-US"/>
          </a:p>
        </p:txBody>
      </p:sp>
    </p:spTree>
    <p:extLst>
      <p:ext uri="{BB962C8B-B14F-4D97-AF65-F5344CB8AC3E}">
        <p14:creationId xmlns:p14="http://schemas.microsoft.com/office/powerpoint/2010/main" val="25033496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Pseudo-class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:last-child</a:t>
            </a:r>
          </a:p>
          <a:p>
            <a:pPr>
              <a:buClr>
                <a:schemeClr val="tx1"/>
              </a:buClr>
            </a:pPr>
            <a:r>
              <a:rPr lang="en-US" sz="3600" b="1" dirty="0"/>
              <a:t>:last-of-type</a:t>
            </a:r>
          </a:p>
          <a:p>
            <a:pPr>
              <a:buClr>
                <a:schemeClr val="tx1"/>
              </a:buClr>
            </a:pPr>
            <a:endParaRPr lang="en-US" sz="3600" b="1" dirty="0"/>
          </a:p>
          <a:p>
            <a:pPr>
              <a:buClr>
                <a:schemeClr val="tx1"/>
              </a:buClr>
            </a:pPr>
            <a:r>
              <a:rPr lang="en-US" sz="3600" dirty="0"/>
              <a:t>Similarly, to mentioned ”first” pseudo selectors, we also have “last” pseudo selectors.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60</a:t>
            </a:fld>
            <a:endParaRPr lang="en-US" dirty="0"/>
          </a:p>
        </p:txBody>
      </p:sp>
      <p:pic>
        <p:nvPicPr>
          <p:cNvPr id="7" name="Picture 6" descr="Text&#10;&#10;Description automatically generated">
            <a:extLst>
              <a:ext uri="{FF2B5EF4-FFF2-40B4-BE49-F238E27FC236}">
                <a16:creationId xmlns:a16="http://schemas.microsoft.com/office/drawing/2014/main" id="{F0E19A3A-D4D6-644D-BB4D-7A354712B7BE}"/>
              </a:ext>
            </a:extLst>
          </p:cNvPr>
          <p:cNvPicPr>
            <a:picLocks noChangeAspect="1"/>
          </p:cNvPicPr>
          <p:nvPr/>
        </p:nvPicPr>
        <p:blipFill>
          <a:blip r:embed="rId3"/>
          <a:stretch>
            <a:fillRect/>
          </a:stretch>
        </p:blipFill>
        <p:spPr>
          <a:xfrm>
            <a:off x="1348480" y="1697543"/>
            <a:ext cx="6447879" cy="6901438"/>
          </a:xfrm>
          <a:prstGeom prst="rect">
            <a:avLst/>
          </a:prstGeom>
        </p:spPr>
      </p:pic>
    </p:spTree>
    <p:extLst>
      <p:ext uri="{BB962C8B-B14F-4D97-AF65-F5344CB8AC3E}">
        <p14:creationId xmlns:p14="http://schemas.microsoft.com/office/powerpoint/2010/main" val="4217958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Pseudo-class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:nth-child</a:t>
            </a:r>
          </a:p>
          <a:p>
            <a:pPr>
              <a:buClr>
                <a:schemeClr val="tx1"/>
              </a:buClr>
            </a:pPr>
            <a:endParaRPr lang="en-US" sz="3600" b="1" dirty="0"/>
          </a:p>
          <a:p>
            <a:pPr>
              <a:buClr>
                <a:schemeClr val="tx1"/>
              </a:buClr>
            </a:pPr>
            <a:r>
              <a:rPr lang="en-US" sz="3600" dirty="0"/>
              <a:t>Allows you to select one or more elements based on their source order, according to a formula.</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61</a:t>
            </a:fld>
            <a:endParaRPr lang="en-US" dirty="0"/>
          </a:p>
        </p:txBody>
      </p:sp>
      <p:pic>
        <p:nvPicPr>
          <p:cNvPr id="8" name="Picture 7">
            <a:extLst>
              <a:ext uri="{FF2B5EF4-FFF2-40B4-BE49-F238E27FC236}">
                <a16:creationId xmlns:a16="http://schemas.microsoft.com/office/drawing/2014/main" id="{CC1999C6-16E7-6745-BD4D-D2366433AFF6}"/>
              </a:ext>
            </a:extLst>
          </p:cNvPr>
          <p:cNvPicPr>
            <a:picLocks noChangeAspect="1"/>
          </p:cNvPicPr>
          <p:nvPr/>
        </p:nvPicPr>
        <p:blipFill>
          <a:blip r:embed="rId3"/>
          <a:stretch>
            <a:fillRect/>
          </a:stretch>
        </p:blipFill>
        <p:spPr>
          <a:xfrm>
            <a:off x="1637089" y="2149433"/>
            <a:ext cx="5869821" cy="5997657"/>
          </a:xfrm>
          <a:prstGeom prst="rect">
            <a:avLst/>
          </a:prstGeom>
        </p:spPr>
      </p:pic>
    </p:spTree>
    <p:extLst>
      <p:ext uri="{BB962C8B-B14F-4D97-AF65-F5344CB8AC3E}">
        <p14:creationId xmlns:p14="http://schemas.microsoft.com/office/powerpoint/2010/main" val="5020254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sz="2400" dirty="0"/>
              <a:t>1) Create following HTML elements:</a:t>
            </a:r>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endParaRPr lang="en-US" dirty="0"/>
          </a:p>
          <a:p>
            <a:pPr lvl="0">
              <a:buClr>
                <a:schemeClr val="tx1"/>
              </a:buClr>
            </a:pPr>
            <a:r>
              <a:rPr lang="en-US" sz="2400" dirty="0"/>
              <a:t>3) Target the first paragraph in a &lt;div&gt; and make it blue.</a:t>
            </a:r>
          </a:p>
          <a:p>
            <a:pPr lvl="0">
              <a:buClr>
                <a:schemeClr val="tx1"/>
              </a:buClr>
            </a:pPr>
            <a:r>
              <a:rPr lang="en-US" sz="2400" dirty="0"/>
              <a:t>4) Target the first type of paragraph occurrence and apply color green.</a:t>
            </a:r>
          </a:p>
          <a:p>
            <a:pPr lvl="0">
              <a:buClr>
                <a:schemeClr val="tx1"/>
              </a:buClr>
            </a:pPr>
            <a:r>
              <a:rPr lang="en-US" sz="2400" dirty="0"/>
              <a:t>5) Try to replace selector positions and check the output.</a:t>
            </a:r>
          </a:p>
          <a:p>
            <a:pPr lvl="0">
              <a:buClr>
                <a:schemeClr val="tx1"/>
              </a:buClr>
            </a:pPr>
            <a:r>
              <a:rPr lang="en-US" sz="2000" dirty="0"/>
              <a:t>Put selector from task 3, below selector of task 4.</a:t>
            </a:r>
          </a:p>
          <a:p>
            <a:pPr lvl="0">
              <a:buClr>
                <a:schemeClr val="tx1"/>
              </a:buClr>
            </a:pPr>
            <a:endParaRPr lang="en-US" sz="24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62</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pic>
        <p:nvPicPr>
          <p:cNvPr id="6" name="Picture 5" descr="Text&#10;&#10;Description automatically generated">
            <a:extLst>
              <a:ext uri="{FF2B5EF4-FFF2-40B4-BE49-F238E27FC236}">
                <a16:creationId xmlns:a16="http://schemas.microsoft.com/office/drawing/2014/main" id="{1DEE68B4-6AA9-774F-AC45-E134D01BEA7D}"/>
              </a:ext>
            </a:extLst>
          </p:cNvPr>
          <p:cNvPicPr>
            <a:picLocks noChangeAspect="1"/>
          </p:cNvPicPr>
          <p:nvPr/>
        </p:nvPicPr>
        <p:blipFill>
          <a:blip r:embed="rId4"/>
          <a:stretch>
            <a:fillRect/>
          </a:stretch>
        </p:blipFill>
        <p:spPr>
          <a:xfrm>
            <a:off x="11578785" y="1285725"/>
            <a:ext cx="4274430" cy="4955405"/>
          </a:xfrm>
          <a:prstGeom prst="rect">
            <a:avLst/>
          </a:prstGeom>
        </p:spPr>
      </p:pic>
    </p:spTree>
    <p:extLst>
      <p:ext uri="{BB962C8B-B14F-4D97-AF65-F5344CB8AC3E}">
        <p14:creationId xmlns:p14="http://schemas.microsoft.com/office/powerpoint/2010/main" val="27269139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Pseudo-class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Hyperlinks &lt;a&gt;</a:t>
            </a:r>
          </a:p>
          <a:p>
            <a:pPr>
              <a:buClr>
                <a:schemeClr val="tx1"/>
              </a:buClr>
            </a:pPr>
            <a:endParaRPr lang="en-US" sz="3600" b="1" dirty="0"/>
          </a:p>
          <a:p>
            <a:pPr>
              <a:buClr>
                <a:schemeClr val="tx1"/>
              </a:buClr>
            </a:pPr>
            <a:r>
              <a:rPr lang="en-US" sz="3600" dirty="0"/>
              <a:t>Have multiple pseudo class selectors we can use and style.</a:t>
            </a:r>
          </a:p>
          <a:p>
            <a:pPr>
              <a:buClr>
                <a:schemeClr val="tx1"/>
              </a:buClr>
            </a:pPr>
            <a:endParaRPr lang="en-US" sz="3600" dirty="0"/>
          </a:p>
          <a:p>
            <a:pPr>
              <a:buClr>
                <a:schemeClr val="tx1"/>
              </a:buClr>
            </a:pPr>
            <a:r>
              <a:rPr lang="en-US" sz="3600" b="1" dirty="0" err="1"/>
              <a:t>a:link</a:t>
            </a:r>
            <a:r>
              <a:rPr lang="en-US" sz="3600" b="1" dirty="0"/>
              <a:t> </a:t>
            </a:r>
            <a:r>
              <a:rPr lang="en-US" sz="3600" dirty="0"/>
              <a:t>will target all links that are hyperlinks.</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63</a:t>
            </a:fld>
            <a:endParaRPr lang="en-US" dirty="0"/>
          </a:p>
        </p:txBody>
      </p:sp>
      <p:pic>
        <p:nvPicPr>
          <p:cNvPr id="10" name="Picture 9" descr="A screenshot of a computer&#10;&#10;Description automatically generated with low confidence">
            <a:extLst>
              <a:ext uri="{FF2B5EF4-FFF2-40B4-BE49-F238E27FC236}">
                <a16:creationId xmlns:a16="http://schemas.microsoft.com/office/drawing/2014/main" id="{0F5D7929-F1C4-AA42-AE76-F378A42C9210}"/>
              </a:ext>
            </a:extLst>
          </p:cNvPr>
          <p:cNvPicPr>
            <a:picLocks noChangeAspect="1"/>
          </p:cNvPicPr>
          <p:nvPr/>
        </p:nvPicPr>
        <p:blipFill>
          <a:blip r:embed="rId3"/>
          <a:stretch>
            <a:fillRect/>
          </a:stretch>
        </p:blipFill>
        <p:spPr>
          <a:xfrm>
            <a:off x="785391" y="2986313"/>
            <a:ext cx="7573218" cy="4323898"/>
          </a:xfrm>
          <a:prstGeom prst="rect">
            <a:avLst/>
          </a:prstGeom>
        </p:spPr>
      </p:pic>
    </p:spTree>
    <p:extLst>
      <p:ext uri="{BB962C8B-B14F-4D97-AF65-F5344CB8AC3E}">
        <p14:creationId xmlns:p14="http://schemas.microsoft.com/office/powerpoint/2010/main" val="40431307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sz="2400" dirty="0"/>
              <a:t>1) Create hyperlink HTML element.</a:t>
            </a:r>
            <a:endParaRPr lang="en-US" dirty="0"/>
          </a:p>
          <a:p>
            <a:pPr lvl="0">
              <a:buClr>
                <a:schemeClr val="tx1"/>
              </a:buClr>
            </a:pPr>
            <a:r>
              <a:rPr lang="en-US" sz="2400" dirty="0"/>
              <a:t>2) Change the styles of a hyperlink for all different states: visited, hover, focus and general.</a:t>
            </a:r>
          </a:p>
          <a:p>
            <a:pPr lvl="0">
              <a:buClr>
                <a:schemeClr val="tx1"/>
              </a:buClr>
            </a:pPr>
            <a:endParaRPr lang="en-US" sz="24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64</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25662223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Pseudo-element Selectors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65</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6391732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Pseudo-element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dirty="0"/>
              <a:t>All pseudo classes, start with a double colon.</a:t>
            </a:r>
          </a:p>
          <a:p>
            <a:pPr>
              <a:buClr>
                <a:schemeClr val="tx1"/>
              </a:buClr>
            </a:pPr>
            <a:endParaRPr lang="en-US" sz="3600" dirty="0"/>
          </a:p>
          <a:p>
            <a:pPr>
              <a:buClr>
                <a:schemeClr val="tx1"/>
              </a:buClr>
            </a:pPr>
            <a:r>
              <a:rPr lang="en-US" sz="3600" dirty="0"/>
              <a:t>Used when we want to style some parts of the element, like first letter…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66</a:t>
            </a:fld>
            <a:endParaRPr lang="en-US" dirty="0"/>
          </a:p>
        </p:txBody>
      </p:sp>
    </p:spTree>
    <p:extLst>
      <p:ext uri="{BB962C8B-B14F-4D97-AF65-F5344CB8AC3E}">
        <p14:creationId xmlns:p14="http://schemas.microsoft.com/office/powerpoint/2010/main" val="41785079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Pseudo-element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::first-letter</a:t>
            </a:r>
          </a:p>
          <a:p>
            <a:pPr>
              <a:buClr>
                <a:schemeClr val="tx1"/>
              </a:buClr>
            </a:pPr>
            <a:endParaRPr lang="en-US" sz="3600" b="1" dirty="0"/>
          </a:p>
          <a:p>
            <a:pPr>
              <a:buClr>
                <a:schemeClr val="tx1"/>
              </a:buClr>
            </a:pPr>
            <a:r>
              <a:rPr lang="en-US" sz="3600" dirty="0"/>
              <a:t>Will target the first letter of any specified element.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67</a:t>
            </a:fld>
            <a:endParaRPr lang="en-US" dirty="0"/>
          </a:p>
        </p:txBody>
      </p:sp>
      <p:pic>
        <p:nvPicPr>
          <p:cNvPr id="7" name="Picture 6" descr="Text&#10;&#10;Description automatically generated">
            <a:extLst>
              <a:ext uri="{FF2B5EF4-FFF2-40B4-BE49-F238E27FC236}">
                <a16:creationId xmlns:a16="http://schemas.microsoft.com/office/drawing/2014/main" id="{6ADBB3EA-5CA7-1041-BDB2-99DBB834EC64}"/>
              </a:ext>
            </a:extLst>
          </p:cNvPr>
          <p:cNvPicPr>
            <a:picLocks noChangeAspect="1"/>
          </p:cNvPicPr>
          <p:nvPr/>
        </p:nvPicPr>
        <p:blipFill>
          <a:blip r:embed="rId3"/>
          <a:stretch>
            <a:fillRect/>
          </a:stretch>
        </p:blipFill>
        <p:spPr>
          <a:xfrm>
            <a:off x="870069" y="2736457"/>
            <a:ext cx="7403862" cy="3995086"/>
          </a:xfrm>
          <a:prstGeom prst="rect">
            <a:avLst/>
          </a:prstGeom>
        </p:spPr>
      </p:pic>
    </p:spTree>
    <p:extLst>
      <p:ext uri="{BB962C8B-B14F-4D97-AF65-F5344CB8AC3E}">
        <p14:creationId xmlns:p14="http://schemas.microsoft.com/office/powerpoint/2010/main" val="28832171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Pseudo-element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::first-line</a:t>
            </a:r>
          </a:p>
          <a:p>
            <a:pPr>
              <a:buClr>
                <a:schemeClr val="tx1"/>
              </a:buClr>
            </a:pPr>
            <a:endParaRPr lang="en-US" sz="3600" b="1" dirty="0"/>
          </a:p>
          <a:p>
            <a:pPr>
              <a:buClr>
                <a:schemeClr val="tx1"/>
              </a:buClr>
            </a:pPr>
            <a:r>
              <a:rPr lang="en-US" sz="3600" dirty="0"/>
              <a:t>Will target the first line of any specified element.</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68</a:t>
            </a:fld>
            <a:endParaRPr lang="en-US" dirty="0"/>
          </a:p>
        </p:txBody>
      </p:sp>
      <p:pic>
        <p:nvPicPr>
          <p:cNvPr id="8" name="Picture 7" descr="Text&#10;&#10;Description automatically generated">
            <a:extLst>
              <a:ext uri="{FF2B5EF4-FFF2-40B4-BE49-F238E27FC236}">
                <a16:creationId xmlns:a16="http://schemas.microsoft.com/office/drawing/2014/main" id="{E86ADDAE-BFEF-C44D-BDD7-6798BE2CD7FD}"/>
              </a:ext>
            </a:extLst>
          </p:cNvPr>
          <p:cNvPicPr>
            <a:picLocks noChangeAspect="1"/>
          </p:cNvPicPr>
          <p:nvPr/>
        </p:nvPicPr>
        <p:blipFill>
          <a:blip r:embed="rId3"/>
          <a:stretch>
            <a:fillRect/>
          </a:stretch>
        </p:blipFill>
        <p:spPr>
          <a:xfrm>
            <a:off x="1594296" y="2066306"/>
            <a:ext cx="5955407" cy="6163912"/>
          </a:xfrm>
          <a:prstGeom prst="rect">
            <a:avLst/>
          </a:prstGeom>
        </p:spPr>
      </p:pic>
    </p:spTree>
    <p:extLst>
      <p:ext uri="{BB962C8B-B14F-4D97-AF65-F5344CB8AC3E}">
        <p14:creationId xmlns:p14="http://schemas.microsoft.com/office/powerpoint/2010/main" val="29947172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Pseudo-element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::selection</a:t>
            </a:r>
          </a:p>
          <a:p>
            <a:pPr>
              <a:buClr>
                <a:schemeClr val="tx1"/>
              </a:buClr>
            </a:pPr>
            <a:endParaRPr lang="en-US" sz="3600" b="1" dirty="0"/>
          </a:p>
          <a:p>
            <a:pPr>
              <a:buClr>
                <a:schemeClr val="tx1"/>
              </a:buClr>
            </a:pPr>
            <a:r>
              <a:rPr lang="en-US" sz="3600" dirty="0"/>
              <a:t>We can change the background of our text selection.</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69</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2996A93A-07B8-FC47-8AAE-B591811EA1A4}"/>
              </a:ext>
            </a:extLst>
          </p:cNvPr>
          <p:cNvPicPr>
            <a:picLocks noChangeAspect="1"/>
          </p:cNvPicPr>
          <p:nvPr/>
        </p:nvPicPr>
        <p:blipFill>
          <a:blip r:embed="rId3"/>
          <a:stretch>
            <a:fillRect/>
          </a:stretch>
        </p:blipFill>
        <p:spPr>
          <a:xfrm>
            <a:off x="812800" y="2873450"/>
            <a:ext cx="7518400" cy="3721100"/>
          </a:xfrm>
          <a:prstGeom prst="rect">
            <a:avLst/>
          </a:prstGeom>
        </p:spPr>
      </p:pic>
    </p:spTree>
    <p:extLst>
      <p:ext uri="{BB962C8B-B14F-4D97-AF65-F5344CB8AC3E}">
        <p14:creationId xmlns:p14="http://schemas.microsoft.com/office/powerpoint/2010/main" val="32578507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History</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sz="3200" dirty="0"/>
              <a:t>Initial release; December 17, 1996</a:t>
            </a:r>
          </a:p>
          <a:p>
            <a:pPr lvl="0">
              <a:buClr>
                <a:schemeClr val="tx1"/>
              </a:buClr>
            </a:pPr>
            <a:endParaRPr lang="en-US" sz="3200" dirty="0"/>
          </a:p>
          <a:p>
            <a:pPr lvl="0">
              <a:buClr>
                <a:schemeClr val="tx1"/>
              </a:buClr>
            </a:pPr>
            <a:r>
              <a:rPr lang="en-US" sz="3200" dirty="0"/>
              <a:t>Latest release; April 12, 2016 (CSS 2.1)</a:t>
            </a:r>
          </a:p>
          <a:p>
            <a:pPr lvl="0">
              <a:buClr>
                <a:schemeClr val="tx1"/>
              </a:buClr>
            </a:pPr>
            <a:endParaRPr lang="en-US" sz="3200" dirty="0"/>
          </a:p>
          <a:p>
            <a:pPr lvl="0">
              <a:buClr>
                <a:schemeClr val="tx1"/>
              </a:buClr>
            </a:pPr>
            <a:endParaRPr lang="en-US" sz="3200" dirty="0"/>
          </a:p>
          <a:p>
            <a:pPr lvl="0">
              <a:buClr>
                <a:schemeClr val="tx1"/>
              </a:buClr>
            </a:pPr>
            <a:endParaRPr lang="en-US" sz="3200" dirty="0"/>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7</a:t>
            </a:fld>
            <a:endParaRPr lang="en-US" dirty="0"/>
          </a:p>
        </p:txBody>
      </p:sp>
    </p:spTree>
    <p:extLst>
      <p:ext uri="{BB962C8B-B14F-4D97-AF65-F5344CB8AC3E}">
        <p14:creationId xmlns:p14="http://schemas.microsoft.com/office/powerpoint/2010/main" val="24000398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US" dirty="0"/>
              <a:t>Pseudo-element Selectors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a:buClr>
                <a:schemeClr val="tx1"/>
              </a:buClr>
            </a:pPr>
            <a:r>
              <a:rPr lang="en-US" sz="3600" b="1" dirty="0"/>
              <a:t>::before</a:t>
            </a:r>
          </a:p>
          <a:p>
            <a:pPr>
              <a:buClr>
                <a:schemeClr val="tx1"/>
              </a:buClr>
            </a:pPr>
            <a:r>
              <a:rPr lang="en-US" sz="3600" b="1" dirty="0"/>
              <a:t>::after</a:t>
            </a:r>
          </a:p>
          <a:p>
            <a:pPr>
              <a:buClr>
                <a:schemeClr val="tx1"/>
              </a:buClr>
            </a:pPr>
            <a:endParaRPr lang="en-US" sz="3600" b="1" dirty="0"/>
          </a:p>
          <a:p>
            <a:pPr>
              <a:buClr>
                <a:schemeClr val="tx1"/>
              </a:buClr>
            </a:pPr>
            <a:r>
              <a:rPr lang="en-US" sz="3600" dirty="0"/>
              <a:t>We can use following pseudo selectors, to insert content before the content of an element. </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70</a:t>
            </a:fld>
            <a:endParaRPr lang="en-US" dirty="0"/>
          </a:p>
        </p:txBody>
      </p:sp>
      <p:pic>
        <p:nvPicPr>
          <p:cNvPr id="8" name="Picture 7" descr="Text&#10;&#10;Description automatically generated">
            <a:extLst>
              <a:ext uri="{FF2B5EF4-FFF2-40B4-BE49-F238E27FC236}">
                <a16:creationId xmlns:a16="http://schemas.microsoft.com/office/drawing/2014/main" id="{938997D2-4BCD-D24A-9F69-6DCAF1916827}"/>
              </a:ext>
            </a:extLst>
          </p:cNvPr>
          <p:cNvPicPr>
            <a:picLocks noChangeAspect="1"/>
          </p:cNvPicPr>
          <p:nvPr/>
        </p:nvPicPr>
        <p:blipFill>
          <a:blip r:embed="rId3"/>
          <a:stretch>
            <a:fillRect/>
          </a:stretch>
        </p:blipFill>
        <p:spPr>
          <a:xfrm>
            <a:off x="946878" y="2535701"/>
            <a:ext cx="7250243" cy="5225122"/>
          </a:xfrm>
          <a:prstGeom prst="rect">
            <a:avLst/>
          </a:prstGeom>
        </p:spPr>
      </p:pic>
    </p:spTree>
    <p:extLst>
      <p:ext uri="{BB962C8B-B14F-4D97-AF65-F5344CB8AC3E}">
        <p14:creationId xmlns:p14="http://schemas.microsoft.com/office/powerpoint/2010/main" val="17735025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US" sz="2400" dirty="0"/>
              <a:t>1) Create a &lt;blockquote&gt; element and apply quotation marks before and after the element. You can use simple “” as content.</a:t>
            </a:r>
          </a:p>
          <a:p>
            <a:pPr lvl="0">
              <a:buClr>
                <a:schemeClr val="tx1"/>
              </a:buClr>
            </a:pPr>
            <a:r>
              <a:rPr lang="en-US" sz="2400" dirty="0"/>
              <a:t>2) Create a &lt;p&gt; and change it’s first letter and first line. Make first letter bigger, and first line should be of blue color.</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71</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39012431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de-DE" dirty="0"/>
              <a:t>Reference links</a:t>
            </a:r>
            <a:endParaRPr lang="en-US" dirty="0">
              <a:solidFill>
                <a:schemeClr val="tx1"/>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72</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19383962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18FEE-AED2-314F-91C8-B1BD9EC89B8E}"/>
              </a:ext>
            </a:extLst>
          </p:cNvPr>
          <p:cNvSpPr>
            <a:spLocks noGrp="1"/>
          </p:cNvSpPr>
          <p:nvPr>
            <p:ph type="title"/>
          </p:nvPr>
        </p:nvSpPr>
        <p:spPr/>
        <p:txBody>
          <a:bodyPr/>
          <a:lstStyle/>
          <a:p>
            <a:r>
              <a:rPr lang="de-DE" dirty="0"/>
              <a:t>Reference links</a:t>
            </a:r>
          </a:p>
        </p:txBody>
      </p:sp>
      <p:sp>
        <p:nvSpPr>
          <p:cNvPr id="4" name="Fußzeilenplatzhalter 3">
            <a:extLst>
              <a:ext uri="{FF2B5EF4-FFF2-40B4-BE49-F238E27FC236}">
                <a16:creationId xmlns:a16="http://schemas.microsoft.com/office/drawing/2014/main" id="{B37FEBE1-70FE-9E4A-B959-AED3353E1698}"/>
              </a:ext>
            </a:extLst>
          </p:cNvPr>
          <p:cNvSpPr>
            <a:spLocks noGrp="1"/>
          </p:cNvSpPr>
          <p:nvPr>
            <p:ph type="ftr" sz="quarter" idx="10"/>
          </p:nvPr>
        </p:nvSpPr>
        <p:spPr/>
        <p:txBody>
          <a:bodyPr/>
          <a:lstStyle/>
          <a:p>
            <a:r>
              <a:rPr lang="en-US" dirty="0"/>
              <a:t>IBM </a:t>
            </a:r>
            <a:r>
              <a:rPr lang="en-US" dirty="0" err="1"/>
              <a:t>iX</a:t>
            </a:r>
            <a:r>
              <a:rPr lang="en-US" dirty="0"/>
              <a:t> / © IBM Corporation</a:t>
            </a:r>
          </a:p>
        </p:txBody>
      </p:sp>
      <p:sp>
        <p:nvSpPr>
          <p:cNvPr id="5" name="Foliennummernplatzhalter 4">
            <a:extLst>
              <a:ext uri="{FF2B5EF4-FFF2-40B4-BE49-F238E27FC236}">
                <a16:creationId xmlns:a16="http://schemas.microsoft.com/office/drawing/2014/main" id="{87272684-9C14-0446-9995-01B3DCFBB3BD}"/>
              </a:ext>
            </a:extLst>
          </p:cNvPr>
          <p:cNvSpPr>
            <a:spLocks noGrp="1"/>
          </p:cNvSpPr>
          <p:nvPr>
            <p:ph type="sldNum" sz="quarter" idx="11"/>
          </p:nvPr>
        </p:nvSpPr>
        <p:spPr/>
        <p:txBody>
          <a:bodyPr/>
          <a:lstStyle/>
          <a:p>
            <a:fld id="{59395FB3-9C97-154F-86B2-7E381B951268}" type="slidenum">
              <a:rPr lang="en-US" smtClean="0"/>
              <a:pPr/>
              <a:t>73</a:t>
            </a:fld>
            <a:endParaRPr lang="en-US" dirty="0"/>
          </a:p>
        </p:txBody>
      </p:sp>
      <p:sp>
        <p:nvSpPr>
          <p:cNvPr id="9" name="Textfeld 8">
            <a:extLst>
              <a:ext uri="{FF2B5EF4-FFF2-40B4-BE49-F238E27FC236}">
                <a16:creationId xmlns:a16="http://schemas.microsoft.com/office/drawing/2014/main" id="{B9F6D7D8-F8FF-A247-8C0B-D79E156F77E6}"/>
              </a:ext>
            </a:extLst>
          </p:cNvPr>
          <p:cNvSpPr txBox="1"/>
          <p:nvPr/>
        </p:nvSpPr>
        <p:spPr>
          <a:xfrm>
            <a:off x="465746" y="2575075"/>
            <a:ext cx="8229467" cy="6435725"/>
          </a:xfrm>
          <a:prstGeom prst="rect">
            <a:avLst/>
          </a:prstGeom>
          <a:noFill/>
          <a:ln>
            <a:noFill/>
          </a:ln>
        </p:spPr>
        <p:txBody>
          <a:bodyPr wrap="square" lIns="0" tIns="0" rIns="0" bIns="0" rtlCol="0">
            <a:noAutofit/>
          </a:bodyPr>
          <a:lstStyle/>
          <a:p>
            <a:pPr marL="457200"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rPr>
              <a:t>HTML and CSS Basic </a:t>
            </a:r>
            <a:r>
              <a:rPr lang="de-DE" sz="1600" kern="0" dirty="0" err="1">
                <a:solidFill>
                  <a:schemeClr val="tx1">
                    <a:lumMod val="95000"/>
                    <a:lumOff val="5000"/>
                  </a:schemeClr>
                </a:solidFill>
                <a:latin typeface="IBM Plex Sans" panose="020B0503050203000203" pitchFamily="34" charset="0"/>
              </a:rPr>
              <a:t>Introduction</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3"/>
              </a:rPr>
              <a:t>https://www.internetingishard.com/html-and-css/</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rPr>
              <a:t>MDN CSS: Cascading Style Sheets</a:t>
            </a:r>
            <a:endParaRPr lang="de-DE" sz="1600" kern="0" dirty="0">
              <a:solidFill>
                <a:schemeClr val="tx1">
                  <a:lumMod val="95000"/>
                  <a:lumOff val="5000"/>
                </a:schemeClr>
              </a:solidFill>
              <a:latin typeface="IBM Plex Sans" panose="020B0503050203000203" pitchFamily="34" charset="0"/>
              <a:hlinkClick r:id="rId4"/>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4"/>
              </a:rPr>
              <a:t>https://developer.mozilla.org/en-US/docs/Web/CSS</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rPr>
              <a:t>Box </a:t>
            </a:r>
            <a:r>
              <a:rPr lang="de-DE" sz="1600" kern="0" dirty="0" err="1">
                <a:solidFill>
                  <a:schemeClr val="tx1">
                    <a:lumMod val="95000"/>
                    <a:lumOff val="5000"/>
                  </a:schemeClr>
                </a:solidFill>
                <a:latin typeface="IBM Plex Sans" panose="020B0503050203000203" pitchFamily="34" charset="0"/>
              </a:rPr>
              <a:t>Sizing</a:t>
            </a:r>
            <a:r>
              <a:rPr lang="de-DE" sz="1600" kern="0" dirty="0">
                <a:solidFill>
                  <a:schemeClr val="tx1">
                    <a:lumMod val="95000"/>
                    <a:lumOff val="5000"/>
                  </a:schemeClr>
                </a:solidFill>
                <a:latin typeface="IBM Plex Sans" panose="020B0503050203000203" pitchFamily="34" charset="0"/>
              </a:rPr>
              <a:t> </a:t>
            </a:r>
            <a:r>
              <a:rPr lang="de-DE" sz="1600" kern="0" dirty="0" err="1">
                <a:solidFill>
                  <a:schemeClr val="tx1">
                    <a:lumMod val="95000"/>
                    <a:lumOff val="5000"/>
                  </a:schemeClr>
                </a:solidFill>
                <a:latin typeface="IBM Plex Sans" panose="020B0503050203000203" pitchFamily="34" charset="0"/>
              </a:rPr>
              <a:t>best</a:t>
            </a:r>
            <a:r>
              <a:rPr lang="de-DE" sz="1600" kern="0" dirty="0">
                <a:solidFill>
                  <a:schemeClr val="tx1">
                    <a:lumMod val="95000"/>
                    <a:lumOff val="5000"/>
                  </a:schemeClr>
                </a:solidFill>
                <a:latin typeface="IBM Plex Sans" panose="020B0503050203000203" pitchFamily="34" charset="0"/>
              </a:rPr>
              <a:t> </a:t>
            </a:r>
            <a:r>
              <a:rPr lang="de-DE" sz="1600" kern="0" dirty="0" err="1">
                <a:solidFill>
                  <a:schemeClr val="tx1">
                    <a:lumMod val="95000"/>
                    <a:lumOff val="5000"/>
                  </a:schemeClr>
                </a:solidFill>
                <a:latin typeface="IBM Plex Sans" panose="020B0503050203000203" pitchFamily="34" charset="0"/>
              </a:rPr>
              <a:t>approach</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5"/>
              </a:rPr>
              <a:t>https://css-tricks.com/inheriting-box-sizing-probably-slightly-better-best-practice/</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rPr>
              <a:t>CSS Properties </a:t>
            </a:r>
            <a:r>
              <a:rPr lang="de-DE" sz="1600" kern="0" dirty="0" err="1">
                <a:solidFill>
                  <a:schemeClr val="tx1">
                    <a:lumMod val="95000"/>
                    <a:lumOff val="5000"/>
                  </a:schemeClr>
                </a:solidFill>
                <a:latin typeface="IBM Plex Sans" panose="020B0503050203000203" pitchFamily="34" charset="0"/>
              </a:rPr>
              <a:t>list</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6"/>
              </a:rPr>
              <a:t>https://www.w3schools.com/cssref/</a:t>
            </a:r>
            <a:r>
              <a:rPr lang="de-DE" sz="1600" kern="0" dirty="0">
                <a:solidFill>
                  <a:schemeClr val="tx1">
                    <a:lumMod val="95000"/>
                    <a:lumOff val="5000"/>
                  </a:schemeClr>
                </a:solidFill>
                <a:latin typeface="IBM Plex Sans" panose="020B0503050203000203" pitchFamily="34" charset="0"/>
              </a:rPr>
              <a:t> </a:t>
            </a: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1600" kern="0" dirty="0" err="1">
                <a:solidFill>
                  <a:schemeClr val="tx1">
                    <a:lumMod val="95000"/>
                    <a:lumOff val="5000"/>
                  </a:schemeClr>
                </a:solidFill>
                <a:latin typeface="IBM Plex Sans" panose="020B0503050203000203" pitchFamily="34" charset="0"/>
              </a:rPr>
              <a:t>Reset</a:t>
            </a:r>
            <a:r>
              <a:rPr lang="de-DE" sz="1600" kern="0" dirty="0">
                <a:solidFill>
                  <a:schemeClr val="tx1">
                    <a:lumMod val="95000"/>
                    <a:lumOff val="5000"/>
                  </a:schemeClr>
                </a:solidFill>
                <a:latin typeface="IBM Plex Sans" panose="020B0503050203000203" pitchFamily="34" charset="0"/>
              </a:rPr>
              <a:t> CSS</a:t>
            </a: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7"/>
              </a:rPr>
              <a:t>https://meyerweb.com/eric/tools/css/reset/</a:t>
            </a:r>
            <a:r>
              <a:rPr lang="de-DE" sz="1600" kern="0" dirty="0">
                <a:solidFill>
                  <a:schemeClr val="tx1">
                    <a:lumMod val="95000"/>
                    <a:lumOff val="5000"/>
                  </a:schemeClr>
                </a:solidFill>
                <a:latin typeface="IBM Plex Sans" panose="020B0503050203000203" pitchFamily="34" charset="0"/>
              </a:rPr>
              <a:t> </a:t>
            </a: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1600" kern="0" dirty="0" err="1">
                <a:solidFill>
                  <a:schemeClr val="tx1">
                    <a:lumMod val="95000"/>
                    <a:lumOff val="5000"/>
                  </a:schemeClr>
                </a:solidFill>
                <a:latin typeface="IBM Plex Sans" panose="020B0503050203000203" pitchFamily="34" charset="0"/>
              </a:rPr>
              <a:t>Normalize.css</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8"/>
              </a:rPr>
              <a:t>https://necolas.github.io/normalize.css/</a:t>
            </a:r>
            <a:r>
              <a:rPr lang="de-DE" sz="1600" kern="0" dirty="0">
                <a:solidFill>
                  <a:schemeClr val="tx1">
                    <a:lumMod val="95000"/>
                    <a:lumOff val="5000"/>
                  </a:schemeClr>
                </a:solidFill>
                <a:latin typeface="IBM Plex Sans" panose="020B0503050203000203" pitchFamily="34" charset="0"/>
              </a:rPr>
              <a:t> </a:t>
            </a:r>
          </a:p>
          <a:p>
            <a:pPr lvl="1" defTabSz="914400" fontAlgn="base">
              <a:spcAft>
                <a:spcPct val="0"/>
              </a:spcAft>
              <a:buClr>
                <a:schemeClr val="tx1"/>
              </a:buClr>
              <a:buSzPct val="90000"/>
            </a:pPr>
            <a:endParaRPr lang="de-DE" sz="1600" kern="0" dirty="0">
              <a:solidFill>
                <a:schemeClr val="tx1">
                  <a:lumMod val="95000"/>
                  <a:lumOff val="5000"/>
                </a:schemeClr>
              </a:solidFill>
              <a:latin typeface="IBM Plex Sans" panose="020B0503050203000203" pitchFamily="34" charset="0"/>
            </a:endParaRPr>
          </a:p>
          <a:p>
            <a:pPr marL="457200" indent="-457200" defTabSz="914400" fontAlgn="base">
              <a:spcAft>
                <a:spcPct val="0"/>
              </a:spcAft>
              <a:buClr>
                <a:schemeClr val="tx1"/>
              </a:buClr>
              <a:buSzPct val="90000"/>
              <a:buFont typeface="Arial" panose="020B0604020202020204" pitchFamily="34" charset="0"/>
              <a:buChar char="•"/>
            </a:pPr>
            <a:r>
              <a:rPr lang="de-DE" sz="1600" kern="0" dirty="0" err="1">
                <a:solidFill>
                  <a:schemeClr val="tx1">
                    <a:lumMod val="95000"/>
                    <a:lumOff val="5000"/>
                  </a:schemeClr>
                </a:solidFill>
                <a:latin typeface="IBM Plex Sans" panose="020B0503050203000203" pitchFamily="34" charset="0"/>
              </a:rPr>
              <a:t>Selectors</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9"/>
              </a:rPr>
              <a:t>https://www.w3schools.com/cssref/css_selectors.asp</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10"/>
              </a:rPr>
              <a:t>https://www.w3schools.com/css/css_combinators.asp</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11"/>
              </a:rPr>
              <a:t>https://css-tricks.com/useful-nth-child-recipies/</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12"/>
              </a:rPr>
              <a:t>https://css-tricks.com/examples/nth-child-tester/</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13"/>
              </a:rPr>
              <a:t>https://www.w3schools.com/css/css_pseudo_classes.asp</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r>
              <a:rPr lang="de-DE" sz="1600" kern="0" dirty="0">
                <a:solidFill>
                  <a:schemeClr val="tx1">
                    <a:lumMod val="95000"/>
                    <a:lumOff val="5000"/>
                  </a:schemeClr>
                </a:solidFill>
                <a:latin typeface="IBM Plex Sans" panose="020B0503050203000203" pitchFamily="34" charset="0"/>
                <a:hlinkClick r:id="rId14"/>
              </a:rPr>
              <a:t>https://developer.mozilla.org/en-US/docs/Web/CSS/Pseudo-elements</a:t>
            </a: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a:p>
            <a:pPr marL="1143388" lvl="1" indent="-457200" defTabSz="914400" fontAlgn="base">
              <a:spcAft>
                <a:spcPct val="0"/>
              </a:spcAft>
              <a:buClr>
                <a:schemeClr val="tx1"/>
              </a:buClr>
              <a:buSzPct val="90000"/>
              <a:buFont typeface="Arial" panose="020B0604020202020204" pitchFamily="34" charset="0"/>
              <a:buChar char="•"/>
            </a:pPr>
            <a:endParaRPr lang="de-DE" sz="1600" kern="0" dirty="0">
              <a:solidFill>
                <a:schemeClr val="tx1">
                  <a:lumMod val="95000"/>
                  <a:lumOff val="5000"/>
                </a:schemeClr>
              </a:solidFill>
              <a:latin typeface="IBM Plex Sans" panose="020B0503050203000203" pitchFamily="34" charset="0"/>
            </a:endParaRPr>
          </a:p>
        </p:txBody>
      </p:sp>
      <p:pic>
        <p:nvPicPr>
          <p:cNvPr id="10" name="Grafik 24">
            <a:extLst>
              <a:ext uri="{FF2B5EF4-FFF2-40B4-BE49-F238E27FC236}">
                <a16:creationId xmlns:a16="http://schemas.microsoft.com/office/drawing/2014/main" id="{8CF0FDD2-0BE6-B84C-8B14-1E44278EDED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871972" y="3919116"/>
            <a:ext cx="5770530" cy="2458292"/>
          </a:xfrm>
          <a:prstGeom prst="rect">
            <a:avLst/>
          </a:prstGeom>
        </p:spPr>
      </p:pic>
    </p:spTree>
    <p:extLst>
      <p:ext uri="{BB962C8B-B14F-4D97-AF65-F5344CB8AC3E}">
        <p14:creationId xmlns:p14="http://schemas.microsoft.com/office/powerpoint/2010/main" val="15900471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solidFill>
                  <a:schemeClr val="tx1"/>
                </a:solidFill>
              </a:rPr>
              <a:t>Friday Exercises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74</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7966734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a:xfrm>
            <a:off x="9601066" y="243444"/>
            <a:ext cx="8229600" cy="8553600"/>
          </a:xfrm>
        </p:spPr>
        <p:txBody>
          <a:bodyPr/>
          <a:lstStyle/>
          <a:p>
            <a:pPr lvl="0">
              <a:buClr>
                <a:schemeClr val="tx1"/>
              </a:buClr>
            </a:pPr>
            <a:r>
              <a:rPr lang="en-US" sz="1600" dirty="0"/>
              <a:t>1) Create an HTML file with initial structure. Also create some elements (multiple): &lt;div&gt;, &lt;p&gt;, &lt;ul&gt;, &lt;</a:t>
            </a:r>
            <a:r>
              <a:rPr lang="en-US" sz="1600" dirty="0" err="1"/>
              <a:t>ol</a:t>
            </a:r>
            <a:r>
              <a:rPr lang="en-US" sz="1600" dirty="0"/>
              <a:t>&gt;, &lt;a&gt;, &lt;blockquote&gt;, &lt;table&gt;. </a:t>
            </a:r>
          </a:p>
          <a:p>
            <a:pPr lvl="0">
              <a:buClr>
                <a:schemeClr val="tx1"/>
              </a:buClr>
            </a:pPr>
            <a:r>
              <a:rPr lang="en-US" sz="1600" dirty="0"/>
              <a:t>2) Include Reset CSS in your document to remove all the stylings. Create a specific file for it and reference it in the document.</a:t>
            </a:r>
          </a:p>
          <a:p>
            <a:pPr lvl="0">
              <a:buClr>
                <a:schemeClr val="tx1"/>
              </a:buClr>
            </a:pPr>
            <a:r>
              <a:rPr lang="en-US" sz="1600" dirty="0"/>
              <a:t>3) Apply inline style to one of your &lt;div&gt; elements and set its font to bold.</a:t>
            </a:r>
          </a:p>
          <a:p>
            <a:pPr>
              <a:buClr>
                <a:schemeClr val="tx1"/>
              </a:buClr>
            </a:pPr>
            <a:r>
              <a:rPr lang="en-US" sz="1600" dirty="0"/>
              <a:t>4) Create a CSS file and name it ‘</a:t>
            </a:r>
            <a:r>
              <a:rPr lang="en-US" sz="1600" dirty="0" err="1"/>
              <a:t>main.css</a:t>
            </a:r>
            <a:r>
              <a:rPr lang="en-US" sz="1600" dirty="0"/>
              <a:t>’. Link it to the HTML file and change &lt;body&gt; background color to </a:t>
            </a:r>
            <a:r>
              <a:rPr lang="en-US" sz="1600" dirty="0" err="1"/>
              <a:t>lightskyblue</a:t>
            </a:r>
            <a:r>
              <a:rPr lang="en-US" sz="1600" dirty="0"/>
              <a:t>.</a:t>
            </a:r>
          </a:p>
          <a:p>
            <a:pPr lvl="0">
              <a:buClr>
                <a:schemeClr val="tx1"/>
              </a:buClr>
            </a:pPr>
            <a:r>
              <a:rPr lang="en-US" sz="1600" dirty="0"/>
              <a:t>5) Apply internal styles for your paragraphs, so they have font size of 18px and line-height of 24px.</a:t>
            </a:r>
          </a:p>
          <a:p>
            <a:pPr lvl="0">
              <a:buClr>
                <a:schemeClr val="tx1"/>
              </a:buClr>
            </a:pPr>
            <a:r>
              <a:rPr lang="en-US" sz="1600" dirty="0"/>
              <a:t>6) Define styles for your lists: ul, </a:t>
            </a:r>
            <a:r>
              <a:rPr lang="en-US" sz="1600" dirty="0" err="1"/>
              <a:t>ol</a:t>
            </a:r>
            <a:r>
              <a:rPr lang="en-US" sz="1600" dirty="0"/>
              <a:t>. Can be basic; some list type and margin/padding. Try to combine some styles together for both lists, if possible. Also be aware of the list style position property.</a:t>
            </a:r>
          </a:p>
          <a:p>
            <a:pPr lvl="0">
              <a:buClr>
                <a:schemeClr val="tx1"/>
              </a:buClr>
            </a:pPr>
            <a:r>
              <a:rPr lang="en-US" sz="1600" dirty="0"/>
              <a:t>7) Select all DIV's on the page and capitalize all the words.</a:t>
            </a:r>
          </a:p>
          <a:p>
            <a:pPr lvl="0">
              <a:buClr>
                <a:schemeClr val="tx1"/>
              </a:buClr>
            </a:pPr>
            <a:r>
              <a:rPr lang="en-US" sz="1600" dirty="0"/>
              <a:t>8) Select each &lt;li&gt; tag and increase letter spacing by 2px, also change all words to lowercase.</a:t>
            </a:r>
          </a:p>
          <a:p>
            <a:pPr lvl="0">
              <a:buClr>
                <a:schemeClr val="tx1"/>
              </a:buClr>
            </a:pPr>
            <a:r>
              <a:rPr lang="en-US" sz="1600" dirty="0"/>
              <a:t>9) Select each &lt;li&gt; inside &lt;</a:t>
            </a:r>
            <a:r>
              <a:rPr lang="en-US" sz="1600" dirty="0" err="1"/>
              <a:t>ol</a:t>
            </a:r>
            <a:r>
              <a:rPr lang="en-US" sz="1600" dirty="0"/>
              <a:t>&gt; and change text color to blue, uppercase all words and set the font to Verdana.</a:t>
            </a:r>
          </a:p>
          <a:p>
            <a:pPr lvl="0">
              <a:buClr>
                <a:schemeClr val="tx1"/>
              </a:buClr>
            </a:pPr>
            <a:r>
              <a:rPr lang="en-US" sz="1600" dirty="0"/>
              <a:t>10) Change &lt;a&gt; styles (including pseudo selectors; hover, focus, visited). Change its color and remove the underline. </a:t>
            </a:r>
          </a:p>
          <a:p>
            <a:pPr lvl="0">
              <a:buClr>
                <a:schemeClr val="tx1"/>
              </a:buClr>
            </a:pPr>
            <a:r>
              <a:rPr lang="en-US" sz="1600" dirty="0"/>
              <a:t>11) Select each &lt;li&gt; item and apply padding top/bottom of 8px and side paddings of 10px.</a:t>
            </a:r>
          </a:p>
          <a:p>
            <a:pPr lvl="0">
              <a:buClr>
                <a:schemeClr val="tx1"/>
              </a:buClr>
            </a:pPr>
            <a:r>
              <a:rPr lang="en-US" sz="1600" dirty="0"/>
              <a:t>12) Set your &lt;body&gt; width to 600px and center it.</a:t>
            </a:r>
          </a:p>
          <a:p>
            <a:pPr lvl="0">
              <a:buClr>
                <a:schemeClr val="tx1"/>
              </a:buClr>
            </a:pPr>
            <a:r>
              <a:rPr lang="en-US" sz="1600" dirty="0"/>
              <a:t>13) Select first letter of your paragraphs and change its font size and weight.</a:t>
            </a:r>
          </a:p>
          <a:p>
            <a:pPr>
              <a:buClr>
                <a:schemeClr val="tx1"/>
              </a:buClr>
            </a:pPr>
            <a:r>
              <a:rPr lang="en-US" sz="1600" dirty="0"/>
              <a:t>14) Style the blockquote, with ::before and ::after pseudo selectors to contain quotation marks at start and end of the text. Increase their font size and make it bold and set some color of your choosing.</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75</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76F04696-CFC1-744E-A2BA-B8106827F92B}"/>
              </a:ext>
            </a:extLst>
          </p:cNvPr>
          <p:cNvPicPr>
            <a:picLocks noChangeAspect="1"/>
          </p:cNvPicPr>
          <p:nvPr/>
        </p:nvPicPr>
        <p:blipFill>
          <a:blip r:embed="rId3"/>
          <a:stretch>
            <a:fillRect/>
          </a:stretch>
        </p:blipFill>
        <p:spPr>
          <a:xfrm>
            <a:off x="2007560" y="1116000"/>
            <a:ext cx="5128880" cy="7236000"/>
          </a:xfrm>
          <a:prstGeom prst="rect">
            <a:avLst/>
          </a:prstGeom>
        </p:spPr>
      </p:pic>
    </p:spTree>
    <p:extLst>
      <p:ext uri="{BB962C8B-B14F-4D97-AF65-F5344CB8AC3E}">
        <p14:creationId xmlns:p14="http://schemas.microsoft.com/office/powerpoint/2010/main" val="14247689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Syntax</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GB" dirty="0"/>
              <a:t>The CSS syntax basic building blocks are:</a:t>
            </a:r>
          </a:p>
          <a:p>
            <a:r>
              <a:rPr lang="en-GB" dirty="0"/>
              <a:t>The </a:t>
            </a:r>
            <a:r>
              <a:rPr lang="en-GB" b="1" dirty="0"/>
              <a:t>property</a:t>
            </a:r>
            <a:r>
              <a:rPr lang="en-GB" dirty="0"/>
              <a:t> which is an identifier, that is a human-readable name, that defines which feature is considered.</a:t>
            </a:r>
          </a:p>
          <a:p>
            <a:endParaRPr lang="en-GB" dirty="0"/>
          </a:p>
          <a:p>
            <a:r>
              <a:rPr lang="en-GB" dirty="0"/>
              <a:t>The </a:t>
            </a:r>
            <a:r>
              <a:rPr lang="en-GB" b="1" dirty="0"/>
              <a:t>value</a:t>
            </a:r>
            <a:r>
              <a:rPr lang="en-GB" dirty="0"/>
              <a:t> which describes how the feature must be handled by the engine. Each property has a set of valid values, defined by a formal grammar, as well as a semantic meaning, implemented by the browser engine.</a:t>
            </a:r>
          </a:p>
          <a:p>
            <a:endParaRPr lang="en-GB" dirty="0"/>
          </a:p>
          <a:p>
            <a:r>
              <a:rPr lang="en-GB" b="1" dirty="0"/>
              <a:t>Setting CSS properties to specific values is the core function of the CSS language.</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8</a:t>
            </a:fld>
            <a:endParaRPr lang="en-US" dirty="0"/>
          </a:p>
        </p:txBody>
      </p:sp>
      <p:pic>
        <p:nvPicPr>
          <p:cNvPr id="6" name="Picture 5" descr="Diagram&#10;&#10;Description automatically generated">
            <a:extLst>
              <a:ext uri="{FF2B5EF4-FFF2-40B4-BE49-F238E27FC236}">
                <a16:creationId xmlns:a16="http://schemas.microsoft.com/office/drawing/2014/main" id="{8F2D19EA-4BA5-214C-BA67-1925AE65AF40}"/>
              </a:ext>
            </a:extLst>
          </p:cNvPr>
          <p:cNvPicPr>
            <a:picLocks noChangeAspect="1"/>
          </p:cNvPicPr>
          <p:nvPr/>
        </p:nvPicPr>
        <p:blipFill>
          <a:blip r:embed="rId3"/>
          <a:stretch>
            <a:fillRect/>
          </a:stretch>
        </p:blipFill>
        <p:spPr>
          <a:xfrm>
            <a:off x="1816100" y="3533850"/>
            <a:ext cx="5511800" cy="2400300"/>
          </a:xfrm>
          <a:prstGeom prst="rect">
            <a:avLst/>
          </a:prstGeom>
        </p:spPr>
      </p:pic>
    </p:spTree>
    <p:extLst>
      <p:ext uri="{BB962C8B-B14F-4D97-AF65-F5344CB8AC3E}">
        <p14:creationId xmlns:p14="http://schemas.microsoft.com/office/powerpoint/2010/main" val="15196899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1B87-4122-144C-B681-92F954606D5F}"/>
              </a:ext>
            </a:extLst>
          </p:cNvPr>
          <p:cNvSpPr>
            <a:spLocks noGrp="1"/>
          </p:cNvSpPr>
          <p:nvPr>
            <p:ph type="title"/>
          </p:nvPr>
        </p:nvSpPr>
        <p:spPr/>
        <p:txBody>
          <a:bodyPr/>
          <a:lstStyle/>
          <a:p>
            <a:r>
              <a:rPr lang="en-GB" dirty="0"/>
              <a:t>Declaration Blocks</a:t>
            </a:r>
            <a:endParaRPr lang="en-HR" dirty="0"/>
          </a:p>
        </p:txBody>
      </p:sp>
      <p:sp>
        <p:nvSpPr>
          <p:cNvPr id="3" name="Text Placeholder 2">
            <a:extLst>
              <a:ext uri="{FF2B5EF4-FFF2-40B4-BE49-F238E27FC236}">
                <a16:creationId xmlns:a16="http://schemas.microsoft.com/office/drawing/2014/main" id="{FA953649-3BDF-F34A-A20D-5A6D77182878}"/>
              </a:ext>
            </a:extLst>
          </p:cNvPr>
          <p:cNvSpPr>
            <a:spLocks noGrp="1"/>
          </p:cNvSpPr>
          <p:nvPr>
            <p:ph type="body" sz="quarter" idx="12"/>
          </p:nvPr>
        </p:nvSpPr>
        <p:spPr/>
        <p:txBody>
          <a:bodyPr/>
          <a:lstStyle/>
          <a:p>
            <a:pPr lvl="0">
              <a:buClr>
                <a:schemeClr val="tx1"/>
              </a:buClr>
            </a:pPr>
            <a:r>
              <a:rPr lang="en-GB" dirty="0"/>
              <a:t>Declarations are grouped in blocks, that is in a structure delimited by an opening brace { and a closing one, }.</a:t>
            </a:r>
          </a:p>
          <a:p>
            <a:pPr lvl="0">
              <a:buClr>
                <a:schemeClr val="tx1"/>
              </a:buClr>
            </a:pPr>
            <a:br>
              <a:rPr lang="en-GB" dirty="0"/>
            </a:br>
            <a:r>
              <a:rPr lang="en-GB" dirty="0"/>
              <a:t>Blocks sometimes can be nested, so opening and closing braces must be matched.</a:t>
            </a:r>
          </a:p>
        </p:txBody>
      </p:sp>
      <p:sp>
        <p:nvSpPr>
          <p:cNvPr id="4" name="Footer Placeholder 3">
            <a:extLst>
              <a:ext uri="{FF2B5EF4-FFF2-40B4-BE49-F238E27FC236}">
                <a16:creationId xmlns:a16="http://schemas.microsoft.com/office/drawing/2014/main" id="{3298DEA6-A2AB-6845-97C7-296D531A9DD3}"/>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CF970239-AEB0-204D-A0B1-39DCF01B1811}"/>
              </a:ext>
            </a:extLst>
          </p:cNvPr>
          <p:cNvSpPr>
            <a:spLocks noGrp="1"/>
          </p:cNvSpPr>
          <p:nvPr>
            <p:ph type="sldNum" sz="quarter" idx="11"/>
          </p:nvPr>
        </p:nvSpPr>
        <p:spPr/>
        <p:txBody>
          <a:bodyPr/>
          <a:lstStyle/>
          <a:p>
            <a:fld id="{59395FB3-9C97-154F-86B2-7E381B951268}" type="slidenum">
              <a:rPr lang="en-US" smtClean="0"/>
              <a:pPr/>
              <a:t>9</a:t>
            </a:fld>
            <a:endParaRPr lang="en-US" dirty="0"/>
          </a:p>
        </p:txBody>
      </p:sp>
      <p:pic>
        <p:nvPicPr>
          <p:cNvPr id="7" name="Picture 6" descr="Text&#10;&#10;Description automatically generated">
            <a:extLst>
              <a:ext uri="{FF2B5EF4-FFF2-40B4-BE49-F238E27FC236}">
                <a16:creationId xmlns:a16="http://schemas.microsoft.com/office/drawing/2014/main" id="{E88FD1E9-C9FA-2B47-9CF6-61452C5DB47E}"/>
              </a:ext>
            </a:extLst>
          </p:cNvPr>
          <p:cNvPicPr>
            <a:picLocks noChangeAspect="1"/>
          </p:cNvPicPr>
          <p:nvPr/>
        </p:nvPicPr>
        <p:blipFill>
          <a:blip r:embed="rId3"/>
          <a:stretch>
            <a:fillRect/>
          </a:stretch>
        </p:blipFill>
        <p:spPr>
          <a:xfrm>
            <a:off x="2071382" y="2037029"/>
            <a:ext cx="5001235" cy="6222466"/>
          </a:xfrm>
          <a:prstGeom prst="rect">
            <a:avLst/>
          </a:prstGeom>
        </p:spPr>
      </p:pic>
    </p:spTree>
    <p:extLst>
      <p:ext uri="{BB962C8B-B14F-4D97-AF65-F5344CB8AC3E}">
        <p14:creationId xmlns:p14="http://schemas.microsoft.com/office/powerpoint/2010/main" val="37527192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IBM 2019 Master template (black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72000" tIns="72000" rIns="72000" bIns="72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39700B1B-504B-F041-A025-0A7822F09061}"/>
    </a:ext>
  </a:extLst>
</a:theme>
</file>

<file path=ppt/theme/theme2.xml><?xml version="1.0" encoding="utf-8"?>
<a:theme xmlns:a="http://schemas.openxmlformats.org/drawingml/2006/main" name="IBM 2019 Master template (blu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99D29BA-02AD-194B-9347-CD32F0128EFD}"/>
    </a:ext>
  </a:extLst>
</a:theme>
</file>

<file path=ppt/theme/theme3.xml><?xml version="1.0" encoding="utf-8"?>
<a:theme xmlns:a="http://schemas.openxmlformats.org/drawingml/2006/main" name="IBM 2019 Master template (whit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bg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accent2"/>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43231AE-FF1B-EA41-86ED-230B4150C97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28341</TotalTime>
  <Words>5995</Words>
  <Application>Microsoft Macintosh PowerPoint</Application>
  <PresentationFormat>Custom</PresentationFormat>
  <Paragraphs>883</Paragraphs>
  <Slides>75</Slides>
  <Notes>66</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75</vt:i4>
      </vt:variant>
    </vt:vector>
  </HeadingPairs>
  <TitlesOfParts>
    <vt:vector size="85" baseType="lpstr">
      <vt:lpstr>.AppleSystemUIFont</vt:lpstr>
      <vt:lpstr>Arial</vt:lpstr>
      <vt:lpstr>HelvNeue Light for IBM</vt:lpstr>
      <vt:lpstr>IBM Plex Sans</vt:lpstr>
      <vt:lpstr>IBM Plex Sans Regular</vt:lpstr>
      <vt:lpstr>System Font Regular</vt:lpstr>
      <vt:lpstr>Wingdings</vt:lpstr>
      <vt:lpstr>IBM 2019 Master template (black background)</vt:lpstr>
      <vt:lpstr>IBM 2019 Master template (blue background)</vt:lpstr>
      <vt:lpstr>IBM 2019 Master template (white background)</vt:lpstr>
      <vt:lpstr>ecx.io Frontend Bootcamp — Introduction to CSS 21.06.2021.</vt:lpstr>
      <vt:lpstr>Introduction round</vt:lpstr>
      <vt:lpstr>What will we do in this course?</vt:lpstr>
      <vt:lpstr>Agenda</vt:lpstr>
      <vt:lpstr>Introduction to CSS</vt:lpstr>
      <vt:lpstr>About CSS</vt:lpstr>
      <vt:lpstr>History</vt:lpstr>
      <vt:lpstr>Syntax</vt:lpstr>
      <vt:lpstr>Declaration Blocks</vt:lpstr>
      <vt:lpstr>Rulesets</vt:lpstr>
      <vt:lpstr>How do we define/write CSS</vt:lpstr>
      <vt:lpstr>Three ways to insert CSS</vt:lpstr>
      <vt:lpstr>Inline</vt:lpstr>
      <vt:lpstr>Internal</vt:lpstr>
      <vt:lpstr>External</vt:lpstr>
      <vt:lpstr>PowerPoint Presentation</vt:lpstr>
      <vt:lpstr>Box model</vt:lpstr>
      <vt:lpstr>Box model</vt:lpstr>
      <vt:lpstr>Box sizing</vt:lpstr>
      <vt:lpstr>Box sizing</vt:lpstr>
      <vt:lpstr>Box sizing</vt:lpstr>
      <vt:lpstr>Box sizing</vt:lpstr>
      <vt:lpstr>PowerPoint Presentation</vt:lpstr>
      <vt:lpstr>PowerPoint Presentation</vt:lpstr>
      <vt:lpstr>CSS Properties</vt:lpstr>
      <vt:lpstr>CSS Properties</vt:lpstr>
      <vt:lpstr>CSS Properties</vt:lpstr>
      <vt:lpstr>CSS Properties</vt:lpstr>
      <vt:lpstr>CSS Properties: shared values</vt:lpstr>
      <vt:lpstr>CSS Comments</vt:lpstr>
      <vt:lpstr>CSS Comments</vt:lpstr>
      <vt:lpstr>PowerPoint Presentation</vt:lpstr>
      <vt:lpstr>PowerPoint Presentation</vt:lpstr>
      <vt:lpstr>CSS Reset</vt:lpstr>
      <vt:lpstr>CSS Reset</vt:lpstr>
      <vt:lpstr>CSS Reset</vt:lpstr>
      <vt:lpstr>CSS Reset</vt:lpstr>
      <vt:lpstr>CSS Selectors</vt:lpstr>
      <vt:lpstr>CSS Selectors</vt:lpstr>
      <vt:lpstr>CSS Selectors</vt:lpstr>
      <vt:lpstr>PowerPoint Presentation</vt:lpstr>
      <vt:lpstr>CSS Selectors</vt:lpstr>
      <vt:lpstr>PowerPoint Presentation</vt:lpstr>
      <vt:lpstr>CSS Selectors</vt:lpstr>
      <vt:lpstr>PowerPoint Presentation</vt:lpstr>
      <vt:lpstr>CSS Selectors</vt:lpstr>
      <vt:lpstr>PowerPoint Presentation</vt:lpstr>
      <vt:lpstr>CSS Selectors</vt:lpstr>
      <vt:lpstr>Relational Selectors</vt:lpstr>
      <vt:lpstr>Relational Selectors</vt:lpstr>
      <vt:lpstr>Relational Selectors</vt:lpstr>
      <vt:lpstr>Relational Selectors</vt:lpstr>
      <vt:lpstr>Relational Selectors</vt:lpstr>
      <vt:lpstr>Relational Selectors</vt:lpstr>
      <vt:lpstr>PowerPoint Presentation</vt:lpstr>
      <vt:lpstr>Pseudo-class Selectors</vt:lpstr>
      <vt:lpstr>Pseudo-class Selectors</vt:lpstr>
      <vt:lpstr>Pseudo-class Selectors</vt:lpstr>
      <vt:lpstr>Pseudo-class Selectors</vt:lpstr>
      <vt:lpstr>Pseudo-class Selectors</vt:lpstr>
      <vt:lpstr>Pseudo-class Selectors</vt:lpstr>
      <vt:lpstr>PowerPoint Presentation</vt:lpstr>
      <vt:lpstr>Pseudo-class Selectors</vt:lpstr>
      <vt:lpstr>PowerPoint Presentation</vt:lpstr>
      <vt:lpstr>Pseudo-element Selectors</vt:lpstr>
      <vt:lpstr>Pseudo-element Selectors</vt:lpstr>
      <vt:lpstr>Pseudo-element Selectors</vt:lpstr>
      <vt:lpstr>Pseudo-element Selectors</vt:lpstr>
      <vt:lpstr>Pseudo-element Selectors</vt:lpstr>
      <vt:lpstr>Pseudo-element Selectors</vt:lpstr>
      <vt:lpstr>PowerPoint Presentation</vt:lpstr>
      <vt:lpstr>Reference links</vt:lpstr>
      <vt:lpstr>Reference links</vt:lpstr>
      <vt:lpstr>Friday Exercises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ecx.io Frontend Bootcamp — Name of client company Workstream or date</dc:title>
  <dc:creator>Mario Perokovic - ecxio</dc:creator>
  <cp:lastModifiedBy>Silvio Papac - ecxio</cp:lastModifiedBy>
  <cp:revision>380</cp:revision>
  <cp:lastPrinted>2019-11-28T09:46:16Z</cp:lastPrinted>
  <dcterms:created xsi:type="dcterms:W3CDTF">2021-04-20T12:14:04Z</dcterms:created>
  <dcterms:modified xsi:type="dcterms:W3CDTF">2021-06-23T06:24:29Z</dcterms:modified>
</cp:coreProperties>
</file>