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74" r:id="rId5"/>
    <p:sldId id="278" r:id="rId6"/>
    <p:sldId id="276" r:id="rId7"/>
    <p:sldId id="279" r:id="rId8"/>
    <p:sldId id="277" r:id="rId9"/>
    <p:sldId id="280" r:id="rId10"/>
    <p:sldId id="281" r:id="rId11"/>
    <p:sldId id="282" r:id="rId12"/>
    <p:sldId id="283" r:id="rId13"/>
    <p:sldId id="263" r:id="rId14"/>
    <p:sldId id="262" r:id="rId15"/>
    <p:sldId id="284" r:id="rId16"/>
    <p:sldId id="285" r:id="rId17"/>
    <p:sldId id="286" r:id="rId18"/>
    <p:sldId id="287" r:id="rId19"/>
    <p:sldId id="264" r:id="rId20"/>
    <p:sldId id="267" r:id="rId21"/>
    <p:sldId id="288" r:id="rId22"/>
    <p:sldId id="289" r:id="rId23"/>
    <p:sldId id="290" r:id="rId24"/>
    <p:sldId id="293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E63BD-758F-47D9-8307-1EBF722623A6}" v="14" dt="2022-03-03T06:21:27.252"/>
    <p1510:client id="{31BFC20F-3346-4A1C-A3CB-8F8C14D4BCCD}" v="208" dt="2022-03-30T19:18:43.025"/>
    <p1510:client id="{4589C775-B8B0-40DA-B801-3951BC4F74CE}" v="554" dt="2022-03-02T17:16:11.169"/>
    <p1510:client id="{663D05C5-8FEB-406D-91F4-E9D9A0134D2C}" v="226" dt="2022-03-02T17:31:48.200"/>
    <p1510:client id="{7242843A-EBF2-4C11-8511-FB71F2086A52}" v="10" dt="2022-03-02T15:04:30.955"/>
    <p1510:client id="{972CD0D7-2227-41C7-A5F8-79C86B9DA360}" v="618" dt="2022-03-02T15:34:41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s Amšiejus" userId="S::matas.amsiejus@mif.stud.vu.lt::74f82241-7354-4d51-b5b3-57b161182023" providerId="AD" clId="Web-{31BFC20F-3346-4A1C-A3CB-8F8C14D4BCCD}"/>
    <pc:docChg chg="modSld">
      <pc:chgData name="Matas Amšiejus" userId="S::matas.amsiejus@mif.stud.vu.lt::74f82241-7354-4d51-b5b3-57b161182023" providerId="AD" clId="Web-{31BFC20F-3346-4A1C-A3CB-8F8C14D4BCCD}" dt="2022-03-30T19:18:43.025" v="133" actId="20577"/>
      <pc:docMkLst>
        <pc:docMk/>
      </pc:docMkLst>
      <pc:sldChg chg="modSp">
        <pc:chgData name="Matas Amšiejus" userId="S::matas.amsiejus@mif.stud.vu.lt::74f82241-7354-4d51-b5b3-57b161182023" providerId="AD" clId="Web-{31BFC20F-3346-4A1C-A3CB-8F8C14D4BCCD}" dt="2022-03-30T19:11:44.418" v="85" actId="20577"/>
        <pc:sldMkLst>
          <pc:docMk/>
          <pc:sldMk cId="3672860335" sldId="262"/>
        </pc:sldMkLst>
        <pc:spChg chg="mod">
          <ac:chgData name="Matas Amšiejus" userId="S::matas.amsiejus@mif.stud.vu.lt::74f82241-7354-4d51-b5b3-57b161182023" providerId="AD" clId="Web-{31BFC20F-3346-4A1C-A3CB-8F8C14D4BCCD}" dt="2022-03-30T19:11:44.418" v="85" actId="20577"/>
          <ac:spMkLst>
            <pc:docMk/>
            <pc:sldMk cId="3672860335" sldId="262"/>
            <ac:spMk id="3" creationId="{E2BB8C61-7AE7-4782-9D0B-4984840E17EA}"/>
          </ac:spMkLst>
        </pc:spChg>
      </pc:sldChg>
      <pc:sldChg chg="modSp">
        <pc:chgData name="Matas Amšiejus" userId="S::matas.amsiejus@mif.stud.vu.lt::74f82241-7354-4d51-b5b3-57b161182023" providerId="AD" clId="Web-{31BFC20F-3346-4A1C-A3CB-8F8C14D4BCCD}" dt="2022-03-30T19:03:54.903" v="2" actId="20577"/>
        <pc:sldMkLst>
          <pc:docMk/>
          <pc:sldMk cId="2975000793" sldId="276"/>
        </pc:sldMkLst>
        <pc:spChg chg="mod">
          <ac:chgData name="Matas Amšiejus" userId="S::matas.amsiejus@mif.stud.vu.lt::74f82241-7354-4d51-b5b3-57b161182023" providerId="AD" clId="Web-{31BFC20F-3346-4A1C-A3CB-8F8C14D4BCCD}" dt="2022-03-30T19:03:54.903" v="2" actId="20577"/>
          <ac:spMkLst>
            <pc:docMk/>
            <pc:sldMk cId="2975000793" sldId="276"/>
            <ac:spMk id="8" creationId="{5F54FD3C-5D2A-4CA9-8065-F80ECBBB204C}"/>
          </ac:spMkLst>
        </pc:spChg>
      </pc:sldChg>
      <pc:sldChg chg="addSp modSp">
        <pc:chgData name="Matas Amšiejus" userId="S::matas.amsiejus@mif.stud.vu.lt::74f82241-7354-4d51-b5b3-57b161182023" providerId="AD" clId="Web-{31BFC20F-3346-4A1C-A3CB-8F8C14D4BCCD}" dt="2022-03-30T19:12:05.075" v="86" actId="20577"/>
        <pc:sldMkLst>
          <pc:docMk/>
          <pc:sldMk cId="1325872252" sldId="278"/>
        </pc:sldMkLst>
        <pc:spChg chg="mod">
          <ac:chgData name="Matas Amšiejus" userId="S::matas.amsiejus@mif.stud.vu.lt::74f82241-7354-4d51-b5b3-57b161182023" providerId="AD" clId="Web-{31BFC20F-3346-4A1C-A3CB-8F8C14D4BCCD}" dt="2022-03-30T19:08:13.787" v="39" actId="1076"/>
          <ac:spMkLst>
            <pc:docMk/>
            <pc:sldMk cId="1325872252" sldId="278"/>
            <ac:spMk id="2" creationId="{56478E67-E474-435B-A7E1-FEC204484FBD}"/>
          </ac:spMkLst>
        </pc:spChg>
        <pc:spChg chg="add mod">
          <ac:chgData name="Matas Amšiejus" userId="S::matas.amsiejus@mif.stud.vu.lt::74f82241-7354-4d51-b5b3-57b161182023" providerId="AD" clId="Web-{31BFC20F-3346-4A1C-A3CB-8F8C14D4BCCD}" dt="2022-03-30T19:12:05.075" v="86" actId="20577"/>
          <ac:spMkLst>
            <pc:docMk/>
            <pc:sldMk cId="1325872252" sldId="278"/>
            <ac:spMk id="3" creationId="{4D51F2A7-A977-405D-2FE2-F651A23855B4}"/>
          </ac:spMkLst>
        </pc:spChg>
      </pc:sldChg>
      <pc:sldChg chg="modSp">
        <pc:chgData name="Matas Amšiejus" userId="S::matas.amsiejus@mif.stud.vu.lt::74f82241-7354-4d51-b5b3-57b161182023" providerId="AD" clId="Web-{31BFC20F-3346-4A1C-A3CB-8F8C14D4BCCD}" dt="2022-03-30T19:18:43.025" v="133" actId="20577"/>
        <pc:sldMkLst>
          <pc:docMk/>
          <pc:sldMk cId="3863086470" sldId="292"/>
        </pc:sldMkLst>
        <pc:spChg chg="mod">
          <ac:chgData name="Matas Amšiejus" userId="S::matas.amsiejus@mif.stud.vu.lt::74f82241-7354-4d51-b5b3-57b161182023" providerId="AD" clId="Web-{31BFC20F-3346-4A1C-A3CB-8F8C14D4BCCD}" dt="2022-03-30T19:18:43.025" v="133" actId="20577"/>
          <ac:spMkLst>
            <pc:docMk/>
            <pc:sldMk cId="3863086470" sldId="292"/>
            <ac:spMk id="3" creationId="{924C6559-94A8-4446-BC6F-825DBC4E2E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08DD-45B2-40C5-8FF6-48488E0E8A7D}" type="datetimeFigureOut">
              <a:rPr lang="lt-LT" smtClean="0"/>
              <a:t>2022-03-31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2ABFF-D5C3-402E-9211-ACC8D822703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0070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2ABFF-D5C3-402E-9211-ACC8D8227036}" type="slidenum">
              <a:rPr lang="lt-LT" smtClean="0"/>
              <a:t>23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3890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8B6E-0A0D-4F3D-B41B-39F37366F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0D26F-F509-40F5-AD3B-4A8E4155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6AAC-F90F-4144-BDAE-049AA916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7F73-57F7-4E37-8EC7-7A6E60C4076B}" type="datetime1">
              <a:rPr lang="lt-LT" smtClean="0"/>
              <a:t>2022-03-31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16D1-657F-4E64-B3A7-A54D1C14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9CFE-763B-42FD-B600-8FD6A746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2605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638B-A5C6-4E99-A73F-47E50BD3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30E04-8BF9-4B97-B46F-A3F8877C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6E1B-CB08-4349-886D-350DEF08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B0CF-EC6D-4763-8C63-1C5A3942771D}" type="datetime1">
              <a:rPr lang="lt-LT" smtClean="0"/>
              <a:t>2022-03-31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2A46-8DC4-408E-A3D7-1B8AA5FA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D3E4-3FD7-402C-95A0-B41D92DC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0704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B0803-5D76-4DB0-8DB2-901FC4EA9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5A330-DCF2-45A1-A080-895B115A9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1DC4-DCE1-4AE8-8908-C85EA0D5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133A-A513-47E0-AF9C-F17832F3B882}" type="datetime1">
              <a:rPr lang="lt-LT" smtClean="0"/>
              <a:t>2022-03-31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D089-0AD5-430B-8A45-ADE7362B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3AD3-B099-4AD1-BF76-AE2280C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61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F116-6DC3-4807-AF84-1B4E4E4B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04FE-8041-47A7-8369-590BBE59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8DB-9CA3-4D80-A031-10DE00BC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5CFC-6CD8-4BD6-AD4B-50189282E67D}" type="datetime1">
              <a:rPr lang="lt-LT" smtClean="0"/>
              <a:t>2022-03-31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F6FA-3BE5-4E7E-8D3A-858756D8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8D01-5A1C-4DC8-8A94-B1553464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036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6C0A-8487-4AA0-9652-B729D1F7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5380-8E3A-4CC3-8333-C2BF4BB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0928-F85B-4CBD-AD19-B02D671C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E24-E38C-44E7-A673-A968C7D707EA}" type="datetime1">
              <a:rPr lang="lt-LT" smtClean="0"/>
              <a:t>2022-03-31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9689-3C51-4C62-8560-E31D5149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1B34-CCA7-4B6E-AC62-A84471BA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3616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47C0-09EA-4D9F-9AF7-05FF9A07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4C41-D652-4F83-8B78-900735AE7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297AB-2C78-4060-8127-F2FA81B0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79AB-16DC-40ED-81B5-69CFB115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CE8-3B10-4B88-801E-41E16584EB3C}" type="datetime1">
              <a:rPr lang="lt-LT" smtClean="0"/>
              <a:t>2022-03-31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24FD4-9149-4139-8F68-9D6583CF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AE802-599C-46ED-8BBA-8C75BBA6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647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CB3E-E4BE-4C6F-BC57-A5AB1F36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9948C-DF83-4590-8611-1DD4180A1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90695-CE3A-49E7-BF20-9602822F4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74B9-BFCE-4824-A4D5-5DB52735E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E82F6-8D14-49F5-86CE-7C730C3C2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86527-838E-418A-81E8-C24E155F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9820-E370-409E-ABCE-544954C548B6}" type="datetime1">
              <a:rPr lang="lt-LT" smtClean="0"/>
              <a:t>2022-03-31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66733-24B3-4CE3-BDDC-31FF4EC6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B93FD-8C1D-480B-B555-9C035E17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5711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DC7F-BD37-4B62-A1B0-BB069619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08D0F-9A2F-4CD5-9004-C85A2993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1EC-2F6C-49C9-A15B-BB103601A035}" type="datetime1">
              <a:rPr lang="lt-LT" smtClean="0"/>
              <a:t>2022-03-31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936A-381A-4898-B0E7-90542FBF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6417D-C94F-46C2-8B4D-92C59552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1158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C3044-23BF-49B2-BE33-22290430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3747-C82A-4CAB-8001-667231134F08}" type="datetime1">
              <a:rPr lang="lt-LT" smtClean="0"/>
              <a:t>2022-03-31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605F0-C371-40B6-9108-361B6F70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7BA3-7E42-4BAA-BC3E-6F38F9C3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1112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E0AA-B833-409C-9753-46E0C18D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9159-C152-482C-A1D2-E11F5939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BD3A-5A06-4560-90D1-B09A2545F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932E-39E5-44C3-A1CC-B87D3649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2C1B-0709-45D2-A834-C60F5EE85C66}" type="datetime1">
              <a:rPr lang="lt-LT" smtClean="0"/>
              <a:t>2022-03-31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8F391-5414-48A6-B16E-B3444BA6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E230-7429-490D-8F37-22655B24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2990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B96-04B1-4951-B4F1-FDF97489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D7494-CC25-4CD2-8A02-F2F575E0B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7E20-DCD4-49FE-AA8B-533E56313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CF7D-2DB4-45FC-9896-52CE12FD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3D69-C194-4AE8-B8B8-56FE04F00D10}" type="datetime1">
              <a:rPr lang="lt-LT" smtClean="0"/>
              <a:t>2022-03-31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C8C1-2D4E-4F19-9D13-4429D30F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7C608-EB7D-495F-AE59-D8A46853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080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9762C-F5F9-4D0A-A462-20B9C18B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9226-DDCD-4373-BB66-42718D52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9036-BDF9-4FB5-8E0C-7948E65A4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8ABF-D685-41D1-A244-0B426139F248}" type="datetime1">
              <a:rPr lang="lt-LT" smtClean="0"/>
              <a:t>2022-03-31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1FC7-E86B-47E2-BE23-65E664D72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B63C-A8A2-41A1-A9C7-105199DA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DAD7-9D13-422B-9A0F-BDE0653A687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1124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69C-06E7-4E21-B8E8-C73F304C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13745"/>
            <a:ext cx="9144000" cy="2387600"/>
          </a:xfrm>
        </p:spPr>
        <p:txBody>
          <a:bodyPr/>
          <a:lstStyle/>
          <a:p>
            <a:r>
              <a:rPr lang="lt-LT">
                <a:cs typeface="Calibri Light"/>
              </a:rPr>
              <a:t>Papildomi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duome</a:t>
            </a:r>
            <a:r>
              <a:rPr lang="lt-LT" err="1">
                <a:cs typeface="Calibri Light"/>
              </a:rPr>
              <a:t>nų</a:t>
            </a:r>
            <a:r>
              <a:rPr lang="lt-LT">
                <a:cs typeface="Calibri Light"/>
              </a:rPr>
              <a:t> vizualizavimo skyriai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F0FDA-E5DC-4EC0-A3B5-59DF995E8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180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lt" dirty="0">
                <a:ea typeface="+mn-lt"/>
                <a:cs typeface="+mn-lt"/>
              </a:rPr>
              <a:t>Vilniaus Universitetas</a:t>
            </a:r>
            <a:endParaRPr lang="en-US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lt" dirty="0">
                <a:solidFill>
                  <a:schemeClr val="dk1"/>
                </a:solidFill>
                <a:ea typeface="+mn-lt"/>
                <a:cs typeface="+mn-lt"/>
              </a:rPr>
              <a:t>MIF, duomenų mokslas 3k, 2gr.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lt" dirty="0">
                <a:ea typeface="+mn-lt"/>
                <a:cs typeface="+mn-lt"/>
              </a:rPr>
              <a:t>Darbą parengė </a:t>
            </a:r>
            <a:r>
              <a:rPr lang="pl-PL" dirty="0" err="1">
                <a:ea typeface="+mn-lt"/>
                <a:cs typeface="+mn-lt"/>
              </a:rPr>
              <a:t>Matas</a:t>
            </a:r>
            <a:r>
              <a:rPr lang="pl-PL" dirty="0">
                <a:ea typeface="+mn-lt"/>
                <a:cs typeface="+mn-lt"/>
              </a:rPr>
              <a:t> Am</a:t>
            </a:r>
            <a:r>
              <a:rPr lang="lt-LT" dirty="0" err="1">
                <a:ea typeface="+mn-lt"/>
                <a:cs typeface="+mn-lt"/>
              </a:rPr>
              <a:t>šiejus</a:t>
            </a:r>
            <a:r>
              <a:rPr lang="lt" dirty="0">
                <a:ea typeface="+mn-lt"/>
                <a:cs typeface="+mn-lt"/>
              </a:rPr>
              <a:t>, Roland Gulbinovič</a:t>
            </a:r>
            <a:endParaRPr lang="en-US" dirty="0">
              <a:ea typeface="+mn-lt"/>
              <a:cs typeface="+mn-lt"/>
            </a:endParaRPr>
          </a:p>
          <a:p>
            <a:endParaRPr lang="lt-LT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EC7CF-1213-40E9-AB22-D62BCB0590E9}"/>
              </a:ext>
            </a:extLst>
          </p:cNvPr>
          <p:cNvSpPr txBox="1"/>
          <p:nvPr/>
        </p:nvSpPr>
        <p:spPr>
          <a:xfrm>
            <a:off x="4256107" y="3509963"/>
            <a:ext cx="367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/>
              <a:t>Praktinė užduotis </a:t>
            </a:r>
            <a:r>
              <a:rPr lang="lt-LT" sz="2800" dirty="0" err="1"/>
              <a:t>nr</a:t>
            </a:r>
            <a:r>
              <a:rPr lang="pl-PL" sz="2800" dirty="0"/>
              <a:t>.</a:t>
            </a:r>
            <a:r>
              <a:rPr lang="lt-LT" sz="2800" dirty="0"/>
              <a:t> </a:t>
            </a:r>
            <a:r>
              <a:rPr lang="en-US" sz="2800" dirty="0"/>
              <a:t>2</a:t>
            </a:r>
            <a:endParaRPr lang="lt-LT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77725-D6D4-4E26-AB03-255AA19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5253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BCD-03D9-4A93-872A-8ACF0538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600" dirty="0"/>
              <a:t>Vizualizavimas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4E5AB-9DC5-452A-9F23-3CCFCEB0D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475"/>
            <a:ext cx="4608751" cy="4623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2FF67-B94A-48B3-B9EB-F2F5ED7D75F9}"/>
              </a:ext>
            </a:extLst>
          </p:cNvPr>
          <p:cNvSpPr txBox="1"/>
          <p:nvPr/>
        </p:nvSpPr>
        <p:spPr>
          <a:xfrm>
            <a:off x="6600825" y="1796790"/>
            <a:ext cx="47529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Visos deimantų grupės atsiskiria sunkiai;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Grupė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Fair</a:t>
            </a:r>
            <a:r>
              <a:rPr lang="lt-LT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išsibarsčiusi plačiau, bet daugiausiai – aplink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good</a:t>
            </a:r>
            <a:r>
              <a:rPr lang="lt-LT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ir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ideal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grupes (pagal 2-ą PC);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Galime teigti, kad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Fair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grupė potencialiai apjungia </a:t>
            </a:r>
            <a:r>
              <a:rPr lang="lt-LT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 klasterius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F09862-3FF3-49F5-882C-E9D9A8D3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10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75E5-35E9-4860-85EE-E85A2206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600" i="1" dirty="0" err="1"/>
              <a:t>Fair</a:t>
            </a:r>
            <a:r>
              <a:rPr lang="lt-LT" sz="3600" i="1" dirty="0"/>
              <a:t> </a:t>
            </a:r>
            <a:r>
              <a:rPr lang="lt-LT" sz="3600" dirty="0"/>
              <a:t>klasės analizė</a:t>
            </a:r>
            <a:endParaRPr lang="lt-LT" sz="3600" i="1" dirty="0"/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D330A13B-9FDA-4795-AAE3-CF25E130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14857"/>
            <a:ext cx="4852506" cy="332815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C332D5-D1C4-47BA-B7CE-439F7BC33249}"/>
                  </a:ext>
                </a:extLst>
              </p:cNvPr>
              <p:cNvSpPr txBox="1"/>
              <p:nvPr/>
            </p:nvSpPr>
            <p:spPr>
              <a:xfrm>
                <a:off x="6501296" y="2114857"/>
                <a:ext cx="45434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Matome, kad klasė tikrai susiskirsto į du klasterius;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Galime </a:t>
                </a: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išvesti naujas klases pagal </a:t>
                </a:r>
                <a:r>
                  <a:rPr lang="lt-LT" sz="20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depth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lt-LT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Jei </a:t>
                </a:r>
                <a:r>
                  <a:rPr lang="lt-LT" sz="20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depth</a:t>
                </a: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63, tai klasę priskirsime </a:t>
                </a:r>
                <a:r>
                  <a:rPr lang="lt-LT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LD-</a:t>
                </a:r>
                <a:r>
                  <a:rPr lang="lt-LT" sz="20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Fair</a:t>
                </a: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(nuo </a:t>
                </a:r>
                <a:r>
                  <a:rPr lang="lt-LT" sz="20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</a:t>
                </a:r>
                <a:r>
                  <a:rPr lang="lt-LT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0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depth</a:t>
                </a: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endParaRPr lang="lt-LT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Jei </a:t>
                </a:r>
                <a:r>
                  <a:rPr lang="lt-LT" sz="20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depth</a:t>
                </a:r>
                <a:r>
                  <a:rPr lang="lt-LT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t-LT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63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</a:t>
                </a:r>
                <a:r>
                  <a:rPr lang="lt-LT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HD-</a:t>
                </a:r>
                <a:r>
                  <a:rPr lang="lt-LT" sz="20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Fair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lt-LT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lt-LT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Taigi dabar turime 5 klases.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lt-L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C332D5-D1C4-47BA-B7CE-439F7BC33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96" y="2114857"/>
                <a:ext cx="4543425" cy="3139321"/>
              </a:xfrm>
              <a:prstGeom prst="rect">
                <a:avLst/>
              </a:prstGeom>
              <a:blipFill>
                <a:blip r:embed="rId3"/>
                <a:stretch>
                  <a:fillRect l="-1206" t="-1165" r="-2413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B670D-A021-4B84-8E4C-5694551B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2114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962D-CA5B-40F6-9DAE-0A812DA4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7011" cy="718957"/>
          </a:xfrm>
        </p:spPr>
        <p:txBody>
          <a:bodyPr>
            <a:normAutofit/>
          </a:bodyPr>
          <a:lstStyle/>
          <a:p>
            <a:r>
              <a:rPr lang="en-US" sz="3600" dirty="0" err="1"/>
              <a:t>Vizualizavimas</a:t>
            </a:r>
            <a:r>
              <a:rPr lang="en-US" sz="3600" dirty="0"/>
              <a:t> </a:t>
            </a:r>
            <a:r>
              <a:rPr lang="en-US" sz="3600" dirty="0" err="1"/>
              <a:t>su</a:t>
            </a:r>
            <a:r>
              <a:rPr lang="en-US" sz="3600" dirty="0"/>
              <a:t> </a:t>
            </a:r>
            <a:r>
              <a:rPr lang="en-US" sz="3600" dirty="0" err="1"/>
              <a:t>naujais</a:t>
            </a:r>
            <a:r>
              <a:rPr lang="en-US" sz="3600" dirty="0"/>
              <a:t> </a:t>
            </a:r>
            <a:r>
              <a:rPr lang="en-US" sz="3600" dirty="0" err="1"/>
              <a:t>klas</a:t>
            </a:r>
            <a:r>
              <a:rPr lang="lt-LT" sz="3600" dirty="0" err="1"/>
              <a:t>ėmis</a:t>
            </a:r>
            <a:endParaRPr lang="lt-LT" sz="3600" dirty="0"/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45A3113B-6672-4E0F-A151-FB6FCC373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3331"/>
            <a:ext cx="433718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70685-08B9-4B49-83D6-4949327EF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08" y="1491146"/>
            <a:ext cx="2801831" cy="2411551"/>
          </a:xfrm>
          <a:prstGeom prst="rect">
            <a:avLst/>
          </a:prstGeom>
        </p:spPr>
      </p:pic>
      <p:pic>
        <p:nvPicPr>
          <p:cNvPr id="6" name="Picture 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1D684256-5656-40EB-BBDA-616FBB363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28" y="1491146"/>
            <a:ext cx="2777011" cy="2505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B58D8-E234-4743-98C3-1938D251C2B8}"/>
              </a:ext>
            </a:extLst>
          </p:cNvPr>
          <p:cNvSpPr txBox="1"/>
          <p:nvPr/>
        </p:nvSpPr>
        <p:spPr>
          <a:xfrm>
            <a:off x="5696908" y="4111356"/>
            <a:ext cx="6149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Dabar matome, kad abi </a:t>
            </a:r>
            <a:r>
              <a:rPr lang="lt-LT" sz="2000" i="1" dirty="0" err="1"/>
              <a:t>fair</a:t>
            </a:r>
            <a:r>
              <a:rPr lang="lt-LT" sz="2000" dirty="0"/>
              <a:t> grupės (</a:t>
            </a:r>
            <a:r>
              <a:rPr lang="lt-LT" sz="2000" i="1" dirty="0"/>
              <a:t>LD-</a:t>
            </a:r>
            <a:r>
              <a:rPr lang="lt-LT" sz="2000" i="1" dirty="0" err="1"/>
              <a:t>Fair</a:t>
            </a:r>
            <a:r>
              <a:rPr lang="lt-LT" sz="2000" dirty="0"/>
              <a:t> ir </a:t>
            </a:r>
            <a:r>
              <a:rPr lang="lt-LT" sz="2000" i="1" dirty="0"/>
              <a:t>HD-</a:t>
            </a:r>
            <a:r>
              <a:rPr lang="lt-LT" sz="2000" i="1" dirty="0" err="1"/>
              <a:t>Fair</a:t>
            </a:r>
            <a:r>
              <a:rPr lang="lt-LT" sz="2000" dirty="0"/>
              <a:t>) atsiskiria kaip tikėtasi;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Nors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good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persidengia su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ideal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ir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premium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tačiau atsiskiria nuo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fair</a:t>
            </a:r>
            <a:r>
              <a:rPr lang="lt-LT" sz="2000" i="1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Taip pat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ideal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ir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premium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irgi atsiskiria viena nuo kitos.</a:t>
            </a:r>
            <a:endParaRPr lang="lt-LT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FDE14-9F63-46F1-A8ED-AAD3EBD1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2894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1FEB-F0F9-4B1B-AC55-8534A8E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0350" cy="682625"/>
          </a:xfrm>
        </p:spPr>
        <p:txBody>
          <a:bodyPr>
            <a:normAutofit/>
          </a:bodyPr>
          <a:lstStyle/>
          <a:p>
            <a:r>
              <a:rPr lang="lt-LT" sz="3600" dirty="0"/>
              <a:t>Nenormuoti duomenys</a:t>
            </a:r>
          </a:p>
        </p:txBody>
      </p:sp>
      <p:pic>
        <p:nvPicPr>
          <p:cNvPr id="8" name="Content Placeholder 7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E6CAF48-47AB-4A51-94FA-3C571C4C2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1114425"/>
            <a:ext cx="3849718" cy="277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FFF6012-8F82-4CA3-9CE1-FFAEBE6C9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4425"/>
            <a:ext cx="4867275" cy="4812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00606C-1B20-4C62-9CE1-ABD0EFB69A99}"/>
              </a:ext>
            </a:extLst>
          </p:cNvPr>
          <p:cNvSpPr txBox="1"/>
          <p:nvPr/>
        </p:nvSpPr>
        <p:spPr>
          <a:xfrm>
            <a:off x="6877050" y="4191000"/>
            <a:ext cx="50290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Matome, kad ant pirmos PC yra beveik visa dalis bendros dispersijos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uomenys yra labiau susitelkę kairėje pusėje, taškai sunkiau atskiriami.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ADB30-87F8-4D64-B099-0C4128FC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1128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D27D-414E-43BC-9948-28D99897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34600" cy="842238"/>
          </a:xfrm>
        </p:spPr>
        <p:txBody>
          <a:bodyPr>
            <a:normAutofit/>
          </a:bodyPr>
          <a:lstStyle/>
          <a:p>
            <a:r>
              <a:rPr lang="en-US" sz="3600" dirty="0" err="1"/>
              <a:t>Daugiamat</a:t>
            </a:r>
            <a:r>
              <a:rPr lang="lt-LT" sz="3600" dirty="0"/>
              <a:t>ės skalės (MDS)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B8C61-7AE7-4782-9D0B-4984840E17EA}"/>
              </a:ext>
            </a:extLst>
          </p:cNvPr>
          <p:cNvSpPr txBox="1"/>
          <p:nvPr/>
        </p:nvSpPr>
        <p:spPr>
          <a:xfrm>
            <a:off x="838200" y="1366887"/>
            <a:ext cx="10587087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lt-LT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MDS tikslas - kiekvieną objektą iš didesnės dimensijos duomenų erdvės transformuoti į iš anksto parinkto dydžio mažesnės dimensijos erdvę (vadinama vaizdo erdve). Naudojant MDS ieškoma daugiamačių duomenų projekcijų vaizdo erdvėje, siekiant išlaikyti atstumus tarp objektų.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/>
            </a:endParaRPr>
          </a:p>
          <a:p>
            <a:endParaRPr lang="lt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47B3-4234-46FA-93D3-672C1803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7286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14B533-484C-4D05-9EF3-BE80194FB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2746" y="1097851"/>
            <a:ext cx="9106508" cy="430282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70854-8692-477E-9A6D-7BD1A211BBE7}"/>
              </a:ext>
            </a:extLst>
          </p:cNvPr>
          <p:cNvSpPr txBox="1"/>
          <p:nvPr/>
        </p:nvSpPr>
        <p:spPr>
          <a:xfrm>
            <a:off x="571499" y="451520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600" dirty="0">
                <a:latin typeface="+mj-lt"/>
              </a:rPr>
              <a:t>Vizualizavimas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9C3C9-066B-43DE-A6C0-248C250DE67C}"/>
              </a:ext>
            </a:extLst>
          </p:cNvPr>
          <p:cNvSpPr txBox="1"/>
          <p:nvPr/>
        </p:nvSpPr>
        <p:spPr>
          <a:xfrm>
            <a:off x="571499" y="5542961"/>
            <a:ext cx="10048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000" dirty="0"/>
              <a:t>Matome, kad kaip  ir su PCA, grupės </a:t>
            </a:r>
            <a:r>
              <a:rPr lang="lt-LT" sz="2000" i="1" dirty="0" err="1"/>
              <a:t>good</a:t>
            </a:r>
            <a:r>
              <a:rPr lang="lt-LT" sz="2000" i="1" dirty="0"/>
              <a:t>, </a:t>
            </a:r>
            <a:r>
              <a:rPr lang="lt-LT" sz="2000" i="1" dirty="0" err="1"/>
              <a:t>ideal</a:t>
            </a:r>
            <a:r>
              <a:rPr lang="lt-LT" sz="2000" dirty="0"/>
              <a:t> ir </a:t>
            </a:r>
            <a:r>
              <a:rPr lang="lt-LT" sz="2000" i="1" dirty="0" err="1"/>
              <a:t>premium</a:t>
            </a:r>
            <a:r>
              <a:rPr lang="lt-LT" sz="2000" i="1" dirty="0"/>
              <a:t> </a:t>
            </a:r>
            <a:r>
              <a:rPr lang="lt-LT" sz="2000" dirty="0"/>
              <a:t>persidengia, tačiau </a:t>
            </a:r>
            <a:r>
              <a:rPr lang="lt-LT" sz="2000" i="1" dirty="0" err="1"/>
              <a:t>Fair</a:t>
            </a:r>
            <a:r>
              <a:rPr lang="lt-LT" sz="2000" i="1" dirty="0"/>
              <a:t> </a:t>
            </a:r>
            <a:r>
              <a:rPr lang="lt-LT" sz="2000" dirty="0"/>
              <a:t>ir vėl yra „iš kraštų“.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3A7A3-0CB3-4C89-8371-3BAB5732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8050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87AE-06C2-4668-AC6E-5151C18F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600" dirty="0"/>
              <a:t>Įtempimo grafikas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316674-0959-4712-AA4F-16A4C516C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078" y="1560387"/>
            <a:ext cx="5725784" cy="4138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64CE2-F808-4CF7-8719-5108ACA9E7B1}"/>
              </a:ext>
            </a:extLst>
          </p:cNvPr>
          <p:cNvSpPr txBox="1"/>
          <p:nvPr/>
        </p:nvSpPr>
        <p:spPr>
          <a:xfrm>
            <a:off x="6705600" y="1690688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atome, kad perėjus prie dviejų </a:t>
            </a:r>
            <a:r>
              <a:rPr lang="lt-LT" sz="2000" dirty="0">
                <a:effectLst/>
                <a:ea typeface="Calibri" panose="020F0502020204030204" pitchFamily="34" charset="0"/>
              </a:rPr>
              <a:t>komponenčių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įtempimas smarkiai krenta;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Paėmus tris komponentes, įtempimas nuo dviejų pasikeis nežymiai. </a:t>
            </a:r>
            <a:endParaRPr lang="lt-LT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34EC6-B0DD-4BBC-A1B7-D914A7B2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562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9583-9634-4304-8B0B-6B2DC51D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36550"/>
            <a:ext cx="3688336" cy="1168400"/>
          </a:xfrm>
        </p:spPr>
        <p:txBody>
          <a:bodyPr>
            <a:normAutofit/>
          </a:bodyPr>
          <a:lstStyle/>
          <a:p>
            <a:r>
              <a:rPr lang="lt-LT" sz="3600" dirty="0"/>
              <a:t>Atstumų metrikos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FCF093-920F-4351-B6C7-DB4FD9C1A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7911" y="194943"/>
            <a:ext cx="7894064" cy="64681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51B93-42EF-4875-9B00-334B4D9684C8}"/>
              </a:ext>
            </a:extLst>
          </p:cNvPr>
          <p:cNvSpPr txBox="1"/>
          <p:nvPr/>
        </p:nvSpPr>
        <p:spPr>
          <a:xfrm>
            <a:off x="590550" y="1504950"/>
            <a:ext cx="32194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lt-L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uklidinė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atstumų metrika klasių atsiskyrimus vaizduoja geriausiai;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Kitos neblogos alternatyvos: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Manheteno atstumas;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Čebyševo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atstumas.</a:t>
            </a:r>
          </a:p>
          <a:p>
            <a:pPr lvl="1"/>
            <a:endParaRPr lang="lt-LT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Apie duomenis kažko naujo atrasti nepavyko.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t-L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C738D1-98A2-41DA-90D4-CF362EB3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8755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CAB9-A022-4585-A409-1CD85B09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65125"/>
            <a:ext cx="3865528" cy="1149350"/>
          </a:xfrm>
        </p:spPr>
        <p:txBody>
          <a:bodyPr>
            <a:normAutofit/>
          </a:bodyPr>
          <a:lstStyle/>
          <a:p>
            <a:r>
              <a:rPr lang="lt-LT" sz="3600" dirty="0"/>
              <a:t>SMACOF kartojimų skaičius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710FD-08DE-47DD-9C9A-4FB7A24D2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3679" y="270273"/>
            <a:ext cx="7641306" cy="60829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35A02D-6D0F-4E45-83D2-BA3C73937DDE}"/>
              </a:ext>
            </a:extLst>
          </p:cNvPr>
          <p:cNvSpPr txBox="1"/>
          <p:nvPr/>
        </p:nvSpPr>
        <p:spPr>
          <a:xfrm>
            <a:off x="438151" y="1746935"/>
            <a:ext cx="3513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izualizacijai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n_init</a:t>
            </a:r>
            <a:r>
              <a:rPr lang="lt-LT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didelės įtakos neturėjo;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35D2C-5F81-4D94-BDDA-5E97D983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1940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13D1-FB4C-4F30-99F2-51954216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71"/>
            <a:ext cx="9230390" cy="644524"/>
          </a:xfrm>
        </p:spPr>
        <p:txBody>
          <a:bodyPr>
            <a:normAutofit/>
          </a:bodyPr>
          <a:lstStyle/>
          <a:p>
            <a:r>
              <a:rPr lang="lt-LT" sz="3600" dirty="0"/>
              <a:t>Nenormuoti duomenys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E402E9B-0818-49EA-9E22-57CCA289C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05" y="1138295"/>
            <a:ext cx="923039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E9EEC1-78F6-43A8-9F79-36A3F4671F6F}"/>
              </a:ext>
            </a:extLst>
          </p:cNvPr>
          <p:cNvSpPr txBox="1"/>
          <p:nvPr/>
        </p:nvSpPr>
        <p:spPr>
          <a:xfrm>
            <a:off x="909675" y="5405495"/>
            <a:ext cx="980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uomenų nenormavimas visiškai pakeitė galutinį vaizdą į blogąją pusę. Šiuo atveju nieko negalėtume pasakyti apie duomenis.</a:t>
            </a:r>
            <a:endParaRPr lang="lt-LT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39496-7634-4787-A5A3-2A1566D4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19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754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BC2E-C35F-4B6D-A7B3-B3884ECD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28"/>
            <a:ext cx="10515600" cy="813226"/>
          </a:xfrm>
        </p:spPr>
        <p:txBody>
          <a:bodyPr>
            <a:normAutofit/>
          </a:bodyPr>
          <a:lstStyle/>
          <a:p>
            <a:r>
              <a:rPr lang="pl-PL" sz="4000" dirty="0" err="1"/>
              <a:t>Duomenys</a:t>
            </a:r>
            <a:endParaRPr lang="lt-L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7723-E3C5-4AA1-850A-4F2BCB6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948"/>
            <a:ext cx="10898171" cy="5480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lt-LT" sz="2200" dirty="0">
                <a:effectLst/>
                <a:ea typeface="Calibri" panose="020F0502020204030204" pitchFamily="34" charset="0"/>
              </a:rPr>
              <a:t>Darbui naudojama </a:t>
            </a:r>
            <a:r>
              <a:rPr lang="lt-LT" sz="2200" i="1" dirty="0" err="1">
                <a:effectLst/>
                <a:ea typeface="Calibri" panose="020F0502020204030204" pitchFamily="34" charset="0"/>
              </a:rPr>
              <a:t>Diamonds</a:t>
            </a:r>
            <a:r>
              <a:rPr lang="lt-LT" sz="2200" dirty="0">
                <a:effectLst/>
                <a:ea typeface="Calibri" panose="020F0502020204030204" pitchFamily="34" charset="0"/>
              </a:rPr>
              <a:t> duomenų aibė. Šiame duomenų rinkinyje yra beveik 54 000 įrašų apie deimantus.</a:t>
            </a:r>
            <a:endParaRPr lang="lt-LT" sz="2200" dirty="0">
              <a:ea typeface="+mn-lt"/>
              <a:cs typeface="+mn-lt"/>
            </a:endParaRPr>
          </a:p>
          <a:p>
            <a:r>
              <a:rPr lang="lt-LT" sz="2200" dirty="0">
                <a:ea typeface="+mn-lt"/>
                <a:cs typeface="+mn-lt"/>
              </a:rPr>
              <a:t> Duomenų atributai buvo: </a:t>
            </a:r>
            <a:endParaRPr lang="lt-LT" sz="2200" dirty="0"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Carat</a:t>
            </a:r>
            <a:r>
              <a:rPr lang="lt-LT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–masė (karatais (1 karatas = 200 mg)) (kiekybinis tolydus,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- santykių);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lt-LT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deimanto forma (priklausomas kategorinis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kint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(matavimų skalė (toliau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 nominalioji);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deimanto spalva (kategorinis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kint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nominalioji);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Clarity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deimanto skaidrumas (kategorinis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kint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ranginė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Depth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deimanto aukštis padalintas iš jo juostos (%, kiekybinis tolydus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kint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santykių);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deimanto viršūnė išreikšta procentais per vidutinį deimanto diametrą (%, kiekybinis tolydus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kint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santykių);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deimanto kaina($) (kiekybinis tolydus,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- santykių);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ilgis(mm) (kiekybinis tolydus,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- santykių);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plotis(mm) (kiekybinis tolydus,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- santykių);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aukštis(mm) (kiekybinis tolydus, </a:t>
            </a:r>
            <a:r>
              <a:rPr lang="lt-LT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</a:t>
            </a:r>
            <a:r>
              <a:rPr lang="lt-LT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- santykių).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Priklausomas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</a:t>
            </a:r>
            <a:r>
              <a:rPr lang="lt-LT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žymis</a:t>
            </a:r>
            <a:r>
              <a:rPr lang="lt-LT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„</a:t>
            </a:r>
            <a:r>
              <a:rPr lang="lt-LT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lt-LT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galimas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reik</a:t>
            </a:r>
            <a:r>
              <a:rPr lang="lt-LT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šmes</a:t>
            </a:r>
            <a:r>
              <a:rPr lang="lt-LT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lt-LT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Fair</a:t>
            </a:r>
            <a:r>
              <a:rPr lang="lt-LT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lt-LT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lt-LT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lt-LT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lang="lt-LT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lt-LT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Premium, </a:t>
            </a:r>
            <a:r>
              <a:rPr lang="lt-LT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</a:t>
            </a:r>
            <a:r>
              <a:rPr lang="lt-LT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Kadangi duomenų yra labai daug, mes išsirinkome tik po 200 įrašų kiekvienos deimanto formos.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sz="2400" dirty="0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0A025-08F2-4524-B3D4-0F16B850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1733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CE97-02C3-41D7-8E69-5D353312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7563" cy="957648"/>
          </a:xfrm>
        </p:spPr>
        <p:txBody>
          <a:bodyPr>
            <a:normAutofit/>
          </a:bodyPr>
          <a:lstStyle/>
          <a:p>
            <a:r>
              <a:rPr lang="lt-LT" sz="3600" dirty="0"/>
              <a:t>t-SNE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69551-25E3-4EAA-BB7F-4792B944D7A7}"/>
              </a:ext>
            </a:extLst>
          </p:cNvPr>
          <p:cNvSpPr txBox="1"/>
          <p:nvPr/>
        </p:nvSpPr>
        <p:spPr>
          <a:xfrm>
            <a:off x="926237" y="1322774"/>
            <a:ext cx="9455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t-SNE yra patobulintas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Hintono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ir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Rowieso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pradinio stochastinio kaimyno įterpimo (SNE) variantas.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Pagrindinė SNE idėja – minimizuoti skirtumą tarp sąlyginių tikimybių skirstinių, atspindinčių panašumus, apskaičiuotus duomenų taškams didelės ir mažos dimensijos vaizduose.</a:t>
            </a:r>
            <a:endParaRPr lang="lt-L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4AD97-48FF-4014-8908-FCA5608E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20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984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493A-1E56-4C5B-A6B6-458FEFE5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600" dirty="0"/>
              <a:t>Vizualizavimas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5520F-0F9E-4757-B5E5-C640CB6CD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" y="1597717"/>
            <a:ext cx="11902851" cy="2824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C04462-4002-41FA-A47B-F757C2549CE7}"/>
              </a:ext>
            </a:extLst>
          </p:cNvPr>
          <p:cNvSpPr txBox="1"/>
          <p:nvPr/>
        </p:nvSpPr>
        <p:spPr>
          <a:xfrm>
            <a:off x="838200" y="5008149"/>
            <a:ext cx="98423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t-SNE irgi nepadėjo mums geriau atskirti deimantų formų. Iš šio grafiko matome dar daugiau klasterių, kurie tik apsunkina interpretaciją arba indikuoja, kad mums trūksta informacijos.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9CB32-E100-4D72-B2B2-16A4153B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21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53446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F444-D65E-4071-8EFA-9A63993B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65125"/>
            <a:ext cx="5114925" cy="1016000"/>
          </a:xfrm>
        </p:spPr>
        <p:txBody>
          <a:bodyPr>
            <a:noAutofit/>
          </a:bodyPr>
          <a:lstStyle/>
          <a:p>
            <a:r>
              <a:rPr lang="lt-LT" sz="3600" dirty="0"/>
              <a:t>Parametras </a:t>
            </a:r>
            <a:r>
              <a:rPr lang="lt-LT" sz="3600" i="1" dirty="0"/>
              <a:t>„</a:t>
            </a:r>
            <a:r>
              <a:rPr lang="lt-LT" sz="3600" i="1" dirty="0" err="1"/>
              <a:t>Perplexity</a:t>
            </a:r>
            <a:r>
              <a:rPr lang="lt-LT" sz="3600" i="1" dirty="0"/>
              <a:t>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91AE1-D845-4036-A228-B9D2348F9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2439" y="121443"/>
            <a:ext cx="6755018" cy="66151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D1D14-5D7C-4A7F-938B-143CC5AC4DDC}"/>
              </a:ext>
            </a:extLst>
          </p:cNvPr>
          <p:cNvSpPr txBox="1"/>
          <p:nvPr/>
        </p:nvSpPr>
        <p:spPr>
          <a:xfrm>
            <a:off x="800100" y="1685925"/>
            <a:ext cx="401699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ei vienas variantas nesuteikia daugiau informacijos nei turėjome prieš tai;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am, kad pradėtų atsiskirti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fair</a:t>
            </a:r>
            <a:r>
              <a:rPr lang="lt-LT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klasė, reikia gana didelio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perplexity</a:t>
            </a:r>
            <a:r>
              <a:rPr lang="lt-LT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EBE15-B1D0-4B90-8140-F580531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22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7561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D0D9-A47F-41E2-8B89-DFF68C28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7404" cy="907494"/>
          </a:xfrm>
        </p:spPr>
        <p:txBody>
          <a:bodyPr>
            <a:normAutofit/>
          </a:bodyPr>
          <a:lstStyle/>
          <a:p>
            <a:r>
              <a:rPr lang="lt-LT" sz="3600" dirty="0"/>
              <a:t>Nenormuoti duomenys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05D8-EBD0-4336-B818-0F25D7B7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0268"/>
            <a:ext cx="8616885" cy="1140932"/>
          </a:xfrm>
        </p:spPr>
        <p:txBody>
          <a:bodyPr/>
          <a:lstStyle/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Šį kartą nenormuotų duomenų t-SNE grafikas yra dar sunkiau interpretuojamas</a:t>
            </a: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Grupės visiškai neatsiskiria.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dirty="0"/>
          </a:p>
        </p:txBody>
      </p:sp>
      <p:pic>
        <p:nvPicPr>
          <p:cNvPr id="4" name="Picture 3" descr="A picture containing text, map, sport, screenshot&#10;&#10;Description automatically generated">
            <a:extLst>
              <a:ext uri="{FF2B5EF4-FFF2-40B4-BE49-F238E27FC236}">
                <a16:creationId xmlns:a16="http://schemas.microsoft.com/office/drawing/2014/main" id="{0B98B709-010E-4584-9CE9-842F6A672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6" y="1579802"/>
            <a:ext cx="11808748" cy="30532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3E8D-8FAE-4A89-80EA-FAD2769F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23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8592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A461-CB36-4A39-873D-BACC659A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829193"/>
          </a:xfrm>
        </p:spPr>
        <p:txBody>
          <a:bodyPr/>
          <a:lstStyle/>
          <a:p>
            <a:r>
              <a:rPr lang="en-150" dirty="0" err="1"/>
              <a:t>Geriausi</a:t>
            </a:r>
            <a:r>
              <a:rPr lang="en-150" dirty="0"/>
              <a:t> </a:t>
            </a:r>
            <a:r>
              <a:rPr lang="en-150" dirty="0" err="1"/>
              <a:t>grafikai</a:t>
            </a:r>
            <a:endParaRPr lang="lt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D58C3-8F68-4AB9-906E-DB235E6A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24</a:t>
            </a:fld>
            <a:endParaRPr lang="lt-LT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C85BE7D-4023-43EA-8248-8F207F35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3361" y="909537"/>
            <a:ext cx="6590439" cy="3113982"/>
          </a:xfrm>
          <a:prstGeom prst="rect">
            <a:avLst/>
          </a:prstGeom>
          <a:noFill/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4134D1B-59FB-41D5-85C0-4007A6C3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71" y="4283367"/>
            <a:ext cx="9649457" cy="2289512"/>
          </a:xfrm>
          <a:prstGeom prst="rect">
            <a:avLst/>
          </a:prstGeom>
        </p:spPr>
      </p:pic>
      <p:pic>
        <p:nvPicPr>
          <p:cNvPr id="10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AF626ED5-48C4-47E1-8637-04EEC3D20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90" y="854918"/>
            <a:ext cx="3417299" cy="3428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80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43AA-D0D9-484D-ADC5-0617999B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/>
          </a:bodyPr>
          <a:lstStyle/>
          <a:p>
            <a:r>
              <a:rPr lang="lt-LT" sz="3600" dirty="0"/>
              <a:t>Metodų privalumai ir trūkumai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53E4-B242-4BAD-9D09-3BAF6EC3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502"/>
            <a:ext cx="10515600" cy="5239544"/>
          </a:xfrm>
        </p:spPr>
        <p:txBody>
          <a:bodyPr>
            <a:normAutofit/>
          </a:bodyPr>
          <a:lstStyle/>
          <a:p>
            <a:r>
              <a:rPr lang="lt-LT" dirty="0"/>
              <a:t>PCA: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lt-L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rivalumas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paprastumas. Modelis greitai pateikė atsakymus turimai aibei, kurie šį kartą niekuo nenusileido kitiems dimensijos mažinimo metodams;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Tr</a:t>
            </a:r>
            <a:r>
              <a:rPr lang="lt-LT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ūkumas</a:t>
            </a:r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su didėjančiu </a:t>
            </a:r>
            <a:r>
              <a:rPr lang="lt-L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kovariančių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skaičiumi krinta jo tikslumas (dispersija labiau išsibarsčiusi). </a:t>
            </a:r>
          </a:p>
          <a:p>
            <a:r>
              <a:rPr lang="lt-LT" dirty="0">
                <a:latin typeface="Times New Roman" panose="02020603050405020304" pitchFamily="18" charset="0"/>
              </a:rPr>
              <a:t>MDS:</a:t>
            </a:r>
          </a:p>
          <a:p>
            <a:pPr lvl="1"/>
            <a:r>
              <a:rPr lang="lt-LT" sz="2000" dirty="0">
                <a:latin typeface="Times New Roman" panose="02020603050405020304" pitchFamily="18" charset="0"/>
              </a:rPr>
              <a:t>Privalumas - 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Šis metodas leidžia pastebėti netiesinius sąryšius tarp taškų ir juos vizualizuoti išsaugant duomenų topologiją, kas praplatina dimensijos mažinimo galimybes. Taip pat šis metodas nėra toks jautrus išskirtims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lt-L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Trūkumas 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ilgas veikimo laikas ir galimybė algoritmui konverguoti į lokalų minimumą (vietoje globalaus).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t-SNE: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lt-L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rivalumas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išsaugojimas vietinės struktūros, nesutelkimas taškų centre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Problema, su kuria susidūrėme ir mes – prarasta informacija apie grupių padėtį. Turėjome daug mažesnių klasterių, kurie nebūtinai taip išsidėstytų didesnės dimensijos erdvėje.</a:t>
            </a:r>
            <a:endParaRPr lang="lt-LT" sz="2000" dirty="0"/>
          </a:p>
          <a:p>
            <a:endParaRPr lang="lt-LT" sz="16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C84A-26C3-484B-9382-6BCA06B6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25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04039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EA8-F476-4689-9C1C-EAE90F38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600" dirty="0"/>
              <a:t>Išvados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6559-94A8-4446-BC6F-825DBC4E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lt-LT" sz="2400" dirty="0">
                <a:latin typeface="Times New Roman"/>
                <a:ea typeface="Calibri" panose="020F0502020204030204" pitchFamily="34" charset="0"/>
                <a:cs typeface="Times New Roman"/>
              </a:rPr>
              <a:t>Iš pradinės duomenų analizės nustatėme, kad klasės </a:t>
            </a:r>
            <a:r>
              <a:rPr lang="lt-LT" sz="2400" i="1" dirty="0" err="1">
                <a:latin typeface="Times New Roman"/>
                <a:ea typeface="Calibri" panose="020F0502020204030204" pitchFamily="34" charset="0"/>
                <a:cs typeface="Times New Roman"/>
              </a:rPr>
              <a:t>good</a:t>
            </a:r>
            <a:r>
              <a:rPr lang="lt-LT" sz="2400" i="1" dirty="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lt-LT" sz="2400" dirty="0">
                <a:latin typeface="Times New Roman"/>
                <a:ea typeface="Calibri" panose="020F0502020204030204" pitchFamily="34" charset="0"/>
                <a:cs typeface="Times New Roman"/>
              </a:rPr>
              <a:t>ir </a:t>
            </a:r>
            <a:r>
              <a:rPr lang="lt-LT" sz="2400" i="1" dirty="0" err="1">
                <a:latin typeface="Times New Roman"/>
                <a:ea typeface="Calibri" panose="020F0502020204030204" pitchFamily="34" charset="0"/>
                <a:cs typeface="Times New Roman"/>
              </a:rPr>
              <a:t>very</a:t>
            </a:r>
            <a:r>
              <a:rPr lang="lt-LT" sz="2400" i="1" dirty="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lt-LT" sz="2400" i="1" dirty="0" err="1">
                <a:latin typeface="Times New Roman"/>
                <a:ea typeface="Calibri" panose="020F0502020204030204" pitchFamily="34" charset="0"/>
                <a:cs typeface="Times New Roman"/>
              </a:rPr>
              <a:t>good</a:t>
            </a:r>
            <a:r>
              <a:rPr lang="lt-LT" sz="2400" dirty="0">
                <a:latin typeface="Times New Roman"/>
                <a:ea typeface="Calibri" panose="020F0502020204030204" pitchFamily="34" charset="0"/>
                <a:cs typeface="Times New Roman"/>
              </a:rPr>
              <a:t> beveik nesiskiria, o </a:t>
            </a:r>
            <a:r>
              <a:rPr lang="lt-LT" sz="2400" i="1" dirty="0" err="1">
                <a:latin typeface="Times New Roman"/>
                <a:ea typeface="Calibri" panose="020F0502020204030204" pitchFamily="34" charset="0"/>
                <a:cs typeface="Times New Roman"/>
              </a:rPr>
              <a:t>fair</a:t>
            </a:r>
            <a:r>
              <a:rPr lang="lt-LT" sz="2400" i="1" dirty="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lt-LT" sz="2400" dirty="0">
                <a:latin typeface="Times New Roman"/>
                <a:ea typeface="Calibri" panose="020F0502020204030204" pitchFamily="34" charset="0"/>
                <a:cs typeface="Times New Roman"/>
              </a:rPr>
              <a:t>turi du klasterius;</a:t>
            </a:r>
          </a:p>
          <a:p>
            <a:r>
              <a:rPr lang="lt-LT" sz="24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Iš PCA ir MDS mažinimo metodų gavome panašius rezultatus;</a:t>
            </a:r>
            <a:endParaRPr lang="lt-LT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lvl="1"/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Pagal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3D 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grafikus matėme, kad viena nuo kitos atsiskyrė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ideal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ir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premium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klasės;</a:t>
            </a:r>
          </a:p>
          <a:p>
            <a:pPr lvl="1"/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Nuo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fair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(abiejų) aiškiai atsiskyrė visos likusios klasės;</a:t>
            </a:r>
            <a:endParaRPr lang="lt-LT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Good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klasė persidengė su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premium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ir </a:t>
            </a:r>
            <a:r>
              <a:rPr lang="lt-LT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ideal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klasėmis.</a:t>
            </a:r>
            <a:endParaRPr lang="lt-LT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Tai indikuoja, kad mums trūksta duomenų norint atskirti deimantų formų (</a:t>
            </a:r>
            <a:r>
              <a:rPr lang="lt-LT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cut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klases pagal turimus parametrus.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Tad jeigu norėtume tęsti darbą su šiais duomenimis (pavyzdžiui atlikdami regresijos </a:t>
            </a:r>
            <a:r>
              <a:rPr lang="lt-L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polinominio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atsako uždavinį), turėtume pabandyti rasti papildomų kintamųjų ir daugiau informacijos;</a:t>
            </a:r>
          </a:p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Nepavyko panaudoti kategorinių kintamųjų papildomos informacijos, kas galbūt leistų susidaryti papildomas ir tikslesnes įžvalgas.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A2C6D-5126-4883-B5CA-014B1800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26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630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16CC-BC30-445A-B912-787D7AA5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600" dirty="0"/>
              <a:t>Tyrimo tikslas ir uždaviniai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C234-0589-4CDF-9F64-65C31A12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lt-L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Šio darbo tikslas yra panaudoti dimensijos mažinimo metodus daugiamačių duomenų vizualizavimui, ištirti metodų galimybes bei pateikti pasirinktos aibės vizualizavimo rezultatus ir gautų rezultatų interpretaciją.</a:t>
            </a:r>
            <a:endParaRPr lang="lt-LT" sz="2400" dirty="0"/>
          </a:p>
          <a:p>
            <a:pPr algn="just"/>
            <a:r>
              <a:rPr lang="lt-LT" sz="2400" dirty="0"/>
              <a:t>Uždaviniai: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Rasti duomenų aibę;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Pateikti pasirinktos aibės aprašomąją statistiką, aprašyti duomenų aibės specifiką;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Sunormuoti duomenų aibę pagal vidurkį ir dispersiją;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Sumažinti duomenų aibės dimensiją iki </a:t>
            </a:r>
            <a:r>
              <a:rPr lang="lt-LT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dim</a:t>
            </a:r>
            <a:r>
              <a:rPr lang="lt-L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2, naudojant tris pasirinktus dimensijos mažinimo metodus;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Palyginti rezultatus normuotos ir nenormuotos duomenų aibės;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Vizualizuoti rezultatus naudodami taškinius grafikus;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lt-L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Apibendrinti gautus rezultatus;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lt-L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Įvardinti tirtų dimensijos mažinimo metodų privalumus ir trūkumus.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51AD3-83EB-455E-8764-D682C44D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0094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D014-1279-4E63-AECD-3EF60C63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992"/>
            <a:ext cx="10515600" cy="817563"/>
          </a:xfrm>
        </p:spPr>
        <p:txBody>
          <a:bodyPr/>
          <a:lstStyle/>
          <a:p>
            <a:r>
              <a:rPr lang="lt-LT" dirty="0">
                <a:cs typeface="Times New Roman"/>
              </a:rPr>
              <a:t>Duomenų apdorojimas</a:t>
            </a: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24627-FC09-4CEE-A680-3D8F425B684C}"/>
              </a:ext>
            </a:extLst>
          </p:cNvPr>
          <p:cNvSpPr txBox="1"/>
          <p:nvPr/>
        </p:nvSpPr>
        <p:spPr>
          <a:xfrm>
            <a:off x="763587" y="971928"/>
            <a:ext cx="105140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Times New Roman"/>
              </a:rPr>
              <a:t>Aprašomoji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dirty="0" err="1">
                <a:cs typeface="Times New Roman"/>
              </a:rPr>
              <a:t>statistika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902453-6B86-4CF9-B956-726FDAE50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14" y="1600364"/>
            <a:ext cx="7428571" cy="26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CCA8A-91D2-4B7B-AB4C-B5CF715CB04B}"/>
              </a:ext>
            </a:extLst>
          </p:cNvPr>
          <p:cNvSpPr txBox="1"/>
          <p:nvPr/>
        </p:nvSpPr>
        <p:spPr>
          <a:xfrm>
            <a:off x="838200" y="4572000"/>
            <a:ext cx="10514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/>
              <a:t>Išvados: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i="1" dirty="0" err="1">
                <a:effectLst/>
                <a:ea typeface="Calibri" panose="020F0502020204030204" pitchFamily="34" charset="0"/>
              </a:rPr>
              <a:t>price</a:t>
            </a:r>
            <a:r>
              <a:rPr lang="lt-LT" sz="2000" i="1" dirty="0">
                <a:effectLst/>
                <a:ea typeface="Calibri" panose="020F0502020204030204" pitchFamily="34" charset="0"/>
              </a:rPr>
              <a:t> </a:t>
            </a:r>
            <a:r>
              <a:rPr lang="lt-LT" sz="2000" dirty="0" err="1">
                <a:effectLst/>
                <a:ea typeface="Calibri" panose="020F0502020204030204" pitchFamily="34" charset="0"/>
              </a:rPr>
              <a:t>kovariantės</a:t>
            </a:r>
            <a:r>
              <a:rPr lang="lt-LT" sz="2000" dirty="0">
                <a:effectLst/>
                <a:ea typeface="Calibri" panose="020F0502020204030204" pitchFamily="34" charset="0"/>
              </a:rPr>
              <a:t> vidurkis ir mediana žymiai skiriasi, o standartinis nuokrypis yra didelis;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i="1" dirty="0" err="1">
                <a:effectLst/>
                <a:ea typeface="Calibri" panose="020F0502020204030204" pitchFamily="34" charset="0"/>
              </a:rPr>
              <a:t>carat</a:t>
            </a:r>
            <a:r>
              <a:rPr lang="lt-LT" sz="2000" i="1" dirty="0">
                <a:effectLst/>
                <a:ea typeface="Calibri" panose="020F0502020204030204" pitchFamily="34" charset="0"/>
              </a:rPr>
              <a:t> </a:t>
            </a:r>
            <a:r>
              <a:rPr lang="lt-LT" sz="2000" dirty="0">
                <a:effectLst/>
                <a:ea typeface="Calibri" panose="020F0502020204030204" pitchFamily="34" charset="0"/>
              </a:rPr>
              <a:t>maksimali reikšmė yra žymiai didesnė už trečią kvartilį;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ea typeface="Calibri" panose="020F0502020204030204" pitchFamily="34" charset="0"/>
              </a:rPr>
              <a:t>Taip pat yra ir su </a:t>
            </a:r>
            <a:r>
              <a:rPr lang="lt-LT" sz="2000" i="1" dirty="0" err="1">
                <a:effectLst/>
                <a:ea typeface="Calibri" panose="020F0502020204030204" pitchFamily="34" charset="0"/>
              </a:rPr>
              <a:t>depth</a:t>
            </a:r>
            <a:r>
              <a:rPr lang="lt-LT" sz="2000" i="1" dirty="0">
                <a:effectLst/>
                <a:ea typeface="Calibri" panose="020F0502020204030204" pitchFamily="34" charset="0"/>
              </a:rPr>
              <a:t>, </a:t>
            </a:r>
            <a:r>
              <a:rPr lang="lt-LT" sz="2000" i="1" dirty="0" err="1">
                <a:effectLst/>
                <a:ea typeface="Calibri" panose="020F0502020204030204" pitchFamily="34" charset="0"/>
              </a:rPr>
              <a:t>table</a:t>
            </a:r>
            <a:r>
              <a:rPr lang="lt-LT" sz="2000" i="1" dirty="0">
                <a:effectLst/>
                <a:ea typeface="Calibri" panose="020F0502020204030204" pitchFamily="34" charset="0"/>
              </a:rPr>
              <a:t> </a:t>
            </a:r>
            <a:r>
              <a:rPr lang="lt-LT" sz="2000" dirty="0">
                <a:effectLst/>
                <a:ea typeface="Calibri" panose="020F0502020204030204" pitchFamily="34" charset="0"/>
              </a:rPr>
              <a:t>reikšmėmis, kurių maksimumai ar minimumai žymiai skiriasi nuo vidurkio.</a:t>
            </a:r>
            <a:endParaRPr lang="lt-LT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F3599-EF99-4F6F-8B6B-850918A8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1190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8E67-E474-435B-A7E1-FEC20448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223838"/>
            <a:ext cx="3913207" cy="1530350"/>
          </a:xfrm>
        </p:spPr>
        <p:txBody>
          <a:bodyPr>
            <a:normAutofit/>
          </a:bodyPr>
          <a:lstStyle/>
          <a:p>
            <a:r>
              <a:rPr lang="lt-LT" sz="3600" dirty="0"/>
              <a:t>Stačiakampės diagramos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5182B7-3FEA-4E62-B564-531FED9F8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2732" y="88899"/>
            <a:ext cx="6973868" cy="67675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51F2A7-A977-405D-2FE2-F651A23855B4}"/>
              </a:ext>
            </a:extLst>
          </p:cNvPr>
          <p:cNvSpPr txBox="1"/>
          <p:nvPr/>
        </p:nvSpPr>
        <p:spPr>
          <a:xfrm>
            <a:off x="390525" y="2303463"/>
            <a:ext cx="32035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Times New Roman"/>
              </a:rPr>
              <a:t>Labiausiai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skiriasi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pagal</a:t>
            </a:r>
            <a:r>
              <a:rPr lang="en-US" dirty="0">
                <a:cs typeface="Times New Roman"/>
              </a:rPr>
              <a:t> </a:t>
            </a:r>
            <a:r>
              <a:rPr lang="en-US" i="1" dirty="0">
                <a:cs typeface="Times New Roman"/>
              </a:rPr>
              <a:t>depth</a:t>
            </a:r>
            <a:r>
              <a:rPr lang="en-US" dirty="0">
                <a:cs typeface="Times New Roman"/>
              </a:rPr>
              <a:t>, </a:t>
            </a:r>
            <a:r>
              <a:rPr lang="en-US" i="1" dirty="0">
                <a:cs typeface="Times New Roman"/>
              </a:rPr>
              <a:t>table</a:t>
            </a:r>
            <a:r>
              <a:rPr lang="en-US" dirty="0">
                <a:cs typeface="Times New Roman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i="1" dirty="0">
                <a:cs typeface="Times New Roman"/>
              </a:rPr>
              <a:t>Good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ir</a:t>
            </a:r>
            <a:r>
              <a:rPr lang="en-US" dirty="0">
                <a:cs typeface="Times New Roman"/>
              </a:rPr>
              <a:t> </a:t>
            </a:r>
            <a:r>
              <a:rPr lang="en-US" i="1" dirty="0">
                <a:cs typeface="Times New Roman"/>
              </a:rPr>
              <a:t>very good </a:t>
            </a:r>
            <a:r>
              <a:rPr lang="en-US" dirty="0" err="1">
                <a:cs typeface="Times New Roman"/>
              </a:rPr>
              <a:t>beveik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identiškos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jas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sujungiame</a:t>
            </a:r>
            <a:r>
              <a:rPr lang="en-US" dirty="0">
                <a:cs typeface="Times New Roman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Times New Roman"/>
              </a:rPr>
              <a:t>Požymiai</a:t>
            </a:r>
            <a:r>
              <a:rPr lang="en-US" dirty="0">
                <a:cs typeface="Times New Roman"/>
              </a:rPr>
              <a:t> </a:t>
            </a:r>
            <a:r>
              <a:rPr lang="en-US" i="1" dirty="0">
                <a:cs typeface="Times New Roman"/>
              </a:rPr>
              <a:t>x, y, z, carat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labai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panašūs</a:t>
            </a:r>
            <a:r>
              <a:rPr lang="en-US" dirty="0">
                <a:cs typeface="Times New Roman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1D008-F5D1-4AE7-82EF-2E107626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2587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0D3-6613-469E-9218-2E0A86F7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5"/>
            <a:ext cx="10515600" cy="738188"/>
          </a:xfrm>
        </p:spPr>
        <p:txBody>
          <a:bodyPr>
            <a:normAutofit/>
          </a:bodyPr>
          <a:lstStyle/>
          <a:p>
            <a:r>
              <a:rPr lang="en-US" sz="3600" dirty="0" err="1">
                <a:cs typeface="Times New Roman"/>
              </a:rPr>
              <a:t>Išskirčių</a:t>
            </a:r>
            <a:r>
              <a:rPr lang="en-US" sz="3600" dirty="0">
                <a:cs typeface="Times New Roman"/>
              </a:rPr>
              <a:t> </a:t>
            </a:r>
            <a:r>
              <a:rPr lang="en-US" sz="3600" dirty="0" err="1">
                <a:cs typeface="Times New Roman"/>
              </a:rPr>
              <a:t>šalinimas</a:t>
            </a:r>
            <a:endParaRPr lang="en-US" sz="36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5196-775D-4BD7-8602-DD86EE02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938"/>
            <a:ext cx="10515600" cy="55340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ea typeface="+mn-lt"/>
                <a:cs typeface="+mn-lt"/>
              </a:rPr>
              <a:t>Išskirtis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išmesime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jei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nepateks</a:t>
            </a:r>
            <a:r>
              <a:rPr lang="en-US" sz="2400" dirty="0">
                <a:ea typeface="+mn-lt"/>
                <a:cs typeface="+mn-lt"/>
              </a:rPr>
              <a:t> tarp </a:t>
            </a:r>
            <a:r>
              <a:rPr lang="en-US" sz="2400" dirty="0" err="1">
                <a:ea typeface="+mn-lt"/>
                <a:cs typeface="+mn-lt"/>
              </a:rPr>
              <a:t>išorinių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barjerų</a:t>
            </a:r>
            <a:r>
              <a:rPr lang="en-US" sz="2400" dirty="0">
                <a:ea typeface="+mn-lt"/>
                <a:cs typeface="+mn-lt"/>
              </a:rPr>
              <a:t> ([𝑄1 – 3H; 𝑄3 + 3H], </a:t>
            </a:r>
            <a:r>
              <a:rPr lang="en-US" sz="2400" dirty="0" err="1">
                <a:ea typeface="+mn-lt"/>
                <a:cs typeface="+mn-lt"/>
              </a:rPr>
              <a:t>kur</a:t>
            </a:r>
            <a:r>
              <a:rPr lang="en-US" sz="2400" dirty="0">
                <a:ea typeface="+mn-lt"/>
                <a:cs typeface="+mn-lt"/>
              </a:rPr>
              <a:t> H = 𝑄3 – 𝑄1);</a:t>
            </a:r>
            <a:endParaRPr lang="lt-LT" sz="24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0299C-67D4-492D-BB35-B130F2017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20239"/>
            <a:ext cx="2876550" cy="184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3DE66-C21E-4B68-B867-D0C67BE91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470" y="1920238"/>
            <a:ext cx="2755015" cy="184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3047C-2FC9-4297-8348-33B268D1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7205" y="1920238"/>
            <a:ext cx="2810471" cy="1843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54741-3392-4A9A-B6F9-3D808C6E1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304" y="4117249"/>
            <a:ext cx="2810446" cy="18438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54FD3C-5D2A-4CA9-8065-F80ECBBB204C}"/>
              </a:ext>
            </a:extLst>
          </p:cNvPr>
          <p:cNvSpPr txBox="1"/>
          <p:nvPr/>
        </p:nvSpPr>
        <p:spPr>
          <a:xfrm>
            <a:off x="4588730" y="4117249"/>
            <a:ext cx="5891090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Iš viso buvo </a:t>
            </a:r>
            <a:r>
              <a:rPr lang="en-US" sz="2000" dirty="0"/>
              <a:t>30 </a:t>
            </a:r>
            <a:r>
              <a:rPr lang="en-US" sz="2000" dirty="0" err="1"/>
              <a:t>i</a:t>
            </a:r>
            <a:r>
              <a:rPr lang="lt-LT" sz="2000" dirty="0" err="1"/>
              <a:t>šskirčių</a:t>
            </a:r>
            <a:r>
              <a:rPr lang="lt-L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Duomen</a:t>
            </a:r>
            <a:r>
              <a:rPr lang="lt-LT" sz="2000" dirty="0"/>
              <a:t>ų skaičius po išskirčių šalinimo – </a:t>
            </a:r>
            <a:r>
              <a:rPr lang="en-US" sz="2000" dirty="0"/>
              <a:t>970</a:t>
            </a:r>
            <a:r>
              <a:rPr lang="lt-LT" sz="2000" dirty="0"/>
              <a:t>.</a:t>
            </a:r>
          </a:p>
          <a:p>
            <a:endParaRPr lang="lt-L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9F61D-59BD-4B59-9A39-2F608A7B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7500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5B6-CC20-43FD-B2B7-0E42B443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451"/>
            <a:ext cx="10020300" cy="939800"/>
          </a:xfrm>
        </p:spPr>
        <p:txBody>
          <a:bodyPr>
            <a:normAutofit/>
          </a:bodyPr>
          <a:lstStyle/>
          <a:p>
            <a:r>
              <a:rPr lang="en-US" sz="3600" dirty="0" err="1"/>
              <a:t>Koreliacijos</a:t>
            </a:r>
            <a:endParaRPr lang="lt-LT" sz="3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71C9486-0616-4AF5-8F40-9F36A86C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38251"/>
            <a:ext cx="6898725" cy="3046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18CE2-1F0D-4BC5-932F-3C023E8EE8EF}"/>
              </a:ext>
            </a:extLst>
          </p:cNvPr>
          <p:cNvSpPr txBox="1"/>
          <p:nvPr/>
        </p:nvSpPr>
        <p:spPr>
          <a:xfrm>
            <a:off x="857249" y="4656840"/>
            <a:ext cx="8013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Matome</a:t>
            </a:r>
            <a:r>
              <a:rPr lang="en-US" sz="2000" dirty="0"/>
              <a:t>, </a:t>
            </a:r>
            <a:r>
              <a:rPr lang="en-US" sz="2000" dirty="0" err="1"/>
              <a:t>kad</a:t>
            </a:r>
            <a:r>
              <a:rPr lang="en-US" sz="2000" dirty="0"/>
              <a:t> po</a:t>
            </a:r>
            <a:r>
              <a:rPr lang="lt-LT" sz="2000" dirty="0"/>
              <a:t>žymiai </a:t>
            </a:r>
            <a:r>
              <a:rPr lang="lt-LT" sz="2000" i="1" dirty="0" err="1"/>
              <a:t>carat</a:t>
            </a:r>
            <a:r>
              <a:rPr lang="lt-LT" sz="2000" dirty="0"/>
              <a:t>,</a:t>
            </a:r>
            <a:r>
              <a:rPr lang="lt-LT" sz="2000" i="1" dirty="0"/>
              <a:t> x</a:t>
            </a:r>
            <a:r>
              <a:rPr lang="lt-LT" sz="2000" dirty="0"/>
              <a:t>,</a:t>
            </a:r>
            <a:r>
              <a:rPr lang="lt-LT" sz="2000" i="1" dirty="0"/>
              <a:t> y</a:t>
            </a:r>
            <a:r>
              <a:rPr lang="lt-LT" sz="2000" dirty="0"/>
              <a:t>,</a:t>
            </a:r>
            <a:r>
              <a:rPr lang="lt-LT" sz="2000" i="1" dirty="0"/>
              <a:t> z stipriai koreliuoja;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Ištriname </a:t>
            </a:r>
            <a:r>
              <a:rPr lang="lt-LT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ir </a:t>
            </a:r>
            <a:r>
              <a:rPr lang="lt-LT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</a:t>
            </a:r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lt-LT" sz="20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22643-5751-46A5-81B5-88A6DD58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2992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1246-C6D5-438B-9B15-617D0B85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Autofit/>
          </a:bodyPr>
          <a:lstStyle/>
          <a:p>
            <a:r>
              <a:rPr lang="en-US" sz="3600" dirty="0" err="1">
                <a:cs typeface="Times New Roman"/>
              </a:rPr>
              <a:t>Duomenų</a:t>
            </a:r>
            <a:r>
              <a:rPr lang="en-US" sz="3600" dirty="0">
                <a:cs typeface="Times New Roman"/>
              </a:rPr>
              <a:t> </a:t>
            </a:r>
            <a:r>
              <a:rPr lang="en-US" sz="3600" dirty="0" err="1">
                <a:cs typeface="Times New Roman"/>
              </a:rPr>
              <a:t>normavimas</a:t>
            </a:r>
            <a:endParaRPr lang="en-US" sz="3600" dirty="0" err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DEDF99-4BDC-444A-9065-6751A4129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183" y="1056618"/>
            <a:ext cx="2628900" cy="11288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9E6F4D-ED79-4055-AB8D-5DBB2EDBFD29}"/>
              </a:ext>
            </a:extLst>
          </p:cNvPr>
          <p:cNvSpPr txBox="1"/>
          <p:nvPr/>
        </p:nvSpPr>
        <p:spPr>
          <a:xfrm>
            <a:off x="856366" y="1205537"/>
            <a:ext cx="669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Visuose dimensijos mažinimo metoduose naudojome normavimą pagal vidurkį ir dispersiją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lt-LT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35C50C-F2DA-43E8-8060-F860EA722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17" y="2313383"/>
            <a:ext cx="3128638" cy="3607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95407-9EBF-4A8C-84C2-66DE71D62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89" y="2313383"/>
            <a:ext cx="3673294" cy="36070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7083F-091E-44B8-A796-5F8437E9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4731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DFEF-F17A-4EC1-A183-A39E3017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Principini</a:t>
            </a:r>
            <a:r>
              <a:rPr lang="lt-LT" sz="3600" dirty="0"/>
              <a:t>ų komponenčių analizė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00F7-A50E-4577-8F72-6455C61E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10515600" cy="4351338"/>
          </a:xfrm>
        </p:spPr>
        <p:txBody>
          <a:bodyPr/>
          <a:lstStyle/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PCA tikslas – sumažinti sudėtingų duomenų dimensiją į lengvai suprantamą, prarandant kuo mažiau informacijos. Tai pasiekti galima transformuojant duomenis pagal principines komponentes (toliau PC), kurios yra nekoreliuotos ir pirmosios išlaiko didžiausią dispersiją.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lt-L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Pritaikius PCA metodą mūsų duomenims gauname:</a:t>
            </a:r>
          </a:p>
          <a:p>
            <a:pPr lvl="1"/>
            <a:r>
              <a:rPr lang="lt-L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Pi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rma komponentė – 57,5%;</a:t>
            </a:r>
          </a:p>
          <a:p>
            <a:pPr lvl="1"/>
            <a:r>
              <a:rPr lang="lt-LT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ntra komponentė – 26%;</a:t>
            </a:r>
          </a:p>
          <a:p>
            <a:pPr lvl="1"/>
            <a:r>
              <a:rPr lang="lt-L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Trečia komponentė – 13%.</a:t>
            </a:r>
            <a:endParaRPr lang="en-150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D6966-DCDF-4428-AFF3-DEE6121B0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18" y="2906091"/>
            <a:ext cx="4191982" cy="30195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17083-DF5A-4DE2-A8B9-3B921D1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DAD7-9D13-422B-9A0F-BDE0653A6876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44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1320</Words>
  <Application>Microsoft Office PowerPoint</Application>
  <PresentationFormat>Widescreen</PresentationFormat>
  <Paragraphs>157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Symbol</vt:lpstr>
      <vt:lpstr>Times New Roman</vt:lpstr>
      <vt:lpstr>Office Theme</vt:lpstr>
      <vt:lpstr>Papildomi duomenų vizualizavimo skyriai</vt:lpstr>
      <vt:lpstr>Duomenys</vt:lpstr>
      <vt:lpstr>Tyrimo tikslas ir uždaviniai</vt:lpstr>
      <vt:lpstr>Duomenų apdorojimas</vt:lpstr>
      <vt:lpstr>Stačiakampės diagramos</vt:lpstr>
      <vt:lpstr>Išskirčių šalinimas</vt:lpstr>
      <vt:lpstr>Koreliacijos</vt:lpstr>
      <vt:lpstr>Duomenų normavimas</vt:lpstr>
      <vt:lpstr>Principinių komponenčių analizė (PCA)</vt:lpstr>
      <vt:lpstr>Vizualizavimas</vt:lpstr>
      <vt:lpstr>Fair klasės analizė</vt:lpstr>
      <vt:lpstr>Vizualizavimas su naujais klasėmis</vt:lpstr>
      <vt:lpstr>Nenormuoti duomenys</vt:lpstr>
      <vt:lpstr>Daugiamatės skalės (MDS)</vt:lpstr>
      <vt:lpstr>PowerPoint Presentation</vt:lpstr>
      <vt:lpstr>Įtempimo grafikas</vt:lpstr>
      <vt:lpstr>Atstumų metrikos</vt:lpstr>
      <vt:lpstr>SMACOF kartojimų skaičius</vt:lpstr>
      <vt:lpstr>Nenormuoti duomenys</vt:lpstr>
      <vt:lpstr>t-SNE</vt:lpstr>
      <vt:lpstr>Vizualizavimas</vt:lpstr>
      <vt:lpstr>Parametras „Perplexity“</vt:lpstr>
      <vt:lpstr>Nenormuoti duomenys</vt:lpstr>
      <vt:lpstr>Geriausi grafikai</vt:lpstr>
      <vt:lpstr>Metodų privalumai ir trūkumai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Papildomi duomenų vizualizavimo skyriai</dc:title>
  <dc:creator>Roland</dc:creator>
  <cp:lastModifiedBy>Matas Amšiejus</cp:lastModifiedBy>
  <cp:revision>241</cp:revision>
  <dcterms:created xsi:type="dcterms:W3CDTF">2022-03-01T17:53:41Z</dcterms:created>
  <dcterms:modified xsi:type="dcterms:W3CDTF">2022-03-31T06:44:27Z</dcterms:modified>
</cp:coreProperties>
</file>