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3" r:id="rId7"/>
    <p:sldId id="265" r:id="rId8"/>
    <p:sldId id="266" r:id="rId9"/>
    <p:sldId id="281" r:id="rId10"/>
    <p:sldId id="267" r:id="rId11"/>
    <p:sldId id="268" r:id="rId12"/>
    <p:sldId id="269" r:id="rId13"/>
    <p:sldId id="270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2" r:id="rId25"/>
    <p:sldId id="283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60DFE-3D51-4908-9440-65FF3CFA4325}" v="502" dt="2022-04-27T19:55:4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s Amšiejus" userId="S::matas.amsiejus@mif.stud.vu.lt::74f82241-7354-4d51-b5b3-57b161182023" providerId="AD" clId="Web-{0CC60DFE-3D51-4908-9440-65FF3CFA4325}"/>
    <pc:docChg chg="addSld delSld modSld sldOrd">
      <pc:chgData name="Matas Amšiejus" userId="S::matas.amsiejus@mif.stud.vu.lt::74f82241-7354-4d51-b5b3-57b161182023" providerId="AD" clId="Web-{0CC60DFE-3D51-4908-9440-65FF3CFA4325}" dt="2022-04-27T19:55:40.675" v="284" actId="20577"/>
      <pc:docMkLst>
        <pc:docMk/>
      </pc:docMkLst>
      <pc:sldChg chg="modSp">
        <pc:chgData name="Matas Amšiejus" userId="S::matas.amsiejus@mif.stud.vu.lt::74f82241-7354-4d51-b5b3-57b161182023" providerId="AD" clId="Web-{0CC60DFE-3D51-4908-9440-65FF3CFA4325}" dt="2022-04-27T19:35:00.277" v="7" actId="20577"/>
        <pc:sldMkLst>
          <pc:docMk/>
          <pc:sldMk cId="3627884979" sldId="262"/>
        </pc:sldMkLst>
        <pc:spChg chg="mod">
          <ac:chgData name="Matas Amšiejus" userId="S::matas.amsiejus@mif.stud.vu.lt::74f82241-7354-4d51-b5b3-57b161182023" providerId="AD" clId="Web-{0CC60DFE-3D51-4908-9440-65FF3CFA4325}" dt="2022-04-27T19:35:00.277" v="7" actId="20577"/>
          <ac:spMkLst>
            <pc:docMk/>
            <pc:sldMk cId="3627884979" sldId="262"/>
            <ac:spMk id="3" creationId="{119635E8-E177-4509-887F-48C39E3031DE}"/>
          </ac:spMkLst>
        </pc:spChg>
      </pc:sldChg>
      <pc:sldChg chg="modSp">
        <pc:chgData name="Matas Amšiejus" userId="S::matas.amsiejus@mif.stud.vu.lt::74f82241-7354-4d51-b5b3-57b161182023" providerId="AD" clId="Web-{0CC60DFE-3D51-4908-9440-65FF3CFA4325}" dt="2022-04-27T19:37:46.143" v="37" actId="20577"/>
        <pc:sldMkLst>
          <pc:docMk/>
          <pc:sldMk cId="483324447" sldId="266"/>
        </pc:sldMkLst>
        <pc:spChg chg="mod">
          <ac:chgData name="Matas Amšiejus" userId="S::matas.amsiejus@mif.stud.vu.lt::74f82241-7354-4d51-b5b3-57b161182023" providerId="AD" clId="Web-{0CC60DFE-3D51-4908-9440-65FF3CFA4325}" dt="2022-04-27T19:37:46.143" v="37" actId="20577"/>
          <ac:spMkLst>
            <pc:docMk/>
            <pc:sldMk cId="483324447" sldId="266"/>
            <ac:spMk id="7" creationId="{7BCFADD2-6650-4C37-A63D-F0834CBC5858}"/>
          </ac:spMkLst>
        </pc:spChg>
      </pc:sldChg>
      <pc:sldChg chg="ord">
        <pc:chgData name="Matas Amšiejus" userId="S::matas.amsiejus@mif.stud.vu.lt::74f82241-7354-4d51-b5b3-57b161182023" providerId="AD" clId="Web-{0CC60DFE-3D51-4908-9440-65FF3CFA4325}" dt="2022-04-27T19:42:00.397" v="39"/>
        <pc:sldMkLst>
          <pc:docMk/>
          <pc:sldMk cId="3703527873" sldId="271"/>
        </pc:sldMkLst>
      </pc:sldChg>
      <pc:sldChg chg="modSp">
        <pc:chgData name="Matas Amšiejus" userId="S::matas.amsiejus@mif.stud.vu.lt::74f82241-7354-4d51-b5b3-57b161182023" providerId="AD" clId="Web-{0CC60DFE-3D51-4908-9440-65FF3CFA4325}" dt="2022-04-27T19:47:03.933" v="86" actId="20577"/>
        <pc:sldMkLst>
          <pc:docMk/>
          <pc:sldMk cId="168663083" sldId="273"/>
        </pc:sldMkLst>
        <pc:spChg chg="mod">
          <ac:chgData name="Matas Amšiejus" userId="S::matas.amsiejus@mif.stud.vu.lt::74f82241-7354-4d51-b5b3-57b161182023" providerId="AD" clId="Web-{0CC60DFE-3D51-4908-9440-65FF3CFA4325}" dt="2022-04-27T19:47:03.933" v="86" actId="20577"/>
          <ac:spMkLst>
            <pc:docMk/>
            <pc:sldMk cId="168663083" sldId="273"/>
            <ac:spMk id="5" creationId="{9D784608-9538-435B-BF07-5F43E612035B}"/>
          </ac:spMkLst>
        </pc:spChg>
      </pc:sldChg>
      <pc:sldChg chg="modSp">
        <pc:chgData name="Matas Amšiejus" userId="S::matas.amsiejus@mif.stud.vu.lt::74f82241-7354-4d51-b5b3-57b161182023" providerId="AD" clId="Web-{0CC60DFE-3D51-4908-9440-65FF3CFA4325}" dt="2022-04-27T19:47:46.215" v="88" actId="20577"/>
        <pc:sldMkLst>
          <pc:docMk/>
          <pc:sldMk cId="2799719332" sldId="275"/>
        </pc:sldMkLst>
        <pc:spChg chg="mod">
          <ac:chgData name="Matas Amšiejus" userId="S::matas.amsiejus@mif.stud.vu.lt::74f82241-7354-4d51-b5b3-57b161182023" providerId="AD" clId="Web-{0CC60DFE-3D51-4908-9440-65FF3CFA4325}" dt="2022-04-27T19:47:46.215" v="88" actId="20577"/>
          <ac:spMkLst>
            <pc:docMk/>
            <pc:sldMk cId="2799719332" sldId="275"/>
            <ac:spMk id="5" creationId="{D9261407-6F89-4F0B-9490-ECFAE865B5F5}"/>
          </ac:spMkLst>
        </pc:spChg>
      </pc:sldChg>
      <pc:sldChg chg="modSp">
        <pc:chgData name="Matas Amšiejus" userId="S::matas.amsiejus@mif.stud.vu.lt::74f82241-7354-4d51-b5b3-57b161182023" providerId="AD" clId="Web-{0CC60DFE-3D51-4908-9440-65FF3CFA4325}" dt="2022-04-27T19:48:44.200" v="90" actId="20577"/>
        <pc:sldMkLst>
          <pc:docMk/>
          <pc:sldMk cId="1403087174" sldId="276"/>
        </pc:sldMkLst>
        <pc:spChg chg="mod">
          <ac:chgData name="Matas Amšiejus" userId="S::matas.amsiejus@mif.stud.vu.lt::74f82241-7354-4d51-b5b3-57b161182023" providerId="AD" clId="Web-{0CC60DFE-3D51-4908-9440-65FF3CFA4325}" dt="2022-04-27T19:48:44.200" v="90" actId="20577"/>
          <ac:spMkLst>
            <pc:docMk/>
            <pc:sldMk cId="1403087174" sldId="276"/>
            <ac:spMk id="2" creationId="{C8068AFE-DF20-4537-8EFE-249B9717E795}"/>
          </ac:spMkLst>
        </pc:spChg>
      </pc:sldChg>
      <pc:sldChg chg="modSp">
        <pc:chgData name="Matas Amšiejus" userId="S::matas.amsiejus@mif.stud.vu.lt::74f82241-7354-4d51-b5b3-57b161182023" providerId="AD" clId="Web-{0CC60DFE-3D51-4908-9440-65FF3CFA4325}" dt="2022-04-27T19:48:57.935" v="94" actId="20577"/>
        <pc:sldMkLst>
          <pc:docMk/>
          <pc:sldMk cId="3318315134" sldId="277"/>
        </pc:sldMkLst>
        <pc:spChg chg="mod">
          <ac:chgData name="Matas Amšiejus" userId="S::matas.amsiejus@mif.stud.vu.lt::74f82241-7354-4d51-b5b3-57b161182023" providerId="AD" clId="Web-{0CC60DFE-3D51-4908-9440-65FF3CFA4325}" dt="2022-04-27T19:48:57.935" v="94" actId="20577"/>
          <ac:spMkLst>
            <pc:docMk/>
            <pc:sldMk cId="3318315134" sldId="277"/>
            <ac:spMk id="5" creationId="{933D45A6-00AC-4FC8-B6C2-D273BE1CC587}"/>
          </ac:spMkLst>
        </pc:spChg>
      </pc:sldChg>
      <pc:sldChg chg="modSp ord">
        <pc:chgData name="Matas Amšiejus" userId="S::matas.amsiejus@mif.stud.vu.lt::74f82241-7354-4d51-b5b3-57b161182023" providerId="AD" clId="Web-{0CC60DFE-3D51-4908-9440-65FF3CFA4325}" dt="2022-04-27T19:54:35.768" v="261" actId="20577"/>
        <pc:sldMkLst>
          <pc:docMk/>
          <pc:sldMk cId="2625800385" sldId="278"/>
        </pc:sldMkLst>
        <pc:spChg chg="mod">
          <ac:chgData name="Matas Amšiejus" userId="S::matas.amsiejus@mif.stud.vu.lt::74f82241-7354-4d51-b5b3-57b161182023" providerId="AD" clId="Web-{0CC60DFE-3D51-4908-9440-65FF3CFA4325}" dt="2022-04-27T19:54:35.768" v="261" actId="20577"/>
          <ac:spMkLst>
            <pc:docMk/>
            <pc:sldMk cId="2625800385" sldId="278"/>
            <ac:spMk id="5" creationId="{CBB1445F-6544-4918-8D86-B58DF6719841}"/>
          </ac:spMkLst>
        </pc:spChg>
      </pc:sldChg>
      <pc:sldChg chg="modSp">
        <pc:chgData name="Matas Amšiejus" userId="S::matas.amsiejus@mif.stud.vu.lt::74f82241-7354-4d51-b5b3-57b161182023" providerId="AD" clId="Web-{0CC60DFE-3D51-4908-9440-65FF3CFA4325}" dt="2022-04-27T19:40:47.474" v="38" actId="1076"/>
        <pc:sldMkLst>
          <pc:docMk/>
          <pc:sldMk cId="2186396660" sldId="281"/>
        </pc:sldMkLst>
        <pc:spChg chg="mod">
          <ac:chgData name="Matas Amšiejus" userId="S::matas.amsiejus@mif.stud.vu.lt::74f82241-7354-4d51-b5b3-57b161182023" providerId="AD" clId="Web-{0CC60DFE-3D51-4908-9440-65FF3CFA4325}" dt="2022-04-27T19:40:47.474" v="38" actId="1076"/>
          <ac:spMkLst>
            <pc:docMk/>
            <pc:sldMk cId="2186396660" sldId="281"/>
            <ac:spMk id="5" creationId="{2568F966-3E07-407A-876D-54645DFBA125}"/>
          </ac:spMkLst>
        </pc:spChg>
      </pc:sldChg>
      <pc:sldChg chg="modSp new">
        <pc:chgData name="Matas Amšiejus" userId="S::matas.amsiejus@mif.stud.vu.lt::74f82241-7354-4d51-b5b3-57b161182023" providerId="AD" clId="Web-{0CC60DFE-3D51-4908-9440-65FF3CFA4325}" dt="2022-04-27T19:55:40.675" v="284" actId="20577"/>
        <pc:sldMkLst>
          <pc:docMk/>
          <pc:sldMk cId="2395219762" sldId="284"/>
        </pc:sldMkLst>
        <pc:spChg chg="mod">
          <ac:chgData name="Matas Amšiejus" userId="S::matas.amsiejus@mif.stud.vu.lt::74f82241-7354-4d51-b5b3-57b161182023" providerId="AD" clId="Web-{0CC60DFE-3D51-4908-9440-65FF3CFA4325}" dt="2022-04-27T19:55:22.034" v="276" actId="20577"/>
          <ac:spMkLst>
            <pc:docMk/>
            <pc:sldMk cId="2395219762" sldId="284"/>
            <ac:spMk id="2" creationId="{4B633833-C83F-465A-FE20-DBBC2BEA4DD5}"/>
          </ac:spMkLst>
        </pc:spChg>
        <pc:spChg chg="mod">
          <ac:chgData name="Matas Amšiejus" userId="S::matas.amsiejus@mif.stud.vu.lt::74f82241-7354-4d51-b5b3-57b161182023" providerId="AD" clId="Web-{0CC60DFE-3D51-4908-9440-65FF3CFA4325}" dt="2022-04-27T19:55:40.675" v="284" actId="20577"/>
          <ac:spMkLst>
            <pc:docMk/>
            <pc:sldMk cId="2395219762" sldId="284"/>
            <ac:spMk id="3" creationId="{B5567E4A-CE4A-5EC0-DE96-581F9268193B}"/>
          </ac:spMkLst>
        </pc:spChg>
      </pc:sldChg>
      <pc:sldChg chg="new del">
        <pc:chgData name="Matas Amšiejus" userId="S::matas.amsiejus@mif.stud.vu.lt::74f82241-7354-4d51-b5b3-57b161182023" providerId="AD" clId="Web-{0CC60DFE-3D51-4908-9440-65FF3CFA4325}" dt="2022-04-27T19:55:00.971" v="263"/>
        <pc:sldMkLst>
          <pc:docMk/>
          <pc:sldMk cId="3679275168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432C-FE37-45DF-BF53-96C35F73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004B2-7ECB-4305-889B-34A870DD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AE04-C859-4E0C-8769-0C143303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3C76-D742-499E-8B50-37ABB89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937C-EE15-4C21-B645-490541EA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067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846A-3A88-4CDE-92DB-C9D53D6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4375-8A68-40D0-AE2B-1BB30D76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A40-E415-49D7-89CD-E6113F9D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08C7-3506-4A19-B722-377C3207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F879-47EA-46AD-A117-DA0F5B4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86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88F4-8EA4-4633-9C7D-533BD307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DCA4-B0FA-4C75-ADFB-5EAFAAA0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A19C-E838-4B0F-A34F-EC123DD9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2BF2-4AE0-4961-A611-2BAD853E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824F-E2D4-4FDC-B711-AE6DC30C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189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00C8-F1D5-4B3C-A861-88BC5D56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D49C-06D7-4ACD-8C14-D9B8E0DA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EEB4-3419-4B00-9E8B-BE641BF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F122-B912-4463-AA5D-EEC3FD45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A58C-4814-4D32-876A-B803182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451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970D-F681-4174-952A-3727BC05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CD93-E9AB-4421-96BF-DF5A6419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29A5-7C27-4DE2-80CC-39BD3E5D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D410-529D-4C68-A3FD-57124632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E9CD-6126-4662-B3E6-969C64F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47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3D6-959D-48A5-93B3-7C1D44DE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0750-16A5-4166-BF03-171EE573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470E-0740-4C1A-B522-9BC48F95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B9BC-2414-4E57-86EA-C44FEF5F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34E6-5D05-49B8-A59A-8D54DB91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8E9A-3121-4E00-9574-361AF381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839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EC6A-26DA-414D-967F-39BA0A3B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60AF-3A46-4E45-830A-0B077784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EB5EB-8BD7-4CC2-B67E-52C57611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B0F97-5EBE-4CDC-BB04-5304BF0C2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62767-4277-4C56-B044-22CB63B2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3B5B0-52B0-46F3-9E4A-A648A832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1A7FE-DD11-41F2-8E26-52C826B5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52003-0DBB-4D8F-83CA-E590770B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784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4A33-C9DE-42B2-9DD2-173FC99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728DF-2E78-4541-B4F5-5AC3128C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03035-A180-4BB0-A5B1-51361CFF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4976C-B31D-4E62-9A2F-EE926C4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2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45EE-32F2-444D-B7AE-1C657B40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04530-4B92-48E0-AC89-D2232B2D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BC911-B936-45C1-B976-0F2BB0D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06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470-FB82-442E-AEFE-8359C41D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ED3C-5380-45AA-A445-612BB450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04BD-52C8-46CC-ADA5-1A8A03D8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4C50-E1EB-4588-8A13-8672200E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A8F05-3166-42C5-9B4E-4D1484E6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FF71-C2F4-44C0-A7F0-2F9B56E8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2549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839E-6C2F-4738-81AE-9FA80F93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66E10-1DA7-40F4-8C14-008F6E24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FA64-A048-4DE2-8D40-90B263A4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2C93-FDE8-4764-8012-76A9C1B0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A02B-FD4F-4F36-97F0-59ADF57F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7744-F139-4272-B777-7B4156D3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75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E80AE-4CC1-4FD5-AA1F-33517664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69B0B-08B4-4280-9EA4-7F81A700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7575-9E02-48B7-AF38-72535129F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AF57-FEBC-43BA-8248-F87882D9C876}" type="datetimeFigureOut">
              <a:rPr lang="lt-LT" smtClean="0"/>
              <a:t>2022-04-28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00BB-53A3-4AB3-BA9E-7B183F79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FE3D-3D4E-4D6F-ACEB-7465491F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3D5D-6E86-4C54-91EF-D315A0A6C3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006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69C-06E7-4E21-B8E8-C73F304C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3745"/>
            <a:ext cx="9144000" cy="2387600"/>
          </a:xfrm>
        </p:spPr>
        <p:txBody>
          <a:bodyPr/>
          <a:lstStyle/>
          <a:p>
            <a:r>
              <a:rPr lang="lt-LT" dirty="0">
                <a:cs typeface="Calibri Light"/>
              </a:rPr>
              <a:t>Papildomi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duome</a:t>
            </a:r>
            <a:r>
              <a:rPr lang="lt-LT" dirty="0" err="1">
                <a:cs typeface="Calibri Light"/>
              </a:rPr>
              <a:t>nų</a:t>
            </a:r>
            <a:r>
              <a:rPr lang="lt-LT" dirty="0">
                <a:cs typeface="Calibri Light"/>
              </a:rPr>
              <a:t> vizualizavimo skyriai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0FDA-E5DC-4EC0-A3B5-59DF995E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80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 dirty="0">
                <a:ea typeface="+mn-lt"/>
                <a:cs typeface="+mn-lt"/>
              </a:rPr>
              <a:t>Vilniaus Universitetas</a:t>
            </a:r>
            <a:endParaRPr lang="en-US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 dirty="0">
                <a:solidFill>
                  <a:schemeClr val="dk1"/>
                </a:solidFill>
                <a:ea typeface="+mn-lt"/>
                <a:cs typeface="+mn-lt"/>
              </a:rPr>
              <a:t>MIF, duomenų mokslas 3k, 2gr.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t" dirty="0">
                <a:ea typeface="+mn-lt"/>
                <a:cs typeface="+mn-lt"/>
              </a:rPr>
              <a:t>Darbą parengė </a:t>
            </a:r>
            <a:r>
              <a:rPr lang="pl-PL" dirty="0" err="1">
                <a:ea typeface="+mn-lt"/>
                <a:cs typeface="+mn-lt"/>
              </a:rPr>
              <a:t>Matas</a:t>
            </a:r>
            <a:r>
              <a:rPr lang="pl-PL" dirty="0">
                <a:ea typeface="+mn-lt"/>
                <a:cs typeface="+mn-lt"/>
              </a:rPr>
              <a:t> Am</a:t>
            </a:r>
            <a:r>
              <a:rPr lang="lt-LT" dirty="0" err="1">
                <a:ea typeface="+mn-lt"/>
                <a:cs typeface="+mn-lt"/>
              </a:rPr>
              <a:t>šiejus</a:t>
            </a:r>
            <a:r>
              <a:rPr lang="lt" dirty="0">
                <a:ea typeface="+mn-lt"/>
                <a:cs typeface="+mn-lt"/>
              </a:rPr>
              <a:t>, Roland Gulbinovič</a:t>
            </a:r>
            <a:endParaRPr lang="en-US" dirty="0">
              <a:ea typeface="+mn-lt"/>
              <a:cs typeface="+mn-lt"/>
            </a:endParaRPr>
          </a:p>
          <a:p>
            <a:endParaRPr lang="lt-LT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EC7CF-1213-40E9-AB22-D62BCB0590E9}"/>
              </a:ext>
            </a:extLst>
          </p:cNvPr>
          <p:cNvSpPr txBox="1"/>
          <p:nvPr/>
        </p:nvSpPr>
        <p:spPr>
          <a:xfrm>
            <a:off x="4256107" y="3509963"/>
            <a:ext cx="367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/>
              <a:t>Praktinė užduotis </a:t>
            </a:r>
            <a:r>
              <a:rPr lang="lt-LT" sz="2800" dirty="0" err="1"/>
              <a:t>nr</a:t>
            </a:r>
            <a:r>
              <a:rPr lang="pl-PL" sz="2800" dirty="0"/>
              <a:t>.</a:t>
            </a:r>
            <a:r>
              <a:rPr lang="lt-LT" sz="2800" dirty="0"/>
              <a:t> </a:t>
            </a:r>
            <a:r>
              <a:rPr lang="pl-PL" sz="2800" dirty="0"/>
              <a:t>3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29525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5A088F-EA78-47A7-9CFC-4C17C06B3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7" y="960069"/>
            <a:ext cx="6947860" cy="4937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156F4-1D7A-412E-9A92-DC847466F998}"/>
              </a:ext>
            </a:extLst>
          </p:cNvPr>
          <p:cNvSpPr txBox="1"/>
          <p:nvPr/>
        </p:nvSpPr>
        <p:spPr>
          <a:xfrm>
            <a:off x="7923875" y="1123302"/>
            <a:ext cx="379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Mėlyna spalva – pikselis spalvinamas buvo retai/neryškiai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Raudona – dažnai arba ryškiai;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Išryškėja tokie skaitmenys: </a:t>
            </a:r>
            <a:r>
              <a:rPr lang="pl-PL" sz="2000" dirty="0"/>
              <a:t>1, 2, 3, 6, 7, 8, 9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165817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1712-4448-4281-A37E-87B7CBD2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678208"/>
          </a:xfrm>
        </p:spPr>
        <p:txBody>
          <a:bodyPr/>
          <a:lstStyle/>
          <a:p>
            <a:r>
              <a:rPr lang="lt-LT" dirty="0"/>
              <a:t>K-</a:t>
            </a:r>
            <a:r>
              <a:rPr lang="lt-LT" dirty="0" err="1"/>
              <a:t>means</a:t>
            </a:r>
            <a:r>
              <a:rPr lang="lt-LT" dirty="0"/>
              <a:t> klasterizavimas (sumažinus dimensija naudojant t-SNE).</a:t>
            </a:r>
          </a:p>
        </p:txBody>
      </p:sp>
      <p:pic>
        <p:nvPicPr>
          <p:cNvPr id="4" name="Content Placeholder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318227D-8E3C-47B6-87C5-F3E0204A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83" y="2158801"/>
            <a:ext cx="2686425" cy="397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9CFB1-B4D7-4D25-AE48-E4D1ABD069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06" y="1637408"/>
            <a:ext cx="5480183" cy="5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3DCC-7ECE-4B8B-B7C7-0CD4E44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/>
              <a:t>Optimalus</a:t>
            </a:r>
            <a:r>
              <a:rPr lang="pl-PL" sz="3600" dirty="0"/>
              <a:t> </a:t>
            </a:r>
            <a:r>
              <a:rPr lang="pl-PL" sz="3600" dirty="0" err="1"/>
              <a:t>klasteri</a:t>
            </a:r>
            <a:r>
              <a:rPr lang="lt-LT" sz="3600" dirty="0"/>
              <a:t>ų</a:t>
            </a:r>
            <a:r>
              <a:rPr lang="pl-PL" sz="3600" dirty="0"/>
              <a:t> </a:t>
            </a:r>
            <a:r>
              <a:rPr lang="pl-PL" sz="3600" dirty="0" err="1"/>
              <a:t>skai</a:t>
            </a:r>
            <a:r>
              <a:rPr lang="lt-LT" sz="3600" dirty="0" err="1"/>
              <a:t>čiaus</a:t>
            </a:r>
            <a:r>
              <a:rPr lang="lt-LT" sz="3600" dirty="0"/>
              <a:t> nustatymas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F3A7845F-0846-4CA5-9C1F-0EB9A2A7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0" y="1790502"/>
            <a:ext cx="4664500" cy="300477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BEF7E4-A832-4A1C-BBD5-66C8DE899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502"/>
            <a:ext cx="4664500" cy="3057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4E6B6-FC7B-47C0-A37A-A57FC30AE4B2}"/>
              </a:ext>
            </a:extLst>
          </p:cNvPr>
          <p:cNvSpPr txBox="1"/>
          <p:nvPr/>
        </p:nvSpPr>
        <p:spPr>
          <a:xfrm>
            <a:off x="838200" y="5076825"/>
            <a:ext cx="10010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I</a:t>
            </a:r>
            <a:r>
              <a:rPr lang="lt-LT" sz="2000" dirty="0" err="1"/>
              <a:t>švados</a:t>
            </a:r>
            <a:r>
              <a:rPr lang="lt-LT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Iš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Elbow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metodo, panašiai kaip ir ankstesniame pavyzdyje, yra sunku kažką nustatyti;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agal Silueto metodą gauname, kad optimalus klasterių skaičius yra lygus 10, jį ir naudosime.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20554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A6A3-6AE0-42A7-B386-902CDCAD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3600" dirty="0"/>
              <a:t>Klasterizavimas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ABD4E-8855-4D7C-94B4-D962DEF6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5816"/>
            <a:ext cx="6063632" cy="45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3ADDE-EA98-4CE1-A3EC-41C97D08CFDA}"/>
              </a:ext>
            </a:extLst>
          </p:cNvPr>
          <p:cNvSpPr txBox="1"/>
          <p:nvPr/>
        </p:nvSpPr>
        <p:spPr>
          <a:xfrm>
            <a:off x="7405179" y="1553223"/>
            <a:ext cx="42955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Matome, kad kai kurie klasteriai yra susitelkę labai glaudžiai (kaip</a:t>
            </a:r>
            <a:r>
              <a:rPr lang="pl-PL" sz="2000" dirty="0"/>
              <a:t> 7 </a:t>
            </a:r>
            <a:r>
              <a:rPr lang="pl-PL" sz="2000" dirty="0" err="1"/>
              <a:t>ir</a:t>
            </a:r>
            <a:r>
              <a:rPr lang="pl-PL" sz="2000" dirty="0"/>
              <a:t> 9</a:t>
            </a:r>
            <a:r>
              <a:rPr lang="lt-LT" sz="2000" dirty="0"/>
              <a:t>)</a:t>
            </a:r>
            <a:r>
              <a:rPr lang="pl-PL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Dalyje klasterių matome nevienodus tankius, kas gali nulemti prastesnius rezultatus.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8266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7F430-3B65-4C35-91B2-203B4A33B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98" y="678826"/>
            <a:ext cx="7091604" cy="275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30913-BD22-41C9-B501-C5507E02294B}"/>
                  </a:ext>
                </a:extLst>
              </p:cNvPr>
              <p:cNvSpPr txBox="1"/>
              <p:nvPr/>
            </p:nvSpPr>
            <p:spPr>
              <a:xfrm>
                <a:off x="1200150" y="3826300"/>
                <a:ext cx="97917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/>
                  <a:t>I</a:t>
                </a:r>
                <a:r>
                  <a:rPr lang="lt-LT" sz="2000" dirty="0" err="1"/>
                  <a:t>švados</a:t>
                </a:r>
                <a:r>
                  <a:rPr lang="lt-LT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1, 2, 4, 7, 8, 9, 10 klasteriai turėjo </a:t>
                </a: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≥78%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 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dominuojančių skaitmenų (nebuvo išsibarstę);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Daugiausia problemų toliau kėlė  ketverto ir devyneto atskyrimas vienas nuo kito (3 klasteris).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Atsirado nauja problema – sunkiai atskiriamais skaitmenimis tapo ketvertas ir penketas (6 klasteris) </a:t>
                </a:r>
                <a:endParaRPr lang="lt-L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30913-BD22-41C9-B501-C5507E02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3826300"/>
                <a:ext cx="9791700" cy="1938992"/>
              </a:xfrm>
              <a:prstGeom prst="rect">
                <a:avLst/>
              </a:prstGeom>
              <a:blipFill>
                <a:blip r:embed="rId3"/>
                <a:stretch>
                  <a:fillRect l="-685" t="-1887" b="-4717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2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E087C-AD2D-48EF-BD06-03574548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5" y="579438"/>
            <a:ext cx="7435040" cy="559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16EBC-D68D-45E5-88BE-D34855B57350}"/>
              </a:ext>
            </a:extLst>
          </p:cNvPr>
          <p:cNvSpPr txBox="1"/>
          <p:nvPr/>
        </p:nvSpPr>
        <p:spPr>
          <a:xfrm>
            <a:off x="7988416" y="668247"/>
            <a:ext cx="38939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I</a:t>
            </a:r>
            <a:r>
              <a:rPr lang="lt-LT" sz="2000" dirty="0" err="1"/>
              <a:t>švados</a:t>
            </a:r>
            <a:r>
              <a:rPr lang="lt-LT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sne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transformacija padėjo geriau parinkti teisingą klasterių skaičių (matome mažiau 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dublikatinių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porų);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Išryškėja tokie skaitmenys: </a:t>
            </a:r>
            <a:r>
              <a:rPr lang="pl-PL" sz="2000" dirty="0"/>
              <a:t>1, 2, 4, 7, 8, 9, 10;</a:t>
            </a:r>
            <a:endParaRPr lang="lt-L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352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56C3-B0CF-4D5C-95FB-ECB981C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Hierarchinis metodas (be dimensijos mažinimo)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CCB1-826D-4ECA-BF17-AD3E259C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Pagrindinė šio tipo klasterizavimo algoritmo idėja- sukurti hierarchinį ryšį tarp duomenų, kad būtų galima sudaryti klasterį. </a:t>
            </a:r>
          </a:p>
          <a:p>
            <a:endParaRPr lang="lt-LT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66CFC-FE7C-4CA7-9496-78D9B84C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34" y="3142071"/>
            <a:ext cx="5926132" cy="27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4D7-FEB0-459A-8535-A7375193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"/>
            <a:ext cx="10515600" cy="1325563"/>
          </a:xfrm>
        </p:spPr>
        <p:txBody>
          <a:bodyPr/>
          <a:lstStyle/>
          <a:p>
            <a:r>
              <a:rPr lang="lt-LT" sz="3600" dirty="0"/>
              <a:t>Klasterizavimas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7EFB9-2646-49A8-B073-E61130E9E1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153"/>
            <a:ext cx="5919400" cy="5013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84608-9538-435B-BF07-5F43E612035B}"/>
              </a:ext>
            </a:extLst>
          </p:cNvPr>
          <p:cNvSpPr txBox="1"/>
          <p:nvPr/>
        </p:nvSpPr>
        <p:spPr>
          <a:xfrm>
            <a:off x="7193906" y="1253153"/>
            <a:ext cx="3723587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000" dirty="0"/>
              <a:t>I</a:t>
            </a:r>
            <a:r>
              <a:rPr lang="lt-LT" sz="2000" dirty="0" err="1"/>
              <a:t>švados</a:t>
            </a:r>
            <a:r>
              <a:rPr lang="lt-L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ea typeface="+mn-lt"/>
                <a:cs typeface="+mn-lt"/>
              </a:rPr>
              <a:t>Nematome gero klasterių atsiskyrimo, beveik visi klasteriai yra išsibarstę per visą plokštumą.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cs typeface="Times New Roman"/>
              </a:rPr>
              <a:t>5 ir 6 klasteriai atrodo mažiausiai išsibarstę.</a:t>
            </a:r>
          </a:p>
        </p:txBody>
      </p:sp>
    </p:spTree>
    <p:extLst>
      <p:ext uri="{BB962C8B-B14F-4D97-AF65-F5344CB8AC3E}">
        <p14:creationId xmlns:p14="http://schemas.microsoft.com/office/powerpoint/2010/main" val="16866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A68EB-5E6F-4043-B760-C6456E886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2" y="723375"/>
            <a:ext cx="6258138" cy="541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1B37E-E584-4F71-B7F5-7919B981BF4C}"/>
              </a:ext>
            </a:extLst>
          </p:cNvPr>
          <p:cNvSpPr txBox="1"/>
          <p:nvPr/>
        </p:nvSpPr>
        <p:spPr>
          <a:xfrm>
            <a:off x="7372350" y="857250"/>
            <a:ext cx="3981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Šiuo metodu atsirado ketvirtas klasteris, kuriame sunku nustatyti kas yra vizualizuota (sujungta daug dvejeto ir šešeto skaitmenų, ko anksčiau dar niekada nebuvo).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1245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7D82B-C0BB-4AD8-A62E-9FB3C917C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4" y="464444"/>
            <a:ext cx="10083271" cy="3071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61407-6F89-4F0B-9490-ECFAE865B5F5}"/>
              </a:ext>
            </a:extLst>
          </p:cNvPr>
          <p:cNvSpPr txBox="1"/>
          <p:nvPr/>
        </p:nvSpPr>
        <p:spPr>
          <a:xfrm>
            <a:off x="1133475" y="4124325"/>
            <a:ext cx="1008327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 lentelės matome, kad </a:t>
            </a:r>
            <a:r>
              <a:rPr lang="lt-LT" sz="2000" dirty="0">
                <a:effectLst/>
                <a:latin typeface="Times New Roman"/>
                <a:ea typeface="Calibri"/>
                <a:cs typeface="Times New Roman"/>
              </a:rPr>
              <a:t>1, 5, 6, klasteriai turi daug vieno tipo skaitmenų;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 ir 6 klasteriai (abiejuose dominuoja vienetai) yra atskiruose klasteriuose (nors iš šiluminės diagramos matosi, kad vienetai skiriasi palinkimu);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Kaip ir visur, problematiškiausi skaitmenys toliau liko 3, 4, 5, 8 ir 9.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79971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C2E-C35F-4B6D-A7B3-B3884EC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0"/>
            <a:ext cx="10515600" cy="813226"/>
          </a:xfrm>
        </p:spPr>
        <p:txBody>
          <a:bodyPr>
            <a:normAutofit/>
          </a:bodyPr>
          <a:lstStyle/>
          <a:p>
            <a:r>
              <a:rPr lang="pl-PL" sz="4000"/>
              <a:t>Duomenys</a:t>
            </a:r>
            <a:endParaRPr lang="lt-L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7723-E3C5-4AA1-850A-4F2BCB6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898171" cy="5480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Darbui naudojama 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MNIST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duomenų aibė. Tai duomenų rinkinys, sudarytas iš 60 000 mažų kvadratinių 28 × 28 pikselių pilkų atspalvių vaizdų su ranka rašytais skaitmenimis nuo 0 iki 9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lt-LT" sz="2000" dirty="0">
                <a:latin typeface="Times New Roman" panose="02020603050405020304" pitchFamily="18" charset="0"/>
                <a:ea typeface="+mn-lt"/>
                <a:cs typeface="+mn-lt"/>
              </a:rPr>
              <a:t>Duomenų atributai</a:t>
            </a:r>
            <a:r>
              <a:rPr lang="lt-LT" sz="2000" dirty="0">
                <a:ea typeface="+mn-lt"/>
                <a:cs typeface="+mn-lt"/>
              </a:rPr>
              <a:t>: </a:t>
            </a:r>
            <a:endParaRPr lang="lt-LT" sz="2000" dirty="0"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784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stulpeliai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atitinkantis kiekvienam pikseliui, kiekvieno stulpelio reikšmė parodo kaip stipriai nuspalvintas pikselis. [0; 255];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Label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skaitmuo nuo 0 iki 9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lt-L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Kadangi duomenų yra labai daug, mes išsirinkome tik po 200 įrašų kiekvieno skaitmens. Taigi darbui naudosime tik 2000 skaitmenų imtį.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2400" dirty="0">
              <a:cs typeface="Times New Roman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A82FA8B9-8A2F-449B-8E2E-90EAE721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99" y="3429000"/>
            <a:ext cx="3321771" cy="2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8AFE-DF20-4537-8EFE-249B971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 fontScale="90000"/>
          </a:bodyPr>
          <a:lstStyle/>
          <a:p>
            <a:r>
              <a:rPr lang="lt-LT" dirty="0"/>
              <a:t>Hierarchini</a:t>
            </a:r>
            <a:r>
              <a:rPr lang="en-US" dirty="0"/>
              <a:t>o </a:t>
            </a:r>
            <a:r>
              <a:rPr lang="en-US" dirty="0" err="1"/>
              <a:t>alg</a:t>
            </a:r>
            <a:r>
              <a:rPr lang="pl-PL" dirty="0"/>
              <a:t>o</a:t>
            </a:r>
            <a:r>
              <a:rPr lang="en-US" dirty="0" err="1"/>
              <a:t>ritmo</a:t>
            </a:r>
            <a:r>
              <a:rPr lang="lt-LT" dirty="0"/>
              <a:t> metodas (</a:t>
            </a:r>
            <a:r>
              <a:rPr lang="en-US" dirty="0" err="1"/>
              <a:t>suma</a:t>
            </a:r>
            <a:r>
              <a:rPr lang="lt-LT" dirty="0"/>
              <a:t>žinus dimensiją naudojant t-SNE)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5A46E-2E29-4F0F-A6B3-FC6C97F71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34" y="1717321"/>
            <a:ext cx="6109331" cy="45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C61C1-A59C-4BFC-BA0A-9221B8F6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3" y="611801"/>
            <a:ext cx="6748746" cy="5767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D45A6-00AC-4FC8-B6C2-D273BE1CC587}"/>
              </a:ext>
            </a:extLst>
          </p:cNvPr>
          <p:cNvSpPr txBox="1"/>
          <p:nvPr/>
        </p:nvSpPr>
        <p:spPr>
          <a:xfrm>
            <a:off x="7598083" y="800747"/>
            <a:ext cx="368617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/>
                <a:ea typeface="Calibri"/>
                <a:cs typeface="Times New Roman"/>
              </a:rPr>
              <a:t>Matome, kad daug klasterių persidengia, ypač 3-čias (pliusai) su 2-tu (trikampiai) (trejeto ir penketo skaitmenų problema).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/>
                <a:ea typeface="Calibri"/>
                <a:cs typeface="Times New Roman"/>
              </a:rPr>
              <a:t>Gerai atsiskiria 1-as, 4-as klasteriai (atitinkamai skaitmenys 0 ir 6).</a:t>
            </a:r>
            <a:endParaRPr lang="en-US" sz="2000">
              <a:effectLst/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1831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8079-237B-4F33-9FBE-4A500FBF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39747"/>
            <a:ext cx="10515600" cy="1961845"/>
          </a:xfrm>
        </p:spPr>
        <p:txBody>
          <a:bodyPr/>
          <a:lstStyle/>
          <a:p>
            <a:pPr marL="0" indent="0">
              <a:buNone/>
            </a:pPr>
            <a:r>
              <a:rPr lang="lt-LT" sz="2400" dirty="0"/>
              <a:t>Išvados:</a:t>
            </a:r>
          </a:p>
          <a:p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Š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į kartą į 5 klasterį (kuris labiausiai panašus į skaitmenį vienetą) pateko daug visokių skaitmenų (anksčiau vienetas kaip skaitmuo atsiskirdavo neblogai).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Gerai atsiskyrė 1, 3 (dauguma trejetai), 4 (dauguma šešetai) ir 6 (dauguma dvejetai) klasteriai.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lt-LT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48B29-013A-489A-AE91-A2F15735D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87" y="553246"/>
            <a:ext cx="8968825" cy="27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BA434-E60A-4835-B779-387FDAFB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6" y="557456"/>
            <a:ext cx="6588114" cy="5734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1445F-6544-4918-8D86-B58DF6719841}"/>
              </a:ext>
            </a:extLst>
          </p:cNvPr>
          <p:cNvSpPr txBox="1"/>
          <p:nvPr/>
        </p:nvSpPr>
        <p:spPr>
          <a:xfrm>
            <a:off x="7712064" y="557456"/>
            <a:ext cx="3752850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t-LT" sz="2000" dirty="0"/>
              <a:t>Išvados:</a:t>
            </a:r>
          </a:p>
          <a:p>
            <a:pPr marL="342900" indent="-342900">
              <a:buFont typeface="Arial"/>
              <a:buChar char="•"/>
            </a:pPr>
            <a:r>
              <a:rPr lang="lt-LT" sz="2000" dirty="0">
                <a:cs typeface="Times New Roman"/>
              </a:rPr>
              <a:t>Ryškus vienetas penktame klasteryje ir gelsvas jį supantis fonas parodo, kad į klasterį pateko ir daug kitų skaitmenų.</a:t>
            </a:r>
          </a:p>
          <a:p>
            <a:pPr marL="342900" indent="-342900">
              <a:buFont typeface="Arial"/>
              <a:buChar char="•"/>
            </a:pPr>
            <a:endParaRPr lang="lt-LT" sz="2000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cs typeface="Times New Roman"/>
              </a:rPr>
              <a:t>7 ir 8 klasteriai panašūs, tačiau 7-ame daugiau ketverto ir devyneto skaitmenų, o 8-ame – septyneto ir devyneto skaitmenų.</a:t>
            </a:r>
          </a:p>
        </p:txBody>
      </p:sp>
    </p:spTree>
    <p:extLst>
      <p:ext uri="{BB962C8B-B14F-4D97-AF65-F5344CB8AC3E}">
        <p14:creationId xmlns:p14="http://schemas.microsoft.com/office/powerpoint/2010/main" val="262580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19D-5BDC-42B8-86C8-83796305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197346"/>
          </a:xfrm>
        </p:spPr>
        <p:txBody>
          <a:bodyPr>
            <a:normAutofit/>
          </a:bodyPr>
          <a:lstStyle/>
          <a:p>
            <a:r>
              <a:rPr lang="lt-LT" sz="3600" dirty="0"/>
              <a:t>Hierarchinis algoritmas su sumažintų klasterių skaičiumi</a:t>
            </a:r>
            <a:r>
              <a:rPr lang="pl-PL" sz="3600" dirty="0"/>
              <a:t> </a:t>
            </a:r>
            <a:r>
              <a:rPr lang="pl-PL" sz="3600" dirty="0" err="1"/>
              <a:t>ir</a:t>
            </a:r>
            <a:r>
              <a:rPr lang="pl-PL" sz="3600"/>
              <a:t> t-SNE</a:t>
            </a:r>
            <a:endParaRPr lang="lt-LT" sz="36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BEEA14-6B85-4458-A655-DBFD0887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1" y="1690687"/>
            <a:ext cx="5299884" cy="441714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FC178A-3A2A-4AE2-AB48-D3A7AF7C4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41" y="1690687"/>
            <a:ext cx="4993061" cy="46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5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26A8-4757-4A7B-A232-79D7CAE7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4865682"/>
            <a:ext cx="11068051" cy="1748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dirty="0"/>
              <a:t>Išvados: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Matome, kad į pirmąjį klasterį pateko daug 0 ir 6 skaitmenų;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į antrą, kaip ir tikėtasi – trejetas, penketas ir aštuonetas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lt-LT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Trečiajame klasteryje pateko kaip ir prognozuota: ketvertas, septynetas ir devynetas.</a:t>
            </a:r>
          </a:p>
          <a:p>
            <a:endParaRPr lang="lt-LT" sz="3200" dirty="0"/>
          </a:p>
          <a:p>
            <a:endParaRPr lang="lt-LT" sz="3200" dirty="0"/>
          </a:p>
          <a:p>
            <a:pPr lvl="1"/>
            <a:endParaRPr lang="lt-LT" sz="2800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8CC28A-2AB7-4A67-8046-CC7D76207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90" y="428229"/>
            <a:ext cx="7245019" cy="279479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2572A-64CE-4526-89B1-C0C264E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14" y="3357958"/>
            <a:ext cx="98081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20D08-320B-4FE6-8464-7D073545D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2" y="173968"/>
            <a:ext cx="4290933" cy="304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FEB8E-6F1A-4437-90F4-F71ADE90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7" y="173969"/>
            <a:ext cx="3965984" cy="2985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FA7C5-734E-48F4-9FAA-91D75CBCCF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2" y="3261285"/>
            <a:ext cx="3958424" cy="3422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8AE0D-F786-4301-BF49-3DB6D393D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7" y="3298431"/>
            <a:ext cx="3764460" cy="3276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69E3D-6B2E-4AD5-91A5-18CE5CCA3914}"/>
              </a:ext>
            </a:extLst>
          </p:cNvPr>
          <p:cNvSpPr txBox="1"/>
          <p:nvPr/>
        </p:nvSpPr>
        <p:spPr>
          <a:xfrm>
            <a:off x="4195985" y="25295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K</a:t>
            </a:r>
            <a:r>
              <a:rPr lang="en-150" dirty="0"/>
              <a:t>-means</a:t>
            </a:r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BE391-BF1F-4A7D-8FE1-91224E269818}"/>
              </a:ext>
            </a:extLst>
          </p:cNvPr>
          <p:cNvSpPr txBox="1"/>
          <p:nvPr/>
        </p:nvSpPr>
        <p:spPr>
          <a:xfrm>
            <a:off x="8810715" y="252955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K</a:t>
            </a:r>
            <a:r>
              <a:rPr lang="en-150" dirty="0"/>
              <a:t>-means t-</a:t>
            </a:r>
            <a:r>
              <a:rPr lang="en-150" dirty="0" err="1"/>
              <a:t>sne</a:t>
            </a:r>
            <a:endParaRPr lang="lt-L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4CA03-9953-4882-B1AA-E8D7177A093D}"/>
              </a:ext>
            </a:extLst>
          </p:cNvPr>
          <p:cNvSpPr txBox="1"/>
          <p:nvPr/>
        </p:nvSpPr>
        <p:spPr>
          <a:xfrm>
            <a:off x="3568888" y="597351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 err="1"/>
              <a:t>Hierarchinis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3BA1A-8FDD-4A72-AB5D-1B026B576C47}"/>
              </a:ext>
            </a:extLst>
          </p:cNvPr>
          <p:cNvSpPr txBox="1"/>
          <p:nvPr/>
        </p:nvSpPr>
        <p:spPr>
          <a:xfrm>
            <a:off x="8930355" y="597351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 err="1"/>
              <a:t>Hierarchinis</a:t>
            </a:r>
            <a:r>
              <a:rPr lang="en-150" dirty="0"/>
              <a:t> t-</a:t>
            </a:r>
            <a:r>
              <a:rPr lang="en-150" dirty="0" err="1"/>
              <a:t>sne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2544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3833-C83F-465A-FE20-DBBC2BEA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/>
              </a:rPr>
              <a:t>Ačiū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už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dėmesį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7E4A-CE4A-5EC0-DE96-581F92681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Times New Roman"/>
              </a:rPr>
              <a:t>Klausimai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9521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16CC-BC30-445A-B912-787D7AA5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>
            <a:normAutofit/>
          </a:bodyPr>
          <a:lstStyle/>
          <a:p>
            <a:r>
              <a:rPr lang="lt-LT" sz="3600" dirty="0"/>
              <a:t>Tyrimo tikslas ir uždaviniai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234-0589-4CDF-9F64-65C31A12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409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Šio darbo tikslas yra išskirti tiriamoje duomenų aibėje klasterius bei apibrėžti susidariusių klasterių specifiką.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lt-L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ždaviniai</a:t>
            </a:r>
            <a:r>
              <a:rPr lang="lt-L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Pasirinkti duomenų aibę klasterizavimui;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Naudojant </a:t>
            </a:r>
            <a:r>
              <a:rPr lang="lt-L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empyrinį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lt-LT" sz="2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Elbow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vidutinio silueto metodą įvertinti optimalų klasterių skaičių;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Suklasterizuoti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duomenis naudojant k-</a:t>
            </a:r>
            <a:r>
              <a:rPr lang="lt-L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hierarchinį klasterizavimo algoritmą;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Suklasterizuoti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vizualizuoti duomenis, gautus panaudojus dimensijos mažinimo algoritmus;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Pateikti susidariusių klasterių aprašomąsias statistikas ir palyginti kas pasikeitė </a:t>
            </a:r>
            <a:r>
              <a:rPr lang="lt-L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klasterizavus</a:t>
            </a: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originalius duomenis, ir sumažinus dimensiją;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Apibendrinti gautus rezultatus.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3DF-1E57-4708-8613-9A61C58C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(be </a:t>
            </a:r>
            <a:r>
              <a:rPr lang="pl-PL" dirty="0" err="1"/>
              <a:t>dimensijos</a:t>
            </a:r>
            <a:r>
              <a:rPr lang="pl-PL" dirty="0"/>
              <a:t> ma</a:t>
            </a:r>
            <a:r>
              <a:rPr lang="lt-LT" dirty="0"/>
              <a:t>žinimo</a:t>
            </a:r>
            <a:r>
              <a:rPr lang="pl-PL" dirty="0"/>
              <a:t>)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35E8-E177-4509-887F-48C39E30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sz="2400" dirty="0">
                <a:ea typeface="+mn-lt"/>
                <a:cs typeface="+mn-lt"/>
              </a:rPr>
              <a:t>K-</a:t>
            </a:r>
            <a:r>
              <a:rPr lang="lt-LT" sz="2400" dirty="0" err="1">
                <a:ea typeface="+mn-lt"/>
                <a:cs typeface="+mn-lt"/>
              </a:rPr>
              <a:t>means</a:t>
            </a:r>
            <a:r>
              <a:rPr lang="lt-LT" sz="2400" dirty="0">
                <a:ea typeface="+mn-lt"/>
                <a:cs typeface="+mn-lt"/>
              </a:rPr>
              <a:t> algoritmas, pagal nurodytą k klasterių skaičių, priskiria kiekvieną </a:t>
            </a:r>
            <a:r>
              <a:rPr lang="lt-LT" sz="2400" dirty="0">
                <a:effectLst/>
                <a:ea typeface="+mn-lt"/>
                <a:cs typeface="+mn-lt"/>
              </a:rPr>
              <a:t>duomenų</a:t>
            </a:r>
            <a:r>
              <a:rPr lang="lt-LT" sz="2400" dirty="0">
                <a:ea typeface="+mn-lt"/>
                <a:cs typeface="+mn-lt"/>
              </a:rPr>
              <a:t> tašką artimiausiam klasteriui</a:t>
            </a:r>
            <a:r>
              <a:rPr lang="lt-LT" sz="2400" dirty="0">
                <a:effectLst/>
                <a:ea typeface="+mn-lt"/>
                <a:cs typeface="+mn-lt"/>
              </a:rPr>
              <a:t>, </a:t>
            </a:r>
            <a:r>
              <a:rPr lang="lt-LT" sz="2400" dirty="0">
                <a:ea typeface="+mn-lt"/>
                <a:cs typeface="+mn-lt"/>
              </a:rPr>
              <a:t>išlaikant kiek įmanoma mažesnius atstumus tarp taškų klasteryje ir jo </a:t>
            </a:r>
            <a:r>
              <a:rPr lang="lt-LT" sz="2400" dirty="0" err="1">
                <a:ea typeface="+mn-lt"/>
                <a:cs typeface="+mn-lt"/>
              </a:rPr>
              <a:t>centroido</a:t>
            </a:r>
            <a:r>
              <a:rPr lang="lt-LT" sz="2400" dirty="0">
                <a:effectLst/>
                <a:ea typeface="+mn-lt"/>
                <a:cs typeface="+mn-lt"/>
              </a:rPr>
              <a:t>.</a:t>
            </a:r>
            <a:endParaRPr lang="lt-LT" sz="3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788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B3DF-84BE-4BFC-988D-6B09633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67"/>
            <a:ext cx="10515600" cy="833360"/>
          </a:xfrm>
        </p:spPr>
        <p:txBody>
          <a:bodyPr/>
          <a:lstStyle/>
          <a:p>
            <a:r>
              <a:rPr lang="pl-PL" dirty="0" err="1"/>
              <a:t>Optimalus</a:t>
            </a:r>
            <a:r>
              <a:rPr lang="pl-PL" dirty="0"/>
              <a:t> </a:t>
            </a:r>
            <a:r>
              <a:rPr lang="pl-PL" dirty="0" err="1"/>
              <a:t>klasteri</a:t>
            </a:r>
            <a:r>
              <a:rPr lang="lt-LT" dirty="0"/>
              <a:t>ų</a:t>
            </a:r>
            <a:r>
              <a:rPr lang="pl-PL" dirty="0"/>
              <a:t> </a:t>
            </a:r>
            <a:r>
              <a:rPr lang="pl-PL" dirty="0" err="1"/>
              <a:t>skai</a:t>
            </a:r>
            <a:r>
              <a:rPr lang="lt-LT" dirty="0" err="1"/>
              <a:t>čiaus</a:t>
            </a:r>
            <a:r>
              <a:rPr lang="lt-LT" dirty="0"/>
              <a:t> nustatymas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EF6D-AB59-45A5-A753-7D2F7585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r>
              <a:rPr lang="lt-LT" sz="2400" dirty="0" err="1"/>
              <a:t>Empyrinis</a:t>
            </a:r>
            <a:r>
              <a:rPr lang="lt-LT" sz="2400" dirty="0"/>
              <a:t> metodas:</a:t>
            </a:r>
          </a:p>
          <a:p>
            <a:endParaRPr lang="lt-LT" sz="2400" dirty="0"/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, kur </a:t>
            </a:r>
            <a:r>
              <a:rPr lang="lt-LT" sz="2400" i="1" dirty="0"/>
              <a:t>m –</a:t>
            </a:r>
            <a:r>
              <a:rPr lang="lt-LT" sz="2400" dirty="0"/>
              <a:t> objektų skaičius.</a:t>
            </a:r>
          </a:p>
          <a:p>
            <a:pPr marL="0" indent="0">
              <a:buNone/>
            </a:pPr>
            <a:endParaRPr lang="lt-LT" i="1" dirty="0"/>
          </a:p>
          <a:p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Gauname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rezultat</a:t>
            </a:r>
            <a:r>
              <a:rPr lang="lt-LT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ą </a:t>
            </a:r>
            <a:r>
              <a:rPr lang="lt-LT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19.81161.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Taigi, klasterių skaičius bus nedidesnis nei 19.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lt-LT" sz="3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1307A-5BC3-4D87-9999-8646507E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33" y="2118589"/>
            <a:ext cx="3025534" cy="6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A9C877B-2B4D-47B4-AB37-38E920B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74" y="1424296"/>
            <a:ext cx="8900851" cy="36737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6686CC-44A9-4416-8E3F-8DD667B1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30"/>
            <a:ext cx="10515600" cy="1325563"/>
          </a:xfrm>
        </p:spPr>
        <p:txBody>
          <a:bodyPr>
            <a:normAutofit/>
          </a:bodyPr>
          <a:lstStyle/>
          <a:p>
            <a:r>
              <a:rPr lang="lt-LT" sz="3600" dirty="0" err="1"/>
              <a:t>Elbow</a:t>
            </a:r>
            <a:r>
              <a:rPr lang="lt-LT" sz="3600" dirty="0"/>
              <a:t> metodas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9FD2-93E3-4E87-9383-EDC9901763DE}"/>
              </a:ext>
            </a:extLst>
          </p:cNvPr>
          <p:cNvSpPr txBox="1"/>
          <p:nvPr/>
        </p:nvSpPr>
        <p:spPr>
          <a:xfrm>
            <a:off x="838200" y="5275812"/>
            <a:ext cx="9552372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atome, kad nėra ryškaus linkio taško, tai iš šios diagramos įvertinti klasterių skaičių mums nepavyksta.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0287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8214-0C3F-46F2-A344-CE589089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6551"/>
            <a:ext cx="10400931" cy="1179590"/>
          </a:xfrm>
        </p:spPr>
        <p:txBody>
          <a:bodyPr>
            <a:normAutofit/>
          </a:bodyPr>
          <a:lstStyle/>
          <a:p>
            <a:r>
              <a:rPr lang="lt-LT" sz="3600" dirty="0">
                <a:ea typeface="Calibri" panose="020F0502020204030204" pitchFamily="34" charset="0"/>
              </a:rPr>
              <a:t>V</a:t>
            </a:r>
            <a:r>
              <a:rPr lang="lt-LT" sz="3600" dirty="0">
                <a:effectLst/>
                <a:ea typeface="Calibri" panose="020F0502020204030204" pitchFamily="34" charset="0"/>
              </a:rPr>
              <a:t>idutinio silueto metodas</a:t>
            </a:r>
            <a:endParaRPr lang="lt-LT" sz="3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4968843-0D24-49B8-A70C-17492762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13" y="1296141"/>
            <a:ext cx="8656973" cy="3561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C3F50-3CBC-475B-9568-400B9DF61597}"/>
              </a:ext>
            </a:extLst>
          </p:cNvPr>
          <p:cNvSpPr txBox="1"/>
          <p:nvPr/>
        </p:nvSpPr>
        <p:spPr>
          <a:xfrm>
            <a:off x="838199" y="5054027"/>
            <a:ext cx="10906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atome, kad optimalus klasterių skaičius yra 2 arba 11. Priimdami faktą, kad jau kažką žinome apie turimą  duomenų aibę (arba taikydami ekspertinę nuomonę), teigiame, kad negali būti tik 2 klasteriai, todėl pasirenkame 11 klasterių.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78018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1DA-0818-4FDE-8FA4-C05AB560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lt-LT" sz="3600" dirty="0"/>
              <a:t>Klasterizavimas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7EF4B-AD73-4C18-B826-1F2BACC1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6" y="1694304"/>
            <a:ext cx="6127038" cy="4559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FADD2-6650-4C37-A63D-F0834CBC5858}"/>
              </a:ext>
            </a:extLst>
          </p:cNvPr>
          <p:cNvSpPr txBox="1"/>
          <p:nvPr/>
        </p:nvSpPr>
        <p:spPr>
          <a:xfrm>
            <a:off x="6965238" y="1690688"/>
            <a:ext cx="446472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t-LT" sz="2000" dirty="0"/>
              <a:t>Išvados:</a:t>
            </a:r>
          </a:p>
          <a:p>
            <a:pPr marL="342900" indent="-342900">
              <a:buFont typeface="Arial"/>
              <a:buChar char="•"/>
            </a:pPr>
            <a:r>
              <a:rPr lang="lt-LT" sz="2000" dirty="0">
                <a:ea typeface="+mn-lt"/>
                <a:cs typeface="+mn-lt"/>
              </a:rPr>
              <a:t>Naudojome t-SNE dimensijos mažinimo algoritmą (iš ankstesnių darbų atrodė, kad t-SNE </a:t>
            </a:r>
            <a:r>
              <a:rPr lang="lt-LT" sz="2000" i="1" dirty="0" err="1">
                <a:ea typeface="+mn-lt"/>
                <a:cs typeface="+mn-lt"/>
              </a:rPr>
              <a:t>mnist</a:t>
            </a:r>
            <a:r>
              <a:rPr lang="lt-LT" sz="2000" dirty="0">
                <a:ea typeface="+mn-lt"/>
                <a:cs typeface="+mn-lt"/>
              </a:rPr>
              <a:t> duomenis vizualizuoja geriausiai). </a:t>
            </a:r>
            <a:endParaRPr lang="lt-LT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lt-LT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lt-LT" sz="2000" dirty="0">
                <a:ea typeface="+mn-lt"/>
                <a:cs typeface="+mn-lt"/>
              </a:rPr>
              <a:t>Vis tiek yra sunku kažką įžvelgti, nes yra daug išskirtinai parašytų skaičių, kurie priskiriami ne tam klasteriui.</a:t>
            </a:r>
            <a:endParaRPr lang="lt-LT">
              <a:cs typeface="Times New Roman"/>
            </a:endParaRPr>
          </a:p>
          <a:p>
            <a:endParaRPr lang="lt-LT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32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6D7594-4B68-4C47-8E1E-6157ED5B8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87" y="382880"/>
            <a:ext cx="8609826" cy="3605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8F966-3E07-407A-876D-54645DFBA125}"/>
                  </a:ext>
                </a:extLst>
              </p:cNvPr>
              <p:cNvSpPr txBox="1"/>
              <p:nvPr/>
            </p:nvSpPr>
            <p:spPr>
              <a:xfrm>
                <a:off x="993245" y="4219884"/>
                <a:ext cx="102393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000" dirty="0"/>
                  <a:t>Išvados: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Iš lentelės matome, kad 4, 7, 8, 10, 11 klasteriuose yra </a:t>
                </a: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≥80%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vienodų originalių skaitmenų, kas indikuoja neblogą atskyrimą</a:t>
                </a:r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Kita vertus, 7 ir 8 klasteriai abu daugiausiai turi 0-to skaitmens, ką galima pamatyti ir šilumos diagramose;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Likę nepaminėti klasteriai turi sunkiai atskiriamus skaitmenis, tad tarp jų nėra dominuojančio skaitmens</a:t>
                </a:r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lt-L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8F966-3E07-407A-876D-54645DFB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45" y="4219884"/>
                <a:ext cx="10239375" cy="2246769"/>
              </a:xfrm>
              <a:prstGeom prst="rect">
                <a:avLst/>
              </a:prstGeom>
              <a:blipFill>
                <a:blip r:embed="rId3"/>
                <a:stretch>
                  <a:fillRect l="-655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987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Symbol</vt:lpstr>
      <vt:lpstr>Times New Roman</vt:lpstr>
      <vt:lpstr>Office Theme</vt:lpstr>
      <vt:lpstr>Papildomi duomenų vizualizavimo skyriai</vt:lpstr>
      <vt:lpstr>Duomenys</vt:lpstr>
      <vt:lpstr>Tyrimo tikslas ir uždaviniai</vt:lpstr>
      <vt:lpstr>K-Means (be dimensijos mažinimo)</vt:lpstr>
      <vt:lpstr>Optimalus klasterių skaičiaus nustatymas</vt:lpstr>
      <vt:lpstr>Elbow metodas</vt:lpstr>
      <vt:lpstr>Vidutinio silueto metodas</vt:lpstr>
      <vt:lpstr>Klasterizavimas</vt:lpstr>
      <vt:lpstr>PowerPoint Presentation</vt:lpstr>
      <vt:lpstr>PowerPoint Presentation</vt:lpstr>
      <vt:lpstr>K-means klasterizavimas (sumažinus dimensija naudojant t-SNE).</vt:lpstr>
      <vt:lpstr>Optimalus klasterių skaičiaus nustatymas</vt:lpstr>
      <vt:lpstr>Klasterizavimas</vt:lpstr>
      <vt:lpstr>PowerPoint Presentation</vt:lpstr>
      <vt:lpstr>PowerPoint Presentation</vt:lpstr>
      <vt:lpstr>Hierarchinis metodas (be dimensijos mažinimo)</vt:lpstr>
      <vt:lpstr>Klasterizavimas</vt:lpstr>
      <vt:lpstr>PowerPoint Presentation</vt:lpstr>
      <vt:lpstr>PowerPoint Presentation</vt:lpstr>
      <vt:lpstr>Hierarchinio algoritmo metodas (sumažinus dimensiją naudojant t-SNE)</vt:lpstr>
      <vt:lpstr>PowerPoint Presentation</vt:lpstr>
      <vt:lpstr>PowerPoint Presentation</vt:lpstr>
      <vt:lpstr>PowerPoint Presentation</vt:lpstr>
      <vt:lpstr>Hierarchinis algoritmas su sumažintų klasterių skaičiumi ir t-SNE</vt:lpstr>
      <vt:lpstr>PowerPoint Presentation</vt:lpstr>
      <vt:lpstr>PowerPoint Presentation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Papildomi duomenų vizualizavimo skyriai</dc:title>
  <dc:creator>Roland Gulbinovič</dc:creator>
  <cp:lastModifiedBy>Matas Amšiejus</cp:lastModifiedBy>
  <cp:revision>88</cp:revision>
  <dcterms:created xsi:type="dcterms:W3CDTF">2022-04-27T12:01:54Z</dcterms:created>
  <dcterms:modified xsi:type="dcterms:W3CDTF">2022-04-28T08:51:02Z</dcterms:modified>
</cp:coreProperties>
</file>