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3D5A-36F8-4144-84C4-43CD249D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18EF2-4FA9-452F-BEBB-5283D08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BED4-2C94-4249-AC12-D66AC82A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4014-AA54-4B0C-98FA-0E10063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67F0-8A1E-45C7-8A26-2A98EA06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4865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9971-4425-4DF4-971F-0F6168D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7F92-BC79-4D77-ABD0-9C20CADC1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DB55-FAA4-4484-AEF0-7F31FD02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44D0-E820-4C29-9A68-12E41C2B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DA53-29B2-40BA-8952-19F1BE5D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42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4EA8-475F-4E07-AA90-2EB824A24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94CB-155A-478D-9F66-0F6C3FCC5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0C2A-98DD-41EB-A581-F60671B0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73E7-733B-4A2F-AF8D-FF9E25F8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F800-55C0-489C-A52D-E34E9DC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4974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C11F-086E-43B4-BAE3-0827CCF0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61FC-42EF-4D75-BA14-CC3B0EC5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1BD7-7663-4F3B-A800-5BD5CCE0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7285-CCE4-40C1-B89A-3DDF5FE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C60C-784E-4A5A-B647-566DD70E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822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54D7-A3EB-428A-9DDE-E6D16991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2D4B-9767-41D6-B20C-D185AE78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51B7-94FA-421F-8DDE-75C16266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6A31-604A-4C04-B010-9DA552E7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5C00-CEB8-4BA3-8A50-61C2042B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95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5770-D35E-493C-B9D6-FBEB104D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5A56-1107-404E-BA75-C987D555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D4F7-1358-4943-842A-26348899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5EFA5-5A4B-4996-AF21-BAE67D19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03DC-200F-4E57-95B3-4FCF11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D0FF-B501-4F08-86D9-C8A7036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660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0C47-7067-4D19-8621-740E8FDB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C22F-392A-4378-A510-5DE44D5B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6B3C6-22FA-4A3D-904D-E50CCC0A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51380-BF3C-4EF6-B5FC-F1F4D8D2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AED7E-0C4E-4AB3-8B09-5F33D4B1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21B1C-C5AA-4E9F-BD7C-9A49338F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E410-4603-4F22-89D1-835E50DF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DE578-3F9A-463F-8FDA-B8959EC9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176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5ACD-C6D1-4B54-9DE7-E87749B7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938E1-2B07-4793-B264-56BE1D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89042-7D16-46ED-9B2B-76862F92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51B03-5DD8-4973-BB29-9F311534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19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2ACE-F0F4-4D26-A1E2-B64BB1C5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7921-5A16-48E5-BBC6-8136748C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FD17-EDC7-4AC3-B0FE-5E90250D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872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A054-8ADC-49A6-BC3C-DA2DE185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1AA1-8D1E-4A6D-BFA5-D8300E87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EA80-874E-4BB4-A596-FEA34858D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A444-5522-4394-AE11-C59E0F0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1CEB-D9DC-4CCB-9AEB-2F132630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9985-C10B-449B-9638-C03CB468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114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F06C-0BBF-4875-8D52-90E438CF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55AEE-47C5-4502-A3FE-60948873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DFDB-BBA6-4F10-B190-499BDFA5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1D51-3349-4D11-9039-47BCB483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135F-87C1-49E9-B49E-33AC7A2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3F27F-31D8-4B7F-A33B-19D7D46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42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B6385-C8A1-4460-A556-E31CEF3B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6B1A-DF52-4978-9774-566912C8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99D9-1571-4AAB-B28D-1C04AA162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2AE-C3BA-4CE2-8735-03A24BAE69B9}" type="datetimeFigureOut">
              <a:rPr lang="lt-LT" smtClean="0"/>
              <a:t>2022-06-13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FDAB-FB44-4090-9457-F36986ED3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C20B-2D60-46C5-A192-3D6DB639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2AC0-490B-48A1-914D-4065970F8B5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8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akZw6K1QQ" TargetMode="External"/><Relationship Id="rId7" Type="http://schemas.openxmlformats.org/officeDocument/2006/relationships/hyperlink" Target="https://scikit-learn.org/stable/auto_examples/decomposition/plot_kernel_pca.html" TargetMode="External"/><Relationship Id="rId2" Type="http://schemas.openxmlformats.org/officeDocument/2006/relationships/hyperlink" Target="https://www.datadriveninvestor.com/2021/04/08/the-math-behind-everything-about-principle-component-analysis-p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the-covariance-matrix-92076554ea44" TargetMode="External"/><Relationship Id="rId5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s://www.youtube.com/watch?v=S51bTyIwxF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968D-14FA-4ADD-8A89-A7253F4D7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Principinių komponenčių analizė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DCB30-92B6-41E0-9ECF-00BDB29A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5905"/>
            <a:ext cx="9144000" cy="2049732"/>
          </a:xfrm>
        </p:spPr>
        <p:txBody>
          <a:bodyPr>
            <a:normAutofit/>
          </a:bodyPr>
          <a:lstStyle/>
          <a:p>
            <a:r>
              <a:rPr lang="lt-LT" dirty="0"/>
              <a:t>Matas Amšiejus ir </a:t>
            </a:r>
            <a:r>
              <a:rPr lang="lt-LT" dirty="0" err="1"/>
              <a:t>Roland</a:t>
            </a:r>
            <a:r>
              <a:rPr lang="lt-LT" dirty="0"/>
              <a:t> </a:t>
            </a:r>
            <a:r>
              <a:rPr lang="lt-LT" dirty="0" err="1"/>
              <a:t>Gulbinovič</a:t>
            </a:r>
            <a:endParaRPr lang="lt-LT" dirty="0"/>
          </a:p>
          <a:p>
            <a:r>
              <a:rPr lang="lt-LT" dirty="0"/>
              <a:t>DM2, 3 kursas 2 semestras</a:t>
            </a:r>
          </a:p>
          <a:p>
            <a:r>
              <a:rPr lang="lt-LT" dirty="0"/>
              <a:t>Vilniaus universitetas</a:t>
            </a:r>
          </a:p>
          <a:p>
            <a:r>
              <a:rPr lang="lt-LT" dirty="0"/>
              <a:t>2022 03 17</a:t>
            </a:r>
          </a:p>
        </p:txBody>
      </p:sp>
    </p:spTree>
    <p:extLst>
      <p:ext uri="{BB962C8B-B14F-4D97-AF65-F5344CB8AC3E}">
        <p14:creationId xmlns:p14="http://schemas.microsoft.com/office/powerpoint/2010/main" val="135433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F1C3-98D3-4CC2-A041-887955F9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5942"/>
            <a:ext cx="10515600" cy="1325563"/>
          </a:xfrm>
        </p:spPr>
        <p:txBody>
          <a:bodyPr/>
          <a:lstStyle/>
          <a:p>
            <a:r>
              <a:rPr lang="lt-LT" dirty="0"/>
              <a:t>Tikrinės reikšmės (</a:t>
            </a:r>
            <a:r>
              <a:rPr lang="lt-LT" dirty="0" err="1"/>
              <a:t>eigenvalues</a:t>
            </a:r>
            <a:r>
              <a:rPr lang="lt-L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F7B1A-590E-4207-A40D-0F35EA8B1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970"/>
                <a:ext cx="10515600" cy="4639993"/>
              </a:xfrm>
            </p:spPr>
            <p:txBody>
              <a:bodyPr>
                <a:normAutofit/>
              </a:bodyPr>
              <a:lstStyle/>
              <a:p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Tikrinės reikšmės – tai yra koeficientai priskirti kiekvienam tikriniam vektoriui.</a:t>
                </a:r>
              </a:p>
              <a:p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arodo dispersiją aplink kiekvieną principinę komponentę.</a:t>
                </a:r>
              </a:p>
              <a:p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Tam, kad rasti šias reikšmes, naudosime formulę</a:t>
                </a:r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lt-LT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 </a:t>
                </a:r>
                <a:r>
                  <a:rPr lang="lt-L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mūsų kovariacijos matrica, </a:t>
                </a: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tikrinis vektorius, </a:t>
                </a: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tikrinė reikšmė.</a:t>
                </a:r>
              </a:p>
              <a:p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Tam, kad gautume tikrines reikšmes, išsireiškiame:</a:t>
                </a:r>
                <a:endParaRPr lang="lt-LT" sz="2000" dirty="0"/>
              </a:p>
              <a:p>
                <a:pPr marL="0" indent="0">
                  <a:buNone/>
                </a:pPr>
                <a:r>
                  <a:rPr lang="lt-L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lt-L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kur </a:t>
                </a:r>
                <a14:m>
                  <m:oMath xmlns:m="http://schemas.openxmlformats.org/officeDocument/2006/math">
                    <m:r>
                      <a:rPr lang="lt-LT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yra vienetinė matrica, tik ant diagonalės yra </a:t>
                </a: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lt-L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lt-L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Bendra formulė: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F7B1A-590E-4207-A40D-0F35EA8B1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970"/>
                <a:ext cx="10515600" cy="4639993"/>
              </a:xfrm>
              <a:blipFill>
                <a:blip r:embed="rId2"/>
                <a:stretch>
                  <a:fillRect l="-522" t="-1314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49E0FE-9879-45B9-A4EC-5629CE1BD117}"/>
                  </a:ext>
                </a:extLst>
              </p:cNvPr>
              <p:cNvSpPr txBox="1"/>
              <p:nvPr/>
            </p:nvSpPr>
            <p:spPr>
              <a:xfrm>
                <a:off x="4306514" y="2766728"/>
                <a:ext cx="35789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t-L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49E0FE-9879-45B9-A4EC-5629CE1B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14" y="2766728"/>
                <a:ext cx="35789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9478EB-C535-4D15-9864-7AC565ED06EB}"/>
                  </a:ext>
                </a:extLst>
              </p:cNvPr>
              <p:cNvSpPr txBox="1"/>
              <p:nvPr/>
            </p:nvSpPr>
            <p:spPr>
              <a:xfrm>
                <a:off x="4967590" y="3891217"/>
                <a:ext cx="31675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t-LT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lt-LT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lt-LT" sz="2000" dirty="0"/>
                  <a:t>,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9478EB-C535-4D15-9864-7AC565ED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90" y="3891217"/>
                <a:ext cx="3167571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8A9EC-34FB-4943-B66A-FC1B50764B03}"/>
                  </a:ext>
                </a:extLst>
              </p:cNvPr>
              <p:cNvSpPr txBox="1"/>
              <p:nvPr/>
            </p:nvSpPr>
            <p:spPr>
              <a:xfrm>
                <a:off x="2897976" y="4915505"/>
                <a:ext cx="6396041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lt-L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lt-LT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lt-L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lt-LT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lt-LT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lt-LT" i="1">
                                                <a:latin typeface="Cambria Math" panose="02040503050406030204" pitchFamily="18" charset="0"/>
                                              </a:rPr>
                                              <m:t>𝑘𝑘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lt-L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lt-LT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lt-LT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8A9EC-34FB-4943-B66A-FC1B5076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76" y="4915505"/>
                <a:ext cx="6396041" cy="1407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38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211-C22D-4D83-8D85-4B43E26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lt-LT" dirty="0"/>
              <a:t>Tikrinės reikšmės (</a:t>
            </a:r>
            <a:r>
              <a:rPr lang="lt-LT" dirty="0" err="1"/>
              <a:t>eigenvalues</a:t>
            </a:r>
            <a:r>
              <a:rPr lang="lt-LT" dirty="0"/>
              <a:t>) (pavyzdys)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9222-AB5D-4925-B607-A7300FEF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Įstatę </a:t>
            </a:r>
            <a:r>
              <a:rPr lang="lt-L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kovariacinę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matricą gauname:</a:t>
            </a: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000">
                <a:latin typeface="Times New Roman" panose="02020603050405020304" pitchFamily="18" charset="0"/>
                <a:cs typeface="Times New Roman" panose="02020603050405020304" pitchFamily="18" charset="0"/>
              </a:rPr>
              <a:t>Išsprendę 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gauname tokią formulę:</a:t>
            </a: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Išsisprendę lygtį gauname visas 4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tikrines reikšmes:</a:t>
            </a:r>
          </a:p>
          <a:p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9FDF7E-E6C5-4C85-AF96-05222426C40B}"/>
                  </a:ext>
                </a:extLst>
              </p:cNvPr>
              <p:cNvSpPr txBox="1"/>
              <p:nvPr/>
            </p:nvSpPr>
            <p:spPr>
              <a:xfrm>
                <a:off x="3048811" y="2238931"/>
                <a:ext cx="6094378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−0,11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0,87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0,82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−0,11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−0,42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−0,36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0,87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−0,42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0,82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−0,36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0,96</m:t>
                                    </m:r>
                                  </m:e>
                                  <m:e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9FDF7E-E6C5-4C85-AF96-05222426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238931"/>
                <a:ext cx="6094378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D6002-21DA-4B7D-B93F-BA4B08B30789}"/>
                  </a:ext>
                </a:extLst>
              </p:cNvPr>
              <p:cNvSpPr txBox="1"/>
              <p:nvPr/>
            </p:nvSpPr>
            <p:spPr>
              <a:xfrm>
                <a:off x="2891545" y="4137431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t-LT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lt-LT" sz="2000" i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lt-LT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lt-LT" sz="2000" i="0">
                          <a:latin typeface="Cambria Math" panose="02040503050406030204" pitchFamily="18" charset="0"/>
                        </a:rPr>
                        <m:t>+3,33</m:t>
                      </m:r>
                      <m:sSup>
                        <m:sSupPr>
                          <m:ctrlPr>
                            <a:rPr lang="lt-LT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t-LT" sz="2000" i="0">
                          <a:latin typeface="Cambria Math" panose="02040503050406030204" pitchFamily="18" charset="0"/>
                        </a:rPr>
                        <m:t>−0,47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+0,01=0.</m:t>
                      </m:r>
                    </m:oMath>
                  </m:oMathPara>
                </a14:m>
                <a:endParaRPr lang="lt-LT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D6002-21DA-4B7D-B93F-BA4B08B3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45" y="4137431"/>
                <a:ext cx="609437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A54A7C-93E6-41EA-A8CB-B99E5FF91731}"/>
                  </a:ext>
                </a:extLst>
              </p:cNvPr>
              <p:cNvSpPr txBox="1"/>
              <p:nvPr/>
            </p:nvSpPr>
            <p:spPr>
              <a:xfrm>
                <a:off x="2891545" y="5345509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=0,02; </m:t>
                      </m:r>
                      <m:sSub>
                        <m:sSub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=0,14; </m:t>
                      </m:r>
                      <m:sSub>
                        <m:sSub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=0,92; </m:t>
                      </m:r>
                      <m:sSub>
                        <m:sSub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=2,91.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A54A7C-93E6-41EA-A8CB-B99E5FF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45" y="5345509"/>
                <a:ext cx="609437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097D-9188-43E8-8D06-DCF26CF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Tikrinės reikšmės (</a:t>
            </a:r>
            <a:r>
              <a:rPr lang="lt-LT" dirty="0" err="1"/>
              <a:t>eigenvalues</a:t>
            </a:r>
            <a:r>
              <a:rPr lang="lt-L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194A9-376A-4B82-A781-5714B9E0A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</p:spPr>
            <p:txBody>
              <a:bodyPr/>
              <a:lstStyle/>
              <a:p>
                <a:r>
                  <a:rPr lang="lt-LT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alime nustatyti svarbiausias komponentes, nes tikrinės reikšmės parodo dispersiją aplink PC.</a:t>
                </a:r>
              </a:p>
              <a:p>
                <a:r>
                  <a:rPr lang="lt-LT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alime suskaičiuoti, kokią dalį visos dispersijos aprašo kiekviena PC pagal formulę:</a:t>
                </a:r>
                <a:endParaRPr lang="lt-LT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lt-LT" dirty="0"/>
              </a:p>
              <a:p>
                <a:pPr marL="0" indent="0">
                  <a:buNone/>
                </a:pPr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lt-LT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 </a:t>
                </a:r>
                <a:r>
                  <a:rPr lang="lt-LT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 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principinės komponentės, kurios dispersijos dalį norime skaičiuoti, indeksas.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1098550" algn="l"/>
                  </a:tabLst>
                </a:pPr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Mūsų atveju gauname, kad dispersija aplink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PC bus 72,9 %,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23,1 %. Tarkime brėšime dvimatį grafiką, tai atrenkame dvi didžiausių dispersijų komponentes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lt-LT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lt-L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194A9-376A-4B82-A781-5714B9E0A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  <a:blipFill>
                <a:blip r:embed="rId2"/>
                <a:stretch>
                  <a:fillRect l="-739" t="-1961" r="-909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487D6D-60FD-4BA9-ACE3-D2ADA7DD530B}"/>
                  </a:ext>
                </a:extLst>
              </p:cNvPr>
              <p:cNvSpPr txBox="1"/>
              <p:nvPr/>
            </p:nvSpPr>
            <p:spPr>
              <a:xfrm>
                <a:off x="3253092" y="3117877"/>
                <a:ext cx="6094378" cy="834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20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lt-LT" sz="22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lt-LT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lt-LT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t-LT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lt-LT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lt-LT" sz="2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lt-LT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lt-LT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lt-LT" sz="22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t-LT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487D6D-60FD-4BA9-ACE3-D2ADA7DD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92" y="3117877"/>
                <a:ext cx="6094378" cy="834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00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1133-6F17-419E-9D17-74644F9E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Tikriniai vektoriai (</a:t>
            </a:r>
            <a:r>
              <a:rPr lang="lt-LT" dirty="0" err="1"/>
              <a:t>eigenvectors</a:t>
            </a:r>
            <a:r>
              <a:rPr lang="lt-L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A5DDF-C245-4863-B6F3-F94A2E33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455"/>
                <a:ext cx="10515600" cy="4558098"/>
              </a:xfrm>
            </p:spPr>
            <p:txBody>
              <a:bodyPr>
                <a:normAutofit/>
              </a:bodyPr>
              <a:lstStyle/>
              <a:p>
                <a:r>
                  <a:rPr lang="lt-L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Vėl naudosimės formule</a:t>
                </a:r>
              </a:p>
              <a:p>
                <a:pPr marL="0" indent="0">
                  <a:buNone/>
                </a:pPr>
                <a:endParaRPr lang="en-150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150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150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150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lt-L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ūsų atveju, įstačius </a:t>
                </a:r>
                <a14:m>
                  <m:oMath xmlns:m="http://schemas.openxmlformats.org/officeDocument/2006/math">
                    <m:r>
                      <a:rPr lang="lt-LT" sz="22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lt-L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 </a:t>
                </a:r>
                <a:r>
                  <a:rPr lang="lt-L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lt-L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kovariacinę</a:t>
                </a:r>
                <a:r>
                  <a:rPr lang="lt-L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matricą gauname</a:t>
                </a:r>
              </a:p>
              <a:p>
                <a:endParaRPr lang="lt-L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lt-L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lt-L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Viską išreiškus per d kintamąjį, gauname visus kintamuosius su daugikliais (d daugiklis bus 1):</a:t>
                </a:r>
                <a:endParaRPr lang="lt-LT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t-LT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A5DDF-C245-4863-B6F3-F94A2E33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455"/>
                <a:ext cx="10515600" cy="4558098"/>
              </a:xfrm>
              <a:blipFill>
                <a:blip r:embed="rId2"/>
                <a:stretch>
                  <a:fillRect l="-696" t="-1606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DE6CD-05B3-4E33-A450-5284D3B9C4AC}"/>
                  </a:ext>
                </a:extLst>
              </p:cNvPr>
              <p:cNvSpPr txBox="1"/>
              <p:nvPr/>
            </p:nvSpPr>
            <p:spPr>
              <a:xfrm>
                <a:off x="1870142" y="1650281"/>
                <a:ext cx="6094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lt-LT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t-LT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lt-LT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DE6CD-05B3-4E33-A450-5284D3B9C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42" y="1650281"/>
                <a:ext cx="60943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097A3F-B132-4FB9-8720-8F19B1DB31DC}"/>
                  </a:ext>
                </a:extLst>
              </p:cNvPr>
              <p:cNvSpPr txBox="1"/>
              <p:nvPr/>
            </p:nvSpPr>
            <p:spPr>
              <a:xfrm>
                <a:off x="3048811" y="2232164"/>
                <a:ext cx="6094378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097A3F-B132-4FB9-8720-8F19B1DB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232164"/>
                <a:ext cx="6094378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1F2DD-2800-45A7-BD45-BB3100C96EA9}"/>
                  </a:ext>
                </a:extLst>
              </p:cNvPr>
              <p:cNvSpPr txBox="1"/>
              <p:nvPr/>
            </p:nvSpPr>
            <p:spPr>
              <a:xfrm>
                <a:off x="3048811" y="3900615"/>
                <a:ext cx="6094378" cy="11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lt-L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lt-L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lt-L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−0,11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0,87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0,82</m:t>
                              </m:r>
                            </m:e>
                          </m:mr>
                          <m:mr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−0,11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−0,42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−0,36</m:t>
                              </m:r>
                            </m:e>
                          </m:mr>
                          <m:mr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0,87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−0,42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0,96</m:t>
                              </m:r>
                            </m:e>
                          </m:mr>
                          <m:mr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0,82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−0,36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0,96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lt-LT" i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lt-L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lt-L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lt-LT" i="0">
                        <a:latin typeface="Cambria Math" panose="02040503050406030204" pitchFamily="18" charset="0"/>
                      </a:rPr>
                      <m:t>=2,91⋅</m:t>
                    </m:r>
                    <m:d>
                      <m:dPr>
                        <m:begChr m:val="["/>
                        <m:endChr m:val="]"/>
                        <m:ctrlPr>
                          <a:rPr lang="lt-L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lt-L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lt-LT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1F2DD-2800-45A7-BD45-BB3100C9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3900615"/>
                <a:ext cx="6094378" cy="1124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5EE90-379D-42D7-A255-3DEE1D14FC37}"/>
                  </a:ext>
                </a:extLst>
              </p:cNvPr>
              <p:cNvSpPr txBox="1"/>
              <p:nvPr/>
            </p:nvSpPr>
            <p:spPr>
              <a:xfrm>
                <a:off x="2794270" y="5754070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lt-LT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lt-LT" sz="20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t-LT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5EE90-379D-42D7-A255-3DEE1D14F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70" y="5754070"/>
                <a:ext cx="6094378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40C4-4760-4168-BFA3-B5006F91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Tikriniai vektoriai (</a:t>
            </a:r>
            <a:r>
              <a:rPr lang="lt-LT" dirty="0" err="1"/>
              <a:t>eigenvectors</a:t>
            </a:r>
            <a:r>
              <a:rPr lang="lt-L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6B65D-89E9-4445-B06A-602527356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Tačiau juos dar reikia normalizuoti taip, kad vektoriaus ilgis būtų vienetas. Tam mes atliksime normavimą:</a:t>
                </a:r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lt-LT" dirty="0"/>
              </a:p>
              <a:p>
                <a:endParaRPr lang="lt-LT" dirty="0"/>
              </a:p>
              <a:p>
                <a:pPr marL="0" indent="0">
                  <a:buNone/>
                </a:pPr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kur </a:t>
                </a:r>
                <a:r>
                  <a:rPr lang="lt-LT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kiekvienas gautas daugiklis (</a:t>
                </a:r>
                <a:r>
                  <a:rPr lang="lt-LT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x,y,z,</a:t>
                </a:r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1).</a:t>
                </a:r>
              </a:p>
              <a:p>
                <a:r>
                  <a:rPr lang="lt-LT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 normavimo mūsų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tikrinis vektorius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t-L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bus</a:t>
                </a:r>
              </a:p>
              <a:p>
                <a:endParaRPr lang="lt-LT" sz="1800" dirty="0">
                  <a:latin typeface="Times New Roman" panose="02020603050405020304" pitchFamily="18" charset="0"/>
                </a:endParaRPr>
              </a:p>
              <a:p>
                <a:endParaRPr lang="lt-LT" sz="1800" dirty="0">
                  <a:latin typeface="Times New Roman" panose="02020603050405020304" pitchFamily="18" charset="0"/>
                </a:endParaRPr>
              </a:p>
              <a:p>
                <a:endParaRPr lang="lt-LT" sz="1800" dirty="0">
                  <a:latin typeface="Times New Roman" panose="02020603050405020304" pitchFamily="18" charset="0"/>
                </a:endParaRPr>
              </a:p>
              <a:p>
                <a:r>
                  <a:rPr lang="lt-LT" sz="1800" dirty="0">
                    <a:latin typeface="Times New Roman" panose="02020603050405020304" pitchFamily="18" charset="0"/>
                  </a:rPr>
                  <a:t>Analogiškai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t-LT" sz="1800" dirty="0">
                    <a:latin typeface="Times New Roman" panose="02020603050405020304" pitchFamily="18" charset="0"/>
                  </a:rPr>
                  <a:t>: </a:t>
                </a:r>
                <a:endParaRPr lang="lt-L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6B65D-89E9-4445-B06A-602527356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01B175-3637-43F1-8D3E-574CED149394}"/>
                  </a:ext>
                </a:extLst>
              </p:cNvPr>
              <p:cNvSpPr txBox="1"/>
              <p:nvPr/>
            </p:nvSpPr>
            <p:spPr>
              <a:xfrm>
                <a:off x="3048811" y="2264052"/>
                <a:ext cx="6094378" cy="734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01B175-3637-43F1-8D3E-574CED14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264052"/>
                <a:ext cx="6094378" cy="734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71328-779D-4708-8A94-42848B2EBE3A}"/>
                  </a:ext>
                </a:extLst>
              </p:cNvPr>
              <p:cNvSpPr txBox="1"/>
              <p:nvPr/>
            </p:nvSpPr>
            <p:spPr>
              <a:xfrm>
                <a:off x="2784542" y="3859389"/>
                <a:ext cx="6094378" cy="113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0,52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−0,26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0,58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0,57</m:t>
                                </m:r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71328-779D-4708-8A94-42848B2EB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42" y="3859389"/>
                <a:ext cx="6094378" cy="113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ED2BE8-1C4B-442B-804D-2197FCC660B0}"/>
                  </a:ext>
                </a:extLst>
              </p:cNvPr>
              <p:cNvSpPr txBox="1"/>
              <p:nvPr/>
            </p:nvSpPr>
            <p:spPr>
              <a:xfrm>
                <a:off x="2784542" y="5184925"/>
                <a:ext cx="6094378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−0,37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−0,93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−0,02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ED2BE8-1C4B-442B-804D-2197FCC66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42" y="5184925"/>
                <a:ext cx="6094378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0D8F-5F0E-4F96-8039-93455291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Pagrindinių komponenčių matrica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1716-5E5C-4F20-A7A0-89021B5E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Sujungus turimus tikrinius vektorius gaunama pagrindinių komponenčių matrica:</a:t>
            </a:r>
          </a:p>
          <a:p>
            <a:endParaRPr lang="lt-L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kur d - </a:t>
            </a:r>
            <a:r>
              <a:rPr lang="lt-L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mūsų pasirinkta dimensija, kurioje norėsime atvaizduoti duomenis (1,2,3).</a:t>
            </a:r>
          </a:p>
          <a:p>
            <a:endParaRPr lang="lt-L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Mūsų atveju: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C66D-A2E2-46EF-8C3A-23879DCDEC4F}"/>
                  </a:ext>
                </a:extLst>
              </p:cNvPr>
              <p:cNvSpPr txBox="1"/>
              <p:nvPr/>
            </p:nvSpPr>
            <p:spPr>
              <a:xfrm>
                <a:off x="5097295" y="2302025"/>
                <a:ext cx="1993764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lt-L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lt-L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lt-L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lt-LT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lt-L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lt-LT" i="1">
                                      <a:latin typeface="Cambria Math" panose="02040503050406030204" pitchFamily="18" charset="0"/>
                                    </a:rPr>
                                    <m:t>𝑘𝑑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lt-LT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4C66D-A2E2-46EF-8C3A-23879DCD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95" y="2302025"/>
                <a:ext cx="199376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18A2D-FD08-466C-893E-BFB2DED9B238}"/>
                  </a:ext>
                </a:extLst>
              </p:cNvPr>
              <p:cNvSpPr txBox="1"/>
              <p:nvPr/>
            </p:nvSpPr>
            <p:spPr>
              <a:xfrm>
                <a:off x="2784541" y="4595304"/>
                <a:ext cx="6094378" cy="113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0,52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−0,37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−0,26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−0,93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0,58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−0,02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0,57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18A2D-FD08-466C-893E-BFB2DED9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41" y="4595304"/>
                <a:ext cx="6094378" cy="1130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2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C1C3-2ED7-496E-BF18-57D6B56B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transformacija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EF13-CE65-42BF-AABE-D89B5D24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lt-L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 gautume galutinius transformuotus duomenis pagal PC, sudauginame:</a:t>
            </a:r>
          </a:p>
          <a:p>
            <a:endParaRPr lang="lt-LT" sz="2000" dirty="0">
              <a:latin typeface="Times New Roman" panose="02020603050405020304" pitchFamily="18" charset="0"/>
            </a:endParaRPr>
          </a:p>
          <a:p>
            <a:endParaRPr lang="lt-LT" sz="2000" dirty="0">
              <a:latin typeface="Times New Roman" panose="02020603050405020304" pitchFamily="18" charset="0"/>
            </a:endParaRPr>
          </a:p>
          <a:p>
            <a:endParaRPr lang="lt-LT" sz="2000" dirty="0">
              <a:latin typeface="Times New Roman" panose="02020603050405020304" pitchFamily="18" charset="0"/>
            </a:endParaRPr>
          </a:p>
          <a:p>
            <a:endParaRPr lang="lt-LT" sz="2000" dirty="0">
              <a:latin typeface="Times New Roman" panose="02020603050405020304" pitchFamily="18" charset="0"/>
            </a:endParaRPr>
          </a:p>
          <a:p>
            <a:r>
              <a:rPr lang="lt-LT" sz="2000" dirty="0">
                <a:latin typeface="Times New Roman" panose="02020603050405020304" pitchFamily="18" charset="0"/>
              </a:rPr>
              <a:t>Skaičiavimas su mūsų pavyzdžiu atrodo taip:</a:t>
            </a:r>
            <a:endParaRPr lang="lt-L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FDADE-0993-4B2E-9BB8-A8D5FEF8D351}"/>
                  </a:ext>
                </a:extLst>
              </p:cNvPr>
              <p:cNvSpPr txBox="1"/>
              <p:nvPr/>
            </p:nvSpPr>
            <p:spPr>
              <a:xfrm>
                <a:off x="3048811" y="2388858"/>
                <a:ext cx="6094378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FDADE-0993-4B2E-9BB8-A8D5FEF8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388858"/>
                <a:ext cx="6094378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A388F-0AB3-4AD2-A5A6-A5B765EBF16F}"/>
                  </a:ext>
                </a:extLst>
              </p:cNvPr>
              <p:cNvSpPr txBox="1"/>
              <p:nvPr/>
            </p:nvSpPr>
            <p:spPr>
              <a:xfrm>
                <a:off x="1309992" y="4404550"/>
                <a:ext cx="9572016" cy="113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−0,9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1,03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−1,34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−1,31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−1,14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−0,12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−1,34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−1,31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−1,39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0,34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−1,40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−1,31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0,52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−0,37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−0,26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−0,93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0,58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−0,02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0,57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−0,07</m:t>
                                </m:r>
                              </m:e>
                            </m:mr>
                          </m:m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−2,26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−0,51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−2,09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0,66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−2,37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0,32</m:t>
                                </m:r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A388F-0AB3-4AD2-A5A6-A5B765EB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92" y="4404550"/>
                <a:ext cx="9572016" cy="1130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0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CF44-7A27-45BF-946D-CFEA9F9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PCA modifikacijos. </a:t>
            </a:r>
            <a:r>
              <a:rPr lang="lt-LT" dirty="0" err="1"/>
              <a:t>Incremental</a:t>
            </a:r>
            <a:r>
              <a:rPr lang="lt-LT" dirty="0"/>
              <a:t> PCA (IPCA)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CD8E-C8C1-4F6A-BD9D-6C41F33A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Ši modifikacija paprastai yra naudojama kai duomenys užima labai daug vietos ir kompiuteryje pradeda trūkti atminties.</a:t>
            </a:r>
          </a:p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Papildomai yra sprendžiama minimizavimo problema, kur bandoma sumažinti matricos rangą prarandant kuo mažiau informacijos.</a:t>
            </a:r>
            <a:endParaRPr lang="lt-LT" sz="3600" dirty="0"/>
          </a:p>
        </p:txBody>
      </p:sp>
    </p:spTree>
    <p:extLst>
      <p:ext uri="{BB962C8B-B14F-4D97-AF65-F5344CB8AC3E}">
        <p14:creationId xmlns:p14="http://schemas.microsoft.com/office/powerpoint/2010/main" val="214324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F0CE-B17D-4644-B097-571DA24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PCA modifikacijos. </a:t>
            </a:r>
            <a:r>
              <a:rPr lang="lt-LT" dirty="0" err="1"/>
              <a:t>Kernel</a:t>
            </a:r>
            <a:r>
              <a:rPr lang="lt-LT" dirty="0"/>
              <a:t>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76B5-E43C-48E9-9747-69470E09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4"/>
            <a:ext cx="10515600" cy="5062909"/>
          </a:xfrm>
        </p:spPr>
        <p:txBody>
          <a:bodyPr>
            <a:normAutofit/>
          </a:bodyPr>
          <a:lstStyle/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PCA transformuoja duomenis tiesiškai, juos centruojant  ir pakeičiant skales pagal dispersiją.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Tačiau kai duomenys yra išsidėstę 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izotropiškai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(turi panašius atstumus nuo centro), jie yra atvaizduojami identiškai (2 pav.), negaunama jokia nauja informacija.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Panaudojus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kernel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PCA, mes galime atlikti ne tiesinę projekciją taip tiksliau atskirdami skirtingas grupes.</a:t>
            </a:r>
            <a:endParaRPr lang="lt-LT" sz="32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DFF4184-0765-452A-9BC5-E6C69CB8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11" y="1632999"/>
            <a:ext cx="8100977" cy="276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9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EEE5-BF64-48B9-8372-28B41BFC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 ir trūkumai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3CD0-DF21-4268-BC23-D4CF55E5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2"/>
            <a:ext cx="10515600" cy="480863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Privalumai: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 egzistuoja tiesinė priklausomybė tarp požymių, tai duomenų matmenų skaičius mažinamas su nedideliais iškrypimais;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Panaudojus PCA, komponentės tampa nepriklausomomis ir 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nekoreliuotimis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Sumažina duomenų dimensijų skaičių taip pagerindama algoritmų mokymosi greičius;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Trūkumai: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Esant netiesinėms priklausomybėms PCA metodas gali neįvertinti jų;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Šis metodas jautrus išskirtims;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Tampa sunku įvertinti rezultatus, nes principinės komponentės yra tiesinė atributų išraiška;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Prarandama originalių duomenų matavimo skalė dėl normavimo;</a:t>
            </a:r>
          </a:p>
        </p:txBody>
      </p:sp>
    </p:spTree>
    <p:extLst>
      <p:ext uri="{BB962C8B-B14F-4D97-AF65-F5344CB8AC3E}">
        <p14:creationId xmlns:p14="http://schemas.microsoft.com/office/powerpoint/2010/main" val="46962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E825-0FF3-4ACA-94D4-B0B179ED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PCA tikslas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4903-B2AE-410F-90E6-E7E87CCB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 algn="just">
              <a:lnSpc>
                <a:spcPct val="107000"/>
              </a:lnSpc>
              <a:spcAft>
                <a:spcPts val="800"/>
              </a:spcAft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 tikslas – sumažinti sudėtingų duomenų dimensiją į lengvai suprantamą, prarandant kuo mažiau informacijos. </a:t>
            </a: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 pasiekti galima transformuojant duomenis pagal principines komponentes (toliau PC), kurios yra nekoreliuotos ir pirmosios išlaiko didžiausią dispersiją.</a:t>
            </a:r>
            <a:endParaRPr lang="lt-L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 yra principinės komponentės?</a:t>
            </a:r>
            <a:endParaRPr lang="lt-L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3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BE5-E98A-4BCB-AB30-C200E7E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A6CC-5029-48D2-9C52-210D608B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Behind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(PCA). Autorius: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Sera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Giz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Ozel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2021 04 08. Nuoroda: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Math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Behind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Everything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about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Principle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Component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Analysis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(PCA) |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DataDrivenInvestor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StatQuest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(PCA),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(vaizdo įrašas). Autorius: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Josh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Starmer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 04 12. Nuoroda: 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(32)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StatQuest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Principal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Component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Analysis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(PCA),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Step-by-Step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- YouTube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 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Autorius: „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TileStats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“. 2021 02 13. Nuoroda: 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(33) PCA 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the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math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-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step-by-step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with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a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simple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example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- YouTube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(PCA). Autorius: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Zakaria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Jaadi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2021 04 01. Nuoroda: 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Step-by-Step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Explanation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of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Principal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Component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Analysis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(PCA) |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Built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In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Covariance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Autorius: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Marvin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Lanhenke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2021 12 29. Nuoroda: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Understanding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the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Covariance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Matrix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|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by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Marvin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Lanhenke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|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Towards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Data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Science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PCA dokumentacija. Autoriai: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Mathieu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Blondel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Andreas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Mueller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Guillaume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Lamaitre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Nuoroda: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Kernel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PCA —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scikit-learn</a:t>
            </a:r>
            <a:r>
              <a:rPr lang="lt-L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1.0.2 </a:t>
            </a:r>
            <a:r>
              <a:rPr lang="lt-LT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documentation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2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95C6-816C-4606-A9BE-6C579B20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7" y="99875"/>
            <a:ext cx="3193079" cy="135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Principinės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komponentės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0EA9-A4CA-4E68-9452-597A1D95C885}"/>
              </a:ext>
            </a:extLst>
          </p:cNvPr>
          <p:cNvSpPr txBox="1"/>
          <p:nvPr/>
        </p:nvSpPr>
        <p:spPr>
          <a:xfrm>
            <a:off x="356330" y="1459149"/>
            <a:ext cx="3990125" cy="467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Principinės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komponentės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yra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nauji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kintamieji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sudaryti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kaip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tiesinės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pradinių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kintamųjų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išraiškos</a:t>
            </a:r>
            <a:r>
              <a:rPr lang="en-US" sz="2000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Duomenų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išreiškimas</a:t>
            </a:r>
            <a:r>
              <a:rPr lang="en-US" sz="2000" dirty="0">
                <a:effectLst/>
              </a:rPr>
              <a:t> per PC </a:t>
            </a:r>
            <a:r>
              <a:rPr lang="en-US" sz="2000" dirty="0" err="1">
                <a:effectLst/>
              </a:rPr>
              <a:t>pagal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didžiausią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dispersiją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leidžia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mažinti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dimensiją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prarandant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kuo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mažiau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informacijos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taip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atsisakant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nereikšmingų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komponenčių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paliekant</a:t>
            </a:r>
            <a:r>
              <a:rPr lang="en-US" sz="2000" dirty="0">
                <a:effectLst/>
              </a:rPr>
              <a:t> tik </a:t>
            </a:r>
            <a:r>
              <a:rPr lang="en-US" sz="2000" dirty="0" err="1">
                <a:effectLst/>
              </a:rPr>
              <a:t>svarbiausias</a:t>
            </a:r>
            <a:r>
              <a:rPr lang="en-US" sz="200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PC </a:t>
            </a:r>
            <a:r>
              <a:rPr lang="en-US" sz="2000" dirty="0" err="1">
                <a:effectLst/>
              </a:rPr>
              <a:t>neturi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realios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reikšmės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nes</a:t>
            </a:r>
            <a:r>
              <a:rPr lang="en-US" sz="2000" dirty="0">
                <a:effectLst/>
              </a:rPr>
              <a:t>  </a:t>
            </a:r>
            <a:r>
              <a:rPr lang="en-US" sz="2000" dirty="0" err="1">
                <a:effectLst/>
              </a:rPr>
              <a:t>jos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yra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išvestos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tiesinės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kintamųjų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išraiškos</a:t>
            </a:r>
            <a:r>
              <a:rPr lang="en-US" sz="2000" dirty="0">
                <a:effectLst/>
              </a:rPr>
              <a:t>, o ne </a:t>
            </a:r>
            <a:r>
              <a:rPr lang="en-US" sz="2000" dirty="0" err="1">
                <a:effectLst/>
              </a:rPr>
              <a:t>tiesioginės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reikšmės</a:t>
            </a:r>
            <a:r>
              <a:rPr lang="en-US" sz="2000" dirty="0">
                <a:effectLst/>
              </a:rPr>
              <a:t>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incipal Components Analysis Explained for Dummies">
            <a:extLst>
              <a:ext uri="{FF2B5EF4-FFF2-40B4-BE49-F238E27FC236}">
                <a16:creationId xmlns:a16="http://schemas.microsoft.com/office/drawing/2014/main" id="{50D951FD-0E73-424E-BA8E-D4B0B89F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8890" y="1722195"/>
            <a:ext cx="5413275" cy="34103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0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58BE-2E94-4D09-A01F-85C01CB3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Geometrinė prasmė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B72B4B1-5265-4BDD-913C-C9F678B9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57" y="2918974"/>
            <a:ext cx="8535928" cy="341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8A1D9-CB4A-4618-8DBD-01212815C065}"/>
              </a:ext>
            </a:extLst>
          </p:cNvPr>
          <p:cNvSpPr txBox="1"/>
          <p:nvPr/>
        </p:nvSpPr>
        <p:spPr>
          <a:xfrm>
            <a:off x="1145960" y="1690688"/>
            <a:ext cx="6178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Geometriškai, PC yra bandoma parinkti tokias, kad dispersija būtų didžiausia (išsaugoma daugiausiai informacijos).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Siekiama maksimizuoti taškų projekcijų (raudoni taškai) į principinę komponentę dispersiją.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Trumpai tariant, principinės komponentės yra naujos ašys, skirtos išryškinti skirtumus tarp stebinių.</a:t>
            </a:r>
            <a:endParaRPr lang="lt-L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085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123B-560C-4FA4-813A-5E140F4A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PCA </a:t>
            </a:r>
            <a:r>
              <a:rPr lang="lt-LT" dirty="0"/>
              <a:t>žingsniai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8329-B3DB-4736-8D1C-C185408B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0154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Sukuriame matricą be klasės kintamojo;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Normuojame duomenis pagal vidurkį ir dispersiją;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Randame kovariacijos matricą;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Suskaičiuojame tikrines reikšmes</a:t>
            </a:r>
            <a:r>
              <a:rPr lang="lt-LT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lt-LT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eigenvalues</a:t>
            </a: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ir tikrinius vektorius </a:t>
            </a:r>
            <a:r>
              <a:rPr lang="lt-LT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lt-LT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eigenvectors</a:t>
            </a:r>
            <a:r>
              <a:rPr lang="lt-LT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Parenkame principines komponentes su didžiausiomis dispersijomis;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t-L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Vizualizuojame pagal PC.</a:t>
            </a:r>
            <a:endParaRPr lang="lt-L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47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D553-3275-4A28-BF77-F87C6FF1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Normavimas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2E9-1D33-4883-8282-E1995F0F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4351338"/>
          </a:xfrm>
        </p:spPr>
        <p:txBody>
          <a:bodyPr/>
          <a:lstStyle/>
          <a:p>
            <a:pPr algn="just"/>
            <a:r>
              <a:rPr lang="lt-LT" dirty="0"/>
              <a:t>Normuojama vidurkio ir dispersijos metodu tam, kad renkant reikšmingiausias principines komponentes duomenų skalė būtų vienoda.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7E6635-C701-47D6-A100-A3C822806357}"/>
                  </a:ext>
                </a:extLst>
              </p:cNvPr>
              <p:cNvSpPr txBox="1"/>
              <p:nvPr/>
            </p:nvSpPr>
            <p:spPr>
              <a:xfrm>
                <a:off x="3184997" y="3287188"/>
                <a:ext cx="6094378" cy="968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lt-LT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t-LT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lt-L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lt-L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lt-L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lt-LT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t-LT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lt-LT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lt-LT" sz="28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7E6635-C701-47D6-A100-A3C82280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97" y="3287188"/>
                <a:ext cx="6094378" cy="968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2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0FA5-0B78-48D4-8F5F-1C2F5398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Kovariacijos matrica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E14F-0BA8-4925-9476-16D4A6B8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727541"/>
          </a:xfrm>
        </p:spPr>
        <p:txBody>
          <a:bodyPr/>
          <a:lstStyle/>
          <a:p>
            <a:r>
              <a:rPr lang="lt-LT" dirty="0"/>
              <a:t>Kovariacijos formulė:</a:t>
            </a:r>
          </a:p>
          <a:p>
            <a:endParaRPr lang="lt-LT" dirty="0"/>
          </a:p>
          <a:p>
            <a:r>
              <a:rPr lang="lt-LT" dirty="0"/>
              <a:t>Normuotiems duomenims:</a:t>
            </a:r>
          </a:p>
          <a:p>
            <a:endParaRPr lang="lt-LT" dirty="0"/>
          </a:p>
          <a:p>
            <a:r>
              <a:rPr lang="lt-LT" dirty="0"/>
              <a:t>Bendra kovariacijos formulė visiems duomenims: </a:t>
            </a:r>
          </a:p>
          <a:p>
            <a:endParaRPr lang="lt-LT" dirty="0"/>
          </a:p>
          <a:p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E31B2-1D7F-488B-9027-9CC2361371E5}"/>
                  </a:ext>
                </a:extLst>
              </p:cNvPr>
              <p:cNvSpPr txBox="1"/>
              <p:nvPr/>
            </p:nvSpPr>
            <p:spPr>
              <a:xfrm>
                <a:off x="3729747" y="1326790"/>
                <a:ext cx="6094378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lt-LT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lt-L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lt-LT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lt-LT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lt-L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lt-LT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lt-L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lt-LT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lt-L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lt-LT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lt-L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lt-L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lt-LT" sz="2000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E31B2-1D7F-488B-9027-9CC236137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47" y="1326790"/>
                <a:ext cx="6094378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30395-52D6-45F6-ABF3-7F26931C7D62}"/>
                  </a:ext>
                </a:extLst>
              </p:cNvPr>
              <p:cNvSpPr txBox="1"/>
              <p:nvPr/>
            </p:nvSpPr>
            <p:spPr>
              <a:xfrm>
                <a:off x="4922196" y="2362594"/>
                <a:ext cx="2906138" cy="771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lt-LT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lt-LT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lt-LT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lt-LT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lt-LT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t-LT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lt-LT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30395-52D6-45F6-ABF3-7F26931C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96" y="2362594"/>
                <a:ext cx="2906138" cy="771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0CEFA2-828E-429C-9D71-B138CEF58052}"/>
                  </a:ext>
                </a:extLst>
              </p:cNvPr>
              <p:cNvSpPr txBox="1"/>
              <p:nvPr/>
            </p:nvSpPr>
            <p:spPr>
              <a:xfrm>
                <a:off x="3048811" y="4128422"/>
                <a:ext cx="6094378" cy="12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lt-L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lt-L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lt-LT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lt-LT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0CEFA2-828E-429C-9D71-B138CEF5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4128422"/>
                <a:ext cx="6094378" cy="121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FFAF21-FB7E-4D6E-8788-7867BB808BB4}"/>
              </a:ext>
            </a:extLst>
          </p:cNvPr>
          <p:cNvSpPr txBox="1"/>
          <p:nvPr/>
        </p:nvSpPr>
        <p:spPr>
          <a:xfrm>
            <a:off x="4546465" y="5747303"/>
            <a:ext cx="446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Čia </a:t>
            </a:r>
            <a:r>
              <a:rPr lang="lt-LT" i="1" dirty="0"/>
              <a:t>k</a:t>
            </a:r>
            <a:r>
              <a:rPr lang="lt-LT" dirty="0"/>
              <a:t> – atributų skaičius duomenyse</a:t>
            </a:r>
          </a:p>
        </p:txBody>
      </p:sp>
    </p:spTree>
    <p:extLst>
      <p:ext uri="{BB962C8B-B14F-4D97-AF65-F5344CB8AC3E}">
        <p14:creationId xmlns:p14="http://schemas.microsoft.com/office/powerpoint/2010/main" val="336209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02E9-50D0-4797-B25C-39A8E690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Kovariacijos matrica (pavyzdys)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8067-8979-434D-96B8-4D7DD304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Mūsų atveju, su </a:t>
            </a:r>
            <a:r>
              <a:rPr lang="lt-LT" i="1" dirty="0" err="1"/>
              <a:t>iris</a:t>
            </a:r>
            <a:r>
              <a:rPr lang="lt-LT" dirty="0"/>
              <a:t> duomenų aibe gauname tokią </a:t>
            </a:r>
            <a:r>
              <a:rPr lang="lt-LT" dirty="0" err="1"/>
              <a:t>kovariacinę</a:t>
            </a:r>
            <a:r>
              <a:rPr lang="lt-LT" dirty="0"/>
              <a:t> matricą: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Diagonalėje yra dispersijos. Jos lygios vienetui, nes duomenys sunormuoti pagal vidurkį ir dispersiją.</a:t>
            </a:r>
          </a:p>
          <a:p>
            <a:r>
              <a:rPr lang="lt-LT" dirty="0"/>
              <a:t>Matrica 4x4, nes </a:t>
            </a:r>
            <a:r>
              <a:rPr lang="lt-LT" i="1" dirty="0" err="1"/>
              <a:t>iris</a:t>
            </a:r>
            <a:r>
              <a:rPr lang="lt-LT" i="1" dirty="0"/>
              <a:t> </a:t>
            </a:r>
            <a:r>
              <a:rPr lang="lt-LT" dirty="0"/>
              <a:t>duomenyse turime 4 atributus.</a:t>
            </a:r>
            <a:endParaRPr lang="lt-LT" i="1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E542314-F5B2-4BB5-A85B-476E1251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865451"/>
            <a:ext cx="7353300" cy="13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99EE-28C9-4864-8D7D-3C61D63C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Tikriniai vektoriai (</a:t>
            </a:r>
            <a:r>
              <a:rPr lang="lt-LT" dirty="0" err="1"/>
              <a:t>eigenvectors</a:t>
            </a:r>
            <a:r>
              <a:rPr lang="lt-L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DB24-D46A-4EFD-9FD5-D1DB9152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Tikrinis vektorius – parodo ašių kryptis, kuriose dispersijos yra didžiausios (daugiausiai informacijos), kurias vadiname principinėmis komponentėmis.</a:t>
            </a:r>
          </a:p>
          <a:p>
            <a:r>
              <a:rPr lang="lt-L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Tikrinio vektoriaus dydis ir kiekis bus lygus mūsų turimų atributų skaičiui.</a:t>
            </a:r>
          </a:p>
          <a:p>
            <a:r>
              <a:rPr lang="lt-L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Kiekvienas tikrinis vektorius turi tikrinę reikšmę.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Sujungta visų tikrinių vektorių matrica vadinama pagrindinių komponenčių matrica.</a:t>
            </a:r>
          </a:p>
        </p:txBody>
      </p:sp>
    </p:spTree>
    <p:extLst>
      <p:ext uri="{BB962C8B-B14F-4D97-AF65-F5344CB8AC3E}">
        <p14:creationId xmlns:p14="http://schemas.microsoft.com/office/powerpoint/2010/main" val="291430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1179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Principinių komponenčių analizė (PCA)</vt:lpstr>
      <vt:lpstr>PCA tikslas</vt:lpstr>
      <vt:lpstr>Principinės komponentės</vt:lpstr>
      <vt:lpstr>Geometrinė prasmė</vt:lpstr>
      <vt:lpstr>PCA žingsniai</vt:lpstr>
      <vt:lpstr>Normavimas</vt:lpstr>
      <vt:lpstr>Kovariacijos matrica</vt:lpstr>
      <vt:lpstr>Kovariacijos matrica (pavyzdys)</vt:lpstr>
      <vt:lpstr>Tikriniai vektoriai (eigenvectors)</vt:lpstr>
      <vt:lpstr>Tikrinės reikšmės (eigenvalues)</vt:lpstr>
      <vt:lpstr>Tikrinės reikšmės (eigenvalues) (pavyzdys)</vt:lpstr>
      <vt:lpstr>Tikrinės reikšmės (eigenvalues)</vt:lpstr>
      <vt:lpstr>Tikriniai vektoriai (eigenvectors)</vt:lpstr>
      <vt:lpstr>Tikriniai vektoriai (eigenvectors)</vt:lpstr>
      <vt:lpstr>Pagrindinių komponenčių matrica</vt:lpstr>
      <vt:lpstr>Duomenų transformacija</vt:lpstr>
      <vt:lpstr>PCA modifikacijos. Incremental PCA (IPCA)</vt:lpstr>
      <vt:lpstr>PCA modifikacijos. Kernel PCA</vt:lpstr>
      <vt:lpstr>Privalumai ir trūkumai</vt:lpstr>
      <vt:lpstr>Šaltiniai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Principinių komponenčių analizė (PCA)</dc:title>
  <dc:creator>Matas Amšiejus</dc:creator>
  <cp:lastModifiedBy>Matas Amšiejus</cp:lastModifiedBy>
  <cp:revision>6</cp:revision>
  <dcterms:created xsi:type="dcterms:W3CDTF">2022-03-16T15:13:58Z</dcterms:created>
  <dcterms:modified xsi:type="dcterms:W3CDTF">2022-06-13T18:14:28Z</dcterms:modified>
</cp:coreProperties>
</file>