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3393D-AE33-44B0-88C5-3C963E885295}" v="127" dt="2022-05-11T19:07:17.305"/>
    <p1510:client id="{89ADB2AB-1179-44A7-8530-343E8B872414}" v="52" dt="2022-05-11T19:06:3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s Amšiejus" userId="S::matas.amsiejus@mif.stud.vu.lt::74f82241-7354-4d51-b5b3-57b161182023" providerId="AD" clId="Web-{4A73393D-AE33-44B0-88C5-3C963E885295}"/>
    <pc:docChg chg="modSld">
      <pc:chgData name="Matas Amšiejus" userId="S::matas.amsiejus@mif.stud.vu.lt::74f82241-7354-4d51-b5b3-57b161182023" providerId="AD" clId="Web-{4A73393D-AE33-44B0-88C5-3C963E885295}" dt="2022-05-11T19:07:17.008" v="64" actId="20577"/>
      <pc:docMkLst>
        <pc:docMk/>
      </pc:docMkLst>
      <pc:sldChg chg="addSp delSp modSp">
        <pc:chgData name="Matas Amšiejus" userId="S::matas.amsiejus@mif.stud.vu.lt::74f82241-7354-4d51-b5b3-57b161182023" providerId="AD" clId="Web-{4A73393D-AE33-44B0-88C5-3C963E885295}" dt="2022-05-11T19:07:17.008" v="64" actId="20577"/>
        <pc:sldMkLst>
          <pc:docMk/>
          <pc:sldMk cId="51704586" sldId="267"/>
        </pc:sldMkLst>
        <pc:spChg chg="mod">
          <ac:chgData name="Matas Amšiejus" userId="S::matas.amsiejus@mif.stud.vu.lt::74f82241-7354-4d51-b5b3-57b161182023" providerId="AD" clId="Web-{4A73393D-AE33-44B0-88C5-3C963E885295}" dt="2022-05-11T19:07:17.008" v="64" actId="20577"/>
          <ac:spMkLst>
            <pc:docMk/>
            <pc:sldMk cId="51704586" sldId="267"/>
            <ac:spMk id="10" creationId="{EEF3D10D-E1A2-B538-4C04-1E757390F28C}"/>
          </ac:spMkLst>
        </pc:spChg>
        <pc:picChg chg="add del mod">
          <ac:chgData name="Matas Amšiejus" userId="S::matas.amsiejus@mif.stud.vu.lt::74f82241-7354-4d51-b5b3-57b161182023" providerId="AD" clId="Web-{4A73393D-AE33-44B0-88C5-3C963E885295}" dt="2022-05-11T19:07:05.226" v="61"/>
          <ac:picMkLst>
            <pc:docMk/>
            <pc:sldMk cId="51704586" sldId="267"/>
            <ac:picMk id="3" creationId="{78534A66-52FD-C7BF-5BC8-DB20C0E50F7E}"/>
          </ac:picMkLst>
        </pc:picChg>
      </pc:sldChg>
    </pc:docChg>
  </pc:docChgLst>
  <pc:docChgLst>
    <pc:chgData name="Roland Gulbinovič" userId="S::roland.gulbinovic@mif.stud.vu.lt::566f7a0d-42b9-4197-8eb6-a35909c33993" providerId="AD" clId="Web-{89ADB2AB-1179-44A7-8530-343E8B872414}"/>
    <pc:docChg chg="addSld delSld modSld">
      <pc:chgData name="Roland Gulbinovič" userId="S::roland.gulbinovic@mif.stud.vu.lt::566f7a0d-42b9-4197-8eb6-a35909c33993" providerId="AD" clId="Web-{89ADB2AB-1179-44A7-8530-343E8B872414}" dt="2022-05-11T19:06:37.339" v="30" actId="20577"/>
      <pc:docMkLst>
        <pc:docMk/>
      </pc:docMkLst>
      <pc:sldChg chg="modSp">
        <pc:chgData name="Roland Gulbinovič" userId="S::roland.gulbinovic@mif.stud.vu.lt::566f7a0d-42b9-4197-8eb6-a35909c33993" providerId="AD" clId="Web-{89ADB2AB-1179-44A7-8530-343E8B872414}" dt="2022-05-11T19:02:19.864" v="3" actId="20577"/>
        <pc:sldMkLst>
          <pc:docMk/>
          <pc:sldMk cId="3193572033" sldId="257"/>
        </pc:sldMkLst>
        <pc:spChg chg="mod">
          <ac:chgData name="Roland Gulbinovič" userId="S::roland.gulbinovic@mif.stud.vu.lt::566f7a0d-42b9-4197-8eb6-a35909c33993" providerId="AD" clId="Web-{89ADB2AB-1179-44A7-8530-343E8B872414}" dt="2022-05-11T19:02:19.864" v="3" actId="20577"/>
          <ac:spMkLst>
            <pc:docMk/>
            <pc:sldMk cId="3193572033" sldId="257"/>
            <ac:spMk id="2" creationId="{A0787DAE-E0F0-76C6-998A-F6F3E5A3FC85}"/>
          </ac:spMkLst>
        </pc:spChg>
      </pc:sldChg>
      <pc:sldChg chg="modSp">
        <pc:chgData name="Roland Gulbinovič" userId="S::roland.gulbinovic@mif.stud.vu.lt::566f7a0d-42b9-4197-8eb6-a35909c33993" providerId="AD" clId="Web-{89ADB2AB-1179-44A7-8530-343E8B872414}" dt="2022-05-11T19:03:22.240" v="11" actId="1076"/>
        <pc:sldMkLst>
          <pc:docMk/>
          <pc:sldMk cId="4216043106" sldId="259"/>
        </pc:sldMkLst>
        <pc:spChg chg="mod">
          <ac:chgData name="Roland Gulbinovič" userId="S::roland.gulbinovic@mif.stud.vu.lt::566f7a0d-42b9-4197-8eb6-a35909c33993" providerId="AD" clId="Web-{89ADB2AB-1179-44A7-8530-343E8B872414}" dt="2022-05-11T19:02:38.833" v="5" actId="20577"/>
          <ac:spMkLst>
            <pc:docMk/>
            <pc:sldMk cId="4216043106" sldId="259"/>
            <ac:spMk id="6" creationId="{98F32E3F-86B8-D58D-E76F-C4EBD46023F3}"/>
          </ac:spMkLst>
        </pc:spChg>
        <pc:spChg chg="mod">
          <ac:chgData name="Roland Gulbinovič" userId="S::roland.gulbinovic@mif.stud.vu.lt::566f7a0d-42b9-4197-8eb6-a35909c33993" providerId="AD" clId="Web-{89ADB2AB-1179-44A7-8530-343E8B872414}" dt="2022-05-11T19:03:16.693" v="10" actId="1076"/>
          <ac:spMkLst>
            <pc:docMk/>
            <pc:sldMk cId="4216043106" sldId="259"/>
            <ac:spMk id="8" creationId="{AB35E3E2-E9B8-CDE9-C56A-2CA38CCFB5A0}"/>
          </ac:spMkLst>
        </pc:spChg>
        <pc:spChg chg="mod">
          <ac:chgData name="Roland Gulbinovič" userId="S::roland.gulbinovic@mif.stud.vu.lt::566f7a0d-42b9-4197-8eb6-a35909c33993" providerId="AD" clId="Web-{89ADB2AB-1179-44A7-8530-343E8B872414}" dt="2022-05-11T19:03:05.771" v="8" actId="1076"/>
          <ac:spMkLst>
            <pc:docMk/>
            <pc:sldMk cId="4216043106" sldId="259"/>
            <ac:spMk id="9" creationId="{8E6E0E45-A937-0F3D-E314-B7220418165A}"/>
          </ac:spMkLst>
        </pc:spChg>
        <pc:spChg chg="mod">
          <ac:chgData name="Roland Gulbinovič" userId="S::roland.gulbinovic@mif.stud.vu.lt::566f7a0d-42b9-4197-8eb6-a35909c33993" providerId="AD" clId="Web-{89ADB2AB-1179-44A7-8530-343E8B872414}" dt="2022-05-11T19:03:13.053" v="9" actId="1076"/>
          <ac:spMkLst>
            <pc:docMk/>
            <pc:sldMk cId="4216043106" sldId="259"/>
            <ac:spMk id="10" creationId="{75BEFE3B-9CBE-DE1D-118F-B9D60AC688F9}"/>
          </ac:spMkLst>
        </pc:spChg>
        <pc:picChg chg="mod">
          <ac:chgData name="Roland Gulbinovič" userId="S::roland.gulbinovic@mif.stud.vu.lt::566f7a0d-42b9-4197-8eb6-a35909c33993" providerId="AD" clId="Web-{89ADB2AB-1179-44A7-8530-343E8B872414}" dt="2022-05-11T19:03:22.240" v="11" actId="1076"/>
          <ac:picMkLst>
            <pc:docMk/>
            <pc:sldMk cId="4216043106" sldId="259"/>
            <ac:picMk id="2050" creationId="{0CC2EBE8-0DBA-6702-84E1-224050E00610}"/>
          </ac:picMkLst>
        </pc:picChg>
      </pc:sldChg>
      <pc:sldChg chg="new del">
        <pc:chgData name="Roland Gulbinovič" userId="S::roland.gulbinovic@mif.stud.vu.lt::566f7a0d-42b9-4197-8eb6-a35909c33993" providerId="AD" clId="Web-{89ADB2AB-1179-44A7-8530-343E8B872414}" dt="2022-05-11T19:02:12.145" v="2"/>
        <pc:sldMkLst>
          <pc:docMk/>
          <pc:sldMk cId="3737736128" sldId="266"/>
        </pc:sldMkLst>
      </pc:sldChg>
      <pc:sldChg chg="modSp add">
        <pc:chgData name="Roland Gulbinovič" userId="S::roland.gulbinovic@mif.stud.vu.lt::566f7a0d-42b9-4197-8eb6-a35909c33993" providerId="AD" clId="Web-{89ADB2AB-1179-44A7-8530-343E8B872414}" dt="2022-05-11T19:06:37.339" v="30" actId="20577"/>
        <pc:sldMkLst>
          <pc:docMk/>
          <pc:sldMk cId="51704586" sldId="267"/>
        </pc:sldMkLst>
        <pc:spChg chg="mod">
          <ac:chgData name="Roland Gulbinovič" userId="S::roland.gulbinovic@mif.stud.vu.lt::566f7a0d-42b9-4197-8eb6-a35909c33993" providerId="AD" clId="Web-{89ADB2AB-1179-44A7-8530-343E8B872414}" dt="2022-05-11T19:06:37.339" v="30" actId="20577"/>
          <ac:spMkLst>
            <pc:docMk/>
            <pc:sldMk cId="51704586" sldId="267"/>
            <ac:spMk id="10" creationId="{EEF3D10D-E1A2-B538-4C04-1E757390F2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AE64-CA1B-5D99-5FF0-65D910B5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E07F0-141F-45DB-9E94-906638357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495F0-C5FC-314B-8849-211A02BB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F03E-A896-9D84-E1B5-89746F85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BEBA-82B8-270E-C557-B7D21117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7350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4B72-0800-23AD-0451-C2F08C54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184C4-86BA-0F06-75BF-CBC1425AB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AE11D-7FA4-BC3C-88D6-3427C030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5EF2-6632-8790-ECA2-41B3C27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8BD3-3643-2EBA-AE02-D52A376C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504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DC7EC-9C60-AE86-FAA1-7DB6A521F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CEEFC-4294-5B7D-04AA-F563542B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9E2B-64F0-C684-498F-794A014E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9526-85D6-D195-512A-CC64CB06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304C-091C-2306-456E-6414373A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644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A2DA-6B23-72D3-76AB-EA77029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F398-317B-488E-E0B9-03422165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31286-1862-AB37-FC95-4365322D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D845-3B34-ABE5-4447-7EE075FC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9F31-26AF-D9E3-348D-0157E759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516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63AC-F893-5A2D-67CD-AB2F6C8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F2A5-58A4-465F-29A5-E763FB40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65C5-5B53-58F0-7C83-A7D42179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FBB7-283D-A0DC-2799-A20A053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6026-FA1D-0E9C-5594-B280E4D2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63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2A4B-D554-48DA-C9A8-E9ABA8A4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4207-655E-6E18-1F49-CC18E4CFA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B677D-5C44-0B66-0854-60DBA8A7D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265C1-04B3-834B-F63A-FDA0EF2B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4DE9-E728-76B7-1A95-DC1BF98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61F93-081C-6E94-D415-8B0FF4DA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6199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0D18-EFE1-E9F2-71E3-287A43BD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A514-F0C9-3CD9-C7FC-14C5BFF9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161F-ACB4-EF5D-581F-74C0C7950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C71AF-1DB4-A1B2-9608-2EC158899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82F57-0D33-6F12-72BC-11CDA8B3E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2FF25-A85F-2F3F-76D7-6F912743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B2935-B90A-E0EB-21F9-E4ED09A0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479A-CC36-6E13-717E-21C34153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362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51A8-9ECC-6D8A-2143-105305B3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05635-A988-0C12-1900-BF3A3086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47D6-0A8A-82F5-4D51-1B5532B2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AC54-78A7-B43F-264E-B21EC831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822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441CE-3450-96A0-7520-FB167ADB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A9AD8-E1E7-AC41-1F18-2958F18B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806D2-C3B0-B8CE-B7BC-BBF671E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6608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35E2-3C1A-17B6-57F2-AFF7549B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0C06-D38E-A752-A186-C6F57C747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485BB-3C56-A7F3-5744-14607E60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2730-87CA-367D-2BB1-4BC651F3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E248-E4F4-4947-C6A5-B9FE9617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4D2D6-365A-7FE2-4190-9DB9BE57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645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7159-D3E6-949C-0501-E76B94C0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DA0F8-F6D5-7ECF-B54A-C985F56D0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3EA0-266E-9718-D8C3-7B57292C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A4D88-8FD7-463B-81BB-21FD3A67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36767-328E-2F44-DC52-4B086CC5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1E26-D49B-E931-6230-25F5848F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397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A454E-5CCF-61AB-FDA6-CA462201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B3BE-67A8-2FA1-E8F6-FEFB344C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5037-D0FF-A9FD-A3B1-FE2F3D3A7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6C62-0CF8-4724-BAF9-B1B1500705DA}" type="datetimeFigureOut">
              <a:rPr lang="lt-LT" smtClean="0"/>
              <a:t>2022-05-12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C276-D6B6-D3A2-82E8-B368FDCA1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FC26-CF06-0AB7-6BCA-1BF2AF854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0B0D-3F43-4BBF-923A-99460650D5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9834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upport-vector-machine-python-example-d67d9b63f1c8" TargetMode="External"/><Relationship Id="rId7" Type="http://schemas.openxmlformats.org/officeDocument/2006/relationships/hyperlink" Target="https://www.analyticsvidhya.com/blog/2017/09/understaing-support-vector-machine-example-code/" TargetMode="External"/><Relationship Id="rId2" Type="http://schemas.openxmlformats.org/officeDocument/2006/relationships/hyperlink" Target="https://towardsdatascience.com/support-vector-machines-svm-c9ef228155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20/10/the-mathematics-behind-svm/" TargetMode="External"/><Relationship Id="rId5" Type="http://schemas.openxmlformats.org/officeDocument/2006/relationships/hyperlink" Target="https://kedras.mif.vu.lt/bastys/academic/ATE/biometrika/SVM.pdf" TargetMode="External"/><Relationship Id="rId4" Type="http://schemas.openxmlformats.org/officeDocument/2006/relationships/hyperlink" Target="https://lt.wikipedia.org/wiki/Atramini%C5%B3_vektori%C5%B3_klasifikatori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77F4-C114-7427-7045-BD280BC98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 err="1"/>
              <a:t>Atramini</a:t>
            </a:r>
            <a:r>
              <a:rPr lang="lt-LT" dirty="0"/>
              <a:t>ų vektorių klasifikatorius </a:t>
            </a:r>
            <a:r>
              <a:rPr lang="en-150" dirty="0"/>
              <a:t>(SVM)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F795-EFF1-09F4-5B4B-71D8BC2AF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Matas Amšiejus ir </a:t>
            </a:r>
            <a:r>
              <a:rPr lang="lt-LT" dirty="0" err="1"/>
              <a:t>Roland</a:t>
            </a:r>
            <a:r>
              <a:rPr lang="lt-LT" dirty="0"/>
              <a:t> </a:t>
            </a:r>
            <a:r>
              <a:rPr lang="lt-LT" dirty="0" err="1"/>
              <a:t>Gulbinovič</a:t>
            </a:r>
            <a:endParaRPr lang="lt-LT" dirty="0"/>
          </a:p>
          <a:p>
            <a:r>
              <a:rPr lang="lt-LT" dirty="0"/>
              <a:t>DM2, 3 kursas 2 semestras</a:t>
            </a:r>
          </a:p>
          <a:p>
            <a:r>
              <a:rPr lang="lt-LT" dirty="0"/>
              <a:t>Vilniaus universitetas</a:t>
            </a:r>
          </a:p>
          <a:p>
            <a:r>
              <a:rPr lang="lt-LT" dirty="0"/>
              <a:t>2022 0</a:t>
            </a:r>
            <a:r>
              <a:rPr lang="en-150" dirty="0"/>
              <a:t>5 12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5363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D974-A0EC-16DC-B78F-12C2C7D0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65" y="184589"/>
            <a:ext cx="10515600" cy="938041"/>
          </a:xfrm>
        </p:spPr>
        <p:txBody>
          <a:bodyPr/>
          <a:lstStyle/>
          <a:p>
            <a:r>
              <a:rPr lang="lt-LT"/>
              <a:t>Privalumai ir trūkumai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3774-9537-0731-5FFF-B1C38E52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9" y="1122630"/>
            <a:ext cx="10991661" cy="5054333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lt-LT"/>
              <a:t>Puikiai veikia kai duomenis nesunku atskirti tiesiškai;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lt-LT"/>
              <a:t>Efektyviai veikia su daug dimensijų;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lt-LT"/>
              <a:t>Gerai klasifikuoja kai dimensijų yra daugiau nei įrašų;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lt-LT"/>
              <a:t>Išskirtys neturi didelės įtakos skaičiavimams;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lt-LT"/>
              <a:t>Tinkamas binarinio klasifikavimo uždaviniams.</a:t>
            </a:r>
          </a:p>
          <a:p>
            <a:pPr marL="0" indent="0">
              <a:buNone/>
            </a:pPr>
            <a:endParaRPr lang="lt-LT"/>
          </a:p>
          <a:p>
            <a:pPr>
              <a:buFont typeface="Calibri" panose="020F0502020204030204" pitchFamily="34" charset="0"/>
              <a:buChar char="-"/>
            </a:pPr>
            <a:r>
              <a:rPr lang="lt-LT"/>
              <a:t>Ilgai dirba su dideliais kiekiais duomenų;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lt-LT"/>
              <a:t>Prastai veikia, kai klasės tarpusavyje persidengia;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lt-LT"/>
              <a:t>Rasti optimalią branduolio funkciją gali būti komplikuota;</a:t>
            </a:r>
          </a:p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68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2A9A-40A2-8123-B1B3-C2B7D061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Šaltiniai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B99A-4C2E-137A-C565-25BB3AF3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SUPPORT VECTOR MACHINES(SVM). Introduction: All you need to know… | by Ajay Yadav | Towards Data Science</a:t>
            </a:r>
            <a:endParaRPr lang="lt-LT"/>
          </a:p>
          <a:p>
            <a:r>
              <a:rPr lang="en-US">
                <a:hlinkClick r:id="rId3"/>
              </a:rPr>
              <a:t>Support Vector Machine Python Example | by Cory </a:t>
            </a:r>
            <a:r>
              <a:rPr lang="en-US" err="1">
                <a:hlinkClick r:id="rId3"/>
              </a:rPr>
              <a:t>Maklin</a:t>
            </a:r>
            <a:r>
              <a:rPr lang="en-US">
                <a:hlinkClick r:id="rId3"/>
              </a:rPr>
              <a:t> | Towards Data Science</a:t>
            </a:r>
            <a:endParaRPr lang="lt-LT"/>
          </a:p>
          <a:p>
            <a:r>
              <a:rPr lang="lt-LT">
                <a:hlinkClick r:id="rId4"/>
              </a:rPr>
              <a:t>Atraminių vektorių klasifikatorius – Vikipedija (wikipedia.org)</a:t>
            </a:r>
            <a:endParaRPr lang="lt-LT"/>
          </a:p>
          <a:p>
            <a:r>
              <a:rPr lang="lt-LT">
                <a:hlinkClick r:id="rId5"/>
              </a:rPr>
              <a:t>SVM.pdf (</a:t>
            </a:r>
            <a:r>
              <a:rPr lang="lt-LT" err="1">
                <a:hlinkClick r:id="rId5"/>
              </a:rPr>
              <a:t>vu.lt</a:t>
            </a:r>
            <a:r>
              <a:rPr lang="lt-LT">
                <a:hlinkClick r:id="rId5"/>
              </a:rPr>
              <a:t>)</a:t>
            </a:r>
            <a:endParaRPr lang="lt-LT"/>
          </a:p>
          <a:p>
            <a:r>
              <a:rPr lang="en-US">
                <a:hlinkClick r:id="rId6"/>
              </a:rPr>
              <a:t>Mathematics Behind SVM | Math Behind Support Vector Machine (analyticsvidhya.com)</a:t>
            </a:r>
            <a:endParaRPr lang="lt-LT"/>
          </a:p>
          <a:p>
            <a:r>
              <a:rPr lang="lt-LT">
                <a:hlinkClick r:id="rId7"/>
              </a:rPr>
              <a:t>SVM | </a:t>
            </a:r>
            <a:r>
              <a:rPr lang="lt-LT" err="1">
                <a:hlinkClick r:id="rId7"/>
              </a:rPr>
              <a:t>Support</a:t>
            </a:r>
            <a:r>
              <a:rPr lang="lt-LT">
                <a:hlinkClick r:id="rId7"/>
              </a:rPr>
              <a:t> Vector </a:t>
            </a:r>
            <a:r>
              <a:rPr lang="lt-LT" err="1">
                <a:hlinkClick r:id="rId7"/>
              </a:rPr>
              <a:t>Machine</a:t>
            </a:r>
            <a:r>
              <a:rPr lang="lt-LT">
                <a:hlinkClick r:id="rId7"/>
              </a:rPr>
              <a:t> </a:t>
            </a:r>
            <a:r>
              <a:rPr lang="lt-LT" err="1">
                <a:hlinkClick r:id="rId7"/>
              </a:rPr>
              <a:t>Algorithm</a:t>
            </a:r>
            <a:r>
              <a:rPr lang="lt-LT">
                <a:hlinkClick r:id="rId7"/>
              </a:rPr>
              <a:t> </a:t>
            </a:r>
            <a:r>
              <a:rPr lang="lt-LT" err="1">
                <a:hlinkClick r:id="rId7"/>
              </a:rPr>
              <a:t>in</a:t>
            </a:r>
            <a:r>
              <a:rPr lang="lt-LT">
                <a:hlinkClick r:id="rId7"/>
              </a:rPr>
              <a:t> </a:t>
            </a:r>
            <a:r>
              <a:rPr lang="lt-LT" err="1">
                <a:hlinkClick r:id="rId7"/>
              </a:rPr>
              <a:t>Machine</a:t>
            </a:r>
            <a:r>
              <a:rPr lang="lt-LT">
                <a:hlinkClick r:id="rId7"/>
              </a:rPr>
              <a:t> </a:t>
            </a:r>
            <a:r>
              <a:rPr lang="lt-LT" err="1">
                <a:hlinkClick r:id="rId7"/>
              </a:rPr>
              <a:t>Learning</a:t>
            </a:r>
            <a:r>
              <a:rPr lang="lt-LT">
                <a:hlinkClick r:id="rId7"/>
              </a:rPr>
              <a:t> (analyticsvidhya.com)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761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7DAE-E0F0-76C6-998A-F6F3E5A3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/>
              <a:t>Kas yra SVM?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2F4C-4544-5F5B-23BC-2C443C37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err="1"/>
              <a:t>Klasifikavimo</a:t>
            </a:r>
            <a:r>
              <a:rPr lang="en-150"/>
              <a:t> </a:t>
            </a:r>
            <a:r>
              <a:rPr lang="en-150" err="1"/>
              <a:t>arba</a:t>
            </a:r>
            <a:r>
              <a:rPr lang="en-150"/>
              <a:t> </a:t>
            </a:r>
            <a:r>
              <a:rPr lang="en-150" err="1"/>
              <a:t>regresijos</a:t>
            </a:r>
            <a:r>
              <a:rPr lang="en-150"/>
              <a:t> u</a:t>
            </a:r>
            <a:r>
              <a:rPr lang="lt-LT" err="1"/>
              <a:t>ždavinių</a:t>
            </a:r>
            <a:r>
              <a:rPr lang="lt-LT"/>
              <a:t> sprendimo algoritmas su mokytoju.</a:t>
            </a:r>
          </a:p>
          <a:p>
            <a:r>
              <a:rPr lang="lt-LT"/>
              <a:t>SVM siekia surasti tiesę (</a:t>
            </a:r>
            <a:r>
              <a:rPr lang="lt-LT" err="1"/>
              <a:t>hiperplokštumą</a:t>
            </a:r>
            <a:r>
              <a:rPr lang="lt-LT"/>
              <a:t>, kai dimensija didesnė už </a:t>
            </a:r>
            <a:r>
              <a:rPr lang="en-150"/>
              <a:t>2</a:t>
            </a:r>
            <a:r>
              <a:rPr lang="lt-LT"/>
              <a:t>) tokią, kad atstumas nuo jos iki dviejų taškų (paraštė), priklausančių skirtingoms klasėms, būtų didžiausias.</a:t>
            </a:r>
          </a:p>
        </p:txBody>
      </p:sp>
    </p:spTree>
    <p:extLst>
      <p:ext uri="{BB962C8B-B14F-4D97-AF65-F5344CB8AC3E}">
        <p14:creationId xmlns:p14="http://schemas.microsoft.com/office/powerpoint/2010/main" val="31935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B081-8443-494C-F942-324F87C6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Terminologija</a:t>
            </a:r>
          </a:p>
        </p:txBody>
      </p:sp>
      <p:pic>
        <p:nvPicPr>
          <p:cNvPr id="1026" name="Picture 2" descr="An Introduction to Support Vector Machines (SVM): Dual problem solution  using GD - Gu Blog">
            <a:extLst>
              <a:ext uri="{FF2B5EF4-FFF2-40B4-BE49-F238E27FC236}">
                <a16:creationId xmlns:a16="http://schemas.microsoft.com/office/drawing/2014/main" id="{020D4D40-0413-0598-22B7-76D905F363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04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B8278-561C-1E9C-0573-8AA69552EE28}"/>
              </a:ext>
            </a:extLst>
          </p:cNvPr>
          <p:cNvSpPr txBox="1"/>
          <p:nvPr/>
        </p:nvSpPr>
        <p:spPr>
          <a:xfrm>
            <a:off x="615636" y="1973655"/>
            <a:ext cx="5801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/>
              <a:t>Raudona tiesė – </a:t>
            </a:r>
            <a:r>
              <a:rPr lang="lt-LT" sz="2800" err="1"/>
              <a:t>hiperplokštuma</a:t>
            </a:r>
            <a:r>
              <a:rPr lang="lt-LT" sz="280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/>
              <a:t>Užpildyti taškai – atraminiai vektoriai;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/>
              <a:t>Paraštė – atstumas nuo punktyrinės linijos iki </a:t>
            </a:r>
            <a:r>
              <a:rPr lang="lt-LT" sz="2800" err="1"/>
              <a:t>hiperplokštumos</a:t>
            </a:r>
            <a:r>
              <a:rPr lang="lt-LT" sz="28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041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7FF3-EF15-54F9-04BE-222DB6D3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Kaip </a:t>
            </a:r>
            <a:r>
              <a:rPr lang="en-US" err="1"/>
              <a:t>atrodo</a:t>
            </a:r>
            <a:r>
              <a:rPr lang="en-US"/>
              <a:t> optimal</a:t>
            </a:r>
            <a:r>
              <a:rPr lang="lt-LT"/>
              <a:t>i tiesė?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B7F2F-0BC7-1A98-7EEE-9DA362DB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3305" y="1470244"/>
            <a:ext cx="5390495" cy="4124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3D10D-E1A2-B538-4C04-1E757390F28C}"/>
              </a:ext>
            </a:extLst>
          </p:cNvPr>
          <p:cNvSpPr txBox="1"/>
          <p:nvPr/>
        </p:nvSpPr>
        <p:spPr>
          <a:xfrm>
            <a:off x="1000125" y="1800225"/>
            <a:ext cx="4657725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/>
              <a:t>Nors </a:t>
            </a:r>
            <a:r>
              <a:rPr lang="lt-LT" sz="2000">
                <a:solidFill>
                  <a:srgbClr val="00B050"/>
                </a:solidFill>
              </a:rPr>
              <a:t>žalia</a:t>
            </a:r>
            <a:r>
              <a:rPr lang="lt-LT" sz="2000"/>
              <a:t> linija puikiai atskiria duomenų klases, atstumas nuo artimiausių taškų (atraminių vektorių) nėra didžiausias (raudonas taškas yra labai arti linijos).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>
                <a:solidFill>
                  <a:schemeClr val="accent2">
                    <a:lumMod val="75000"/>
                  </a:schemeClr>
                </a:solidFill>
              </a:rPr>
              <a:t>Oranžinė</a:t>
            </a:r>
            <a:r>
              <a:rPr lang="lt-LT" sz="2000"/>
              <a:t> linija irgi puikiai atskiria raudonus taškus nuo mėlynų bei matome, kad atstumas nuo taškų yra maksimizuotas. </a:t>
            </a:r>
            <a:endParaRPr lang="lt-LT" sz="20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/>
              <a:t>Taigi, šiam duomenų rinkiniui </a:t>
            </a:r>
            <a:r>
              <a:rPr lang="lt-LT" sz="2000">
                <a:solidFill>
                  <a:schemeClr val="accent2">
                    <a:lumMod val="75000"/>
                  </a:schemeClr>
                </a:solidFill>
              </a:rPr>
              <a:t>oranžinė</a:t>
            </a:r>
            <a:r>
              <a:rPr lang="lt-LT" sz="2000"/>
              <a:t> tiesė yra optimali.</a:t>
            </a:r>
          </a:p>
        </p:txBody>
      </p:sp>
    </p:spTree>
    <p:extLst>
      <p:ext uri="{BB962C8B-B14F-4D97-AF65-F5344CB8AC3E}">
        <p14:creationId xmlns:p14="http://schemas.microsoft.com/office/powerpoint/2010/main" val="5170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A828-DDA7-4444-E48B-9244305F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99" y="98730"/>
            <a:ext cx="10515600" cy="820879"/>
          </a:xfrm>
        </p:spPr>
        <p:txBody>
          <a:bodyPr/>
          <a:lstStyle/>
          <a:p>
            <a:r>
              <a:rPr lang="lt-LT" err="1">
                <a:latin typeface="+mn-lt"/>
              </a:rPr>
              <a:t>Hiperplokštumos</a:t>
            </a:r>
            <a:r>
              <a:rPr lang="lt-LT">
                <a:latin typeface="+mn-lt"/>
              </a:rPr>
              <a:t> radimas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C2EBE8-0DBA-6702-84E1-224050E006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78" y="1886295"/>
            <a:ext cx="4028712" cy="39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3F743-7596-1EB4-8083-452097AE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7" y="1292785"/>
            <a:ext cx="3513273" cy="1558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32E3F-86B8-D58D-E76F-C4EBD46023F3}"/>
              </a:ext>
            </a:extLst>
          </p:cNvPr>
          <p:cNvSpPr txBox="1"/>
          <p:nvPr/>
        </p:nvSpPr>
        <p:spPr>
          <a:xfrm>
            <a:off x="205699" y="858182"/>
            <a:ext cx="344626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lt-LT" sz="2400" err="1"/>
              <a:t>Hiperplokštumos</a:t>
            </a:r>
            <a:r>
              <a:rPr lang="lt-LT" sz="2400"/>
              <a:t> lygtis: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88286-FA7D-5DBB-4200-E81B803D8604}"/>
              </a:ext>
            </a:extLst>
          </p:cNvPr>
          <p:cNvSpPr txBox="1"/>
          <p:nvPr/>
        </p:nvSpPr>
        <p:spPr>
          <a:xfrm>
            <a:off x="231617" y="2851091"/>
            <a:ext cx="2573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000"/>
              <a:t>kur b – poslinkis,</a:t>
            </a:r>
          </a:p>
          <a:p>
            <a:r>
              <a:rPr lang="lt-LT" sz="2000"/>
              <a:t>w – svorių vektorius,</a:t>
            </a:r>
          </a:p>
          <a:p>
            <a:r>
              <a:rPr lang="lt-LT" sz="2000"/>
              <a:t>X – kintamieji,</a:t>
            </a:r>
          </a:p>
          <a:p>
            <a:r>
              <a:rPr lang="lt-LT" sz="2000"/>
              <a:t>m – dimensijų skaičius.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5E3E2-E9B8-CDE9-C56A-2CA38CCFB5A0}"/>
              </a:ext>
            </a:extLst>
          </p:cNvPr>
          <p:cNvSpPr txBox="1"/>
          <p:nvPr/>
        </p:nvSpPr>
        <p:spPr>
          <a:xfrm>
            <a:off x="126394" y="5927066"/>
            <a:ext cx="671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400"/>
              <a:t>Norint taikyti SVM, reikia rasti svorius </a:t>
            </a:r>
            <a:r>
              <a:rPr lang="lt-LT" sz="2400" i="1"/>
              <a:t>w</a:t>
            </a:r>
            <a:r>
              <a:rPr lang="lt-LT" sz="2400"/>
              <a:t> ir poslinkį </a:t>
            </a:r>
            <a:r>
              <a:rPr lang="lt-LT" sz="2400" i="1"/>
              <a:t>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6E0E45-A937-0F3D-E314-B7220418165A}"/>
                  </a:ext>
                </a:extLst>
              </p:cNvPr>
              <p:cNvSpPr txBox="1"/>
              <p:nvPr/>
            </p:nvSpPr>
            <p:spPr>
              <a:xfrm>
                <a:off x="341317" y="4249945"/>
                <a:ext cx="6804620" cy="1040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150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150" sz="2400"/>
                  <a:t> - </a:t>
                </a:r>
                <a:r>
                  <a:rPr lang="en-150" sz="2400" err="1"/>
                  <a:t>atstumas</a:t>
                </a:r>
                <a:r>
                  <a:rPr lang="en-150" sz="2400"/>
                  <a:t> tarp para</a:t>
                </a:r>
                <a:r>
                  <a:rPr lang="lt-LT" sz="2400" err="1"/>
                  <a:t>ščių</a:t>
                </a:r>
                <a:r>
                  <a:rPr lang="lt-LT" sz="2400"/>
                  <a:t>. Tikslas – rasti didžiausią</a:t>
                </a:r>
              </a:p>
              <a:p>
                <a:r>
                  <a:rPr lang="lt-LT" sz="2400"/>
                  <a:t>atstumą ||</a:t>
                </a:r>
                <a:r>
                  <a:rPr lang="lt-LT" sz="2400" i="1"/>
                  <a:t>w</a:t>
                </a:r>
                <a:r>
                  <a:rPr lang="lt-LT" sz="2400"/>
                  <a:t>||.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6E0E45-A937-0F3D-E314-B7220418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7" y="4249945"/>
                <a:ext cx="6804620" cy="1040606"/>
              </a:xfrm>
              <a:prstGeom prst="rect">
                <a:avLst/>
              </a:prstGeom>
              <a:blipFill>
                <a:blip r:embed="rId4"/>
                <a:stretch>
                  <a:fillRect l="-1434" r="-5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BEFE3B-9CBE-DE1D-118F-B9D60AC688F9}"/>
                  </a:ext>
                </a:extLst>
              </p:cNvPr>
              <p:cNvSpPr txBox="1"/>
              <p:nvPr/>
            </p:nvSpPr>
            <p:spPr>
              <a:xfrm>
                <a:off x="341317" y="5340261"/>
                <a:ext cx="4273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150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150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150" sz="2400"/>
                  <a:t> – para</a:t>
                </a:r>
                <a:r>
                  <a:rPr lang="lt-LT" sz="2400" err="1"/>
                  <a:t>ščių</a:t>
                </a:r>
                <a:r>
                  <a:rPr lang="lt-LT" sz="2400"/>
                  <a:t> lygtis.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BEFE3B-9CBE-DE1D-118F-B9D60AC6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7" y="5340261"/>
                <a:ext cx="4273478" cy="461665"/>
              </a:xfrm>
              <a:prstGeom prst="rect">
                <a:avLst/>
              </a:prstGeom>
              <a:blipFill>
                <a:blip r:embed="rId5"/>
                <a:stretch>
                  <a:fillRect t="-10526" r="-128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04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9A06-53D1-AFDA-0770-C11C4B52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25" y="147842"/>
            <a:ext cx="10515600" cy="820879"/>
          </a:xfrm>
        </p:spPr>
        <p:txBody>
          <a:bodyPr/>
          <a:lstStyle/>
          <a:p>
            <a:r>
              <a:rPr lang="lt-LT">
                <a:latin typeface="+mn-lt"/>
              </a:rPr>
              <a:t>Optimalių svorių radimas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D5E07-BE70-7DB7-4CED-7258B956FEA3}"/>
                  </a:ext>
                </a:extLst>
              </p:cNvPr>
              <p:cNvSpPr txBox="1"/>
              <p:nvPr/>
            </p:nvSpPr>
            <p:spPr>
              <a:xfrm>
                <a:off x="772939" y="1304067"/>
                <a:ext cx="2678554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t-LT" sz="2400"/>
                  <a:t>Tikslas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t-LT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lt-LT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lt-LT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150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endParaRPr lang="lt-LT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D5E07-BE70-7DB7-4CED-7258B956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9" y="1304067"/>
                <a:ext cx="2678554" cy="675698"/>
              </a:xfrm>
              <a:prstGeom prst="rect">
                <a:avLst/>
              </a:prstGeom>
              <a:blipFill>
                <a:blip r:embed="rId2"/>
                <a:stretch>
                  <a:fillRect l="-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1B49C-A95F-8AD7-042C-1061EC7BFB41}"/>
                  </a:ext>
                </a:extLst>
              </p:cNvPr>
              <p:cNvSpPr txBox="1"/>
              <p:nvPr/>
            </p:nvSpPr>
            <p:spPr>
              <a:xfrm>
                <a:off x="772939" y="1895454"/>
                <a:ext cx="72054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150" sz="2400"/>
                  <a:t>Tai </a:t>
                </a:r>
                <a:r>
                  <a:rPr lang="en-150" sz="2400" err="1"/>
                  <a:t>daroma</a:t>
                </a:r>
                <a:r>
                  <a:rPr lang="en-150" sz="2400"/>
                  <a:t> </a:t>
                </a:r>
                <a:r>
                  <a:rPr lang="lt-LT" sz="2400"/>
                  <a:t>ieškant funkcijos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t-LT" sz="2400"/>
                  <a:t> ekstremumų pagal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lt-LT" sz="2400"/>
                  <a:t>:</a:t>
                </a:r>
                <a:endParaRPr lang="en-US" sz="2400"/>
              </a:p>
              <a:p>
                <a:endParaRPr lang="lt-LT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1B49C-A95F-8AD7-042C-1061EC7BF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9" y="1895454"/>
                <a:ext cx="7205434" cy="830997"/>
              </a:xfrm>
              <a:prstGeom prst="rect">
                <a:avLst/>
              </a:prstGeom>
              <a:blipFill>
                <a:blip r:embed="rId3"/>
                <a:stretch>
                  <a:fillRect l="-1354" t="-5882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D0C6FB-215A-6270-6E5F-3ABAD7D49F54}"/>
                  </a:ext>
                </a:extLst>
              </p:cNvPr>
              <p:cNvSpPr txBox="1"/>
              <p:nvPr/>
            </p:nvSpPr>
            <p:spPr>
              <a:xfrm>
                <a:off x="772939" y="3056390"/>
                <a:ext cx="55595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/>
                  <a:t>čia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t-LT" sz="2400"/>
                  <a:t>- </a:t>
                </a:r>
                <a:r>
                  <a:rPr lang="lt-LT" sz="2400" err="1"/>
                  <a:t>Lagranžo</a:t>
                </a:r>
                <a:r>
                  <a:rPr lang="lt-LT" sz="2400"/>
                  <a:t> daugikliai lygūs 0 visiems </a:t>
                </a:r>
                <a:r>
                  <a:rPr lang="lt-LT" sz="2400" i="1"/>
                  <a:t>i</a:t>
                </a:r>
                <a:r>
                  <a:rPr lang="lt-LT" sz="2400"/>
                  <a:t>, išskyrus kai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lt-L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t-LT" sz="2400"/>
                  <a:t>yra atraminis vektorius.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D0C6FB-215A-6270-6E5F-3ABAD7D49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9" y="3056390"/>
                <a:ext cx="5559598" cy="830997"/>
              </a:xfrm>
              <a:prstGeom prst="rect">
                <a:avLst/>
              </a:prstGeom>
              <a:blipFill>
                <a:blip r:embed="rId4"/>
                <a:stretch>
                  <a:fillRect l="-1754" t="-5839" r="-285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3BBA8E-07E5-27C0-8A85-1A7A9EEF5C49}"/>
                  </a:ext>
                </a:extLst>
              </p:cNvPr>
              <p:cNvSpPr txBox="1"/>
              <p:nvPr/>
            </p:nvSpPr>
            <p:spPr>
              <a:xfrm>
                <a:off x="772939" y="4305375"/>
                <a:ext cx="429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t-LT" sz="2400"/>
                  <a:t>Radus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24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lt-LT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lt-LT" sz="2400"/>
                  <a:t> galime išsireikšti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lt-L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/>
                  <a:t> ir </a:t>
                </a:r>
                <a:r>
                  <a:rPr lang="lt-LT" sz="2400" i="1"/>
                  <a:t>b: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3BBA8E-07E5-27C0-8A85-1A7A9EEF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9" y="4305375"/>
                <a:ext cx="4290726" cy="461665"/>
              </a:xfrm>
              <a:prstGeom prst="rect">
                <a:avLst/>
              </a:prstGeom>
              <a:blipFill>
                <a:blip r:embed="rId5"/>
                <a:stretch>
                  <a:fillRect l="-2273" t="-10526" r="-113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3046DD-7A3B-46FA-4A5D-1DD0F655D0BF}"/>
                  </a:ext>
                </a:extLst>
              </p:cNvPr>
              <p:cNvSpPr txBox="1"/>
              <p:nvPr/>
            </p:nvSpPr>
            <p:spPr>
              <a:xfrm>
                <a:off x="772939" y="5273622"/>
                <a:ext cx="4640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t-LT" sz="2400" dirty="0"/>
                  <a:t>kur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lt-L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lt-L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t-LT" sz="2400" dirty="0"/>
                  <a:t> yra atraminiai vektoriai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3046DD-7A3B-46FA-4A5D-1DD0F655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9" y="5273622"/>
                <a:ext cx="4640438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5DAB39-7F8F-899A-81B2-8B7D51D8F266}"/>
                  </a:ext>
                </a:extLst>
              </p:cNvPr>
              <p:cNvSpPr txBox="1"/>
              <p:nvPr/>
            </p:nvSpPr>
            <p:spPr>
              <a:xfrm>
                <a:off x="877118" y="2337650"/>
                <a:ext cx="5778205" cy="1019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b="0"/>
                  <a:t>  </a:t>
                </a:r>
              </a:p>
              <a:p>
                <a:endParaRPr lang="lt-LT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5DAB39-7F8F-899A-81B2-8B7D51D8F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18" y="2337650"/>
                <a:ext cx="5778205" cy="1019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DE18AE-41B6-8C32-7587-E30BC0D684B6}"/>
                  </a:ext>
                </a:extLst>
              </p:cNvPr>
              <p:cNvSpPr txBox="1"/>
              <p:nvPr/>
            </p:nvSpPr>
            <p:spPr>
              <a:xfrm>
                <a:off x="877118" y="4722122"/>
                <a:ext cx="6975894" cy="569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lt-L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nary>
                          </m:e>
                        </m:d>
                      </m:e>
                    </m:nary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lt-LT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DE18AE-41B6-8C32-7587-E30BC0D6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18" y="4722122"/>
                <a:ext cx="6975894" cy="569258"/>
              </a:xfrm>
              <a:prstGeom prst="rect">
                <a:avLst/>
              </a:prstGeom>
              <a:blipFill>
                <a:blip r:embed="rId8"/>
                <a:stretch>
                  <a:fillRect t="-3226" b="-10753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76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8923-4B80-7B49-D6E0-D1E706BE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11217"/>
            <a:ext cx="10515600" cy="703184"/>
          </a:xfrm>
        </p:spPr>
        <p:txBody>
          <a:bodyPr/>
          <a:lstStyle/>
          <a:p>
            <a:r>
              <a:rPr lang="lt-LT"/>
              <a:t>Klasifikavimas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9F3E1-1976-9BFC-74C6-893345A7D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281" y="982671"/>
                <a:ext cx="10515600" cy="5054333"/>
              </a:xfrm>
            </p:spPr>
            <p:txBody>
              <a:bodyPr/>
              <a:lstStyle/>
              <a:p>
                <a:r>
                  <a:rPr lang="lt-LT"/>
                  <a:t>Klasifikuojant sieksime, kad:</a:t>
                </a:r>
                <a:endParaRPr lang="en-15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t-LT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𝑘𝑎𝑖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1</m:t>
                      </m:r>
                    </m:oMath>
                  </m:oMathPara>
                </a14:m>
                <a:endParaRPr lang="en-15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𝑘𝑎𝑖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15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150" b="0" err="1">
                    <a:ea typeface="Cambria Math" panose="02040503050406030204" pitchFamily="18" charset="0"/>
                  </a:rPr>
                  <a:t>Bendru</a:t>
                </a:r>
                <a:r>
                  <a:rPr lang="en-150" b="0">
                    <a:ea typeface="Cambria Math" panose="02040503050406030204" pitchFamily="18" charset="0"/>
                  </a:rPr>
                  <a:t> </a:t>
                </a:r>
                <a:r>
                  <a:rPr lang="en-150" b="0" err="1">
                    <a:ea typeface="Cambria Math" panose="02040503050406030204" pitchFamily="18" charset="0"/>
                  </a:rPr>
                  <a:t>atveju</a:t>
                </a:r>
                <a:r>
                  <a:rPr lang="en-150" b="0">
                    <a:ea typeface="Cambria Math" panose="02040503050406030204" pitchFamily="18" charset="0"/>
                  </a:rPr>
                  <a:t> </a:t>
                </a:r>
                <a:r>
                  <a:rPr lang="en-150" b="0" err="1">
                    <a:ea typeface="Cambria Math" panose="02040503050406030204" pitchFamily="18" charset="0"/>
                  </a:rPr>
                  <a:t>galime</a:t>
                </a:r>
                <a:r>
                  <a:rPr lang="en-150" b="0">
                    <a:ea typeface="Cambria Math" panose="02040503050406030204" pitchFamily="18" charset="0"/>
                  </a:rPr>
                  <a:t> </a:t>
                </a:r>
                <a:r>
                  <a:rPr lang="en-150" b="0" err="1">
                    <a:ea typeface="Cambria Math" panose="02040503050406030204" pitchFamily="18" charset="0"/>
                  </a:rPr>
                  <a:t>suves</a:t>
                </a:r>
                <a:r>
                  <a:rPr lang="en-150" b="0">
                    <a:ea typeface="Cambria Math" panose="02040503050406030204" pitchFamily="18" charset="0"/>
                  </a:rPr>
                  <a:t>ti </a:t>
                </a:r>
                <a:r>
                  <a:rPr lang="lt-LT" b="0">
                    <a:ea typeface="Cambria Math" panose="02040503050406030204" pitchFamily="18" charset="0"/>
                  </a:rPr>
                  <a:t>į vieną formulę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lt-LT" b="0">
                    <a:ea typeface="Cambria Math" panose="02040503050406030204" pitchFamily="18" charset="0"/>
                  </a:rPr>
                  <a:t>  (teisingo klasifikavimo atvejis):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lt-LT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lt-LT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15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t-LT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15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15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15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15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t-LT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15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lt-LT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t-LT">
                  <a:effectLst/>
                </a:endParaRPr>
              </a:p>
              <a:p>
                <a:pPr marL="0" indent="0">
                  <a:buNone/>
                </a:pPr>
                <a:r>
                  <a:rPr lang="lt-LT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9F3E1-1976-9BFC-74C6-893345A7D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281" y="982671"/>
                <a:ext cx="10515600" cy="5054333"/>
              </a:xfrm>
              <a:blipFill>
                <a:blip r:embed="rId2"/>
                <a:stretch>
                  <a:fillRect l="-104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A linear Support Vector Machine (SVM) case. | Download Scientific Diagram">
            <a:extLst>
              <a:ext uri="{FF2B5EF4-FFF2-40B4-BE49-F238E27FC236}">
                <a16:creationId xmlns:a16="http://schemas.microsoft.com/office/drawing/2014/main" id="{99C511E0-DFFC-FE19-7C7D-41C1319C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48" y="2963339"/>
            <a:ext cx="3707946" cy="36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4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6792-DAE0-FB91-A722-7407A81B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0" y="3017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lt-LT"/>
              <a:t>Tiesiškai neatskiriamų duomenų klasifikavimas atraminių vektorių metodu (rankiniu būdu)</a:t>
            </a:r>
          </a:p>
        </p:txBody>
      </p:sp>
      <p:pic>
        <p:nvPicPr>
          <p:cNvPr id="5122" name="Picture 2" descr="SVM_8">
            <a:extLst>
              <a:ext uri="{FF2B5EF4-FFF2-40B4-BE49-F238E27FC236}">
                <a16:creationId xmlns:a16="http://schemas.microsoft.com/office/drawing/2014/main" id="{AFD762E3-DEA2-CDC8-0C5F-CDCA8E4E2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61" y="3429000"/>
            <a:ext cx="3166441" cy="27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VM_9">
            <a:extLst>
              <a:ext uri="{FF2B5EF4-FFF2-40B4-BE49-F238E27FC236}">
                <a16:creationId xmlns:a16="http://schemas.microsoft.com/office/drawing/2014/main" id="{73446BB1-6E99-689B-1028-62A8D025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20" y="3514088"/>
            <a:ext cx="3117144" cy="265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D7FA00-1A19-96A3-C2E3-920A35E5FB24}"/>
                  </a:ext>
                </a:extLst>
              </p:cNvPr>
              <p:cNvSpPr txBox="1"/>
              <p:nvPr/>
            </p:nvSpPr>
            <p:spPr>
              <a:xfrm>
                <a:off x="624688" y="1874431"/>
                <a:ext cx="10909012" cy="157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400"/>
                  <a:t>Kartais duomenų nėra įmanoma atskirti tiese;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400"/>
                  <a:t>Tokiais atvejais galima sukurti naujas </a:t>
                </a:r>
                <a:r>
                  <a:rPr lang="lt-LT" sz="2400" err="1"/>
                  <a:t>kovariantes</a:t>
                </a:r>
                <a:r>
                  <a:rPr lang="lt-LT" sz="2400"/>
                  <a:t>, kurios padėtų atskirti taškus linija;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400"/>
                  <a:t>Paveikslėlyje žemiau buvo atlikta transformacija </a:t>
                </a:r>
                <a14:m>
                  <m:oMath xmlns:m="http://schemas.openxmlformats.org/officeDocument/2006/math">
                    <m:r>
                      <a:rPr lang="en-150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150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150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150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150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150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150" sz="2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150" sz="2400" b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150" sz="2400" err="1"/>
                  <a:t>Matome</a:t>
                </a:r>
                <a:r>
                  <a:rPr lang="en-150" sz="2400"/>
                  <a:t>, </a:t>
                </a:r>
                <a:r>
                  <a:rPr lang="en-150" sz="2400" err="1"/>
                  <a:t>kad</a:t>
                </a:r>
                <a:r>
                  <a:rPr lang="lt-LT" sz="2400"/>
                  <a:t> dabar</a:t>
                </a:r>
                <a:r>
                  <a:rPr lang="en-150" sz="2400"/>
                  <a:t> ta</a:t>
                </a:r>
                <a:r>
                  <a:rPr lang="lt-LT" sz="2400" err="1"/>
                  <a:t>škai</a:t>
                </a:r>
                <a:r>
                  <a:rPr lang="lt-LT" sz="2400"/>
                  <a:t> atskiriami linija.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D7FA00-1A19-96A3-C2E3-920A35E5F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8" y="1874431"/>
                <a:ext cx="10909012" cy="1577996"/>
              </a:xfrm>
              <a:prstGeom prst="rect">
                <a:avLst/>
              </a:prstGeom>
              <a:blipFill>
                <a:blip r:embed="rId4"/>
                <a:stretch>
                  <a:fillRect l="-726" t="-3089" b="-7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2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E133-1034-599A-5DAF-9AC49097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20" y="1750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lt-LT"/>
              <a:t>Tiesiškai neatskiriamų duomenų klasifikavimas atraminių vektorių metodu (naudojant branduolį (</a:t>
            </a:r>
            <a:r>
              <a:rPr lang="lt-LT" err="1"/>
              <a:t>kernel</a:t>
            </a:r>
            <a:r>
              <a:rPr lang="lt-LT"/>
              <a:t>))</a:t>
            </a:r>
          </a:p>
        </p:txBody>
      </p:sp>
      <p:pic>
        <p:nvPicPr>
          <p:cNvPr id="6146" name="Picture 2" descr="Kernel Trick in SVM. Kernel Trick can solve this issue using… | by  Siddhartha Sharma | Analytics Vidhya | Medium">
            <a:extLst>
              <a:ext uri="{FF2B5EF4-FFF2-40B4-BE49-F238E27FC236}">
                <a16:creationId xmlns:a16="http://schemas.microsoft.com/office/drawing/2014/main" id="{E65A9CD3-09E5-E7D6-0D29-25CA32DF7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80" y="3501647"/>
            <a:ext cx="79819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86AF4E-D186-CEE4-2BCD-D48F00823D04}"/>
              </a:ext>
            </a:extLst>
          </p:cNvPr>
          <p:cNvSpPr txBox="1"/>
          <p:nvPr/>
        </p:nvSpPr>
        <p:spPr>
          <a:xfrm>
            <a:off x="464960" y="1673706"/>
            <a:ext cx="105503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/>
              <a:t>Kitas metodas atskirti linija neatskiriamus taškus yra naudojant branduolio triuką</a:t>
            </a:r>
          </a:p>
          <a:p>
            <a:r>
              <a:rPr lang="lt-LT" sz="2400"/>
              <a:t>    (angl. „</a:t>
            </a:r>
            <a:r>
              <a:rPr lang="lt-LT" sz="2400" err="1"/>
              <a:t>kernel</a:t>
            </a:r>
            <a:r>
              <a:rPr lang="lt-LT" sz="2400"/>
              <a:t> </a:t>
            </a:r>
            <a:r>
              <a:rPr lang="lt-LT" sz="2400" err="1"/>
              <a:t>trick</a:t>
            </a:r>
            <a:r>
              <a:rPr lang="lt-LT" sz="2400"/>
              <a:t>“);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400"/>
              <a:t>Tai </a:t>
            </a:r>
            <a:r>
              <a:rPr lang="en-150" sz="2400" err="1"/>
              <a:t>metodas</a:t>
            </a:r>
            <a:r>
              <a:rPr lang="en-150" sz="2400"/>
              <a:t>, kai ma</a:t>
            </a:r>
            <a:r>
              <a:rPr lang="lt-LT" sz="2400" err="1"/>
              <a:t>žesnės</a:t>
            </a:r>
            <a:r>
              <a:rPr lang="lt-LT" sz="2400"/>
              <a:t> dimensijos duomenys yra transformuojami į didesnės;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/>
              <a:t>Paveikslėlyje matome, kaip duomenys, kurių </a:t>
            </a:r>
            <a:r>
              <a:rPr lang="lt-LT" sz="2400" i="1" err="1"/>
              <a:t>dim</a:t>
            </a:r>
            <a:r>
              <a:rPr lang="lt-LT" sz="2400" i="1"/>
              <a:t> </a:t>
            </a:r>
            <a:r>
              <a:rPr lang="en-150" sz="2400" i="1"/>
              <a:t>= 2 </a:t>
            </a:r>
            <a:r>
              <a:rPr lang="en-150" sz="2400" err="1"/>
              <a:t>transformuojami</a:t>
            </a:r>
            <a:r>
              <a:rPr lang="en-150" sz="2400"/>
              <a:t> </a:t>
            </a:r>
            <a:r>
              <a:rPr lang="lt-LT" sz="2400"/>
              <a:t>į </a:t>
            </a:r>
            <a:r>
              <a:rPr lang="en-150" sz="2400" i="1"/>
              <a:t>dim = 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400" err="1"/>
              <a:t>Taip</a:t>
            </a:r>
            <a:r>
              <a:rPr lang="en-150" sz="2400"/>
              <a:t> m</a:t>
            </a:r>
            <a:r>
              <a:rPr lang="lt-LT" sz="2400"/>
              <a:t>ūsų klasifikavimo tiesė patapo trimate </a:t>
            </a:r>
            <a:r>
              <a:rPr lang="lt-LT" sz="2400" err="1"/>
              <a:t>hiperplokštuma</a:t>
            </a:r>
            <a:r>
              <a:rPr lang="lt-LT" sz="2400"/>
              <a:t>, atskiriančia taškus.</a:t>
            </a:r>
            <a:endParaRPr lang="en-150" sz="2400"/>
          </a:p>
        </p:txBody>
      </p:sp>
    </p:spTree>
    <p:extLst>
      <p:ext uri="{BB962C8B-B14F-4D97-AF65-F5344CB8AC3E}">
        <p14:creationId xmlns:p14="http://schemas.microsoft.com/office/powerpoint/2010/main" val="186742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598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Atraminių vektorių klasifikatorius (SVM)</vt:lpstr>
      <vt:lpstr>Kas yra SVM?</vt:lpstr>
      <vt:lpstr>Terminologija</vt:lpstr>
      <vt:lpstr>Kaip atrodo optimali tiesė?</vt:lpstr>
      <vt:lpstr>Hiperplokštumos radimas</vt:lpstr>
      <vt:lpstr>Optimalių svorių radimas</vt:lpstr>
      <vt:lpstr>Klasifikavimas</vt:lpstr>
      <vt:lpstr>Tiesiškai neatskiriamų duomenų klasifikavimas atraminių vektorių metodu (rankiniu būdu)</vt:lpstr>
      <vt:lpstr>Tiesiškai neatskiriamų duomenų klasifikavimas atraminių vektorių metodu (naudojant branduolį (kernel))</vt:lpstr>
      <vt:lpstr>Privalumai ir trūkumai</vt:lpstr>
      <vt:lpstr>Šaltiniai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Atraminių vektorių klasifikatorius (SVM)</dc:title>
  <dc:creator>Matas Amšiejus</dc:creator>
  <cp:lastModifiedBy>Matas Amšiejus</cp:lastModifiedBy>
  <cp:revision>3</cp:revision>
  <dcterms:created xsi:type="dcterms:W3CDTF">2022-05-11T07:07:14Z</dcterms:created>
  <dcterms:modified xsi:type="dcterms:W3CDTF">2022-05-12T05:58:13Z</dcterms:modified>
</cp:coreProperties>
</file>