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D13FA-98C5-4DD3-B416-97CFCBB1ED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994B10-00BD-40E6-B96C-865234CDB2FB}">
      <dgm:prSet/>
      <dgm:spPr/>
      <dgm:t>
        <a:bodyPr/>
        <a:lstStyle/>
        <a:p>
          <a:r>
            <a:rPr lang="lt-LT"/>
            <a:t>Tyrimo populiacija – vyresnio amžiaus ligoniai Norvegijos ligoninėje.</a:t>
          </a:r>
          <a:endParaRPr lang="en-US"/>
        </a:p>
      </dgm:t>
    </dgm:pt>
    <dgm:pt modelId="{99643795-76CF-4BB9-818E-5346F7273073}" type="parTrans" cxnId="{D7A67FB7-79C9-4A2D-A645-C0C16F0C02D6}">
      <dgm:prSet/>
      <dgm:spPr/>
      <dgm:t>
        <a:bodyPr/>
        <a:lstStyle/>
        <a:p>
          <a:endParaRPr lang="en-US"/>
        </a:p>
      </dgm:t>
    </dgm:pt>
    <dgm:pt modelId="{2C7345EE-1BB9-47A3-8BEF-49360016276B}" type="sibTrans" cxnId="{D7A67FB7-79C9-4A2D-A645-C0C16F0C02D6}">
      <dgm:prSet/>
      <dgm:spPr/>
      <dgm:t>
        <a:bodyPr/>
        <a:lstStyle/>
        <a:p>
          <a:endParaRPr lang="en-US"/>
        </a:p>
      </dgm:t>
    </dgm:pt>
    <dgm:pt modelId="{6EE13A11-109D-484D-8268-0B7D6128FC8E}">
      <dgm:prSet/>
      <dgm:spPr/>
      <dgm:t>
        <a:bodyPr/>
        <a:lstStyle/>
        <a:p>
          <a:r>
            <a:rPr lang="lt-LT"/>
            <a:t>Populiacija  buvo nehomogeniška atsižvelgiant į pacientų rasę, socialinę ir ekonominę padėtį, amžių.</a:t>
          </a:r>
          <a:endParaRPr lang="en-US"/>
        </a:p>
      </dgm:t>
    </dgm:pt>
    <dgm:pt modelId="{4EA3D742-19FE-4574-A59B-9167F1F880AD}" type="parTrans" cxnId="{7B4E0283-38E8-409B-A343-916781715812}">
      <dgm:prSet/>
      <dgm:spPr/>
      <dgm:t>
        <a:bodyPr/>
        <a:lstStyle/>
        <a:p>
          <a:endParaRPr lang="en-US"/>
        </a:p>
      </dgm:t>
    </dgm:pt>
    <dgm:pt modelId="{4AF0A542-E2B2-4DEC-B686-169EBA3D09E5}" type="sibTrans" cxnId="{7B4E0283-38E8-409B-A343-916781715812}">
      <dgm:prSet/>
      <dgm:spPr/>
      <dgm:t>
        <a:bodyPr/>
        <a:lstStyle/>
        <a:p>
          <a:endParaRPr lang="en-US"/>
        </a:p>
      </dgm:t>
    </dgm:pt>
    <dgm:pt modelId="{B2A9E181-158D-4BA8-A669-3D7C81AD2A1F}">
      <dgm:prSet/>
      <dgm:spPr/>
      <dgm:t>
        <a:bodyPr/>
        <a:lstStyle/>
        <a:p>
          <a:r>
            <a:rPr lang="lt-LT"/>
            <a:t>Palatose esantys ligoniai sudarydavo homogeniškus pacientų populiacijos poaibius.</a:t>
          </a:r>
          <a:endParaRPr lang="en-US"/>
        </a:p>
      </dgm:t>
    </dgm:pt>
    <dgm:pt modelId="{7C33EB27-D520-44F0-9BA8-6F9A48C064BB}" type="parTrans" cxnId="{9D9C29F0-6902-4F6D-AC5F-0C3806F84D37}">
      <dgm:prSet/>
      <dgm:spPr/>
      <dgm:t>
        <a:bodyPr/>
        <a:lstStyle/>
        <a:p>
          <a:endParaRPr lang="en-US"/>
        </a:p>
      </dgm:t>
    </dgm:pt>
    <dgm:pt modelId="{475E4A8F-3182-446B-8015-56091A14C2FC}" type="sibTrans" cxnId="{9D9C29F0-6902-4F6D-AC5F-0C3806F84D37}">
      <dgm:prSet/>
      <dgm:spPr/>
      <dgm:t>
        <a:bodyPr/>
        <a:lstStyle/>
        <a:p>
          <a:endParaRPr lang="en-US"/>
        </a:p>
      </dgm:t>
    </dgm:pt>
    <dgm:pt modelId="{81AFD6C8-5BC2-41EA-83C6-61B4E1937918}">
      <dgm:prSet/>
      <dgm:spPr/>
      <dgm:t>
        <a:bodyPr/>
        <a:lstStyle/>
        <a:p>
          <a:r>
            <a:rPr lang="lt-LT"/>
            <a:t>Dėl to ėmimo schema buvo pasirinkta sluoksninė imtis, kur pacientai į sluoksnius skirstomi pagal palatas.</a:t>
          </a:r>
          <a:endParaRPr lang="en-US"/>
        </a:p>
      </dgm:t>
    </dgm:pt>
    <dgm:pt modelId="{C4B8C366-4E3B-4F63-9A32-F62F9A868D8F}" type="parTrans" cxnId="{D670FAFB-749F-44F8-8278-6E39CB182EA9}">
      <dgm:prSet/>
      <dgm:spPr/>
      <dgm:t>
        <a:bodyPr/>
        <a:lstStyle/>
        <a:p>
          <a:endParaRPr lang="en-US"/>
        </a:p>
      </dgm:t>
    </dgm:pt>
    <dgm:pt modelId="{67BB11E4-55D6-4B7C-BDE4-695B229A96F2}" type="sibTrans" cxnId="{D670FAFB-749F-44F8-8278-6E39CB182EA9}">
      <dgm:prSet/>
      <dgm:spPr/>
      <dgm:t>
        <a:bodyPr/>
        <a:lstStyle/>
        <a:p>
          <a:endParaRPr lang="en-US"/>
        </a:p>
      </dgm:t>
    </dgm:pt>
    <dgm:pt modelId="{27489228-3022-414F-9AAB-D2B40641E72C}">
      <dgm:prSet/>
      <dgm:spPr/>
      <dgm:t>
        <a:bodyPr/>
        <a:lstStyle/>
        <a:p>
          <a:r>
            <a:rPr lang="lt-LT"/>
            <a:t>Iš palatų nebuvo tiriami protinių sutrikimų turintys bei nepagydomos, mirtinos stadijos pacientai, taip pat sunkiai susikalbantys ir su numatytomis operacijomis. </a:t>
          </a:r>
          <a:endParaRPr lang="en-US"/>
        </a:p>
      </dgm:t>
    </dgm:pt>
    <dgm:pt modelId="{9C61AFBB-4769-41C9-9151-8B1BAD42BB5E}" type="parTrans" cxnId="{857750C5-98E8-4528-B0B7-A8EDE09B93CC}">
      <dgm:prSet/>
      <dgm:spPr/>
      <dgm:t>
        <a:bodyPr/>
        <a:lstStyle/>
        <a:p>
          <a:endParaRPr lang="en-US"/>
        </a:p>
      </dgm:t>
    </dgm:pt>
    <dgm:pt modelId="{BBAD8CAB-EE29-499F-9C4A-A58C337B219C}" type="sibTrans" cxnId="{857750C5-98E8-4528-B0B7-A8EDE09B93CC}">
      <dgm:prSet/>
      <dgm:spPr/>
      <dgm:t>
        <a:bodyPr/>
        <a:lstStyle/>
        <a:p>
          <a:endParaRPr lang="en-US"/>
        </a:p>
      </dgm:t>
    </dgm:pt>
    <dgm:pt modelId="{12A1B6B3-3996-4D9D-B0B7-E2B03FC77918}">
      <dgm:prSet/>
      <dgm:spPr/>
      <dgm:t>
        <a:bodyPr/>
        <a:lstStyle/>
        <a:p>
          <a:r>
            <a:rPr lang="lt-LT"/>
            <a:t>Toliau sluoksniams buvo taikoma ekspretinė imtis (pagal palatos seselės nuomonę).</a:t>
          </a:r>
          <a:endParaRPr lang="en-US"/>
        </a:p>
      </dgm:t>
    </dgm:pt>
    <dgm:pt modelId="{40732E77-A75D-4580-984C-A5DF6112E687}" type="parTrans" cxnId="{9E99F650-2093-4AFB-A108-9032F6B33357}">
      <dgm:prSet/>
      <dgm:spPr/>
      <dgm:t>
        <a:bodyPr/>
        <a:lstStyle/>
        <a:p>
          <a:endParaRPr lang="en-US"/>
        </a:p>
      </dgm:t>
    </dgm:pt>
    <dgm:pt modelId="{5674F8C1-F7A4-4AC9-BFB7-49177A535604}" type="sibTrans" cxnId="{9E99F650-2093-4AFB-A108-9032F6B33357}">
      <dgm:prSet/>
      <dgm:spPr/>
      <dgm:t>
        <a:bodyPr/>
        <a:lstStyle/>
        <a:p>
          <a:endParaRPr lang="en-US"/>
        </a:p>
      </dgm:t>
    </dgm:pt>
    <dgm:pt modelId="{5CA48C44-123B-42F5-80EC-AFBEF4B949E2}" type="pres">
      <dgm:prSet presAssocID="{5EDD13FA-98C5-4DD3-B416-97CFCBB1EDAC}" presName="linear" presStyleCnt="0">
        <dgm:presLayoutVars>
          <dgm:animLvl val="lvl"/>
          <dgm:resizeHandles val="exact"/>
        </dgm:presLayoutVars>
      </dgm:prSet>
      <dgm:spPr/>
    </dgm:pt>
    <dgm:pt modelId="{2C46501D-6E76-4950-8DC7-EAB9AE4D0077}" type="pres">
      <dgm:prSet presAssocID="{C6994B10-00BD-40E6-B96C-865234CDB2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F44B58-4605-46C2-9D4C-B3796FD2C06D}" type="pres">
      <dgm:prSet presAssocID="{2C7345EE-1BB9-47A3-8BEF-49360016276B}" presName="spacer" presStyleCnt="0"/>
      <dgm:spPr/>
    </dgm:pt>
    <dgm:pt modelId="{AF6BB968-E3BA-4D5B-A47C-316B02719D08}" type="pres">
      <dgm:prSet presAssocID="{6EE13A11-109D-484D-8268-0B7D6128FC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71390FD-B9ED-4A77-A6FE-CF69B81A463F}" type="pres">
      <dgm:prSet presAssocID="{4AF0A542-E2B2-4DEC-B686-169EBA3D09E5}" presName="spacer" presStyleCnt="0"/>
      <dgm:spPr/>
    </dgm:pt>
    <dgm:pt modelId="{3E5CEFEC-4804-41F5-B48C-52A5AB7D738A}" type="pres">
      <dgm:prSet presAssocID="{B2A9E181-158D-4BA8-A669-3D7C81AD2A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CA62CCA-3242-410E-A857-1D5F9168B3C3}" type="pres">
      <dgm:prSet presAssocID="{475E4A8F-3182-446B-8015-56091A14C2FC}" presName="spacer" presStyleCnt="0"/>
      <dgm:spPr/>
    </dgm:pt>
    <dgm:pt modelId="{A467667F-D998-4AB7-8D6D-E8C6E27D3695}" type="pres">
      <dgm:prSet presAssocID="{81AFD6C8-5BC2-41EA-83C6-61B4E193791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6F0A0C-87AA-4C55-9073-3D8ED8DA9730}" type="pres">
      <dgm:prSet presAssocID="{67BB11E4-55D6-4B7C-BDE4-695B229A96F2}" presName="spacer" presStyleCnt="0"/>
      <dgm:spPr/>
    </dgm:pt>
    <dgm:pt modelId="{56CE4BEB-B405-44FF-9E0E-8677FD84E97A}" type="pres">
      <dgm:prSet presAssocID="{27489228-3022-414F-9AAB-D2B40641E7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4EC95F0-FA90-4ED1-91E6-421F46E907A6}" type="pres">
      <dgm:prSet presAssocID="{BBAD8CAB-EE29-499F-9C4A-A58C337B219C}" presName="spacer" presStyleCnt="0"/>
      <dgm:spPr/>
    </dgm:pt>
    <dgm:pt modelId="{244BA5BA-6F84-4A21-9C85-75F6BA7E3B4E}" type="pres">
      <dgm:prSet presAssocID="{12A1B6B3-3996-4D9D-B0B7-E2B03FC7791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4B67825-B640-498D-9047-981DC79E6F57}" type="presOf" srcId="{27489228-3022-414F-9AAB-D2B40641E72C}" destId="{56CE4BEB-B405-44FF-9E0E-8677FD84E97A}" srcOrd="0" destOrd="0" presId="urn:microsoft.com/office/officeart/2005/8/layout/vList2"/>
    <dgm:cxn modelId="{1FA95F61-4E87-4D75-8F00-14BF54FA98FD}" type="presOf" srcId="{B2A9E181-158D-4BA8-A669-3D7C81AD2A1F}" destId="{3E5CEFEC-4804-41F5-B48C-52A5AB7D738A}" srcOrd="0" destOrd="0" presId="urn:microsoft.com/office/officeart/2005/8/layout/vList2"/>
    <dgm:cxn modelId="{02DCD566-4064-4E55-A7A2-D59D3BE0E443}" type="presOf" srcId="{5EDD13FA-98C5-4DD3-B416-97CFCBB1EDAC}" destId="{5CA48C44-123B-42F5-80EC-AFBEF4B949E2}" srcOrd="0" destOrd="0" presId="urn:microsoft.com/office/officeart/2005/8/layout/vList2"/>
    <dgm:cxn modelId="{9E99F650-2093-4AFB-A108-9032F6B33357}" srcId="{5EDD13FA-98C5-4DD3-B416-97CFCBB1EDAC}" destId="{12A1B6B3-3996-4D9D-B0B7-E2B03FC77918}" srcOrd="5" destOrd="0" parTransId="{40732E77-A75D-4580-984C-A5DF6112E687}" sibTransId="{5674F8C1-F7A4-4AC9-BFB7-49177A535604}"/>
    <dgm:cxn modelId="{A4221555-A7D9-418A-AE38-6E4D9F702CF0}" type="presOf" srcId="{12A1B6B3-3996-4D9D-B0B7-E2B03FC77918}" destId="{244BA5BA-6F84-4A21-9C85-75F6BA7E3B4E}" srcOrd="0" destOrd="0" presId="urn:microsoft.com/office/officeart/2005/8/layout/vList2"/>
    <dgm:cxn modelId="{08263B81-078A-404F-91CC-6B32B98B3D98}" type="presOf" srcId="{81AFD6C8-5BC2-41EA-83C6-61B4E1937918}" destId="{A467667F-D998-4AB7-8D6D-E8C6E27D3695}" srcOrd="0" destOrd="0" presId="urn:microsoft.com/office/officeart/2005/8/layout/vList2"/>
    <dgm:cxn modelId="{7B4E0283-38E8-409B-A343-916781715812}" srcId="{5EDD13FA-98C5-4DD3-B416-97CFCBB1EDAC}" destId="{6EE13A11-109D-484D-8268-0B7D6128FC8E}" srcOrd="1" destOrd="0" parTransId="{4EA3D742-19FE-4574-A59B-9167F1F880AD}" sibTransId="{4AF0A542-E2B2-4DEC-B686-169EBA3D09E5}"/>
    <dgm:cxn modelId="{D7A67FB7-79C9-4A2D-A645-C0C16F0C02D6}" srcId="{5EDD13FA-98C5-4DD3-B416-97CFCBB1EDAC}" destId="{C6994B10-00BD-40E6-B96C-865234CDB2FB}" srcOrd="0" destOrd="0" parTransId="{99643795-76CF-4BB9-818E-5346F7273073}" sibTransId="{2C7345EE-1BB9-47A3-8BEF-49360016276B}"/>
    <dgm:cxn modelId="{857750C5-98E8-4528-B0B7-A8EDE09B93CC}" srcId="{5EDD13FA-98C5-4DD3-B416-97CFCBB1EDAC}" destId="{27489228-3022-414F-9AAB-D2B40641E72C}" srcOrd="4" destOrd="0" parTransId="{9C61AFBB-4769-41C9-9151-8B1BAD42BB5E}" sibTransId="{BBAD8CAB-EE29-499F-9C4A-A58C337B219C}"/>
    <dgm:cxn modelId="{E01C99C8-6A8C-4370-AAD7-F6E25135FEED}" type="presOf" srcId="{C6994B10-00BD-40E6-B96C-865234CDB2FB}" destId="{2C46501D-6E76-4950-8DC7-EAB9AE4D0077}" srcOrd="0" destOrd="0" presId="urn:microsoft.com/office/officeart/2005/8/layout/vList2"/>
    <dgm:cxn modelId="{9D9C29F0-6902-4F6D-AC5F-0C3806F84D37}" srcId="{5EDD13FA-98C5-4DD3-B416-97CFCBB1EDAC}" destId="{B2A9E181-158D-4BA8-A669-3D7C81AD2A1F}" srcOrd="2" destOrd="0" parTransId="{7C33EB27-D520-44F0-9BA8-6F9A48C064BB}" sibTransId="{475E4A8F-3182-446B-8015-56091A14C2FC}"/>
    <dgm:cxn modelId="{8B8B51F4-08B7-4E42-BFCC-01FB70E4D266}" type="presOf" srcId="{6EE13A11-109D-484D-8268-0B7D6128FC8E}" destId="{AF6BB968-E3BA-4D5B-A47C-316B02719D08}" srcOrd="0" destOrd="0" presId="urn:microsoft.com/office/officeart/2005/8/layout/vList2"/>
    <dgm:cxn modelId="{D670FAFB-749F-44F8-8278-6E39CB182EA9}" srcId="{5EDD13FA-98C5-4DD3-B416-97CFCBB1EDAC}" destId="{81AFD6C8-5BC2-41EA-83C6-61B4E1937918}" srcOrd="3" destOrd="0" parTransId="{C4B8C366-4E3B-4F63-9A32-F62F9A868D8F}" sibTransId="{67BB11E4-55D6-4B7C-BDE4-695B229A96F2}"/>
    <dgm:cxn modelId="{B3399880-0A1C-4077-A9EB-611887D2FE7C}" type="presParOf" srcId="{5CA48C44-123B-42F5-80EC-AFBEF4B949E2}" destId="{2C46501D-6E76-4950-8DC7-EAB9AE4D0077}" srcOrd="0" destOrd="0" presId="urn:microsoft.com/office/officeart/2005/8/layout/vList2"/>
    <dgm:cxn modelId="{FA97FA37-9A61-48AE-A082-02B683300C26}" type="presParOf" srcId="{5CA48C44-123B-42F5-80EC-AFBEF4B949E2}" destId="{CDF44B58-4605-46C2-9D4C-B3796FD2C06D}" srcOrd="1" destOrd="0" presId="urn:microsoft.com/office/officeart/2005/8/layout/vList2"/>
    <dgm:cxn modelId="{C5050060-5897-439E-9E1D-7E22F185C889}" type="presParOf" srcId="{5CA48C44-123B-42F5-80EC-AFBEF4B949E2}" destId="{AF6BB968-E3BA-4D5B-A47C-316B02719D08}" srcOrd="2" destOrd="0" presId="urn:microsoft.com/office/officeart/2005/8/layout/vList2"/>
    <dgm:cxn modelId="{C24023B7-8945-49DB-842D-2E9FC101600E}" type="presParOf" srcId="{5CA48C44-123B-42F5-80EC-AFBEF4B949E2}" destId="{071390FD-B9ED-4A77-A6FE-CF69B81A463F}" srcOrd="3" destOrd="0" presId="urn:microsoft.com/office/officeart/2005/8/layout/vList2"/>
    <dgm:cxn modelId="{AD1AC7EE-0E29-4B66-B593-5A9FEA2585D7}" type="presParOf" srcId="{5CA48C44-123B-42F5-80EC-AFBEF4B949E2}" destId="{3E5CEFEC-4804-41F5-B48C-52A5AB7D738A}" srcOrd="4" destOrd="0" presId="urn:microsoft.com/office/officeart/2005/8/layout/vList2"/>
    <dgm:cxn modelId="{775CFB4A-4C88-4698-B3B0-CF7F0BEDAD87}" type="presParOf" srcId="{5CA48C44-123B-42F5-80EC-AFBEF4B949E2}" destId="{DCA62CCA-3242-410E-A857-1D5F9168B3C3}" srcOrd="5" destOrd="0" presId="urn:microsoft.com/office/officeart/2005/8/layout/vList2"/>
    <dgm:cxn modelId="{428968BC-80EA-4CC9-A8A0-7CB38864A0D0}" type="presParOf" srcId="{5CA48C44-123B-42F5-80EC-AFBEF4B949E2}" destId="{A467667F-D998-4AB7-8D6D-E8C6E27D3695}" srcOrd="6" destOrd="0" presId="urn:microsoft.com/office/officeart/2005/8/layout/vList2"/>
    <dgm:cxn modelId="{E55B58E2-2C7D-4537-AF3E-D9935F478A2E}" type="presParOf" srcId="{5CA48C44-123B-42F5-80EC-AFBEF4B949E2}" destId="{E86F0A0C-87AA-4C55-9073-3D8ED8DA9730}" srcOrd="7" destOrd="0" presId="urn:microsoft.com/office/officeart/2005/8/layout/vList2"/>
    <dgm:cxn modelId="{ABCDDDE7-15C1-432B-81CD-BB68280DC5E2}" type="presParOf" srcId="{5CA48C44-123B-42F5-80EC-AFBEF4B949E2}" destId="{56CE4BEB-B405-44FF-9E0E-8677FD84E97A}" srcOrd="8" destOrd="0" presId="urn:microsoft.com/office/officeart/2005/8/layout/vList2"/>
    <dgm:cxn modelId="{01D0AE99-787A-451F-855E-F378AAD5C91A}" type="presParOf" srcId="{5CA48C44-123B-42F5-80EC-AFBEF4B949E2}" destId="{E4EC95F0-FA90-4ED1-91E6-421F46E907A6}" srcOrd="9" destOrd="0" presId="urn:microsoft.com/office/officeart/2005/8/layout/vList2"/>
    <dgm:cxn modelId="{BF895278-83FA-4AD9-88DC-A57785BCB859}" type="presParOf" srcId="{5CA48C44-123B-42F5-80EC-AFBEF4B949E2}" destId="{244BA5BA-6F84-4A21-9C85-75F6BA7E3B4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2CAE1-E2E8-4F12-9F30-7E05EC8C46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3B151B-0800-4A16-8944-EB91F91DDDC3}">
      <dgm:prSet/>
      <dgm:spPr/>
      <dgm:t>
        <a:bodyPr/>
        <a:lstStyle/>
        <a:p>
          <a:r>
            <a:rPr lang="lt-LT"/>
            <a:t>Buvo renkami tokie populiacjos kintamieji:</a:t>
          </a:r>
          <a:endParaRPr lang="en-US"/>
        </a:p>
      </dgm:t>
    </dgm:pt>
    <dgm:pt modelId="{02820464-9881-46F1-A3BD-2815DC95A708}" type="parTrans" cxnId="{77913350-8B8D-473D-8DFF-C67562A06F9D}">
      <dgm:prSet/>
      <dgm:spPr/>
      <dgm:t>
        <a:bodyPr/>
        <a:lstStyle/>
        <a:p>
          <a:endParaRPr lang="en-US"/>
        </a:p>
      </dgm:t>
    </dgm:pt>
    <dgm:pt modelId="{7496A890-2D7E-4F30-8760-745977BA6BD0}" type="sibTrans" cxnId="{77913350-8B8D-473D-8DFF-C67562A06F9D}">
      <dgm:prSet/>
      <dgm:spPr/>
      <dgm:t>
        <a:bodyPr/>
        <a:lstStyle/>
        <a:p>
          <a:endParaRPr lang="en-US"/>
        </a:p>
      </dgm:t>
    </dgm:pt>
    <dgm:pt modelId="{C1B42AAC-CC1D-4F67-BF93-6F702AEDAEFE}">
      <dgm:prSet/>
      <dgm:spPr/>
      <dgm:t>
        <a:bodyPr/>
        <a:lstStyle/>
        <a:p>
          <a:r>
            <a:rPr lang="lt-LT"/>
            <a:t>Lytis;</a:t>
          </a:r>
          <a:endParaRPr lang="en-US"/>
        </a:p>
      </dgm:t>
    </dgm:pt>
    <dgm:pt modelId="{82C0B7EB-1C41-4E61-BEF6-99F606238EF1}" type="parTrans" cxnId="{D427A45C-A639-45C0-B029-D302884BCE47}">
      <dgm:prSet/>
      <dgm:spPr/>
      <dgm:t>
        <a:bodyPr/>
        <a:lstStyle/>
        <a:p>
          <a:endParaRPr lang="en-US"/>
        </a:p>
      </dgm:t>
    </dgm:pt>
    <dgm:pt modelId="{45181BA5-CF9C-4993-A61F-85940F1869B9}" type="sibTrans" cxnId="{D427A45C-A639-45C0-B029-D302884BCE47}">
      <dgm:prSet/>
      <dgm:spPr/>
      <dgm:t>
        <a:bodyPr/>
        <a:lstStyle/>
        <a:p>
          <a:endParaRPr lang="en-US"/>
        </a:p>
      </dgm:t>
    </dgm:pt>
    <dgm:pt modelId="{1F268DAB-B166-4EB2-9A5E-84135215683A}">
      <dgm:prSet/>
      <dgm:spPr/>
      <dgm:t>
        <a:bodyPr/>
        <a:lstStyle/>
        <a:p>
          <a:r>
            <a:rPr lang="lt-LT"/>
            <a:t>Amžius;</a:t>
          </a:r>
          <a:endParaRPr lang="en-US"/>
        </a:p>
      </dgm:t>
    </dgm:pt>
    <dgm:pt modelId="{80A764DF-CCC0-4CE3-86BD-169A24BCB334}" type="parTrans" cxnId="{34AD59DB-A799-45EA-8F85-FE0C7986C0BB}">
      <dgm:prSet/>
      <dgm:spPr/>
      <dgm:t>
        <a:bodyPr/>
        <a:lstStyle/>
        <a:p>
          <a:endParaRPr lang="en-US"/>
        </a:p>
      </dgm:t>
    </dgm:pt>
    <dgm:pt modelId="{845AC40D-3708-45D0-99B9-C89761CCADF6}" type="sibTrans" cxnId="{34AD59DB-A799-45EA-8F85-FE0C7986C0BB}">
      <dgm:prSet/>
      <dgm:spPr/>
      <dgm:t>
        <a:bodyPr/>
        <a:lstStyle/>
        <a:p>
          <a:endParaRPr lang="en-US"/>
        </a:p>
      </dgm:t>
    </dgm:pt>
    <dgm:pt modelId="{E32557C7-B40C-41E4-B992-248B5E730FD9}">
      <dgm:prSet/>
      <dgm:spPr/>
      <dgm:t>
        <a:bodyPr/>
        <a:lstStyle/>
        <a:p>
          <a:r>
            <a:rPr lang="lt-LT"/>
            <a:t>Kiek laiko pacientas ligoninėje;</a:t>
          </a:r>
          <a:endParaRPr lang="en-US"/>
        </a:p>
      </dgm:t>
    </dgm:pt>
    <dgm:pt modelId="{589C7541-B3A6-4584-906A-5D65F6C25D2C}" type="parTrans" cxnId="{5C9E1A00-225C-404E-82D5-939B49F2AD62}">
      <dgm:prSet/>
      <dgm:spPr/>
      <dgm:t>
        <a:bodyPr/>
        <a:lstStyle/>
        <a:p>
          <a:endParaRPr lang="en-US"/>
        </a:p>
      </dgm:t>
    </dgm:pt>
    <dgm:pt modelId="{5A69314E-3732-43C0-A3FE-3DB8AB1F1043}" type="sibTrans" cxnId="{5C9E1A00-225C-404E-82D5-939B49F2AD62}">
      <dgm:prSet/>
      <dgm:spPr/>
      <dgm:t>
        <a:bodyPr/>
        <a:lstStyle/>
        <a:p>
          <a:endParaRPr lang="en-US"/>
        </a:p>
      </dgm:t>
    </dgm:pt>
    <dgm:pt modelId="{69183D95-6D94-4104-838C-087D09689B19}">
      <dgm:prSet/>
      <dgm:spPr/>
      <dgm:t>
        <a:bodyPr/>
        <a:lstStyle/>
        <a:p>
          <a:r>
            <a:rPr lang="lt-LT" dirty="0"/>
            <a:t>Masė;</a:t>
          </a:r>
          <a:endParaRPr lang="en-US" dirty="0"/>
        </a:p>
      </dgm:t>
    </dgm:pt>
    <dgm:pt modelId="{7997A070-1E40-488D-959A-00CC4A21162D}" type="parTrans" cxnId="{DBE1BCCA-2E59-402B-B44B-67AEBE718E37}">
      <dgm:prSet/>
      <dgm:spPr/>
      <dgm:t>
        <a:bodyPr/>
        <a:lstStyle/>
        <a:p>
          <a:endParaRPr lang="en-US"/>
        </a:p>
      </dgm:t>
    </dgm:pt>
    <dgm:pt modelId="{F215EE1C-6B8F-49ED-93F5-C003FECA81DA}" type="sibTrans" cxnId="{DBE1BCCA-2E59-402B-B44B-67AEBE718E37}">
      <dgm:prSet/>
      <dgm:spPr/>
      <dgm:t>
        <a:bodyPr/>
        <a:lstStyle/>
        <a:p>
          <a:endParaRPr lang="en-US"/>
        </a:p>
      </dgm:t>
    </dgm:pt>
    <dgm:pt modelId="{56177A24-0DA8-46C7-A461-AB8C6F6CD754}">
      <dgm:prSet/>
      <dgm:spPr/>
      <dgm:t>
        <a:bodyPr/>
        <a:lstStyle/>
        <a:p>
          <a:r>
            <a:rPr lang="lt-LT" dirty="0"/>
            <a:t>Ūgis;</a:t>
          </a:r>
          <a:endParaRPr lang="en-US" dirty="0"/>
        </a:p>
      </dgm:t>
    </dgm:pt>
    <dgm:pt modelId="{9733BC90-108A-4A68-8F11-013D37870B2F}" type="parTrans" cxnId="{DF358AC7-C75B-41F8-9A55-8089D83077EF}">
      <dgm:prSet/>
      <dgm:spPr/>
      <dgm:t>
        <a:bodyPr/>
        <a:lstStyle/>
        <a:p>
          <a:endParaRPr lang="en-US"/>
        </a:p>
      </dgm:t>
    </dgm:pt>
    <dgm:pt modelId="{59E1E87B-2C11-422B-95F4-2D6D7FB7FFCC}" type="sibTrans" cxnId="{DF358AC7-C75B-41F8-9A55-8089D83077EF}">
      <dgm:prSet/>
      <dgm:spPr/>
      <dgm:t>
        <a:bodyPr/>
        <a:lstStyle/>
        <a:p>
          <a:endParaRPr lang="en-US"/>
        </a:p>
      </dgm:t>
    </dgm:pt>
    <dgm:pt modelId="{EBB1C939-4987-4A08-9785-AC0087BB6355}">
      <dgm:prSet/>
      <dgm:spPr/>
      <dgm:t>
        <a:bodyPr/>
        <a:lstStyle/>
        <a:p>
          <a:r>
            <a:rPr lang="lt-LT"/>
            <a:t>Taip pat buvo pildoma mitybos rizikos stabėjimo forma, kurioje buvo vertinama:</a:t>
          </a:r>
          <a:endParaRPr lang="en-US"/>
        </a:p>
      </dgm:t>
    </dgm:pt>
    <dgm:pt modelId="{CE7569E2-877F-4F50-87D6-898AD44A2ADA}" type="parTrans" cxnId="{53E0E72B-6793-4CBF-A657-5F9F9F7B59DC}">
      <dgm:prSet/>
      <dgm:spPr/>
      <dgm:t>
        <a:bodyPr/>
        <a:lstStyle/>
        <a:p>
          <a:endParaRPr lang="en-US"/>
        </a:p>
      </dgm:t>
    </dgm:pt>
    <dgm:pt modelId="{020083E9-4748-48F6-97C8-B93C91B812F1}" type="sibTrans" cxnId="{53E0E72B-6793-4CBF-A657-5F9F9F7B59DC}">
      <dgm:prSet/>
      <dgm:spPr/>
      <dgm:t>
        <a:bodyPr/>
        <a:lstStyle/>
        <a:p>
          <a:endParaRPr lang="en-US"/>
        </a:p>
      </dgm:t>
    </dgm:pt>
    <dgm:pt modelId="{A49DEEF3-9AC4-44BB-B3DF-943EFE66E7BC}">
      <dgm:prSet/>
      <dgm:spPr/>
      <dgm:t>
        <a:bodyPr/>
        <a:lstStyle/>
        <a:p>
          <a:r>
            <a:rPr lang="lt-LT"/>
            <a:t>Ar KMI &lt; 20.5 kg/m</a:t>
          </a:r>
          <a:r>
            <a:rPr lang="lt-LT" baseline="30000"/>
            <a:t>2</a:t>
          </a:r>
          <a:r>
            <a:rPr lang="lt-LT"/>
            <a:t>?</a:t>
          </a:r>
          <a:endParaRPr lang="en-US"/>
        </a:p>
      </dgm:t>
    </dgm:pt>
    <dgm:pt modelId="{B138903D-BB01-413C-ABB4-788870BA5503}" type="parTrans" cxnId="{2C9F964D-A332-40BC-9D37-5108502832FC}">
      <dgm:prSet/>
      <dgm:spPr/>
      <dgm:t>
        <a:bodyPr/>
        <a:lstStyle/>
        <a:p>
          <a:endParaRPr lang="en-US"/>
        </a:p>
      </dgm:t>
    </dgm:pt>
    <dgm:pt modelId="{088414DC-E027-49FA-9F33-871D10914FC0}" type="sibTrans" cxnId="{2C9F964D-A332-40BC-9D37-5108502832FC}">
      <dgm:prSet/>
      <dgm:spPr/>
      <dgm:t>
        <a:bodyPr/>
        <a:lstStyle/>
        <a:p>
          <a:endParaRPr lang="en-US"/>
        </a:p>
      </dgm:t>
    </dgm:pt>
    <dgm:pt modelId="{64E7749B-B053-4BE8-B104-F6313ED80117}">
      <dgm:prSet/>
      <dgm:spPr/>
      <dgm:t>
        <a:bodyPr/>
        <a:lstStyle/>
        <a:p>
          <a:r>
            <a:rPr lang="lt-LT"/>
            <a:t>Ar paciento masė nukrito per pastarasias kelias savaites?</a:t>
          </a:r>
          <a:endParaRPr lang="en-US"/>
        </a:p>
      </dgm:t>
    </dgm:pt>
    <dgm:pt modelId="{C758DA1D-1A31-4414-BEDF-0043ABEFD5F1}" type="parTrans" cxnId="{72390884-1B14-4735-8B93-ABE340501F8A}">
      <dgm:prSet/>
      <dgm:spPr/>
      <dgm:t>
        <a:bodyPr/>
        <a:lstStyle/>
        <a:p>
          <a:endParaRPr lang="en-US"/>
        </a:p>
      </dgm:t>
    </dgm:pt>
    <dgm:pt modelId="{B88C1942-CB24-43AD-AA3A-EB0099673493}" type="sibTrans" cxnId="{72390884-1B14-4735-8B93-ABE340501F8A}">
      <dgm:prSet/>
      <dgm:spPr/>
      <dgm:t>
        <a:bodyPr/>
        <a:lstStyle/>
        <a:p>
          <a:endParaRPr lang="en-US"/>
        </a:p>
      </dgm:t>
    </dgm:pt>
    <dgm:pt modelId="{1F30B88A-39DF-4D36-B98A-BE494B8098A7}">
      <dgm:prSet/>
      <dgm:spPr/>
      <dgm:t>
        <a:bodyPr/>
        <a:lstStyle/>
        <a:p>
          <a:r>
            <a:rPr lang="lt-LT"/>
            <a:t>Ar paciento suvartojimo maisto kiekis nukrito per pastarasias savaites?</a:t>
          </a:r>
          <a:endParaRPr lang="en-US"/>
        </a:p>
      </dgm:t>
    </dgm:pt>
    <dgm:pt modelId="{9940CAE3-949D-44E3-A1C9-F56BE8301978}" type="parTrans" cxnId="{26B5E665-A9AA-4084-8F4F-B9D38BE7C060}">
      <dgm:prSet/>
      <dgm:spPr/>
      <dgm:t>
        <a:bodyPr/>
        <a:lstStyle/>
        <a:p>
          <a:endParaRPr lang="en-US"/>
        </a:p>
      </dgm:t>
    </dgm:pt>
    <dgm:pt modelId="{00A48A7C-9058-4E5B-B6C9-C4EE0019F88C}" type="sibTrans" cxnId="{26B5E665-A9AA-4084-8F4F-B9D38BE7C060}">
      <dgm:prSet/>
      <dgm:spPr/>
      <dgm:t>
        <a:bodyPr/>
        <a:lstStyle/>
        <a:p>
          <a:endParaRPr lang="en-US"/>
        </a:p>
      </dgm:t>
    </dgm:pt>
    <dgm:pt modelId="{14683C7B-E112-46D4-85BF-91E8C9A6F60A}">
      <dgm:prSet/>
      <dgm:spPr/>
      <dgm:t>
        <a:bodyPr/>
        <a:lstStyle/>
        <a:p>
          <a:r>
            <a:rPr lang="lt-LT"/>
            <a:t>Ar pacientas sunkiai serga?</a:t>
          </a:r>
          <a:endParaRPr lang="en-US"/>
        </a:p>
      </dgm:t>
    </dgm:pt>
    <dgm:pt modelId="{8E931E03-1882-4388-ADD0-A393C952B72A}" type="parTrans" cxnId="{6DD7CD75-D20B-4777-A357-49AE8869E9DB}">
      <dgm:prSet/>
      <dgm:spPr/>
      <dgm:t>
        <a:bodyPr/>
        <a:lstStyle/>
        <a:p>
          <a:endParaRPr lang="en-US"/>
        </a:p>
      </dgm:t>
    </dgm:pt>
    <dgm:pt modelId="{491C050E-DA9E-4E4D-BEA9-491BDC523519}" type="sibTrans" cxnId="{6DD7CD75-D20B-4777-A357-49AE8869E9DB}">
      <dgm:prSet/>
      <dgm:spPr/>
      <dgm:t>
        <a:bodyPr/>
        <a:lstStyle/>
        <a:p>
          <a:endParaRPr lang="en-US"/>
        </a:p>
      </dgm:t>
    </dgm:pt>
    <dgm:pt modelId="{DA709F6A-1D3E-4C12-A44D-66CB8926F81A}">
      <dgm:prSet/>
      <dgm:spPr/>
      <dgm:t>
        <a:bodyPr/>
        <a:lstStyle/>
        <a:p>
          <a:r>
            <a:rPr lang="lt-LT" dirty="0"/>
            <a:t>Pagal atsakytų „taip“ kiekį buvo nustatoma rizika.</a:t>
          </a:r>
          <a:endParaRPr lang="en-US" dirty="0"/>
        </a:p>
      </dgm:t>
    </dgm:pt>
    <dgm:pt modelId="{F34E4C56-D9AC-4E5D-90B3-AEB9286228B2}" type="parTrans" cxnId="{5DB70541-5C8D-4E45-9A81-1617E0EB2688}">
      <dgm:prSet/>
      <dgm:spPr/>
      <dgm:t>
        <a:bodyPr/>
        <a:lstStyle/>
        <a:p>
          <a:endParaRPr lang="en-US"/>
        </a:p>
      </dgm:t>
    </dgm:pt>
    <dgm:pt modelId="{EACF4748-CC6F-4599-9AD3-82C811D226EC}" type="sibTrans" cxnId="{5DB70541-5C8D-4E45-9A81-1617E0EB2688}">
      <dgm:prSet/>
      <dgm:spPr/>
      <dgm:t>
        <a:bodyPr/>
        <a:lstStyle/>
        <a:p>
          <a:endParaRPr lang="en-US"/>
        </a:p>
      </dgm:t>
    </dgm:pt>
    <dgm:pt modelId="{6A3FF407-F166-4DEA-B546-31DA16C83CE5}" type="pres">
      <dgm:prSet presAssocID="{E7C2CAE1-E2E8-4F12-9F30-7E05EC8C464B}" presName="linear" presStyleCnt="0">
        <dgm:presLayoutVars>
          <dgm:animLvl val="lvl"/>
          <dgm:resizeHandles val="exact"/>
        </dgm:presLayoutVars>
      </dgm:prSet>
      <dgm:spPr/>
    </dgm:pt>
    <dgm:pt modelId="{92C4A222-793C-4714-BD03-A8237288AA6C}" type="pres">
      <dgm:prSet presAssocID="{A53B151B-0800-4A16-8944-EB91F91DDD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A6D178-C332-4CDC-B828-BA9D29CC61D6}" type="pres">
      <dgm:prSet presAssocID="{A53B151B-0800-4A16-8944-EB91F91DDDC3}" presName="childText" presStyleLbl="revTx" presStyleIdx="0" presStyleCnt="2">
        <dgm:presLayoutVars>
          <dgm:bulletEnabled val="1"/>
        </dgm:presLayoutVars>
      </dgm:prSet>
      <dgm:spPr/>
    </dgm:pt>
    <dgm:pt modelId="{19757DC4-2EDE-4898-B519-D4F76FBCDA3A}" type="pres">
      <dgm:prSet presAssocID="{EBB1C939-4987-4A08-9785-AC0087BB63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EB1166-AA12-4FE7-B2EC-B4235197E70D}" type="pres">
      <dgm:prSet presAssocID="{EBB1C939-4987-4A08-9785-AC0087BB6355}" presName="childText" presStyleLbl="revTx" presStyleIdx="1" presStyleCnt="2">
        <dgm:presLayoutVars>
          <dgm:bulletEnabled val="1"/>
        </dgm:presLayoutVars>
      </dgm:prSet>
      <dgm:spPr/>
    </dgm:pt>
    <dgm:pt modelId="{9B8D7494-A614-485F-A3F4-1DA096E71870}" type="pres">
      <dgm:prSet presAssocID="{DA709F6A-1D3E-4C12-A44D-66CB8926F8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9E1A00-225C-404E-82D5-939B49F2AD62}" srcId="{A53B151B-0800-4A16-8944-EB91F91DDDC3}" destId="{E32557C7-B40C-41E4-B992-248B5E730FD9}" srcOrd="2" destOrd="0" parTransId="{589C7541-B3A6-4584-906A-5D65F6C25D2C}" sibTransId="{5A69314E-3732-43C0-A3FE-3DB8AB1F1043}"/>
    <dgm:cxn modelId="{310CED05-EAAB-4093-9C5B-EF9EFDFD492A}" type="presOf" srcId="{A53B151B-0800-4A16-8944-EB91F91DDDC3}" destId="{92C4A222-793C-4714-BD03-A8237288AA6C}" srcOrd="0" destOrd="0" presId="urn:microsoft.com/office/officeart/2005/8/layout/vList2"/>
    <dgm:cxn modelId="{B38F5528-A9A7-4061-9EFE-B55F0DD8A451}" type="presOf" srcId="{64E7749B-B053-4BE8-B104-F6313ED80117}" destId="{CBEB1166-AA12-4FE7-B2EC-B4235197E70D}" srcOrd="0" destOrd="1" presId="urn:microsoft.com/office/officeart/2005/8/layout/vList2"/>
    <dgm:cxn modelId="{F9BD8128-B1A2-45D0-A71C-EFD12875476F}" type="presOf" srcId="{A49DEEF3-9AC4-44BB-B3DF-943EFE66E7BC}" destId="{CBEB1166-AA12-4FE7-B2EC-B4235197E70D}" srcOrd="0" destOrd="0" presId="urn:microsoft.com/office/officeart/2005/8/layout/vList2"/>
    <dgm:cxn modelId="{53E0E72B-6793-4CBF-A657-5F9F9F7B59DC}" srcId="{E7C2CAE1-E2E8-4F12-9F30-7E05EC8C464B}" destId="{EBB1C939-4987-4A08-9785-AC0087BB6355}" srcOrd="1" destOrd="0" parTransId="{CE7569E2-877F-4F50-87D6-898AD44A2ADA}" sibTransId="{020083E9-4748-48F6-97C8-B93C91B812F1}"/>
    <dgm:cxn modelId="{D427A45C-A639-45C0-B029-D302884BCE47}" srcId="{A53B151B-0800-4A16-8944-EB91F91DDDC3}" destId="{C1B42AAC-CC1D-4F67-BF93-6F702AEDAEFE}" srcOrd="0" destOrd="0" parTransId="{82C0B7EB-1C41-4E61-BEF6-99F606238EF1}" sibTransId="{45181BA5-CF9C-4993-A61F-85940F1869B9}"/>
    <dgm:cxn modelId="{5DB70541-5C8D-4E45-9A81-1617E0EB2688}" srcId="{E7C2CAE1-E2E8-4F12-9F30-7E05EC8C464B}" destId="{DA709F6A-1D3E-4C12-A44D-66CB8926F81A}" srcOrd="2" destOrd="0" parTransId="{F34E4C56-D9AC-4E5D-90B3-AEB9286228B2}" sibTransId="{EACF4748-CC6F-4599-9AD3-82C811D226EC}"/>
    <dgm:cxn modelId="{4CD03142-EF0F-4BDE-A6A9-FF652357A60A}" type="presOf" srcId="{1F30B88A-39DF-4D36-B98A-BE494B8098A7}" destId="{CBEB1166-AA12-4FE7-B2EC-B4235197E70D}" srcOrd="0" destOrd="2" presId="urn:microsoft.com/office/officeart/2005/8/layout/vList2"/>
    <dgm:cxn modelId="{CCB5BA44-F265-45AE-B5C6-3E86CB6A5477}" type="presOf" srcId="{69183D95-6D94-4104-838C-087D09689B19}" destId="{14A6D178-C332-4CDC-B828-BA9D29CC61D6}" srcOrd="0" destOrd="3" presId="urn:microsoft.com/office/officeart/2005/8/layout/vList2"/>
    <dgm:cxn modelId="{26B5E665-A9AA-4084-8F4F-B9D38BE7C060}" srcId="{EBB1C939-4987-4A08-9785-AC0087BB6355}" destId="{1F30B88A-39DF-4D36-B98A-BE494B8098A7}" srcOrd="2" destOrd="0" parTransId="{9940CAE3-949D-44E3-A1C9-F56BE8301978}" sibTransId="{00A48A7C-9058-4E5B-B6C9-C4EE0019F88C}"/>
    <dgm:cxn modelId="{F6701D47-A58A-4D28-8454-50D44930347C}" type="presOf" srcId="{56177A24-0DA8-46C7-A461-AB8C6F6CD754}" destId="{14A6D178-C332-4CDC-B828-BA9D29CC61D6}" srcOrd="0" destOrd="4" presId="urn:microsoft.com/office/officeart/2005/8/layout/vList2"/>
    <dgm:cxn modelId="{2C9F964D-A332-40BC-9D37-5108502832FC}" srcId="{EBB1C939-4987-4A08-9785-AC0087BB6355}" destId="{A49DEEF3-9AC4-44BB-B3DF-943EFE66E7BC}" srcOrd="0" destOrd="0" parTransId="{B138903D-BB01-413C-ABB4-788870BA5503}" sibTransId="{088414DC-E027-49FA-9F33-871D10914FC0}"/>
    <dgm:cxn modelId="{77913350-8B8D-473D-8DFF-C67562A06F9D}" srcId="{E7C2CAE1-E2E8-4F12-9F30-7E05EC8C464B}" destId="{A53B151B-0800-4A16-8944-EB91F91DDDC3}" srcOrd="0" destOrd="0" parTransId="{02820464-9881-46F1-A3BD-2815DC95A708}" sibTransId="{7496A890-2D7E-4F30-8760-745977BA6BD0}"/>
    <dgm:cxn modelId="{6DD7CD75-D20B-4777-A357-49AE8869E9DB}" srcId="{EBB1C939-4987-4A08-9785-AC0087BB6355}" destId="{14683C7B-E112-46D4-85BF-91E8C9A6F60A}" srcOrd="3" destOrd="0" parTransId="{8E931E03-1882-4388-ADD0-A393C952B72A}" sibTransId="{491C050E-DA9E-4E4D-BEA9-491BDC523519}"/>
    <dgm:cxn modelId="{03EEDD55-D032-42C5-891D-C29A9CEF558A}" type="presOf" srcId="{EBB1C939-4987-4A08-9785-AC0087BB6355}" destId="{19757DC4-2EDE-4898-B519-D4F76FBCDA3A}" srcOrd="0" destOrd="0" presId="urn:microsoft.com/office/officeart/2005/8/layout/vList2"/>
    <dgm:cxn modelId="{46428977-1780-4D9C-8E94-6C059F958450}" type="presOf" srcId="{E32557C7-B40C-41E4-B992-248B5E730FD9}" destId="{14A6D178-C332-4CDC-B828-BA9D29CC61D6}" srcOrd="0" destOrd="2" presId="urn:microsoft.com/office/officeart/2005/8/layout/vList2"/>
    <dgm:cxn modelId="{A41A6F82-9579-4B30-9A97-1EC7AA43E722}" type="presOf" srcId="{1F268DAB-B166-4EB2-9A5E-84135215683A}" destId="{14A6D178-C332-4CDC-B828-BA9D29CC61D6}" srcOrd="0" destOrd="1" presId="urn:microsoft.com/office/officeart/2005/8/layout/vList2"/>
    <dgm:cxn modelId="{72390884-1B14-4735-8B93-ABE340501F8A}" srcId="{EBB1C939-4987-4A08-9785-AC0087BB6355}" destId="{64E7749B-B053-4BE8-B104-F6313ED80117}" srcOrd="1" destOrd="0" parTransId="{C758DA1D-1A31-4414-BEDF-0043ABEFD5F1}" sibTransId="{B88C1942-CB24-43AD-AA3A-EB0099673493}"/>
    <dgm:cxn modelId="{341B2A9D-0E29-4E06-9209-F5966C646C6B}" type="presOf" srcId="{C1B42AAC-CC1D-4F67-BF93-6F702AEDAEFE}" destId="{14A6D178-C332-4CDC-B828-BA9D29CC61D6}" srcOrd="0" destOrd="0" presId="urn:microsoft.com/office/officeart/2005/8/layout/vList2"/>
    <dgm:cxn modelId="{DF358AC7-C75B-41F8-9A55-8089D83077EF}" srcId="{A53B151B-0800-4A16-8944-EB91F91DDDC3}" destId="{56177A24-0DA8-46C7-A461-AB8C6F6CD754}" srcOrd="4" destOrd="0" parTransId="{9733BC90-108A-4A68-8F11-013D37870B2F}" sibTransId="{59E1E87B-2C11-422B-95F4-2D6D7FB7FFCC}"/>
    <dgm:cxn modelId="{DBE1BCCA-2E59-402B-B44B-67AEBE718E37}" srcId="{A53B151B-0800-4A16-8944-EB91F91DDDC3}" destId="{69183D95-6D94-4104-838C-087D09689B19}" srcOrd="3" destOrd="0" parTransId="{7997A070-1E40-488D-959A-00CC4A21162D}" sibTransId="{F215EE1C-6B8F-49ED-93F5-C003FECA81DA}"/>
    <dgm:cxn modelId="{C828C7D1-AFF4-47D1-B743-2E57B3803CC6}" type="presOf" srcId="{E7C2CAE1-E2E8-4F12-9F30-7E05EC8C464B}" destId="{6A3FF407-F166-4DEA-B546-31DA16C83CE5}" srcOrd="0" destOrd="0" presId="urn:microsoft.com/office/officeart/2005/8/layout/vList2"/>
    <dgm:cxn modelId="{FE4712D2-A7A8-4F5A-AF5C-7799B45BF4B3}" type="presOf" srcId="{DA709F6A-1D3E-4C12-A44D-66CB8926F81A}" destId="{9B8D7494-A614-485F-A3F4-1DA096E71870}" srcOrd="0" destOrd="0" presId="urn:microsoft.com/office/officeart/2005/8/layout/vList2"/>
    <dgm:cxn modelId="{34AD59DB-A799-45EA-8F85-FE0C7986C0BB}" srcId="{A53B151B-0800-4A16-8944-EB91F91DDDC3}" destId="{1F268DAB-B166-4EB2-9A5E-84135215683A}" srcOrd="1" destOrd="0" parTransId="{80A764DF-CCC0-4CE3-86BD-169A24BCB334}" sibTransId="{845AC40D-3708-45D0-99B9-C89761CCADF6}"/>
    <dgm:cxn modelId="{3E714FEC-C051-43CE-87B9-F8174DBE1F9A}" type="presOf" srcId="{14683C7B-E112-46D4-85BF-91E8C9A6F60A}" destId="{CBEB1166-AA12-4FE7-B2EC-B4235197E70D}" srcOrd="0" destOrd="3" presId="urn:microsoft.com/office/officeart/2005/8/layout/vList2"/>
    <dgm:cxn modelId="{2851CDB7-190B-4A81-938B-B2AA66CCEDAA}" type="presParOf" srcId="{6A3FF407-F166-4DEA-B546-31DA16C83CE5}" destId="{92C4A222-793C-4714-BD03-A8237288AA6C}" srcOrd="0" destOrd="0" presId="urn:microsoft.com/office/officeart/2005/8/layout/vList2"/>
    <dgm:cxn modelId="{E070659B-B305-411B-BB51-E882524A5BA4}" type="presParOf" srcId="{6A3FF407-F166-4DEA-B546-31DA16C83CE5}" destId="{14A6D178-C332-4CDC-B828-BA9D29CC61D6}" srcOrd="1" destOrd="0" presId="urn:microsoft.com/office/officeart/2005/8/layout/vList2"/>
    <dgm:cxn modelId="{3261A817-6241-4C10-A702-0AED182CB98A}" type="presParOf" srcId="{6A3FF407-F166-4DEA-B546-31DA16C83CE5}" destId="{19757DC4-2EDE-4898-B519-D4F76FBCDA3A}" srcOrd="2" destOrd="0" presId="urn:microsoft.com/office/officeart/2005/8/layout/vList2"/>
    <dgm:cxn modelId="{D6E76D4C-3393-42D3-8B13-E2A46989AE75}" type="presParOf" srcId="{6A3FF407-F166-4DEA-B546-31DA16C83CE5}" destId="{CBEB1166-AA12-4FE7-B2EC-B4235197E70D}" srcOrd="3" destOrd="0" presId="urn:microsoft.com/office/officeart/2005/8/layout/vList2"/>
    <dgm:cxn modelId="{18DABC3E-F04A-443F-A98A-A3804C2C0DA3}" type="presParOf" srcId="{6A3FF407-F166-4DEA-B546-31DA16C83CE5}" destId="{9B8D7494-A614-485F-A3F4-1DA096E71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79CEF-D4BB-4439-940B-83AA8132FA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025067-485B-41A4-8818-72659F001278}">
      <dgm:prSet/>
      <dgm:spPr/>
      <dgm:t>
        <a:bodyPr/>
        <a:lstStyle/>
        <a:p>
          <a:r>
            <a:rPr lang="lt-LT"/>
            <a:t>Bandomasis tyrimas buvo atliekamas 2010 – 2011 metais, o pagrindinis tyrimas : 2011 – 2013 metais.</a:t>
          </a:r>
          <a:endParaRPr lang="en-US"/>
        </a:p>
      </dgm:t>
    </dgm:pt>
    <dgm:pt modelId="{6B4D2A6D-C12E-4508-98CF-8A5EB251A752}" type="parTrans" cxnId="{FA637F1D-BD4B-45F8-A3CA-AA754A0030B5}">
      <dgm:prSet/>
      <dgm:spPr/>
      <dgm:t>
        <a:bodyPr/>
        <a:lstStyle/>
        <a:p>
          <a:endParaRPr lang="en-US"/>
        </a:p>
      </dgm:t>
    </dgm:pt>
    <dgm:pt modelId="{24387B56-D538-41D7-A657-8BC9C7E33C6C}" type="sibTrans" cxnId="{FA637F1D-BD4B-45F8-A3CA-AA754A0030B5}">
      <dgm:prSet/>
      <dgm:spPr/>
      <dgm:t>
        <a:bodyPr/>
        <a:lstStyle/>
        <a:p>
          <a:endParaRPr lang="en-US"/>
        </a:p>
      </dgm:t>
    </dgm:pt>
    <dgm:pt modelId="{70C45833-81C2-4CD6-96B9-7AECFDD9BA1F}">
      <dgm:prSet/>
      <dgm:spPr/>
      <dgm:t>
        <a:bodyPr/>
        <a:lstStyle/>
        <a:p>
          <a:r>
            <a:rPr lang="lt-LT"/>
            <a:t>Bandomajame tyrime buvo ištirta 290 vyresnių pacientų, jie buvo apklausti 96 studentų.</a:t>
          </a:r>
          <a:endParaRPr lang="en-US"/>
        </a:p>
      </dgm:t>
    </dgm:pt>
    <dgm:pt modelId="{6D4AE176-B53E-42F3-8655-9D6CF10291F1}" type="parTrans" cxnId="{4B684C33-F191-481C-A348-647E33F80FC6}">
      <dgm:prSet/>
      <dgm:spPr/>
      <dgm:t>
        <a:bodyPr/>
        <a:lstStyle/>
        <a:p>
          <a:endParaRPr lang="en-US"/>
        </a:p>
      </dgm:t>
    </dgm:pt>
    <dgm:pt modelId="{C7B2008E-3681-48D2-B28E-B0952900408C}" type="sibTrans" cxnId="{4B684C33-F191-481C-A348-647E33F80FC6}">
      <dgm:prSet/>
      <dgm:spPr/>
      <dgm:t>
        <a:bodyPr/>
        <a:lstStyle/>
        <a:p>
          <a:endParaRPr lang="en-US"/>
        </a:p>
      </dgm:t>
    </dgm:pt>
    <dgm:pt modelId="{738202E6-C1E1-4464-8A44-A33BC9A3F3A8}">
      <dgm:prSet/>
      <dgm:spPr/>
      <dgm:t>
        <a:bodyPr/>
        <a:lstStyle/>
        <a:p>
          <a:r>
            <a:rPr lang="lt-LT"/>
            <a:t>Pagrindiniame tyrime buvo ištirta 508 vyresnių pacientų, jie buvo apklausti 173 studentų. </a:t>
          </a:r>
          <a:endParaRPr lang="en-US"/>
        </a:p>
      </dgm:t>
    </dgm:pt>
    <dgm:pt modelId="{79A44E74-54B3-4461-9BB1-94D8E76E7081}" type="parTrans" cxnId="{EEF08C50-BED5-4F4F-A0CF-F4E43A07AC5A}">
      <dgm:prSet/>
      <dgm:spPr/>
      <dgm:t>
        <a:bodyPr/>
        <a:lstStyle/>
        <a:p>
          <a:endParaRPr lang="en-US"/>
        </a:p>
      </dgm:t>
    </dgm:pt>
    <dgm:pt modelId="{8E47E47D-E911-476D-BC70-EA9DC718F1BC}" type="sibTrans" cxnId="{EEF08C50-BED5-4F4F-A0CF-F4E43A07AC5A}">
      <dgm:prSet/>
      <dgm:spPr/>
      <dgm:t>
        <a:bodyPr/>
        <a:lstStyle/>
        <a:p>
          <a:endParaRPr lang="en-US"/>
        </a:p>
      </dgm:t>
    </dgm:pt>
    <dgm:pt modelId="{549AAB67-7D6F-47A6-A95E-64A1F406A9F0}" type="pres">
      <dgm:prSet presAssocID="{97E79CEF-D4BB-4439-940B-83AA8132FAEF}" presName="linear" presStyleCnt="0">
        <dgm:presLayoutVars>
          <dgm:animLvl val="lvl"/>
          <dgm:resizeHandles val="exact"/>
        </dgm:presLayoutVars>
      </dgm:prSet>
      <dgm:spPr/>
    </dgm:pt>
    <dgm:pt modelId="{37794E86-5617-407B-8C89-018FB911547E}" type="pres">
      <dgm:prSet presAssocID="{3B025067-485B-41A4-8818-72659F0012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352D4B-C7E3-44A5-B798-ACF0F45D9056}" type="pres">
      <dgm:prSet presAssocID="{24387B56-D538-41D7-A657-8BC9C7E33C6C}" presName="spacer" presStyleCnt="0"/>
      <dgm:spPr/>
    </dgm:pt>
    <dgm:pt modelId="{D0E6B920-98AE-45B2-BB35-36028A7B1A19}" type="pres">
      <dgm:prSet presAssocID="{70C45833-81C2-4CD6-96B9-7AECFDD9BA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829FE7-4A8B-4D2F-9D59-6C0495595088}" type="pres">
      <dgm:prSet presAssocID="{C7B2008E-3681-48D2-B28E-B0952900408C}" presName="spacer" presStyleCnt="0"/>
      <dgm:spPr/>
    </dgm:pt>
    <dgm:pt modelId="{A8773B3E-3C84-494A-B8B4-AD9E21C4D1E1}" type="pres">
      <dgm:prSet presAssocID="{738202E6-C1E1-4464-8A44-A33BC9A3F3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637F1D-BD4B-45F8-A3CA-AA754A0030B5}" srcId="{97E79CEF-D4BB-4439-940B-83AA8132FAEF}" destId="{3B025067-485B-41A4-8818-72659F001278}" srcOrd="0" destOrd="0" parTransId="{6B4D2A6D-C12E-4508-98CF-8A5EB251A752}" sibTransId="{24387B56-D538-41D7-A657-8BC9C7E33C6C}"/>
    <dgm:cxn modelId="{4B684C33-F191-481C-A348-647E33F80FC6}" srcId="{97E79CEF-D4BB-4439-940B-83AA8132FAEF}" destId="{70C45833-81C2-4CD6-96B9-7AECFDD9BA1F}" srcOrd="1" destOrd="0" parTransId="{6D4AE176-B53E-42F3-8655-9D6CF10291F1}" sibTransId="{C7B2008E-3681-48D2-B28E-B0952900408C}"/>
    <dgm:cxn modelId="{EEF08C50-BED5-4F4F-A0CF-F4E43A07AC5A}" srcId="{97E79CEF-D4BB-4439-940B-83AA8132FAEF}" destId="{738202E6-C1E1-4464-8A44-A33BC9A3F3A8}" srcOrd="2" destOrd="0" parTransId="{79A44E74-54B3-4461-9BB1-94D8E76E7081}" sibTransId="{8E47E47D-E911-476D-BC70-EA9DC718F1BC}"/>
    <dgm:cxn modelId="{71264A76-77DA-4D35-B73F-202E53138209}" type="presOf" srcId="{70C45833-81C2-4CD6-96B9-7AECFDD9BA1F}" destId="{D0E6B920-98AE-45B2-BB35-36028A7B1A19}" srcOrd="0" destOrd="0" presId="urn:microsoft.com/office/officeart/2005/8/layout/vList2"/>
    <dgm:cxn modelId="{2BEDDBCC-09B2-49C9-919E-27BFF4AA9B85}" type="presOf" srcId="{97E79CEF-D4BB-4439-940B-83AA8132FAEF}" destId="{549AAB67-7D6F-47A6-A95E-64A1F406A9F0}" srcOrd="0" destOrd="0" presId="urn:microsoft.com/office/officeart/2005/8/layout/vList2"/>
    <dgm:cxn modelId="{41CF08F1-F54A-48AF-9D6F-4A95EA9E1EF9}" type="presOf" srcId="{738202E6-C1E1-4464-8A44-A33BC9A3F3A8}" destId="{A8773B3E-3C84-494A-B8B4-AD9E21C4D1E1}" srcOrd="0" destOrd="0" presId="urn:microsoft.com/office/officeart/2005/8/layout/vList2"/>
    <dgm:cxn modelId="{A4A41CFE-7209-4B51-AC92-87AF4D9A53AE}" type="presOf" srcId="{3B025067-485B-41A4-8818-72659F001278}" destId="{37794E86-5617-407B-8C89-018FB911547E}" srcOrd="0" destOrd="0" presId="urn:microsoft.com/office/officeart/2005/8/layout/vList2"/>
    <dgm:cxn modelId="{6A0A3D40-EC25-48AF-8C60-AF34584749C3}" type="presParOf" srcId="{549AAB67-7D6F-47A6-A95E-64A1F406A9F0}" destId="{37794E86-5617-407B-8C89-018FB911547E}" srcOrd="0" destOrd="0" presId="urn:microsoft.com/office/officeart/2005/8/layout/vList2"/>
    <dgm:cxn modelId="{148FA464-65DF-46AE-8A70-2242A71C6C85}" type="presParOf" srcId="{549AAB67-7D6F-47A6-A95E-64A1F406A9F0}" destId="{F9352D4B-C7E3-44A5-B798-ACF0F45D9056}" srcOrd="1" destOrd="0" presId="urn:microsoft.com/office/officeart/2005/8/layout/vList2"/>
    <dgm:cxn modelId="{AB2BDBA1-59E9-4104-AE2B-16B5F28E3245}" type="presParOf" srcId="{549AAB67-7D6F-47A6-A95E-64A1F406A9F0}" destId="{D0E6B920-98AE-45B2-BB35-36028A7B1A19}" srcOrd="2" destOrd="0" presId="urn:microsoft.com/office/officeart/2005/8/layout/vList2"/>
    <dgm:cxn modelId="{EDC5FBA3-FF5F-41B7-B2AA-15613441B80E}" type="presParOf" srcId="{549AAB67-7D6F-47A6-A95E-64A1F406A9F0}" destId="{DE829FE7-4A8B-4D2F-9D59-6C0495595088}" srcOrd="3" destOrd="0" presId="urn:microsoft.com/office/officeart/2005/8/layout/vList2"/>
    <dgm:cxn modelId="{455CC80E-364A-45A4-851E-06A302466F7A}" type="presParOf" srcId="{549AAB67-7D6F-47A6-A95E-64A1F406A9F0}" destId="{A8773B3E-3C84-494A-B8B4-AD9E21C4D1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01D-6E76-4950-8DC7-EAB9AE4D0077}">
      <dsp:nvSpPr>
        <dsp:cNvPr id="0" name=""/>
        <dsp:cNvSpPr/>
      </dsp:nvSpPr>
      <dsp:spPr>
        <a:xfrm>
          <a:off x="0" y="7654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Tyrimo populiacija – vyresnio amžiaus ligoniai Norvegijos ligoninėje.</a:t>
          </a:r>
          <a:endParaRPr lang="en-US" sz="2000" kern="1200"/>
        </a:p>
      </dsp:txBody>
      <dsp:txXfrm>
        <a:off x="38784" y="115324"/>
        <a:ext cx="10438032" cy="716935"/>
      </dsp:txXfrm>
    </dsp:sp>
    <dsp:sp modelId="{AF6BB968-E3BA-4D5B-A47C-316B02719D08}">
      <dsp:nvSpPr>
        <dsp:cNvPr id="0" name=""/>
        <dsp:cNvSpPr/>
      </dsp:nvSpPr>
      <dsp:spPr>
        <a:xfrm>
          <a:off x="0" y="92864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Populiacija  buvo nehomogeniška atsižvelgiant į pacientų rasę, socialinę ir ekonominę padėtį, amžių.</a:t>
          </a:r>
          <a:endParaRPr lang="en-US" sz="2000" kern="1200"/>
        </a:p>
      </dsp:txBody>
      <dsp:txXfrm>
        <a:off x="38784" y="967427"/>
        <a:ext cx="10438032" cy="716935"/>
      </dsp:txXfrm>
    </dsp:sp>
    <dsp:sp modelId="{3E5CEFEC-4804-41F5-B48C-52A5AB7D738A}">
      <dsp:nvSpPr>
        <dsp:cNvPr id="0" name=""/>
        <dsp:cNvSpPr/>
      </dsp:nvSpPr>
      <dsp:spPr>
        <a:xfrm>
          <a:off x="0" y="1780746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Palatose esantys ligoniai sudarydavo homogeniškus pacientų populiacijos poaibius.</a:t>
          </a:r>
          <a:endParaRPr lang="en-US" sz="2000" kern="1200"/>
        </a:p>
      </dsp:txBody>
      <dsp:txXfrm>
        <a:off x="38784" y="1819530"/>
        <a:ext cx="10438032" cy="716935"/>
      </dsp:txXfrm>
    </dsp:sp>
    <dsp:sp modelId="{A467667F-D998-4AB7-8D6D-E8C6E27D3695}">
      <dsp:nvSpPr>
        <dsp:cNvPr id="0" name=""/>
        <dsp:cNvSpPr/>
      </dsp:nvSpPr>
      <dsp:spPr>
        <a:xfrm>
          <a:off x="0" y="263285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Dėl to ėmimo schema buvo pasirinkta sluoksninė imtis, kur pacientai į sluoksnius skirstomi pagal palatas.</a:t>
          </a:r>
          <a:endParaRPr lang="en-US" sz="2000" kern="1200"/>
        </a:p>
      </dsp:txBody>
      <dsp:txXfrm>
        <a:off x="38784" y="2671634"/>
        <a:ext cx="10438032" cy="716935"/>
      </dsp:txXfrm>
    </dsp:sp>
    <dsp:sp modelId="{56CE4BEB-B405-44FF-9E0E-8677FD84E97A}">
      <dsp:nvSpPr>
        <dsp:cNvPr id="0" name=""/>
        <dsp:cNvSpPr/>
      </dsp:nvSpPr>
      <dsp:spPr>
        <a:xfrm>
          <a:off x="0" y="348495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Iš palatų nebuvo tiriami protinių sutrikimų turintys bei nepagydomos, mirtinos stadijos pacientai, taip pat sunkiai susikalbantys ir su numatytomis operacijomis. </a:t>
          </a:r>
          <a:endParaRPr lang="en-US" sz="2000" kern="1200"/>
        </a:p>
      </dsp:txBody>
      <dsp:txXfrm>
        <a:off x="38784" y="3523737"/>
        <a:ext cx="10438032" cy="716935"/>
      </dsp:txXfrm>
    </dsp:sp>
    <dsp:sp modelId="{244BA5BA-6F84-4A21-9C85-75F6BA7E3B4E}">
      <dsp:nvSpPr>
        <dsp:cNvPr id="0" name=""/>
        <dsp:cNvSpPr/>
      </dsp:nvSpPr>
      <dsp:spPr>
        <a:xfrm>
          <a:off x="0" y="4337056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Toliau sluoksniams buvo taikoma ekspretinė imtis (pagal palatos seselės nuomonę).</a:t>
          </a:r>
          <a:endParaRPr lang="en-US" sz="2000" kern="1200"/>
        </a:p>
      </dsp:txBody>
      <dsp:txXfrm>
        <a:off x="38784" y="4375840"/>
        <a:ext cx="10438032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4A222-793C-4714-BD03-A8237288AA6C}">
      <dsp:nvSpPr>
        <dsp:cNvPr id="0" name=""/>
        <dsp:cNvSpPr/>
      </dsp:nvSpPr>
      <dsp:spPr>
        <a:xfrm>
          <a:off x="0" y="325173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500" kern="1200"/>
            <a:t>Buvo renkami tokie populiacjos kintamieji:</a:t>
          </a:r>
          <a:endParaRPr lang="en-US" sz="2500" kern="1200"/>
        </a:p>
      </dsp:txBody>
      <dsp:txXfrm>
        <a:off x="29271" y="354444"/>
        <a:ext cx="10457058" cy="541083"/>
      </dsp:txXfrm>
    </dsp:sp>
    <dsp:sp modelId="{14A6D178-C332-4CDC-B828-BA9D29CC61D6}">
      <dsp:nvSpPr>
        <dsp:cNvPr id="0" name=""/>
        <dsp:cNvSpPr/>
      </dsp:nvSpPr>
      <dsp:spPr>
        <a:xfrm>
          <a:off x="0" y="924798"/>
          <a:ext cx="1051560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Lytis;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Amžius;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Kiek laiko pacientas ligoninėje;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 dirty="0"/>
            <a:t>Masė;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 dirty="0"/>
            <a:t>Ūgis;</a:t>
          </a:r>
          <a:endParaRPr lang="en-US" sz="2000" kern="1200" dirty="0"/>
        </a:p>
      </dsp:txBody>
      <dsp:txXfrm>
        <a:off x="0" y="924798"/>
        <a:ext cx="10515600" cy="1707750"/>
      </dsp:txXfrm>
    </dsp:sp>
    <dsp:sp modelId="{19757DC4-2EDE-4898-B519-D4F76FBCDA3A}">
      <dsp:nvSpPr>
        <dsp:cNvPr id="0" name=""/>
        <dsp:cNvSpPr/>
      </dsp:nvSpPr>
      <dsp:spPr>
        <a:xfrm>
          <a:off x="0" y="2632548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500" kern="1200"/>
            <a:t>Taip pat buvo pildoma mitybos rizikos stabėjimo forma, kurioje buvo vertinama:</a:t>
          </a:r>
          <a:endParaRPr lang="en-US" sz="2500" kern="1200"/>
        </a:p>
      </dsp:txBody>
      <dsp:txXfrm>
        <a:off x="29271" y="2661819"/>
        <a:ext cx="10457058" cy="541083"/>
      </dsp:txXfrm>
    </dsp:sp>
    <dsp:sp modelId="{CBEB1166-AA12-4FE7-B2EC-B4235197E70D}">
      <dsp:nvSpPr>
        <dsp:cNvPr id="0" name=""/>
        <dsp:cNvSpPr/>
      </dsp:nvSpPr>
      <dsp:spPr>
        <a:xfrm>
          <a:off x="0" y="3232173"/>
          <a:ext cx="10515600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Ar KMI &lt; 20.5 kg/m</a:t>
          </a:r>
          <a:r>
            <a:rPr lang="lt-LT" sz="2000" kern="1200" baseline="30000"/>
            <a:t>2</a:t>
          </a:r>
          <a:r>
            <a:rPr lang="lt-LT" sz="2000" kern="1200"/>
            <a:t>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Ar paciento masė nukrito per pastarasias kelias savaites?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Ar paciento suvartojimo maisto kiekis nukrito per pastarasias savaites?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2000" kern="1200"/>
            <a:t>Ar pacientas sunkiai serga?</a:t>
          </a:r>
          <a:endParaRPr lang="en-US" sz="2000" kern="1200"/>
        </a:p>
      </dsp:txBody>
      <dsp:txXfrm>
        <a:off x="0" y="3232173"/>
        <a:ext cx="10515600" cy="1371375"/>
      </dsp:txXfrm>
    </dsp:sp>
    <dsp:sp modelId="{9B8D7494-A614-485F-A3F4-1DA096E71870}">
      <dsp:nvSpPr>
        <dsp:cNvPr id="0" name=""/>
        <dsp:cNvSpPr/>
      </dsp:nvSpPr>
      <dsp:spPr>
        <a:xfrm>
          <a:off x="0" y="4603548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500" kern="1200" dirty="0"/>
            <a:t>Pagal atsakytų „taip“ kiekį buvo nustatoma rizika.</a:t>
          </a:r>
          <a:endParaRPr lang="en-US" sz="2500" kern="1200" dirty="0"/>
        </a:p>
      </dsp:txBody>
      <dsp:txXfrm>
        <a:off x="29271" y="4632819"/>
        <a:ext cx="104570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4E86-5617-407B-8C89-018FB911547E}">
      <dsp:nvSpPr>
        <dsp:cNvPr id="0" name=""/>
        <dsp:cNvSpPr/>
      </dsp:nvSpPr>
      <dsp:spPr>
        <a:xfrm>
          <a:off x="0" y="445430"/>
          <a:ext cx="10515600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/>
            <a:t>Bandomasis tyrimas buvo atliekamas 2010 – 2011 metais, o pagrindinis tyrimas : 2011 – 2013 metais.</a:t>
          </a:r>
          <a:endParaRPr lang="en-US" sz="3800" kern="1200"/>
        </a:p>
      </dsp:txBody>
      <dsp:txXfrm>
        <a:off x="73792" y="519222"/>
        <a:ext cx="10368016" cy="1364056"/>
      </dsp:txXfrm>
    </dsp:sp>
    <dsp:sp modelId="{D0E6B920-98AE-45B2-BB35-36028A7B1A19}">
      <dsp:nvSpPr>
        <dsp:cNvPr id="0" name=""/>
        <dsp:cNvSpPr/>
      </dsp:nvSpPr>
      <dsp:spPr>
        <a:xfrm>
          <a:off x="0" y="2066510"/>
          <a:ext cx="10515600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/>
            <a:t>Bandomajame tyrime buvo ištirta 290 vyresnių pacientų, jie buvo apklausti 96 studentų.</a:t>
          </a:r>
          <a:endParaRPr lang="en-US" sz="3800" kern="1200"/>
        </a:p>
      </dsp:txBody>
      <dsp:txXfrm>
        <a:off x="73792" y="2140302"/>
        <a:ext cx="10368016" cy="1364056"/>
      </dsp:txXfrm>
    </dsp:sp>
    <dsp:sp modelId="{A8773B3E-3C84-494A-B8B4-AD9E21C4D1E1}">
      <dsp:nvSpPr>
        <dsp:cNvPr id="0" name=""/>
        <dsp:cNvSpPr/>
      </dsp:nvSpPr>
      <dsp:spPr>
        <a:xfrm>
          <a:off x="0" y="3687590"/>
          <a:ext cx="10515600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/>
            <a:t>Pagrindiniame tyrime buvo ištirta 508 vyresnių pacientų, jie buvo apklausti 173 studentų. </a:t>
          </a:r>
          <a:endParaRPr lang="en-US" sz="3800" kern="1200"/>
        </a:p>
      </dsp:txBody>
      <dsp:txXfrm>
        <a:off x="73792" y="3761382"/>
        <a:ext cx="10368016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FE5D-5368-43EB-94B8-C05DCDC6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2A98-FD01-4EA9-8E58-852036D4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615F-BDB5-4838-9879-0071778D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7A99-D4B2-47ED-899F-FF55D485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2651-3BD3-4D10-AF47-64BFB8F0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895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E1AE-5719-49EB-832F-51DB3C37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240B-D08D-4FFE-8834-013EEE03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9123-0A71-4FB5-BC80-43476B5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419C-2884-434B-AE2B-5E2E6083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2FCA-4ABB-4405-B04F-DD6CC9C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08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84440-19DD-4BAE-B783-C4A95B29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ED62-0964-4618-9DBF-3A5E2C03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7BF6-0DED-4BE0-AFFA-B33BA462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9AAE-F5F3-4347-8B11-CCBE4A26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8759-53FD-430F-A315-F4D816C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16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2353-DDF0-4C00-836B-B8697293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9B40-8823-4724-8ECA-988BA412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8BD6-9B71-40D7-882D-62A279C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0410-7F7F-4B6B-BDEA-B9EA952C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F3CE-B3B5-44B4-BD17-196F1BC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497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1910-2BBD-4D3E-B6DF-D4CD6F4A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2215-7E5F-440E-AC28-35808FFC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18F8-2B3F-4EBE-8FFE-F7F735D7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0C6C-A249-4A6C-8759-3909141D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AE99-0E92-41EB-A115-1861C8B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48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3F6-9075-42D4-A92B-9EF9E30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930D-7098-4F61-AF01-FD477D639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60BA4-57D6-44BC-8159-D4B74F94C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015-38B9-46DA-9432-7C55A932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9C38-AAC0-4228-9BAE-46EBF01C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4C20-88AA-446E-9D3A-F1322BC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90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8C78-61AE-4326-990D-F089BE1E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D95B-B12A-4EDC-9DF0-43D73E4B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568C5-D312-46AF-A125-793C491F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66E08-5913-4A83-8CA6-7E727027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3FD72-3605-4045-AB6A-ED75FDB9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0F1F4-133A-4680-8393-2C6D2C4F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C4326-485C-4415-BDC7-614F69EF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D11B9-2A9F-4AED-A576-6BE3DBE5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1042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CFA4-98C6-4C55-A216-D301B263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C181A-E24C-4B2B-9B5C-C84AFD56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5B440-054B-4647-A30B-127D316E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65AD-AF1F-403E-8B1C-80B36017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06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C15B5-7718-48BC-BC69-2C15038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ED2C-0AE8-4D12-9F3B-8F7A1A29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2504-46BB-4D1F-B2DD-4B5086F6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895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805-CEB8-40C9-96B4-4BF083A0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8820-AD0D-43EE-9C78-CDAD6F33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E2BC0-6E9C-4FBE-8430-422FD5F67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62EF-7202-4EB2-B6E6-8C87559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9D0F-1EB8-4299-A19C-AC0F842E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F9CC-F565-47C5-9035-B6783A6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20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0C-4C12-4239-A195-FEAF0C1E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5F1D5-A19E-4001-86B3-BFEC78A21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7848-698D-49AE-887C-4B5A4A25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DC12-23C9-4F92-B3B8-F698310A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F10F-11DD-4B12-BD14-46497536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9E3E-3BDE-458E-A6C0-ADDFE00C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7609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8046D-0852-4887-91A0-A4EF5E2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378D-AFCE-490B-BD70-69B67500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E689-62E7-46B4-A2C5-A3B2D9405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D5D1-E844-41CF-B34E-C488226E76AD}" type="datetimeFigureOut">
              <a:rPr lang="lt-LT" smtClean="0"/>
              <a:t>2021-05-09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34E8-F41D-438E-81B6-DA5BEF04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F81B-5BE6-4784-B0FD-09A1A49F6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6CB9-21CE-4432-990F-B823FF9851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438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core/journals/journal-of-nutritional-science/article/prevalence-of-nutritional-risk-in-the-nondemented-hospitalised-elderly-a-crosssectional-study-from-norway-using-stratified-sampling/1601D3C28BA3F746A7DE1607075C2977?fbclid=IwAR1D9cjPGRzZu7_n4flZY1gdZS9tTzlL807P2al9_1vNXcb4d4WTA5aQv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DE8-D895-4B79-B47D-ED5BA04C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/>
              <a:t>Savarankiška užduotis.</a:t>
            </a:r>
            <a:br>
              <a:rPr lang="lt-LT"/>
            </a:br>
            <a:r>
              <a:rPr lang="lt-LT"/>
              <a:t>Realaus tyrimo analizė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65A9-9584-4E18-A727-573ACE010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150"/>
              <a:t>Paren</a:t>
            </a:r>
            <a:r>
              <a:rPr lang="lt-LT"/>
              <a:t>gė II kurso DM2 grupės studentai Roland Gulbinovič, Antanas Užpelkis, Matas Kamarauskas ir Matas Amšiejus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910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4F2B-8DA4-49C2-B4E1-4143D7C8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4"/>
            <a:ext cx="10515600" cy="758825"/>
          </a:xfrm>
        </p:spPr>
        <p:txBody>
          <a:bodyPr>
            <a:normAutofit/>
          </a:bodyPr>
          <a:lstStyle/>
          <a:p>
            <a:r>
              <a:rPr lang="lt-LT" dirty="0"/>
              <a:t>Apie tyrimą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C4B4-9C15-4694-A76F-A350C884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449"/>
            <a:ext cx="10515600" cy="5116514"/>
          </a:xfrm>
        </p:spPr>
        <p:txBody>
          <a:bodyPr/>
          <a:lstStyle/>
          <a:p>
            <a:r>
              <a:rPr lang="en-US" dirty="0">
                <a:hlinkClick r:id="rId2"/>
              </a:rPr>
              <a:t>Prevalence of nutritional risk in the non-demented </a:t>
            </a:r>
            <a:r>
              <a:rPr lang="en-US" dirty="0" err="1">
                <a:hlinkClick r:id="rId2"/>
              </a:rPr>
              <a:t>hospitalised</a:t>
            </a:r>
            <a:r>
              <a:rPr lang="en-US" dirty="0">
                <a:hlinkClick r:id="rId2"/>
              </a:rPr>
              <a:t> elderly: a cross-sectional study from Norway using stratified sampling | Journal of Nutritional Science | Cambridge Core</a:t>
            </a:r>
            <a:endParaRPr lang="lt-LT" dirty="0"/>
          </a:p>
          <a:p>
            <a:r>
              <a:rPr lang="lt-LT" dirty="0"/>
              <a:t>Mitybos nepakankamumo paplitimas tarp paguldytų į ligoninę pagyvenusių žmonių.</a:t>
            </a:r>
          </a:p>
          <a:p>
            <a:r>
              <a:rPr lang="lt-LT" dirty="0"/>
              <a:t>Tyrimas buvo atliekamas vienoje Norvegijos ligoninėje, aprūpinančioje 10</a:t>
            </a:r>
            <a:r>
              <a:rPr lang="en-150" dirty="0"/>
              <a:t>%</a:t>
            </a:r>
            <a:r>
              <a:rPr lang="lt-LT" dirty="0"/>
              <a:t> šalies populiacijos.</a:t>
            </a:r>
          </a:p>
          <a:p>
            <a:r>
              <a:rPr lang="lt-LT" dirty="0"/>
              <a:t>Tyrimą atliko 2 kurso apmokyti medicinos studentai su daktarų priežiūra</a:t>
            </a:r>
          </a:p>
        </p:txBody>
      </p:sp>
    </p:spTree>
    <p:extLst>
      <p:ext uri="{BB962C8B-B14F-4D97-AF65-F5344CB8AC3E}">
        <p14:creationId xmlns:p14="http://schemas.microsoft.com/office/powerpoint/2010/main" val="324299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93DB-2E0E-4035-A2F5-F39432A9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5"/>
            <a:ext cx="10515600" cy="751498"/>
          </a:xfrm>
        </p:spPr>
        <p:txBody>
          <a:bodyPr>
            <a:normAutofit/>
          </a:bodyPr>
          <a:lstStyle/>
          <a:p>
            <a:r>
              <a:rPr lang="lt-LT"/>
              <a:t>Ėmimo schema</a:t>
            </a:r>
            <a:endParaRPr lang="lt-L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D25961-67DA-449D-A62B-6301D03AA8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68864"/>
          <a:ext cx="10515600" cy="520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8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58BC-A75A-4921-AD01-BE69804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41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lt-LT"/>
              <a:t>Ėmimo schema</a:t>
            </a:r>
            <a:endParaRPr lang="lt-L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067B9-1B21-42D0-BAAC-7D6ACA83B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28491"/>
          <a:ext cx="10515600" cy="5528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7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A80-2A97-4128-917B-EEBD4EB3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655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lt-LT" dirty="0"/>
              <a:t>Ėmimo schema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BCEB72-F9ED-4E1D-B269-344FF5036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17684"/>
          <a:ext cx="10515600" cy="564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13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D37-65B0-4764-81ED-534BEDCE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lt-LT" dirty="0"/>
              <a:t>Vertinti populiacijos parametrai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8D5-CBAB-4FA5-A52B-F5C1D893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141"/>
            <a:ext cx="10515600" cy="500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dirty="0"/>
              <a:t>Santykis turinčių mitybos nepakankamumą ir visų pacientų ligoninėje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F07A4-4B06-4480-99BA-0B1EBFF825CE}"/>
              </a:ext>
            </a:extLst>
          </p:cNvPr>
          <p:cNvSpPr txBox="1">
            <a:spLocks/>
          </p:cNvSpPr>
          <p:nvPr/>
        </p:nvSpPr>
        <p:spPr>
          <a:xfrm>
            <a:off x="838200" y="1287590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4000" dirty="0"/>
              <a:t>Taikyti metodai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F13BAC-20BA-4BA5-953A-93EB8AB422C8}"/>
                  </a:ext>
                </a:extLst>
              </p:cNvPr>
              <p:cNvSpPr txBox="1"/>
              <p:nvPr/>
            </p:nvSpPr>
            <p:spPr>
              <a:xfrm>
                <a:off x="838200" y="1867328"/>
                <a:ext cx="10644555" cy="284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Santykio vertinimui buvo naudojamas įvertinys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150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150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150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150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150" sz="2400" dirty="0"/>
                  <a:t>,</a:t>
                </a:r>
                <a:r>
                  <a:rPr lang="lt-LT" sz="2400" dirty="0"/>
                  <a:t> kur:</a:t>
                </a:r>
              </a:p>
              <a:p>
                <a:r>
                  <a:rPr lang="en-150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150" sz="2400" dirty="0"/>
                  <a:t>- </a:t>
                </a:r>
                <a:r>
                  <a:rPr lang="lt-LT" sz="2400" dirty="0"/>
                  <a:t>turinčių mitybos nepakankamumą ir visų </a:t>
                </a:r>
                <a:r>
                  <a:rPr lang="en-150" sz="2400" dirty="0" err="1"/>
                  <a:t>palatoje</a:t>
                </a:r>
                <a:r>
                  <a:rPr lang="en-150" sz="2400" dirty="0"/>
                  <a:t> </a:t>
                </a:r>
                <a:r>
                  <a:rPr lang="en-150" sz="2400" dirty="0" err="1"/>
                  <a:t>esan</a:t>
                </a:r>
                <a:r>
                  <a:rPr lang="lt-LT" sz="2400" dirty="0"/>
                  <a:t>čių pacientų </a:t>
                </a:r>
                <a:r>
                  <a:rPr lang="en-150" sz="2400" dirty="0" err="1"/>
                  <a:t>santykis</a:t>
                </a:r>
                <a:r>
                  <a:rPr lang="en-150" sz="24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lt-LT" sz="2400" dirty="0"/>
                  <a:t>- sluoksnio (palatos) svoris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150" sz="2400" dirty="0"/>
                  <a:t>,  </a:t>
                </a:r>
                <a:r>
                  <a:rPr lang="en-150" sz="2400" dirty="0" err="1"/>
                  <a:t>kur</a:t>
                </a:r>
                <a:r>
                  <a:rPr lang="en-150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150" sz="2400" dirty="0"/>
                  <a:t> - </a:t>
                </a:r>
                <a:r>
                  <a:rPr lang="en-150" sz="2400" dirty="0" err="1"/>
                  <a:t>palatoje</a:t>
                </a:r>
                <a:r>
                  <a:rPr lang="en-150" sz="2400" dirty="0"/>
                  <a:t> </a:t>
                </a:r>
                <a:r>
                  <a:rPr lang="en-150" sz="2400" dirty="0" err="1"/>
                  <a:t>esan</a:t>
                </a:r>
                <a:r>
                  <a:rPr lang="lt-LT" sz="2400" dirty="0"/>
                  <a:t>čių pacientų skaičius,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150" sz="2400" dirty="0"/>
                  <a:t>-</a:t>
                </a:r>
                <a:r>
                  <a:rPr lang="en-150" sz="2400" dirty="0" err="1"/>
                  <a:t>suma</a:t>
                </a:r>
                <a:r>
                  <a:rPr lang="en-150" sz="2400" dirty="0"/>
                  <a:t> v</a:t>
                </a:r>
                <a:r>
                  <a:rPr lang="lt-LT" sz="2400" dirty="0"/>
                  <a:t>isų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150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150" sz="2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150" sz="2400" dirty="0"/>
                  <a:t> – </a:t>
                </a:r>
                <a:r>
                  <a:rPr lang="en-150" sz="2400" dirty="0" err="1"/>
                  <a:t>sluoksni</a:t>
                </a:r>
                <a:r>
                  <a:rPr lang="lt-LT" sz="2400" dirty="0"/>
                  <a:t>ų (palatų) skaičius (mūsų atveju 20)</a:t>
                </a:r>
              </a:p>
              <a:p>
                <a:endParaRPr lang="en-150" sz="2400" dirty="0"/>
              </a:p>
              <a:p>
                <a:r>
                  <a:rPr lang="lt-LT" sz="2400" dirty="0"/>
                  <a:t>Įvertiniui taip pat buvo išreikšta dispersijos formulė: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F13BAC-20BA-4BA5-953A-93EB8AB4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7328"/>
                <a:ext cx="10644555" cy="2845651"/>
              </a:xfrm>
              <a:prstGeom prst="rect">
                <a:avLst/>
              </a:prstGeom>
              <a:blipFill>
                <a:blip r:embed="rId2"/>
                <a:stretch>
                  <a:fillRect l="-916" t="-20771" r="-229" b="-3854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0F139D8-5243-4BA8-BE77-08C4E79F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8105"/>
            <a:ext cx="4615734" cy="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34CA-7607-44C4-B577-91EB2E7A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02"/>
            <a:ext cx="10515600" cy="716329"/>
          </a:xfrm>
        </p:spPr>
        <p:txBody>
          <a:bodyPr>
            <a:normAutofit/>
          </a:bodyPr>
          <a:lstStyle/>
          <a:p>
            <a:r>
              <a:rPr lang="lt-LT" sz="4000" dirty="0"/>
              <a:t>Tyrimo problemos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FE55-6D50-45A4-A440-E569FFC4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231"/>
            <a:ext cx="10515600" cy="5433646"/>
          </a:xfrm>
        </p:spPr>
        <p:txBody>
          <a:bodyPr/>
          <a:lstStyle/>
          <a:p>
            <a:pPr algn="just"/>
            <a:r>
              <a:rPr lang="lt-LT" dirty="0"/>
              <a:t>Panašūs tyrimai prieš tai nebuvo atliekami arba buvo naudojami netikslesni ėmimo metodai. </a:t>
            </a:r>
            <a:r>
              <a:rPr lang="lt-LT" dirty="0">
                <a:solidFill>
                  <a:srgbClr val="0070C0"/>
                </a:solidFill>
              </a:rPr>
              <a:t>Sprendimas</a:t>
            </a:r>
            <a:r>
              <a:rPr lang="lt-LT" dirty="0"/>
              <a:t>: bandomasis tyrimas;</a:t>
            </a:r>
          </a:p>
          <a:p>
            <a:pPr algn="just"/>
            <a:r>
              <a:rPr lang="lt-LT" dirty="0"/>
              <a:t>Kadangi duomenis rinko daug studentų, informacija galėjo būti netiksli. </a:t>
            </a:r>
            <a:r>
              <a:rPr lang="lt-LT" dirty="0">
                <a:solidFill>
                  <a:srgbClr val="0070C0"/>
                </a:solidFill>
              </a:rPr>
              <a:t>Sprendimas</a:t>
            </a:r>
            <a:r>
              <a:rPr lang="lt-LT" dirty="0"/>
              <a:t>: buvo apskaičiuotas vertinimo patikimumas įskaičiavus dar 2 studentus ir palyginus jų duomenis su tyrimą atlikusių studentų duomenimis naudojant </a:t>
            </a:r>
            <a:r>
              <a:rPr lang="lt-LT" b="0" i="0" dirty="0">
                <a:effectLst/>
              </a:rPr>
              <a:t>Bland–Altman analizės metodą.</a:t>
            </a:r>
          </a:p>
        </p:txBody>
      </p:sp>
    </p:spTree>
    <p:extLst>
      <p:ext uri="{BB962C8B-B14F-4D97-AF65-F5344CB8AC3E}">
        <p14:creationId xmlns:p14="http://schemas.microsoft.com/office/powerpoint/2010/main" val="40118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C47765-C160-4614-81E3-87B1F131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81762"/>
            <a:ext cx="10905066" cy="5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2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85E8-5247-45CE-B38C-41FCA8C6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Ačiū už dėmesį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F445A-61D2-436A-9F1C-7988671282A6}"/>
              </a:ext>
            </a:extLst>
          </p:cNvPr>
          <p:cNvSpPr/>
          <p:nvPr/>
        </p:nvSpPr>
        <p:spPr>
          <a:xfrm>
            <a:off x="3901330" y="2967335"/>
            <a:ext cx="4389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t-L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Ačiū už dėmesį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61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446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Savarankiška užduotis. Realaus tyrimo analizė</vt:lpstr>
      <vt:lpstr>Apie tyrimą</vt:lpstr>
      <vt:lpstr>Ėmimo schema</vt:lpstr>
      <vt:lpstr>Ėmimo schema</vt:lpstr>
      <vt:lpstr>Ėmimo schema</vt:lpstr>
      <vt:lpstr>Vertinti populiacijos parametrai</vt:lpstr>
      <vt:lpstr>Tyrimo problemos</vt:lpstr>
      <vt:lpstr>PowerPoint Presentation</vt:lpstr>
      <vt:lpstr>Ačiū už dėmesį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Savarankiška užduotis. Realaus tyrimo analizė</dc:title>
  <dc:creator>Matas Amšiejus</dc:creator>
  <cp:lastModifiedBy>Matas Amšiejus</cp:lastModifiedBy>
  <cp:revision>27</cp:revision>
  <dcterms:created xsi:type="dcterms:W3CDTF">2021-05-09T11:08:34Z</dcterms:created>
  <dcterms:modified xsi:type="dcterms:W3CDTF">2021-05-09T17:47:11Z</dcterms:modified>
</cp:coreProperties>
</file>