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B07060308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GtDn8KsGq33++AonC0DTDtHTN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4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800793" y="1138989"/>
            <a:ext cx="10590414" cy="229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br>
              <a:rPr lang="en-US"/>
            </a:br>
            <a:r>
              <a:rPr lang="en-US"/>
              <a:t>Bài 4</a:t>
            </a:r>
            <a:br>
              <a:rPr lang="en-US"/>
            </a:br>
            <a:r>
              <a:rPr lang="en-US"/>
              <a:t>Tiền xử lý dữ liệu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Khóa học: Phân tích dữ liệu với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khuyết thiếu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Kiểm tra dữ liệu khuyết thiếu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Kiểm tra dữ liệu bị khuyết: isna(), isnull()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Kiểm tra dữ liệu không bị khuyết: notna(), notnull()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Ví dụ: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s = pd.Series([5, 6, np.nan])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Kiểm tra khuyết: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&gt;&gt;s.isna()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Kiểm tra không bị khuyết: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s.notna()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khuyết thiếu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dòng chứa ít nhất 1 giá trị bị khuyết: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dropna()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cột chứa ít nhất 1 giá trị bị khuyết: 	dropna(axis='columns’) hoặc dropna(axis=1)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các dòng mà chứa toàn giá trị bị khuyết: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dropna(how='all’)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Chỉ giữ lại những dòng có tối đa n giá trị bị khuyết: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 dropna(thresh=n)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những dòng nếu có dữ liệu khuyết trên một số cột: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 df.dropna(subset=[danh sách cột])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khuyết thiếu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Thay thế dữ liệu khuyết: fillna()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Thay thế giá trị bị khuyết bằng một giá trị vô hướng: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fillna(value)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Thay thế bằng các giá trị trước: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fillna(method="ffill")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Thay thế bằng các giá trị phía sau: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 fillna(method=”bfill")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Thay thế bằng các giá trị xác định trên mỗi cột: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fillna(value= {“Lương": 0, “City": ‘Hanoi’, "C": 2, "D": 3} 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ngoại lai là gì?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Bất thường: mẫu dữ liệu đặc biệt, cách xa khỏi phần lớn dữ liệu khác trong tập dữ liệu</a:t>
            </a:r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Thiểu số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chưa có một định nghĩa toán học cụ thể nào để xác định một điểm ngoại lai 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Ví dụ: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80,71,79,61,78,73,77,74,76,75,</a:t>
            </a:r>
            <a:r>
              <a:rPr lang="en-US" b="1"/>
              <a:t>160</a:t>
            </a:r>
            <a:r>
              <a:rPr lang="en-US"/>
              <a:t>,79,80,78,75,78,86,80, 82,69,</a:t>
            </a:r>
            <a:r>
              <a:rPr lang="en-US" b="1"/>
              <a:t>100</a:t>
            </a:r>
            <a:r>
              <a:rPr lang="en-US"/>
              <a:t>,72,74,75,</a:t>
            </a:r>
            <a:r>
              <a:rPr lang="en-US" b="1"/>
              <a:t>180</a:t>
            </a:r>
            <a:r>
              <a:rPr lang="en-US"/>
              <a:t>,72,71,</a:t>
            </a:r>
            <a:r>
              <a:rPr lang="en-US" b="1"/>
              <a:t>12</a:t>
            </a:r>
            <a:r>
              <a:rPr lang="en-US"/>
              <a:t>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Cách xử lý: Xóa hay sửa?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Tùy thuộc bài toán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Xác định dữ liệu ngoại lai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Phương pháp trực quan hóa: Box plot, Scatter Plot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Phương pháp toán học: Z-Score, IQR-Score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679231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định dữ liệu ngoại lai bằng box plot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phương pháp mô tả dữ liệu số bằng đồ thị thông qua các tứ phần tư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Các giá trị ngoại lai có thể được vẽ dưới dạng các điểm riêng lẻ, tách biệt khỏi hộp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Vẽ bằng seaborn: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&gt;&gt; seaborn.boxplot(x=data)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Biểu đồ bên cho thấy 3 điểm ngoại lai trong khoảng từ 10-12</a:t>
            </a:r>
            <a:endParaRPr/>
          </a:p>
        </p:txBody>
      </p:sp>
      <p:pic>
        <p:nvPicPr>
          <p:cNvPr id="203" name="Google Shape;203;p28" descr="Chart, box and whisk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510" y="2268764"/>
            <a:ext cx="3852195" cy="31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7254766" cy="85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định dữ liệu ngoại lai bằng scatter plot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1" name="Google Shape;211;p29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831304"/>
            <a:ext cx="5723890" cy="290258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838200" y="1977707"/>
            <a:ext cx="5257800" cy="277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Biểu đồ sử dụng hệ tọa độ Descartes để hiển thị giá trị cho hai biến điển hình cho một tập dữ liệu </a:t>
            </a:r>
            <a:endParaRPr/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Dữ liệu được hiển thị dưới dạng tập hợp các điểm </a:t>
            </a: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060733" y="4880292"/>
            <a:ext cx="10759157" cy="153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Biểu đồ trên cho thấy hầu hết các điểm dữ liệu nằm ở phía dưới bên trái nhưng có những điểm nằm xa so với hầu hết dữ liệu, như góc trên cùng bên phải. </a:t>
            </a: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định dữ liệu ngoại lai bằng Z-Score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số độ lệch chuẩn có dấu mà giá trị của một điểm quan sát hoặc dữ liệu cao hơn giá trị trung bình của những gì đang được quan sát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chúng ta sẽ chuẩn hóa dữ liệu, đưa dữ liệu về xung quanh điểm 0, rồi tìm những điểm cách xa 0.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Thông thường, những điểm ngoại lai cách 0 ngưỡng là 3 hoặc -3.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định dữ liệu ngoại lai bằng Z-Score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Có thể tính Z-Score bằng thư viện scipy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from scipy import stats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import numpy as np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z = np.abs(stats.zscore(data))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print(z)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Xác định ngoại lai theo ngưỡng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np.where(z &gt; threshold)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định dữ liệu ngoại lai bằng IQR Score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Một thước đo phân tán thống kê, được tính bằng sự khác biệt giữa phân vị 75% (Q3) và 25% (Q1), hoặc giữa phần tư trên và dưới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IQR = Q3 – Q1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Thước đo độ phân tán tương tự như độ lệch chuẩn hoặc phương sai, nhưng mạnh hơn nhiều so với các giá trị ngoại lai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Điểm ngoại lai sẽ là những điểm mà nằm dưới Q1 ít nhất là 1.5*IQR, hoặc nằm trên Q3 ít nhất là 1.5*IQR.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Mục tiêu bài học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Tiền xử lý dữ liệu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Trình bày được các vấn đề liên quan đến dữ liệu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Giải thích được tại sao cần tiền xử lý dữ liệu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Thực hiện được các thao tác xử lý dữ liệu khuyết thiếu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Thực hiện được các thao tác xử lý dữ liệu ngoại lai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Chuẩn hóa được dữ liệu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Trình bày được ý nghĩa của việc chuẩn hóa dữ liệu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Trình bày được các phương pháp chuẩn hóa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Áp dụng được các phương pháp chuẩn hóa dữ liệu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định dữ liệu ngoại lai bằng IQR Score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Tính toán IQR Score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Q1 = data.quantile(0.25)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Q3 = data.quantile(0.75)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IQR = Q3 - Q1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print(IQR)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Scipy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sklearn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Xác định ngoại lai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data &lt; (Q1 - 1.5 * IQR)) | (data &gt; (Q3 + 1.5 * IQR))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Nên xóa chúng hay sửa dữ liệu ngoại lai? 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Sửa: Tùy thuộc bài toán, yêu cầu cụ thể sẽ thay thế theo dữ liệu thực tế.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Xóa: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theo Z-Score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theo IQR SCore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ngoại lai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dữ liệu ngoại lai theo Z-Score: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data = data[(z &lt; 3).all(axis=1)]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Xóa dữ liệu theo IQR Score: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data = data[~((data &lt; (Q1 - 1.5 * IQR)) | (data &gt; (Q3 + 1.5 * IQR))).any(axis=1)]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Chuẩn hóa dữ liệu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tại sao cần chuẩn hóa?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Các điểm dữ liệu đôi khi được đo đạc với những đơn vị khác nhau, m và feet chẳng hạn. 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Có hai thành phần (của vector dữ liệu) chênh lệch nhau quá lớn, một thành phần có khoảng giá trị từ 0 đến 1000, thành phần kia chỉ có khoảng giá trị từ 0 đến 1 chẳng hạn. 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Cần chuẩn hóa dữ liệu trước khi thực hiện các bước tiếp theo.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Chuẩn hóa dữ liệu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Phương pháp chuẩn hóa: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Z-Score scaling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Min-max scaling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Robust scaling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Z-Score scaling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Scale dữ liệu về một phân bố chuẩn trong đó giá trị trung bình của các quan sát bằng 0 và độ lệch chuẩn = 1.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z = (x - u) / 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Trong đó: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 là mean của dữ liệu huấn luyện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 là độ lệch chuẩn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 là điểm dữ liệu cần chuẩn hóa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 là dữ liệu được chuẩn hóa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Mang lại hiệu quả tốt hơn đối với tác vụ phân lớp so với tác vụ hồi quy.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Chỉ hoạt động tốt nếu dữ liệu được phân bố theo phân phối chuẩn.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Z-Score scaling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838200" y="1120023"/>
            <a:ext cx="10515600" cy="23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Thực hiện Z-Score scaling bằng scikit-learn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from sklearn.preprocessing import StandardScaler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s_scaler = StandardScaler()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df_s = s_scaler.fit_transform(df)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8565931" y="671611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463" y="3575405"/>
            <a:ext cx="3757010" cy="246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3466" y="3557907"/>
            <a:ext cx="3949660" cy="249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/>
          <p:nvPr/>
        </p:nvSpPr>
        <p:spPr>
          <a:xfrm>
            <a:off x="5192110" y="4260728"/>
            <a:ext cx="819807" cy="3007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Min-max scaling</a:t>
            </a:r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Chuyển đổi các đặc trưng bằng cách scale mỗi đặc trưng về 1 phạm vi nhất định.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Công thức của nó là:</a:t>
            </a:r>
            <a:endParaRPr/>
          </a:p>
          <a:p>
            <a:pPr marL="5715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X_std = (X - X.min(axis=0)) / (X.max(axis=0) - X.min(axis=0))</a:t>
            </a:r>
            <a:endParaRPr/>
          </a:p>
          <a:p>
            <a:pPr marL="5715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X_scaled = X_std * (max - min) + min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Trong đó: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 là điểm dữ liệu cần chuẩn hóa,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X_scaled là dữ liệu được chuẩn hóa,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X_std là tỉ lệ chuẩn hóa,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max và min là khoảng chuẩn hóa của giá trị.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Nhược điểm: khá nhạy cảm với dữ liệu ngoại lai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8565931" y="671611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Min-max scaling</a:t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8565931" y="671611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838200" y="1314835"/>
            <a:ext cx="10515600" cy="226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Thực hiện Min-max scaling bằng scikit-learn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&gt;&gt; from sklearn.preprocessing import MinMaxScaler</a:t>
            </a: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&gt;&gt; s_scaler = MinMaxScaler()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&gt;&gt; df_s = s_scaler.fit_transform(df)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760" y="3584029"/>
            <a:ext cx="4170341" cy="267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7303" y="3584029"/>
            <a:ext cx="4170341" cy="27348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/>
          <p:nvPr/>
        </p:nvSpPr>
        <p:spPr>
          <a:xfrm>
            <a:off x="5612524" y="4456386"/>
            <a:ext cx="704193" cy="3573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86;p39">
            <a:extLst>
              <a:ext uri="{FF2B5EF4-FFF2-40B4-BE49-F238E27FC236}">
                <a16:creationId xmlns:a16="http://schemas.microsoft.com/office/drawing/2014/main" id="{E226457B-57AB-496F-9CB4-B2FFD19309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65930" y="1200050"/>
            <a:ext cx="3949660" cy="249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Robust scaling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8565931" y="671611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838200" y="1314834"/>
            <a:ext cx="10515600" cy="50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Chuyển đổi các đặc trưng bằng cách scale mỗi đặc trưng sử dụng thống kê, loại bỏ ngoại lai.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Sau khi chuẩn hóa với RobustScaler, có thể áp dụng thêm StandardScaler hoặc MinMaxScaler.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Bộ chuẩn hóa này chia tỷ lệ dữ liệu thành các phần tư (mặc định là IQR: Interquartile Range). IQR là phạm vi giữa phần tư thứ nhất (25%) và phần tư thứ ba (75%).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1. Giới thiệu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1311247">
            <a:off x="3600926" y="2416799"/>
            <a:ext cx="1497491" cy="5754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188;p72">
            <a:extLst>
              <a:ext uri="{FF2B5EF4-FFF2-40B4-BE49-F238E27FC236}">
                <a16:creationId xmlns:a16="http://schemas.microsoft.com/office/drawing/2014/main" id="{4D901C1C-EF15-4071-84BE-5197AEBBFFFA}"/>
              </a:ext>
            </a:extLst>
          </p:cNvPr>
          <p:cNvGrpSpPr/>
          <p:nvPr/>
        </p:nvGrpSpPr>
        <p:grpSpPr>
          <a:xfrm>
            <a:off x="2443888" y="1539433"/>
            <a:ext cx="7358238" cy="4598899"/>
            <a:chOff x="1205397" y="0"/>
            <a:chExt cx="7358238" cy="4598899"/>
          </a:xfrm>
        </p:grpSpPr>
        <p:sp>
          <p:nvSpPr>
            <p:cNvPr id="23" name="Google Shape;189;p72">
              <a:extLst>
                <a:ext uri="{FF2B5EF4-FFF2-40B4-BE49-F238E27FC236}">
                  <a16:creationId xmlns:a16="http://schemas.microsoft.com/office/drawing/2014/main" id="{ACCFE61C-4214-431B-BC8D-E6A7DAE754A9}"/>
                </a:ext>
              </a:extLst>
            </p:cNvPr>
            <p:cNvSpPr/>
            <p:nvPr/>
          </p:nvSpPr>
          <p:spPr>
            <a:xfrm>
              <a:off x="1205397" y="0"/>
              <a:ext cx="7358238" cy="4598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FD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0;p72">
              <a:extLst>
                <a:ext uri="{FF2B5EF4-FFF2-40B4-BE49-F238E27FC236}">
                  <a16:creationId xmlns:a16="http://schemas.microsoft.com/office/drawing/2014/main" id="{EE03AE81-9E91-4BE1-B604-CC09BB9A935B}"/>
                </a:ext>
              </a:extLst>
            </p:cNvPr>
            <p:cNvSpPr/>
            <p:nvPr/>
          </p:nvSpPr>
          <p:spPr>
            <a:xfrm>
              <a:off x="1930183" y="3419741"/>
              <a:ext cx="169239" cy="169239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;p72">
              <a:extLst>
                <a:ext uri="{FF2B5EF4-FFF2-40B4-BE49-F238E27FC236}">
                  <a16:creationId xmlns:a16="http://schemas.microsoft.com/office/drawing/2014/main" id="{2B5474F3-AA56-4471-8492-F44C59A0EC82}"/>
                </a:ext>
              </a:extLst>
            </p:cNvPr>
            <p:cNvSpPr/>
            <p:nvPr/>
          </p:nvSpPr>
          <p:spPr>
            <a:xfrm>
              <a:off x="2014803" y="3504361"/>
              <a:ext cx="963929" cy="1094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2;p72">
              <a:extLst>
                <a:ext uri="{FF2B5EF4-FFF2-40B4-BE49-F238E27FC236}">
                  <a16:creationId xmlns:a16="http://schemas.microsoft.com/office/drawing/2014/main" id="{1BF6A8AA-B1E9-49EC-A7B0-DAB29E2FDABE}"/>
                </a:ext>
              </a:extLst>
            </p:cNvPr>
            <p:cNvSpPr txBox="1"/>
            <p:nvPr/>
          </p:nvSpPr>
          <p:spPr>
            <a:xfrm>
              <a:off x="2014803" y="3504361"/>
              <a:ext cx="963929" cy="1094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7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Đặt ra bài toán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93;p72">
              <a:extLst>
                <a:ext uri="{FF2B5EF4-FFF2-40B4-BE49-F238E27FC236}">
                  <a16:creationId xmlns:a16="http://schemas.microsoft.com/office/drawing/2014/main" id="{E082484D-E689-4438-912D-9B8520BDF005}"/>
                </a:ext>
              </a:extLst>
            </p:cNvPr>
            <p:cNvSpPr/>
            <p:nvPr/>
          </p:nvSpPr>
          <p:spPr>
            <a:xfrm>
              <a:off x="2846284" y="2539512"/>
              <a:ext cx="264896" cy="264896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4;p72">
              <a:extLst>
                <a:ext uri="{FF2B5EF4-FFF2-40B4-BE49-F238E27FC236}">
                  <a16:creationId xmlns:a16="http://schemas.microsoft.com/office/drawing/2014/main" id="{9C2E9A1A-576E-45FC-9B59-FE3575A77D8B}"/>
                </a:ext>
              </a:extLst>
            </p:cNvPr>
            <p:cNvSpPr/>
            <p:nvPr/>
          </p:nvSpPr>
          <p:spPr>
            <a:xfrm>
              <a:off x="2978732" y="2671960"/>
              <a:ext cx="1221467" cy="1926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5;p72">
              <a:extLst>
                <a:ext uri="{FF2B5EF4-FFF2-40B4-BE49-F238E27FC236}">
                  <a16:creationId xmlns:a16="http://schemas.microsoft.com/office/drawing/2014/main" id="{86546A78-CAAC-4A03-A900-A1B34FDA5E50}"/>
                </a:ext>
              </a:extLst>
            </p:cNvPr>
            <p:cNvSpPr txBox="1"/>
            <p:nvPr/>
          </p:nvSpPr>
          <p:spPr>
            <a:xfrm>
              <a:off x="2978732" y="2671960"/>
              <a:ext cx="1221467" cy="1926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35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Thu thập dữ liệu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96;p72">
              <a:extLst>
                <a:ext uri="{FF2B5EF4-FFF2-40B4-BE49-F238E27FC236}">
                  <a16:creationId xmlns:a16="http://schemas.microsoft.com/office/drawing/2014/main" id="{696F6806-EBDA-4E61-9D34-BB9FB9255557}"/>
                </a:ext>
              </a:extLst>
            </p:cNvPr>
            <p:cNvSpPr/>
            <p:nvPr/>
          </p:nvSpPr>
          <p:spPr>
            <a:xfrm>
              <a:off x="4023602" y="1837720"/>
              <a:ext cx="353195" cy="353195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7;p72">
              <a:extLst>
                <a:ext uri="{FF2B5EF4-FFF2-40B4-BE49-F238E27FC236}">
                  <a16:creationId xmlns:a16="http://schemas.microsoft.com/office/drawing/2014/main" id="{686F2F64-F8DE-4599-AF36-ADBBE62C3672}"/>
                </a:ext>
              </a:extLst>
            </p:cNvPr>
            <p:cNvSpPr/>
            <p:nvPr/>
          </p:nvSpPr>
          <p:spPr>
            <a:xfrm>
              <a:off x="4200200" y="2014317"/>
              <a:ext cx="1420140" cy="258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8;p72">
              <a:extLst>
                <a:ext uri="{FF2B5EF4-FFF2-40B4-BE49-F238E27FC236}">
                  <a16:creationId xmlns:a16="http://schemas.microsoft.com/office/drawing/2014/main" id="{DD0DC3F6-C2FC-461E-A86A-E11886F4AE6A}"/>
                </a:ext>
              </a:extLst>
            </p:cNvPr>
            <p:cNvSpPr txBox="1"/>
            <p:nvPr/>
          </p:nvSpPr>
          <p:spPr>
            <a:xfrm>
              <a:off x="4200200" y="2014317"/>
              <a:ext cx="963928" cy="258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715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Tiền xử lý dữ liệu</a:t>
              </a:r>
              <a:endParaRPr/>
            </a:p>
          </p:txBody>
        </p:sp>
        <p:sp>
          <p:nvSpPr>
            <p:cNvPr id="33" name="Google Shape;199;p72">
              <a:extLst>
                <a:ext uri="{FF2B5EF4-FFF2-40B4-BE49-F238E27FC236}">
                  <a16:creationId xmlns:a16="http://schemas.microsoft.com/office/drawing/2014/main" id="{652AEBFE-45B5-4CE9-8193-5BA8CA479EB0}"/>
                </a:ext>
              </a:extLst>
            </p:cNvPr>
            <p:cNvSpPr/>
            <p:nvPr/>
          </p:nvSpPr>
          <p:spPr>
            <a:xfrm>
              <a:off x="5392234" y="1289531"/>
              <a:ext cx="456210" cy="456210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0;p72">
              <a:extLst>
                <a:ext uri="{FF2B5EF4-FFF2-40B4-BE49-F238E27FC236}">
                  <a16:creationId xmlns:a16="http://schemas.microsoft.com/office/drawing/2014/main" id="{8275ADD5-AD05-44FD-B212-062C7F27F21D}"/>
                </a:ext>
              </a:extLst>
            </p:cNvPr>
            <p:cNvSpPr/>
            <p:nvPr/>
          </p:nvSpPr>
          <p:spPr>
            <a:xfrm>
              <a:off x="5620340" y="1517636"/>
              <a:ext cx="1471647" cy="3081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1;p72">
              <a:extLst>
                <a:ext uri="{FF2B5EF4-FFF2-40B4-BE49-F238E27FC236}">
                  <a16:creationId xmlns:a16="http://schemas.microsoft.com/office/drawing/2014/main" id="{DE73995E-231C-4BF2-874A-628FAE3B4F5B}"/>
                </a:ext>
              </a:extLst>
            </p:cNvPr>
            <p:cNvSpPr txBox="1"/>
            <p:nvPr/>
          </p:nvSpPr>
          <p:spPr>
            <a:xfrm>
              <a:off x="5620340" y="1517636"/>
              <a:ext cx="1471647" cy="3081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7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Phân tích, mô hình hóa dữ liệu.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lang="en-US" sz="220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Tìm kiếm thông tin giải bài toán</a:t>
              </a:r>
              <a:endParaRPr/>
            </a:p>
          </p:txBody>
        </p:sp>
        <p:sp>
          <p:nvSpPr>
            <p:cNvPr id="36" name="Google Shape;202;p72">
              <a:extLst>
                <a:ext uri="{FF2B5EF4-FFF2-40B4-BE49-F238E27FC236}">
                  <a16:creationId xmlns:a16="http://schemas.microsoft.com/office/drawing/2014/main" id="{8FF1FA54-D523-4246-B38A-9A20E591AADE}"/>
                </a:ext>
              </a:extLst>
            </p:cNvPr>
            <p:cNvSpPr/>
            <p:nvPr/>
          </p:nvSpPr>
          <p:spPr>
            <a:xfrm>
              <a:off x="6801337" y="923458"/>
              <a:ext cx="581300" cy="581300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3;p72">
              <a:extLst>
                <a:ext uri="{FF2B5EF4-FFF2-40B4-BE49-F238E27FC236}">
                  <a16:creationId xmlns:a16="http://schemas.microsoft.com/office/drawing/2014/main" id="{B0717B48-A0B9-43A7-9B1A-58017A848C5A}"/>
                </a:ext>
              </a:extLst>
            </p:cNvPr>
            <p:cNvSpPr/>
            <p:nvPr/>
          </p:nvSpPr>
          <p:spPr>
            <a:xfrm>
              <a:off x="7091988" y="1214109"/>
              <a:ext cx="1471647" cy="3384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;p72">
              <a:extLst>
                <a:ext uri="{FF2B5EF4-FFF2-40B4-BE49-F238E27FC236}">
                  <a16:creationId xmlns:a16="http://schemas.microsoft.com/office/drawing/2014/main" id="{79F6BC88-6E15-4711-918B-30C521C90373}"/>
                </a:ext>
              </a:extLst>
            </p:cNvPr>
            <p:cNvSpPr txBox="1"/>
            <p:nvPr/>
          </p:nvSpPr>
          <p:spPr>
            <a:xfrm>
              <a:off x="7091988" y="1214109"/>
              <a:ext cx="1471647" cy="3384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800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Trình bày, diễn giải thông tin.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lang="en-US" sz="220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Đưa ra quyết định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Robust scaling</a:t>
            </a:r>
            <a:endParaRPr/>
          </a:p>
        </p:txBody>
      </p:sp>
      <p:sp>
        <p:nvSpPr>
          <p:cNvPr id="321" name="Google Shape;321;p43"/>
          <p:cNvSpPr txBox="1"/>
          <p:nvPr/>
        </p:nvSpPr>
        <p:spPr>
          <a:xfrm>
            <a:off x="8565931" y="671611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838200" y="1314835"/>
            <a:ext cx="10515600" cy="223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Thực hiện Robust scaling bằng scikit-learn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&gt;&gt; from sklearn.preprocessing import RobustScaler</a:t>
            </a: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&gt;&gt; s_scaler = RobustScaler()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&gt;&gt; df_s = s_scaler.fit_transform(df)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6626" y="3552497"/>
            <a:ext cx="4087814" cy="28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8450" y="3493468"/>
            <a:ext cx="4459888" cy="300138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/>
          <p:nvPr/>
        </p:nvSpPr>
        <p:spPr>
          <a:xfrm>
            <a:off x="5562600" y="4698124"/>
            <a:ext cx="827690" cy="3494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Tóm tắt</a:t>
            </a:r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Qua bài học này, chúng ta đã tìm hiểu những kiến thức sau: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Kiểm tra, xóa bỏ, thay thế dữ liệu khuyết thiếu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Phát hiện dữ liệu ngoại lai bằng phương pháp trực quan hóa và toán học, loại bỏ dữ liệu ngoại lai.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Chuẩn hóa dữ liệu theo 3 phương pháp là z-score scaling, min-max scaling và robust scaling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Các vấn đề với dữ liệu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Dữ liệu thu được từ thực tế có vấn đề: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Không hoàn chỉnh: Thiếu thuộc tính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tại thời điểm thu thập không có.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Các vấn đề do sai sót từ phần mềm, người thu thập dữ liệu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Nhiều lỗi: Giá trị thuộc tính bị sai kiểu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việc nhập dữ liệu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việc truyền dữ liệu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Không đồng nhất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đến từ nhiều nguồn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Tại sao cần tiền xử lý dữ liệu?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Nếu dữ liệu không sạch, không được chuẩn hóa, kết quả phân tích sẽ bị ảnh hưởng, không đáng tin cậy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Các kết quả phân tích không chính xác sẽ dẫn đến các quyết định không tối ưu hoặc sai.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2. Làm sạch dữ liệu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Xử lý dữ liệu khuyết thiếu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Xử lý dữ liệu ngoại lai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khuyết thiếu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khuyết thiếu là những dữ liệu bị thiếu, được hiển thị như Nan, Null, N/A, …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Nguyên nhân: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người dùng quên điền,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bị mất,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không thu thập được thông tin, …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Tại sao cần xử lý?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Hầu hết các thuật toán học máy đều không thể hoạt động hoặc hoạt động không chính xác với dữ liệu khuyết thiếu.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khuyết thiếu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khuyết thiếu là những dữ liệu bị thiếu, được hiển thị như Nan, Null, N/A, …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Nguyên nhân: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người dùng quên điền,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bị mất,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không thu thập được thông tin, …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Tại sao cần xử lý?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Hầu hết các thuật toán học máy đều không thể hoạt động hoặc hoạt động không chính xác với dữ liệu khuyết thiếu.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Xử lý dữ liệu khuyết thiếu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Dữ liệu khuyết thiếu trong pandas: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np.nan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None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NaT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Ví dụ: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Tạo dữ liệu khuyết thiếu với pandas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&gt;&gt; pd.Series([1, 2, np.nan, 4], dtype=pd.Int64Dtype())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2144</Words>
  <Application>Microsoft Office PowerPoint</Application>
  <PresentationFormat>Widescreen</PresentationFormat>
  <Paragraphs>273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Open Sans SemiBold</vt:lpstr>
      <vt:lpstr>Open Sans</vt:lpstr>
      <vt:lpstr>Calibri</vt:lpstr>
      <vt:lpstr>SlideTheme2</vt:lpstr>
      <vt:lpstr> Bài 4 Tiền xử lý dữ liệu</vt:lpstr>
      <vt:lpstr>Mục tiêu bài học</vt:lpstr>
      <vt:lpstr>1. Giới thiệu</vt:lpstr>
      <vt:lpstr>Các vấn đề với dữ liệu</vt:lpstr>
      <vt:lpstr>Tại sao cần tiền xử lý dữ liệu?</vt:lpstr>
      <vt:lpstr>2. Làm sạch dữ liệu</vt:lpstr>
      <vt:lpstr>Xử lý dữ liệu khuyết thiếu</vt:lpstr>
      <vt:lpstr>Xử lý dữ liệu khuyết thiếu</vt:lpstr>
      <vt:lpstr>Xử lý dữ liệu khuyết thiếu</vt:lpstr>
      <vt:lpstr>Xử lý dữ liệu khuyết thiếu</vt:lpstr>
      <vt:lpstr>Xử lý dữ liệu khuyết thiếu</vt:lpstr>
      <vt:lpstr>Xử lý dữ liệu khuyết thiếu</vt:lpstr>
      <vt:lpstr>Xử lý dữ liệu ngoại lai</vt:lpstr>
      <vt:lpstr>Xử lý dữ liệu ngoại lai</vt:lpstr>
      <vt:lpstr>Xử lý dữ liệu ngoại lai</vt:lpstr>
      <vt:lpstr>Xử lý dữ liệu ngoại lai</vt:lpstr>
      <vt:lpstr>Xử lý dữ liệu ngoại lai</vt:lpstr>
      <vt:lpstr>Xử lý dữ liệu ngoại lai</vt:lpstr>
      <vt:lpstr>Xử lý dữ liệu ngoại lai</vt:lpstr>
      <vt:lpstr>Xử lý dữ liệu ngoại lai</vt:lpstr>
      <vt:lpstr>Xử lý dữ liệu ngoại lai</vt:lpstr>
      <vt:lpstr>Xử lý dữ liệu ngoại lai</vt:lpstr>
      <vt:lpstr>Chuẩn hóa dữ liệu</vt:lpstr>
      <vt:lpstr>Chuẩn hóa dữ liệu</vt:lpstr>
      <vt:lpstr>Z-Score scaling</vt:lpstr>
      <vt:lpstr>Z-Score scaling</vt:lpstr>
      <vt:lpstr>Min-max scaling</vt:lpstr>
      <vt:lpstr>Min-max scaling</vt:lpstr>
      <vt:lpstr>Robust scaling</vt:lpstr>
      <vt:lpstr>Robust scaling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Bài 4 Tiền xử lý dữ liệu</dc:title>
  <cp:lastModifiedBy>Student User</cp:lastModifiedBy>
  <cp:revision>6</cp:revision>
  <dcterms:modified xsi:type="dcterms:W3CDTF">2022-07-11T08:40:49Z</dcterms:modified>
</cp:coreProperties>
</file>