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60" r:id="rId4"/>
    <p:sldId id="290" r:id="rId5"/>
    <p:sldId id="291" r:id="rId6"/>
    <p:sldId id="261" r:id="rId7"/>
    <p:sldId id="292" r:id="rId8"/>
    <p:sldId id="293" r:id="rId9"/>
    <p:sldId id="294" r:id="rId10"/>
    <p:sldId id="295" r:id="rId11"/>
    <p:sldId id="296" r:id="rId12"/>
    <p:sldId id="297" r:id="rId13"/>
    <p:sldId id="298" r:id="rId14"/>
    <p:sldId id="299" r:id="rId15"/>
    <p:sldId id="300" r:id="rId16"/>
    <p:sldId id="301" r:id="rId17"/>
    <p:sldId id="303" r:id="rId18"/>
    <p:sldId id="304" r:id="rId19"/>
    <p:sldId id="302" r:id="rId20"/>
    <p:sldId id="305" r:id="rId21"/>
    <p:sldId id="307" r:id="rId22"/>
    <p:sldId id="306" r:id="rId23"/>
    <p:sldId id="310" r:id="rId24"/>
    <p:sldId id="311" r:id="rId25"/>
    <p:sldId id="309" r:id="rId26"/>
    <p:sldId id="313" r:id="rId27"/>
    <p:sldId id="314" r:id="rId28"/>
    <p:sldId id="308" r:id="rId29"/>
    <p:sldId id="312" r:id="rId30"/>
    <p:sldId id="316" r:id="rId31"/>
    <p:sldId id="315" r:id="rId32"/>
    <p:sldId id="259" r:id="rId33"/>
  </p:sldIdLst>
  <p:sldSz cx="12192000" cy="6858000"/>
  <p:notesSz cx="6858000" cy="9144000"/>
  <p:embeddedFontLst>
    <p:embeddedFont>
      <p:font typeface="Consolas" panose="020B0609020204030204" pitchFamily="49" charset="0"/>
      <p:regular r:id="rId35"/>
      <p:bold r:id="rId36"/>
      <p:italic r:id="rId37"/>
      <p:boldItalic r:id="rId38"/>
    </p:embeddedFont>
    <p:embeddedFont>
      <p:font typeface="Open Sans" panose="020B0604020202020204" charset="0"/>
      <p:regular r:id="rId39"/>
      <p:bold r:id="rId40"/>
      <p:italic r:id="rId41"/>
      <p:boldItalic r:id="rId42"/>
    </p:embeddedFont>
    <p:embeddedFont>
      <p:font typeface="Open Sans SemiBold" panose="020B060402020202020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9" roundtripDataSignature="AMtx7miJQCihD1uH3wZ9TmDDanAnYqJ2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p:cViewPr>
        <p:scale>
          <a:sx n="40" d="100"/>
          <a:sy n="40" d="100"/>
        </p:scale>
        <p:origin x="8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69" Type="http://customschemas.google.com/relationships/presentationmetadata" Target="metadata"/><Relationship Id="rId8" Type="http://schemas.openxmlformats.org/officeDocument/2006/relationships/slide" Target="slides/slide7.xml"/><Relationship Id="rId72" Type="http://schemas.openxmlformats.org/officeDocument/2006/relationships/theme" Target="theme/theme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1055894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19430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25442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113498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743789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777132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2627462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extLst>
      <p:ext uri="{BB962C8B-B14F-4D97-AF65-F5344CB8AC3E}">
        <p14:creationId xmlns:p14="http://schemas.microsoft.com/office/powerpoint/2010/main" val="548760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extLst>
      <p:ext uri="{BB962C8B-B14F-4D97-AF65-F5344CB8AC3E}">
        <p14:creationId xmlns:p14="http://schemas.microsoft.com/office/powerpoint/2010/main" val="3660570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132611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408711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1395831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2346819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3371373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3658769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3756088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3269039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11608683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2338949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spTree>
    <p:extLst>
      <p:ext uri="{BB962C8B-B14F-4D97-AF65-F5344CB8AC3E}">
        <p14:creationId xmlns:p14="http://schemas.microsoft.com/office/powerpoint/2010/main" val="3849025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extLst>
      <p:ext uri="{BB962C8B-B14F-4D97-AF65-F5344CB8AC3E}">
        <p14:creationId xmlns:p14="http://schemas.microsoft.com/office/powerpoint/2010/main" val="522460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851240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extLst>
      <p:ext uri="{BB962C8B-B14F-4D97-AF65-F5344CB8AC3E}">
        <p14:creationId xmlns:p14="http://schemas.microsoft.com/office/powerpoint/2010/main" val="3725252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32</a:t>
            </a:fld>
            <a:endParaRPr/>
          </a:p>
        </p:txBody>
      </p:sp>
    </p:spTree>
    <p:extLst>
      <p:ext uri="{BB962C8B-B14F-4D97-AF65-F5344CB8AC3E}">
        <p14:creationId xmlns:p14="http://schemas.microsoft.com/office/powerpoint/2010/main" val="2945989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1289515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218201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570547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extLst>
      <p:ext uri="{BB962C8B-B14F-4D97-AF65-F5344CB8AC3E}">
        <p14:creationId xmlns:p14="http://schemas.microsoft.com/office/powerpoint/2010/main" val="4135843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3672795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1164641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rot="5400000">
            <a:off x="7481547" y="2304710"/>
            <a:ext cx="5115606"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body" idx="1"/>
          </p:nvPr>
        </p:nvSpPr>
        <p:spPr>
          <a:xfrm rot="5400000">
            <a:off x="2147547" y="-247990"/>
            <a:ext cx="5115606"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839788" y="898071"/>
            <a:ext cx="10515600" cy="7926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2"/>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839788" y="987424"/>
            <a:ext cx="3932237" cy="1069975"/>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3567529" y="-1609307"/>
            <a:ext cx="5056942"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159419"/>
            <a:ext cx="10515600" cy="8141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000"/>
              <a:buFont typeface="Open Sans SemiBold"/>
              <a:buNone/>
              <a:defRPr sz="4000" b="1" i="0" u="none" strike="noStrike" cap="none">
                <a:solidFill>
                  <a:schemeClr val="dk1"/>
                </a:solidFill>
                <a:latin typeface="Open Sans SemiBold"/>
                <a:ea typeface="Open Sans SemiBold"/>
                <a:cs typeface="Open Sans SemiBold"/>
                <a:sym typeface="Open Sa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
          <p:cNvSpPr txBox="1">
            <a:spLocks noGrp="1"/>
          </p:cNvSpPr>
          <p:nvPr>
            <p:ph type="body" idx="1"/>
          </p:nvPr>
        </p:nvSpPr>
        <p:spPr>
          <a:xfrm>
            <a:off x="838200" y="1120022"/>
            <a:ext cx="10515600" cy="505694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4"/>
          <p:cNvCxnSpPr/>
          <p:nvPr/>
        </p:nvCxnSpPr>
        <p:spPr>
          <a:xfrm rot="10800000">
            <a:off x="838202" y="893620"/>
            <a:ext cx="10386389" cy="0"/>
          </a:xfrm>
          <a:prstGeom prst="straightConnector1">
            <a:avLst/>
          </a:prstGeom>
          <a:noFill/>
          <a:ln w="25400" cap="flat" cmpd="sng">
            <a:solidFill>
              <a:srgbClr val="272780"/>
            </a:solidFill>
            <a:prstDash val="solid"/>
            <a:miter lim="800000"/>
            <a:headEnd type="none" w="sm" len="sm"/>
            <a:tailEnd type="none" w="sm" len="sm"/>
          </a:ln>
        </p:spPr>
      </p:cxnSp>
      <p:pic>
        <p:nvPicPr>
          <p:cNvPr id="16" name="Google Shape;16;p4"/>
          <p:cNvPicPr preferRelativeResize="0"/>
          <p:nvPr/>
        </p:nvPicPr>
        <p:blipFill rotWithShape="1">
          <a:blip r:embed="rId12">
            <a:alphaModFix/>
          </a:blip>
          <a:srcRect/>
          <a:stretch/>
        </p:blipFill>
        <p:spPr>
          <a:xfrm>
            <a:off x="11415645" y="139074"/>
            <a:ext cx="657087" cy="65708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800793" y="1138989"/>
            <a:ext cx="10590414" cy="229001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Open Sans SemiBold"/>
              <a:buNone/>
            </a:pPr>
            <a:r>
              <a:rPr lang="en-US"/>
              <a:t/>
            </a:r>
            <a:br>
              <a:rPr lang="en-US"/>
            </a:br>
            <a:r>
              <a:rPr lang="en-US" err="1"/>
              <a:t>Bài</a:t>
            </a:r>
            <a:r>
              <a:rPr lang="en-US"/>
              <a:t> 2</a:t>
            </a:r>
            <a:br>
              <a:rPr lang="en-US"/>
            </a:br>
            <a:r>
              <a:rPr lang="en-US" smtClean="0"/>
              <a:t>Pandas </a:t>
            </a:r>
            <a:r>
              <a:rPr lang="en-US" err="1" smtClean="0"/>
              <a:t>cơ</a:t>
            </a:r>
            <a:r>
              <a:rPr lang="en-US" smtClean="0"/>
              <a:t> </a:t>
            </a:r>
            <a:r>
              <a:rPr lang="en-US" err="1" smtClean="0"/>
              <a:t>bản</a:t>
            </a:r>
            <a:endParaRPr/>
          </a:p>
        </p:txBody>
      </p:sp>
      <p:sp>
        <p:nvSpPr>
          <p:cNvPr id="92" name="Google Shape;92;p1"/>
          <p:cNvSpPr txBox="1">
            <a:spLocks noGrp="1"/>
          </p:cNvSpPr>
          <p:nvPr>
            <p:ph type="subTitle" idx="1"/>
          </p:nvPr>
        </p:nvSpPr>
        <p:spPr>
          <a:xfrm>
            <a:off x="1524000" y="4160838"/>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en-US" err="1"/>
              <a:t>Khóa</a:t>
            </a:r>
            <a:r>
              <a:rPr lang="en-US"/>
              <a:t> </a:t>
            </a:r>
            <a:r>
              <a:rPr lang="en-US" err="1"/>
              <a:t>học</a:t>
            </a:r>
            <a:r>
              <a:rPr lang="en-US"/>
              <a:t>: </a:t>
            </a:r>
            <a:r>
              <a:rPr lang="en-US" err="1"/>
              <a:t>Phân</a:t>
            </a:r>
            <a:r>
              <a:rPr lang="en-US"/>
              <a:t> </a:t>
            </a:r>
            <a:r>
              <a:rPr lang="en-US" err="1"/>
              <a:t>tích</a:t>
            </a:r>
            <a:r>
              <a:rPr lang="en-US"/>
              <a:t> </a:t>
            </a:r>
            <a:r>
              <a:rPr lang="en-US" err="1"/>
              <a:t>dữ</a:t>
            </a:r>
            <a:r>
              <a:rPr lang="en-US"/>
              <a:t> </a:t>
            </a:r>
            <a:r>
              <a:rPr lang="en-US" err="1"/>
              <a:t>liệu</a:t>
            </a:r>
            <a:r>
              <a:rPr lang="en-US"/>
              <a:t> </a:t>
            </a:r>
            <a:r>
              <a:rPr lang="en-US" err="1"/>
              <a:t>với</a:t>
            </a:r>
            <a:r>
              <a:rPr lang="en-US"/>
              <a:t> Python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DataFrame từ Tuple</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400" smtClean="0">
                <a:solidFill>
                  <a:srgbClr val="000000"/>
                </a:solidFill>
                <a:latin typeface="Open Sans" panose="020B0606030504020204" pitchFamily="34" charset="0"/>
                <a:ea typeface="Open Sans" panose="020B0606030504020204" pitchFamily="34" charset="0"/>
                <a:cs typeface="Arial"/>
              </a:rPr>
              <a:t>Tuple</a:t>
            </a:r>
            <a:r>
              <a:rPr lang="vi-VN" sz="2400" smtClean="0">
                <a:solidFill>
                  <a:srgbClr val="000000"/>
                </a:solidFill>
                <a:latin typeface="Open Sans" panose="020B0606030504020204" pitchFamily="34" charset="0"/>
                <a:ea typeface="Open Sans" panose="020B0606030504020204" pitchFamily="34" charset="0"/>
                <a:cs typeface="Arial"/>
              </a:rPr>
              <a:t> biểu </a:t>
            </a:r>
            <a:r>
              <a:rPr lang="vi-VN" sz="2400">
                <a:solidFill>
                  <a:srgbClr val="000000"/>
                </a:solidFill>
                <a:latin typeface="Open Sans" panose="020B0606030504020204" pitchFamily="34" charset="0"/>
                <a:ea typeface="Open Sans" panose="020B0606030504020204" pitchFamily="34" charset="0"/>
                <a:cs typeface="Arial"/>
              </a:rPr>
              <a:t>diễn một chuỗi các phần tử </a:t>
            </a:r>
            <a:r>
              <a:rPr lang="en-US" sz="2400" smtClean="0">
                <a:solidFill>
                  <a:srgbClr val="000000"/>
                </a:solidFill>
                <a:latin typeface="Open Sans" panose="020B0606030504020204" pitchFamily="34" charset="0"/>
                <a:ea typeface="Open Sans" panose="020B0606030504020204" pitchFamily="34" charset="0"/>
                <a:cs typeface="Arial"/>
              </a:rPr>
              <a:t>cố định</a:t>
            </a:r>
            <a:r>
              <a:rPr lang="vi-VN" sz="2400" smtClean="0">
                <a:solidFill>
                  <a:srgbClr val="000000"/>
                </a:solidFill>
                <a:latin typeface="Open Sans" panose="020B0606030504020204" pitchFamily="34" charset="0"/>
                <a:ea typeface="Open Sans" panose="020B0606030504020204" pitchFamily="34" charset="0"/>
                <a:cs typeface="Arial"/>
              </a:rPr>
              <a:t>. </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400" smtClean="0">
                <a:solidFill>
                  <a:srgbClr val="000000"/>
                </a:solidFill>
                <a:latin typeface="Open Sans" panose="020B0606030504020204" pitchFamily="34" charset="0"/>
                <a:ea typeface="Open Sans" panose="020B0606030504020204" pitchFamily="34" charset="0"/>
                <a:cs typeface="Arial"/>
              </a:rPr>
              <a:t>Các </a:t>
            </a:r>
            <a:r>
              <a:rPr lang="vi-VN" sz="2400">
                <a:solidFill>
                  <a:srgbClr val="000000"/>
                </a:solidFill>
                <a:latin typeface="Open Sans" panose="020B0606030504020204" pitchFamily="34" charset="0"/>
                <a:ea typeface="Open Sans" panose="020B0606030504020204" pitchFamily="34" charset="0"/>
                <a:cs typeface="Arial"/>
              </a:rPr>
              <a:t>phần tử được đặt trong cặp dấu ngoặc vuông </a:t>
            </a:r>
            <a:r>
              <a:rPr lang="en-US" sz="2400" smtClean="0">
                <a:solidFill>
                  <a:srgbClr val="000000"/>
                </a:solidFill>
                <a:latin typeface="Open Sans" panose="020B0606030504020204" pitchFamily="34" charset="0"/>
                <a:ea typeface="Open Sans" panose="020B0606030504020204" pitchFamily="34" charset="0"/>
                <a:cs typeface="Arial"/>
              </a:rPr>
              <a:t>()</a:t>
            </a:r>
            <a:r>
              <a:rPr lang="vi-VN" sz="2400" smtClean="0">
                <a:solidFill>
                  <a:srgbClr val="000000"/>
                </a:solidFill>
                <a:latin typeface="Open Sans" panose="020B0606030504020204" pitchFamily="34" charset="0"/>
                <a:ea typeface="Open Sans" panose="020B0606030504020204" pitchFamily="34" charset="0"/>
                <a:cs typeface="Arial"/>
              </a:rPr>
              <a:t> </a:t>
            </a:r>
            <a:r>
              <a:rPr lang="vi-VN" sz="2400">
                <a:solidFill>
                  <a:srgbClr val="000000"/>
                </a:solidFill>
                <a:latin typeface="Open Sans" panose="020B0606030504020204" pitchFamily="34" charset="0"/>
                <a:ea typeface="Open Sans" panose="020B0606030504020204" pitchFamily="34" charset="0"/>
                <a:cs typeface="Arial"/>
              </a:rPr>
              <a:t>và được ngăn cách nhau bởi dấu phẩy </a:t>
            </a:r>
            <a:r>
              <a:rPr lang="vi-VN" sz="2400" smtClean="0">
                <a:solidFill>
                  <a:srgbClr val="000000"/>
                </a:solidFill>
                <a:latin typeface="Open Sans" panose="020B0606030504020204" pitchFamily="34" charset="0"/>
                <a:ea typeface="Open Sans" panose="020B0606030504020204" pitchFamily="34" charset="0"/>
                <a:cs typeface="Arial"/>
              </a:rPr>
              <a:t>(,)</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400">
                <a:solidFill>
                  <a:srgbClr val="000000"/>
                </a:solidFill>
                <a:latin typeface="Open Sans" panose="020B0606030504020204" pitchFamily="34" charset="0"/>
                <a:ea typeface="Open Sans" panose="020B0606030504020204" pitchFamily="34" charset="0"/>
                <a:cs typeface="Arial"/>
              </a:rPr>
              <a:t>Tạo DataFrame từ </a:t>
            </a:r>
            <a:r>
              <a:rPr lang="en-US" sz="2400" smtClean="0">
                <a:solidFill>
                  <a:srgbClr val="000000"/>
                </a:solidFill>
                <a:latin typeface="Open Sans" panose="020B0606030504020204" pitchFamily="34" charset="0"/>
                <a:ea typeface="Open Sans" panose="020B0606030504020204" pitchFamily="34" charset="0"/>
                <a:cs typeface="Arial"/>
              </a:rPr>
              <a:t>Tuple:</a:t>
            </a:r>
            <a:endParaRPr lang="en-US" sz="2400">
              <a:solidFill>
                <a:srgbClr val="000000"/>
              </a:solidFill>
              <a:latin typeface="Open Sans" panose="020B0606030504020204" pitchFamily="34" charset="0"/>
              <a:ea typeface="Open Sans" panose="020B0606030504020204" pitchFamily="34" charset="0"/>
              <a:cs typeface="Arial"/>
            </a:endParaRPr>
          </a:p>
          <a:p>
            <a:pPr marL="388620" indent="0" algn="just">
              <a:lnSpc>
                <a:spcPct val="107000"/>
              </a:lnSpc>
              <a:spcAft>
                <a:spcPts val="800"/>
              </a:spcAft>
              <a:buNone/>
            </a:pPr>
            <a:r>
              <a:rPr lang="en-US" sz="2400" i="1" smtClean="0">
                <a:solidFill>
                  <a:srgbClr val="76838F"/>
                </a:solidFill>
                <a:latin typeface="Open Sans" panose="020B0604020202020204" charset="0"/>
                <a:ea typeface="Open Sans" panose="020B0604020202020204" charset="0"/>
              </a:rPr>
              <a:t>Khai </a:t>
            </a:r>
            <a:r>
              <a:rPr lang="en-US" sz="2400" i="1">
                <a:solidFill>
                  <a:srgbClr val="76838F"/>
                </a:solidFill>
                <a:latin typeface="Open Sans" panose="020B0604020202020204" charset="0"/>
                <a:ea typeface="Open Sans" panose="020B0604020202020204" charset="0"/>
              </a:rPr>
              <a:t>báo Tuple:</a:t>
            </a:r>
            <a:endParaRPr lang="en-US">
              <a:latin typeface="Open Sans Light"/>
              <a:ea typeface="Open Sans Light"/>
            </a:endParaRPr>
          </a:p>
          <a:p>
            <a:pPr marL="388620" indent="0" algn="just">
              <a:lnSpc>
                <a:spcPct val="107000"/>
              </a:lnSpc>
              <a:spcAft>
                <a:spcPts val="800"/>
              </a:spcAft>
              <a:buNone/>
            </a:pPr>
            <a:r>
              <a:rPr lang="en-US" sz="2000" smtClean="0">
                <a:solidFill>
                  <a:srgbClr val="C7254E"/>
                </a:solidFill>
                <a:latin typeface="Consolas" panose="020B0609020204030204" pitchFamily="49" charset="0"/>
                <a:ea typeface="Open Sans Light"/>
              </a:rPr>
              <a:t>tuples </a:t>
            </a:r>
            <a:r>
              <a:rPr lang="en-US" sz="2000">
                <a:solidFill>
                  <a:srgbClr val="C7254E"/>
                </a:solidFill>
                <a:latin typeface="Consolas" panose="020B0609020204030204" pitchFamily="49" charset="0"/>
                <a:ea typeface="Open Sans Light"/>
              </a:rPr>
              <a:t>= [('Kế toán', 2000),( 'Kinh doanh', 2100), ('Tiếp thị', 1900)]</a:t>
            </a:r>
            <a:endParaRPr lang="en-US">
              <a:latin typeface="Open Sans Light"/>
              <a:ea typeface="Open Sans Light"/>
            </a:endParaRPr>
          </a:p>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Gán giá trị của Tuple vào DataFrame</a:t>
            </a:r>
            <a:endParaRPr lang="en-US" i="1">
              <a:latin typeface="Open Sans Light"/>
              <a:ea typeface="Open Sans Light"/>
            </a:endParaRPr>
          </a:p>
          <a:p>
            <a:pPr marL="114300" indent="0">
              <a:buNone/>
            </a:pPr>
            <a:r>
              <a:rPr lang="en-US" sz="2000">
                <a:solidFill>
                  <a:srgbClr val="C7254E"/>
                </a:solidFill>
                <a:latin typeface="Consolas" panose="020B0609020204030204" pitchFamily="49" charset="0"/>
                <a:ea typeface="Open Sans Light"/>
                <a:cs typeface="Open Sans Light"/>
              </a:rPr>
              <a:t> </a:t>
            </a:r>
            <a:r>
              <a:rPr lang="en-US" sz="2000" smtClean="0">
                <a:solidFill>
                  <a:srgbClr val="C7254E"/>
                </a:solidFill>
                <a:latin typeface="Consolas" panose="020B0609020204030204" pitchFamily="49" charset="0"/>
                <a:ea typeface="Open Sans Light"/>
                <a:cs typeface="Open Sans Light"/>
              </a:rPr>
              <a:t> df </a:t>
            </a:r>
            <a:r>
              <a:rPr lang="en-US" sz="2000">
                <a:solidFill>
                  <a:srgbClr val="C7254E"/>
                </a:solidFill>
                <a:latin typeface="Consolas" panose="020B0609020204030204" pitchFamily="49" charset="0"/>
                <a:ea typeface="Open Sans Light"/>
                <a:cs typeface="Open Sans Light"/>
              </a:rPr>
              <a:t>= pd.DataFrame(tuples, columns=['Nghề','Lương'])</a:t>
            </a:r>
            <a:endParaRPr lang="en-US" sz="2000">
              <a:latin typeface="Open Sans Light"/>
              <a:ea typeface="Open Sans Light"/>
            </a:endParaRPr>
          </a:p>
        </p:txBody>
      </p:sp>
    </p:spTree>
    <p:extLst>
      <p:ext uri="{BB962C8B-B14F-4D97-AF65-F5344CB8AC3E}">
        <p14:creationId xmlns:p14="http://schemas.microsoft.com/office/powerpoint/2010/main" val="388524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DataFrame từ </a:t>
            </a:r>
            <a:r>
              <a:rPr lang="en-US"/>
              <a:t>Dictionary</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400">
                <a:solidFill>
                  <a:srgbClr val="000000"/>
                </a:solidFill>
                <a:latin typeface="Open Sans" panose="020B0606030504020204" pitchFamily="34" charset="0"/>
                <a:ea typeface="Open Sans" panose="020B0606030504020204" pitchFamily="34" charset="0"/>
                <a:cs typeface="Arial"/>
              </a:rPr>
              <a:t>Dictionary là tập hợp các cặp khóa giá trị theo dạng key:value, key và value </a:t>
            </a:r>
            <a:r>
              <a:rPr lang="en-US" sz="2400" smtClean="0">
                <a:solidFill>
                  <a:srgbClr val="000000"/>
                </a:solidFill>
                <a:latin typeface="Open Sans" panose="020B0606030504020204" pitchFamily="34" charset="0"/>
                <a:ea typeface="Open Sans" panose="020B0606030504020204" pitchFamily="34" charset="0"/>
                <a:cs typeface="Arial"/>
              </a:rPr>
              <a:t>được trình bày như một List có </a:t>
            </a:r>
            <a:r>
              <a:rPr lang="en-US" sz="2400">
                <a:solidFill>
                  <a:srgbClr val="000000"/>
                </a:solidFill>
                <a:latin typeface="Open Sans" panose="020B0606030504020204" pitchFamily="34" charset="0"/>
                <a:ea typeface="Open Sans" panose="020B0606030504020204" pitchFamily="34" charset="0"/>
                <a:cs typeface="Arial"/>
              </a:rPr>
              <a:t>thể có kiểu dữ liệu bất kỳ</a:t>
            </a:r>
            <a:r>
              <a:rPr lang="vi-VN" sz="2400" smtClean="0">
                <a:solidFill>
                  <a:srgbClr val="000000"/>
                </a:solidFill>
                <a:latin typeface="Open Sans" panose="020B0606030504020204" pitchFamily="34" charset="0"/>
                <a:ea typeface="Open Sans" panose="020B0606030504020204" pitchFamily="34" charset="0"/>
                <a:cs typeface="Arial"/>
              </a:rPr>
              <a:t>. </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400" smtClean="0">
                <a:solidFill>
                  <a:srgbClr val="000000"/>
                </a:solidFill>
                <a:latin typeface="Open Sans" panose="020B0606030504020204" pitchFamily="34" charset="0"/>
                <a:ea typeface="Open Sans" panose="020B0606030504020204" pitchFamily="34" charset="0"/>
                <a:cs typeface="Arial"/>
              </a:rPr>
              <a:t>D</a:t>
            </a:r>
            <a:r>
              <a:rPr lang="vi-VN" sz="2400" smtClean="0">
                <a:solidFill>
                  <a:srgbClr val="000000"/>
                </a:solidFill>
                <a:latin typeface="Open Sans" panose="020B0606030504020204" pitchFamily="34" charset="0"/>
                <a:ea typeface="Open Sans" panose="020B0606030504020204" pitchFamily="34" charset="0"/>
                <a:cs typeface="Arial"/>
              </a:rPr>
              <a:t>ictionary </a:t>
            </a:r>
            <a:r>
              <a:rPr lang="vi-VN" sz="2400">
                <a:solidFill>
                  <a:srgbClr val="000000"/>
                </a:solidFill>
                <a:latin typeface="Open Sans" panose="020B0606030504020204" pitchFamily="34" charset="0"/>
                <a:ea typeface="Open Sans" panose="020B0606030504020204" pitchFamily="34" charset="0"/>
                <a:cs typeface="Arial"/>
              </a:rPr>
              <a:t>được định nghĩa trong dấu ngoặc nhọn </a:t>
            </a:r>
            <a:r>
              <a:rPr lang="vi-VN" sz="2400" smtClean="0">
                <a:solidFill>
                  <a:srgbClr val="000000"/>
                </a:solidFill>
                <a:latin typeface="Open Sans" panose="020B0606030504020204" pitchFamily="34" charset="0"/>
                <a:ea typeface="Open Sans" panose="020B0606030504020204" pitchFamily="34" charset="0"/>
                <a:cs typeface="Arial"/>
              </a:rPr>
              <a:t>{}</a:t>
            </a:r>
            <a:r>
              <a:rPr lang="en-US" sz="2400" smtClean="0">
                <a:solidFill>
                  <a:srgbClr val="000000"/>
                </a:solidFill>
                <a:latin typeface="Open Sans" panose="020B0606030504020204" pitchFamily="34" charset="0"/>
                <a:ea typeface="Open Sans" panose="020B0606030504020204" pitchFamily="34" charset="0"/>
                <a:cs typeface="Arial"/>
              </a:rPr>
              <a:t>, </a:t>
            </a:r>
            <a:r>
              <a:rPr lang="vi-VN" sz="2400">
                <a:solidFill>
                  <a:srgbClr val="000000"/>
                </a:solidFill>
                <a:latin typeface="Open Sans" panose="020B0606030504020204" pitchFamily="34" charset="0"/>
                <a:ea typeface="Open Sans" panose="020B0606030504020204" pitchFamily="34" charset="0"/>
                <a:cs typeface="Arial"/>
              </a:rPr>
              <a:t>giá trị của key tương ứng với các cột, giá trị của value </a:t>
            </a:r>
            <a:r>
              <a:rPr lang="en-US" sz="2400" smtClean="0">
                <a:solidFill>
                  <a:srgbClr val="000000"/>
                </a:solidFill>
                <a:latin typeface="Open Sans" panose="020B0606030504020204" pitchFamily="34" charset="0"/>
                <a:ea typeface="Open Sans" panose="020B0606030504020204" pitchFamily="34" charset="0"/>
                <a:cs typeface="Arial"/>
              </a:rPr>
              <a:t>tương ứng với các dòng.</a:t>
            </a:r>
          </a:p>
          <a:p>
            <a:pPr marL="342900" algn="just">
              <a:lnSpc>
                <a:spcPct val="150000"/>
              </a:lnSpc>
              <a:spcBef>
                <a:spcPts val="0"/>
              </a:spcBef>
              <a:buClr>
                <a:srgbClr val="000000"/>
              </a:buClr>
              <a:buSzTx/>
            </a:pPr>
            <a:r>
              <a:rPr lang="en-US" sz="2400" smtClean="0">
                <a:solidFill>
                  <a:srgbClr val="000000"/>
                </a:solidFill>
                <a:latin typeface="Open Sans" panose="020B0606030504020204" pitchFamily="34" charset="0"/>
                <a:ea typeface="Open Sans" panose="020B0606030504020204" pitchFamily="34" charset="0"/>
                <a:cs typeface="Arial"/>
              </a:rPr>
              <a:t>Tạo </a:t>
            </a:r>
            <a:r>
              <a:rPr lang="en-US" sz="2400">
                <a:solidFill>
                  <a:srgbClr val="000000"/>
                </a:solidFill>
                <a:latin typeface="Open Sans" panose="020B0606030504020204" pitchFamily="34" charset="0"/>
                <a:ea typeface="Open Sans" panose="020B0606030504020204" pitchFamily="34" charset="0"/>
                <a:cs typeface="Arial"/>
              </a:rPr>
              <a:t>DataFrame từ Dictionary </a:t>
            </a:r>
            <a:r>
              <a:rPr lang="en-US" sz="2400" smtClean="0">
                <a:solidFill>
                  <a:srgbClr val="000000"/>
                </a:solidFill>
                <a:latin typeface="Open Sans" panose="020B0606030504020204" pitchFamily="34" charset="0"/>
                <a:ea typeface="Open Sans" panose="020B0606030504020204" pitchFamily="34" charset="0"/>
                <a:cs typeface="Arial"/>
              </a:rPr>
              <a:t>:</a:t>
            </a:r>
            <a:endParaRPr lang="en-US" sz="2400">
              <a:solidFill>
                <a:srgbClr val="000000"/>
              </a:solidFill>
              <a:latin typeface="Open Sans" panose="020B0606030504020204" pitchFamily="34" charset="0"/>
              <a:ea typeface="Open Sans" panose="020B0606030504020204" pitchFamily="34" charset="0"/>
              <a:cs typeface="Arial"/>
            </a:endParaRPr>
          </a:p>
          <a:p>
            <a:pPr marL="388620" indent="0" algn="just">
              <a:lnSpc>
                <a:spcPct val="107000"/>
              </a:lnSpc>
              <a:spcAft>
                <a:spcPts val="800"/>
              </a:spcAft>
              <a:buNone/>
            </a:pPr>
            <a:r>
              <a:rPr lang="en-US" sz="2400" i="1" smtClean="0">
                <a:solidFill>
                  <a:srgbClr val="76838F"/>
                </a:solidFill>
                <a:latin typeface="Open Sans" panose="020B0604020202020204" charset="0"/>
                <a:ea typeface="Open Sans" panose="020B0604020202020204" charset="0"/>
              </a:rPr>
              <a:t>Khai </a:t>
            </a:r>
            <a:r>
              <a:rPr lang="en-US" sz="2400" i="1">
                <a:solidFill>
                  <a:srgbClr val="76838F"/>
                </a:solidFill>
                <a:latin typeface="Open Sans" panose="020B0604020202020204" charset="0"/>
                <a:ea typeface="Open Sans" panose="020B0604020202020204" charset="0"/>
              </a:rPr>
              <a:t>báo</a:t>
            </a:r>
            <a:r>
              <a:rPr lang="en-US" sz="2400" i="1" smtClean="0">
                <a:solidFill>
                  <a:srgbClr val="76838F"/>
                </a:solidFill>
                <a:latin typeface="Open Sans" panose="020B0604020202020204" charset="0"/>
                <a:ea typeface="Open Sans" panose="020B0604020202020204" charset="0"/>
              </a:rPr>
              <a:t> </a:t>
            </a:r>
            <a:r>
              <a:rPr lang="en-US" sz="2400" i="1">
                <a:solidFill>
                  <a:srgbClr val="76838F"/>
                </a:solidFill>
                <a:latin typeface="Open Sans" panose="020B0604020202020204" charset="0"/>
                <a:ea typeface="Open Sans" panose="020B0604020202020204" charset="0"/>
              </a:rPr>
              <a:t>Dictionary </a:t>
            </a:r>
            <a:r>
              <a:rPr lang="en-US" sz="2400" i="1" smtClean="0">
                <a:solidFill>
                  <a:srgbClr val="76838F"/>
                </a:solidFill>
                <a:latin typeface="Open Sans" panose="020B0604020202020204" charset="0"/>
                <a:ea typeface="Open Sans" panose="020B0604020202020204" charset="0"/>
              </a:rPr>
              <a:t>:</a:t>
            </a:r>
            <a:endParaRPr lang="en-US">
              <a:latin typeface="Open Sans Light"/>
              <a:ea typeface="Open Sans Light"/>
            </a:endParaRPr>
          </a:p>
          <a:p>
            <a:pPr marL="388620" indent="0" algn="just">
              <a:lnSpc>
                <a:spcPct val="107000"/>
              </a:lnSpc>
              <a:spcAft>
                <a:spcPts val="800"/>
              </a:spcAft>
              <a:buNone/>
            </a:pPr>
            <a:r>
              <a:rPr lang="vi-VN" sz="2000">
                <a:solidFill>
                  <a:srgbClr val="C7254E"/>
                </a:solidFill>
                <a:latin typeface="Consolas" panose="020B0609020204030204" pitchFamily="49" charset="0"/>
                <a:ea typeface="Open Sans Light"/>
              </a:rPr>
              <a:t>dic = {'Nghề':['Kế toán','Kinh doanh','Tiếp thị'],</a:t>
            </a:r>
          </a:p>
          <a:p>
            <a:pPr marL="388620" indent="0" algn="just">
              <a:lnSpc>
                <a:spcPct val="107000"/>
              </a:lnSpc>
              <a:spcAft>
                <a:spcPts val="800"/>
              </a:spcAft>
              <a:buNone/>
            </a:pPr>
            <a:r>
              <a:rPr lang="vi-VN" sz="2000">
                <a:solidFill>
                  <a:srgbClr val="C7254E"/>
                </a:solidFill>
                <a:latin typeface="Consolas" panose="020B0609020204030204" pitchFamily="49" charset="0"/>
                <a:ea typeface="Open Sans Light"/>
              </a:rPr>
              <a:t>       'Lương':[2000, 2100, 1900]}</a:t>
            </a:r>
          </a:p>
          <a:p>
            <a:pPr marL="388620" indent="0" algn="just">
              <a:lnSpc>
                <a:spcPct val="107000"/>
              </a:lnSpc>
              <a:spcAft>
                <a:spcPts val="800"/>
              </a:spcAft>
              <a:buNone/>
            </a:pPr>
            <a:r>
              <a:rPr lang="en-US" sz="2400" i="1" smtClean="0">
                <a:solidFill>
                  <a:srgbClr val="76838F"/>
                </a:solidFill>
                <a:latin typeface="Open Sans" panose="020B0604020202020204" charset="0"/>
                <a:ea typeface="Open Sans" panose="020B0604020202020204" charset="0"/>
              </a:rPr>
              <a:t>Gán </a:t>
            </a:r>
            <a:r>
              <a:rPr lang="en-US" sz="2400" i="1">
                <a:solidFill>
                  <a:srgbClr val="76838F"/>
                </a:solidFill>
                <a:latin typeface="Open Sans" panose="020B0604020202020204" charset="0"/>
                <a:ea typeface="Open Sans" panose="020B0604020202020204" charset="0"/>
              </a:rPr>
              <a:t>giá trị của Dictionary</a:t>
            </a:r>
            <a:r>
              <a:rPr lang="en-US" sz="2400" i="1" smtClean="0">
                <a:solidFill>
                  <a:srgbClr val="76838F"/>
                </a:solidFill>
                <a:latin typeface="Open Sans" panose="020B0604020202020204" charset="0"/>
                <a:ea typeface="Open Sans" panose="020B0604020202020204" charset="0"/>
              </a:rPr>
              <a:t> </a:t>
            </a:r>
            <a:r>
              <a:rPr lang="en-US" sz="2400" i="1">
                <a:solidFill>
                  <a:srgbClr val="76838F"/>
                </a:solidFill>
                <a:latin typeface="Open Sans" panose="020B0604020202020204" charset="0"/>
                <a:ea typeface="Open Sans" panose="020B0604020202020204" charset="0"/>
              </a:rPr>
              <a:t>vào DataFrame</a:t>
            </a:r>
            <a:endParaRPr lang="en-US" i="1">
              <a:latin typeface="Open Sans Light"/>
              <a:ea typeface="Open Sans Light"/>
            </a:endParaRPr>
          </a:p>
          <a:p>
            <a:pPr marL="114300" indent="0">
              <a:buNone/>
            </a:pPr>
            <a:r>
              <a:rPr lang="en-US" sz="2000">
                <a:solidFill>
                  <a:srgbClr val="C7254E"/>
                </a:solidFill>
                <a:latin typeface="Consolas" panose="020B0609020204030204" pitchFamily="49" charset="0"/>
                <a:ea typeface="Open Sans Light"/>
                <a:cs typeface="Open Sans Light"/>
              </a:rPr>
              <a:t> </a:t>
            </a:r>
            <a:r>
              <a:rPr lang="en-US" sz="2000" smtClean="0">
                <a:solidFill>
                  <a:srgbClr val="C7254E"/>
                </a:solidFill>
                <a:latin typeface="Consolas" panose="020B0609020204030204" pitchFamily="49" charset="0"/>
                <a:ea typeface="Open Sans Light"/>
                <a:cs typeface="Open Sans Light"/>
              </a:rPr>
              <a:t> df </a:t>
            </a:r>
            <a:r>
              <a:rPr lang="en-US" sz="2000">
                <a:solidFill>
                  <a:srgbClr val="C7254E"/>
                </a:solidFill>
                <a:latin typeface="Consolas" panose="020B0609020204030204" pitchFamily="49" charset="0"/>
                <a:ea typeface="Open Sans Light"/>
                <a:cs typeface="Open Sans Light"/>
              </a:rPr>
              <a:t>= </a:t>
            </a:r>
            <a:r>
              <a:rPr lang="en-US" sz="2000" smtClean="0">
                <a:solidFill>
                  <a:srgbClr val="C7254E"/>
                </a:solidFill>
                <a:latin typeface="Consolas" panose="020B0609020204030204" pitchFamily="49" charset="0"/>
                <a:ea typeface="Open Sans Light"/>
                <a:cs typeface="Open Sans Light"/>
              </a:rPr>
              <a:t>pd.DataFrame(dic)</a:t>
            </a:r>
            <a:endParaRPr lang="en-US" sz="2000">
              <a:latin typeface="Open Sans Light"/>
              <a:ea typeface="Open Sans Light"/>
            </a:endParaRPr>
          </a:p>
        </p:txBody>
      </p:sp>
    </p:spTree>
    <p:extLst>
      <p:ext uri="{BB962C8B-B14F-4D97-AF65-F5344CB8AC3E}">
        <p14:creationId xmlns:p14="http://schemas.microsoft.com/office/powerpoint/2010/main" val="2819929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Giới thiệu về Pandas Series</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vi-VN" sz="2400">
                <a:solidFill>
                  <a:srgbClr val="000000"/>
                </a:solidFill>
                <a:latin typeface="Open Sans" panose="020B0606030504020204" pitchFamily="34" charset="0"/>
                <a:ea typeface="Open Sans" panose="020B0606030504020204" pitchFamily="34" charset="0"/>
                <a:cs typeface="Arial"/>
              </a:rPr>
              <a:t>Series là cấu trúc dữ liệu tuần tự một chiều có thể lưu trữ và xử lý các loại dữ liệu khác nhau như kiểu chuỗi, kiểu số, kiểu thời gian… </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400" smtClean="0">
                <a:solidFill>
                  <a:srgbClr val="000000"/>
                </a:solidFill>
                <a:latin typeface="Open Sans" panose="020B0606030504020204" pitchFamily="34" charset="0"/>
                <a:ea typeface="Open Sans" panose="020B0606030504020204" pitchFamily="34" charset="0"/>
                <a:cs typeface="Arial"/>
              </a:rPr>
              <a:t>Series </a:t>
            </a:r>
            <a:r>
              <a:rPr lang="vi-VN" sz="2400">
                <a:solidFill>
                  <a:srgbClr val="000000"/>
                </a:solidFill>
                <a:latin typeface="Open Sans" panose="020B0606030504020204" pitchFamily="34" charset="0"/>
                <a:ea typeface="Open Sans" panose="020B0606030504020204" pitchFamily="34" charset="0"/>
                <a:cs typeface="Arial"/>
              </a:rPr>
              <a:t>là một trong các cột của DataFrame. </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400" smtClean="0">
                <a:solidFill>
                  <a:srgbClr val="000000"/>
                </a:solidFill>
                <a:latin typeface="Open Sans" panose="020B0606030504020204" pitchFamily="34" charset="0"/>
                <a:ea typeface="Open Sans" panose="020B0606030504020204" pitchFamily="34" charset="0"/>
                <a:cs typeface="Arial"/>
              </a:rPr>
              <a:t>Có </a:t>
            </a:r>
            <a:r>
              <a:rPr lang="vi-VN" sz="2400">
                <a:solidFill>
                  <a:srgbClr val="000000"/>
                </a:solidFill>
                <a:latin typeface="Open Sans" panose="020B0606030504020204" pitchFamily="34" charset="0"/>
                <a:ea typeface="Open Sans" panose="020B0606030504020204" pitchFamily="34" charset="0"/>
                <a:cs typeface="Arial"/>
              </a:rPr>
              <a:t>thể tạo Series bằng cách sử dụng Dictionary, mảng NumPy và từ các giá trị vô </a:t>
            </a:r>
            <a:r>
              <a:rPr lang="vi-VN" sz="2400" smtClean="0">
                <a:solidFill>
                  <a:srgbClr val="000000"/>
                </a:solidFill>
                <a:latin typeface="Open Sans" panose="020B0606030504020204" pitchFamily="34" charset="0"/>
                <a:ea typeface="Open Sans" panose="020B0606030504020204" pitchFamily="34" charset="0"/>
                <a:cs typeface="Arial"/>
              </a:rPr>
              <a:t>hướng. </a:t>
            </a:r>
            <a:endParaRPr lang="en-US" sz="2400" smtClean="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4113165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Series từ </a:t>
            </a:r>
            <a:r>
              <a:rPr lang="en-US"/>
              <a:t>Dictionary</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88620" indent="0" algn="just">
              <a:lnSpc>
                <a:spcPct val="107000"/>
              </a:lnSpc>
              <a:spcAft>
                <a:spcPts val="800"/>
              </a:spcAft>
              <a:buNone/>
            </a:pPr>
            <a:r>
              <a:rPr lang="en-US" sz="2400" i="1" smtClean="0">
                <a:solidFill>
                  <a:srgbClr val="76838F"/>
                </a:solidFill>
                <a:latin typeface="Open Sans" panose="020B0604020202020204" charset="0"/>
                <a:ea typeface="Open Sans" panose="020B0604020202020204" charset="0"/>
              </a:rPr>
              <a:t>Khai </a:t>
            </a:r>
            <a:r>
              <a:rPr lang="en-US" sz="2400" i="1">
                <a:solidFill>
                  <a:srgbClr val="76838F"/>
                </a:solidFill>
                <a:latin typeface="Open Sans" panose="020B0604020202020204" charset="0"/>
                <a:ea typeface="Open Sans" panose="020B0604020202020204" charset="0"/>
              </a:rPr>
              <a:t>báo Dictionary:</a:t>
            </a:r>
            <a:endParaRPr lang="en-US" sz="2400">
              <a:latin typeface="Open Sans Light"/>
              <a:ea typeface="Open Sans Light"/>
            </a:endParaRPr>
          </a:p>
          <a:p>
            <a:pPr marL="388620" indent="0" algn="just">
              <a:lnSpc>
                <a:spcPct val="107000"/>
              </a:lnSpc>
              <a:spcAft>
                <a:spcPts val="800"/>
              </a:spcAft>
              <a:buNone/>
            </a:pPr>
            <a:r>
              <a:rPr lang="en-US" sz="2400">
                <a:solidFill>
                  <a:srgbClr val="C7254E"/>
                </a:solidFill>
                <a:latin typeface="Consolas" panose="020B0609020204030204" pitchFamily="49" charset="0"/>
                <a:ea typeface="Open Sans Light"/>
              </a:rPr>
              <a:t>dict = {0 : 'Kế toán', 1 : 'Kinh doanh', 2 : 'Tiếp thị'}</a:t>
            </a:r>
            <a:endParaRPr lang="en-US" sz="2400">
              <a:latin typeface="Open Sans Light"/>
              <a:ea typeface="Open Sans Light"/>
            </a:endParaRPr>
          </a:p>
          <a:p>
            <a:pPr marL="388620" indent="0">
              <a:lnSpc>
                <a:spcPct val="107000"/>
              </a:lnSpc>
              <a:spcAft>
                <a:spcPts val="800"/>
              </a:spcAft>
              <a:buNone/>
            </a:pPr>
            <a:r>
              <a:rPr lang="en-US" sz="2400">
                <a:solidFill>
                  <a:srgbClr val="76838F"/>
                </a:solidFill>
                <a:latin typeface="Open Sans" panose="020B0604020202020204" charset="0"/>
                <a:ea typeface="Open Sans" panose="020B0604020202020204" charset="0"/>
              </a:rPr>
              <a:t>Gán giá trị của Dictionary vào Series</a:t>
            </a:r>
            <a:endParaRPr lang="en-US" sz="2400">
              <a:latin typeface="Open Sans Light"/>
              <a:ea typeface="Open Sans Light"/>
            </a:endParaRPr>
          </a:p>
          <a:p>
            <a:pPr marL="388620" indent="0" algn="just">
              <a:lnSpc>
                <a:spcPct val="107000"/>
              </a:lnSpc>
              <a:spcAft>
                <a:spcPts val="800"/>
              </a:spcAft>
              <a:buNone/>
            </a:pPr>
            <a:r>
              <a:rPr lang="en-US" sz="2400">
                <a:solidFill>
                  <a:srgbClr val="C7254E"/>
                </a:solidFill>
                <a:latin typeface="Consolas" panose="020B0609020204030204" pitchFamily="49" charset="0"/>
                <a:ea typeface="Open Sans Light"/>
              </a:rPr>
              <a:t>seri = pd.Series(dict)</a:t>
            </a:r>
            <a:endParaRPr lang="en-US" sz="2400">
              <a:effectLst/>
              <a:latin typeface="Open Sans Light"/>
              <a:ea typeface="Open Sans Light"/>
            </a:endParaRPr>
          </a:p>
        </p:txBody>
      </p:sp>
    </p:spTree>
    <p:extLst>
      <p:ext uri="{BB962C8B-B14F-4D97-AF65-F5344CB8AC3E}">
        <p14:creationId xmlns:p14="http://schemas.microsoft.com/office/powerpoint/2010/main" val="4218089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Series từ </a:t>
            </a:r>
            <a:r>
              <a:rPr lang="en-US"/>
              <a:t>Numpy array</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Khai báo thư viện</a:t>
            </a:r>
            <a:endParaRPr lang="en-US" sz="2400">
              <a:latin typeface="Open Sans Light"/>
              <a:ea typeface="Open Sans Light"/>
            </a:endParaRPr>
          </a:p>
          <a:p>
            <a:pPr marL="114300" indent="0" algn="just">
              <a:buNone/>
            </a:pPr>
            <a:r>
              <a:rPr lang="en-US" sz="2400" smtClean="0">
                <a:solidFill>
                  <a:srgbClr val="C7254E"/>
                </a:solidFill>
                <a:latin typeface="Consolas" panose="020B0609020204030204" pitchFamily="49" charset="0"/>
              </a:rPr>
              <a:t>  import </a:t>
            </a:r>
            <a:r>
              <a:rPr lang="en-US" sz="2400">
                <a:solidFill>
                  <a:srgbClr val="C7254E"/>
                </a:solidFill>
                <a:latin typeface="Consolas" panose="020B0609020204030204" pitchFamily="49" charset="0"/>
              </a:rPr>
              <a:t>pandas as pd</a:t>
            </a:r>
            <a:endParaRPr lang="en-US" sz="2400"/>
          </a:p>
          <a:p>
            <a:pPr marL="388620" indent="0" algn="just">
              <a:lnSpc>
                <a:spcPct val="107000"/>
              </a:lnSpc>
              <a:spcAft>
                <a:spcPts val="800"/>
              </a:spcAft>
              <a:buNone/>
            </a:pPr>
            <a:r>
              <a:rPr lang="en-US" sz="2400">
                <a:solidFill>
                  <a:srgbClr val="C7254E"/>
                </a:solidFill>
                <a:latin typeface="Consolas" panose="020B0609020204030204" pitchFamily="49" charset="0"/>
                <a:ea typeface="Open Sans Light"/>
              </a:rPr>
              <a:t>import numpy as np</a:t>
            </a:r>
            <a:endParaRPr lang="en-US" sz="2400">
              <a:latin typeface="Open Sans Light"/>
              <a:ea typeface="Open Sans Light"/>
            </a:endParaRPr>
          </a:p>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Tạo Numpy array</a:t>
            </a:r>
            <a:endParaRPr lang="en-US" sz="2400">
              <a:latin typeface="Open Sans Light"/>
              <a:ea typeface="Open Sans Light"/>
            </a:endParaRPr>
          </a:p>
          <a:p>
            <a:pPr marL="388620" indent="0" algn="just">
              <a:lnSpc>
                <a:spcPct val="107000"/>
              </a:lnSpc>
              <a:spcAft>
                <a:spcPts val="800"/>
              </a:spcAft>
              <a:buNone/>
            </a:pPr>
            <a:r>
              <a:rPr lang="en-US" sz="2400">
                <a:solidFill>
                  <a:srgbClr val="C7254E"/>
                </a:solidFill>
                <a:latin typeface="Consolas" panose="020B0609020204030204" pitchFamily="49" charset="0"/>
                <a:ea typeface="Open Sans Light"/>
              </a:rPr>
              <a:t>arr = np.array([51,65,48,59,68])</a:t>
            </a:r>
            <a:endParaRPr lang="en-US" sz="2400">
              <a:latin typeface="Open Sans Light"/>
              <a:ea typeface="Open Sans Light"/>
            </a:endParaRPr>
          </a:p>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Gán giá trị của array vào Series</a:t>
            </a:r>
            <a:endParaRPr lang="en-US" sz="2400">
              <a:latin typeface="Open Sans Light"/>
              <a:ea typeface="Open Sans Light"/>
            </a:endParaRPr>
          </a:p>
          <a:p>
            <a:pPr marL="114300" indent="0">
              <a:buNone/>
            </a:pPr>
            <a:r>
              <a:rPr lang="en-US" sz="2400" smtClean="0">
                <a:solidFill>
                  <a:srgbClr val="C7254E"/>
                </a:solidFill>
                <a:latin typeface="Consolas" panose="020B0609020204030204" pitchFamily="49" charset="0"/>
                <a:ea typeface="Open Sans Light"/>
                <a:cs typeface="Open Sans Light"/>
              </a:rPr>
              <a:t>  seri </a:t>
            </a:r>
            <a:r>
              <a:rPr lang="en-US" sz="2400">
                <a:solidFill>
                  <a:srgbClr val="C7254E"/>
                </a:solidFill>
                <a:latin typeface="Consolas" panose="020B0609020204030204" pitchFamily="49" charset="0"/>
                <a:ea typeface="Open Sans Light"/>
                <a:cs typeface="Open Sans Light"/>
              </a:rPr>
              <a:t>= pd.Series(arr)</a:t>
            </a:r>
            <a:endParaRPr lang="en-US" sz="2400">
              <a:effectLst/>
              <a:latin typeface="Open Sans Light"/>
              <a:ea typeface="Open Sans Light"/>
            </a:endParaRPr>
          </a:p>
        </p:txBody>
      </p:sp>
    </p:spTree>
    <p:extLst>
      <p:ext uri="{BB962C8B-B14F-4D97-AF65-F5344CB8AC3E}">
        <p14:creationId xmlns:p14="http://schemas.microsoft.com/office/powerpoint/2010/main" val="2536512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Series từ </a:t>
            </a:r>
            <a:r>
              <a:rPr lang="vi-VN"/>
              <a:t>các giá trị vô hướng</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Khai báo thư viện</a:t>
            </a:r>
            <a:endParaRPr lang="en-US" sz="2400">
              <a:latin typeface="Open Sans Light"/>
              <a:ea typeface="Open Sans Light"/>
            </a:endParaRPr>
          </a:p>
          <a:p>
            <a:pPr marL="114300" indent="0" algn="just">
              <a:buNone/>
            </a:pPr>
            <a:r>
              <a:rPr lang="en-US" sz="2400" smtClean="0">
                <a:solidFill>
                  <a:srgbClr val="C7254E"/>
                </a:solidFill>
                <a:latin typeface="Consolas" panose="020B0609020204030204" pitchFamily="49" charset="0"/>
              </a:rPr>
              <a:t>  import </a:t>
            </a:r>
            <a:r>
              <a:rPr lang="en-US" sz="2400">
                <a:solidFill>
                  <a:srgbClr val="C7254E"/>
                </a:solidFill>
                <a:latin typeface="Consolas" panose="020B0609020204030204" pitchFamily="49" charset="0"/>
              </a:rPr>
              <a:t>pandas as pd</a:t>
            </a:r>
            <a:endParaRPr lang="en-US" sz="2400"/>
          </a:p>
          <a:p>
            <a:pPr marL="388620" indent="0" algn="just">
              <a:lnSpc>
                <a:spcPct val="107000"/>
              </a:lnSpc>
              <a:spcAft>
                <a:spcPts val="800"/>
              </a:spcAft>
              <a:buNone/>
            </a:pPr>
            <a:r>
              <a:rPr lang="en-US" sz="2400">
                <a:solidFill>
                  <a:srgbClr val="C7254E"/>
                </a:solidFill>
                <a:latin typeface="Consolas" panose="020B0609020204030204" pitchFamily="49" charset="0"/>
                <a:ea typeface="Open Sans Light"/>
              </a:rPr>
              <a:t>import numpy as np</a:t>
            </a:r>
            <a:endParaRPr lang="en-US" sz="2400">
              <a:latin typeface="Open Sans Light"/>
              <a:ea typeface="Open Sans Light"/>
            </a:endParaRPr>
          </a:p>
          <a:p>
            <a:pPr marL="388620" indent="0" algn="just">
              <a:lnSpc>
                <a:spcPct val="107000"/>
              </a:lnSpc>
              <a:spcAft>
                <a:spcPts val="800"/>
              </a:spcAft>
              <a:buNone/>
            </a:pPr>
            <a:r>
              <a:rPr lang="en-US" sz="2400" i="1">
                <a:solidFill>
                  <a:srgbClr val="76838F"/>
                </a:solidFill>
                <a:latin typeface="Open Sans" panose="020B0604020202020204" charset="0"/>
                <a:ea typeface="Open Sans" panose="020B0604020202020204" charset="0"/>
              </a:rPr>
              <a:t>Tạo Series</a:t>
            </a:r>
            <a:endParaRPr lang="en-US" sz="2400">
              <a:latin typeface="Open Sans Light"/>
              <a:ea typeface="Open Sans Light"/>
            </a:endParaRPr>
          </a:p>
          <a:p>
            <a:pPr marL="114300" indent="0">
              <a:buNone/>
            </a:pPr>
            <a:r>
              <a:rPr lang="en-US" sz="2400" smtClean="0">
                <a:solidFill>
                  <a:srgbClr val="C7254E"/>
                </a:solidFill>
                <a:latin typeface="Consolas" panose="020B0609020204030204" pitchFamily="49" charset="0"/>
                <a:ea typeface="Open Sans Light"/>
                <a:cs typeface="Open Sans Light"/>
              </a:rPr>
              <a:t>  seri </a:t>
            </a:r>
            <a:r>
              <a:rPr lang="en-US" sz="2400">
                <a:solidFill>
                  <a:srgbClr val="C7254E"/>
                </a:solidFill>
                <a:latin typeface="Consolas" panose="020B0609020204030204" pitchFamily="49" charset="0"/>
                <a:ea typeface="Open Sans Light"/>
                <a:cs typeface="Open Sans Light"/>
              </a:rPr>
              <a:t>= pd.Series(10, index=[0,1,2,3,4,5])</a:t>
            </a:r>
            <a:endParaRPr lang="en-US" sz="2400">
              <a:effectLst/>
              <a:latin typeface="Open Sans Light"/>
              <a:ea typeface="Open Sans Light"/>
            </a:endParaRPr>
          </a:p>
        </p:txBody>
      </p:sp>
    </p:spTree>
    <p:extLst>
      <p:ext uri="{BB962C8B-B14F-4D97-AF65-F5344CB8AC3E}">
        <p14:creationId xmlns:p14="http://schemas.microsoft.com/office/powerpoint/2010/main" val="3718099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3. Làm việc với DataFrame</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vi-VN" sz="2400">
                <a:solidFill>
                  <a:srgbClr val="000000"/>
                </a:solidFill>
                <a:latin typeface="Open Sans" panose="020B0606030504020204" pitchFamily="34" charset="0"/>
                <a:ea typeface="Open Sans" panose="020B0606030504020204" pitchFamily="34" charset="0"/>
                <a:cs typeface="Arial"/>
              </a:rPr>
              <a:t>Trong </a:t>
            </a:r>
            <a:r>
              <a:rPr lang="en-US" sz="2400" smtClean="0">
                <a:solidFill>
                  <a:srgbClr val="000000"/>
                </a:solidFill>
                <a:latin typeface="Open Sans" panose="020B0606030504020204" pitchFamily="34" charset="0"/>
                <a:ea typeface="Open Sans" panose="020B0606030504020204" pitchFamily="34" charset="0"/>
                <a:cs typeface="Arial"/>
              </a:rPr>
              <a:t>phần này </a:t>
            </a:r>
            <a:r>
              <a:rPr lang="vi-VN" sz="2400" smtClean="0">
                <a:solidFill>
                  <a:srgbClr val="000000"/>
                </a:solidFill>
                <a:latin typeface="Open Sans" panose="020B0606030504020204" pitchFamily="34" charset="0"/>
                <a:ea typeface="Open Sans" panose="020B0606030504020204" pitchFamily="34" charset="0"/>
                <a:cs typeface="Arial"/>
              </a:rPr>
              <a:t>chúng </a:t>
            </a:r>
            <a:r>
              <a:rPr lang="vi-VN" sz="2400">
                <a:solidFill>
                  <a:srgbClr val="000000"/>
                </a:solidFill>
                <a:latin typeface="Open Sans" panose="020B0606030504020204" pitchFamily="34" charset="0"/>
                <a:ea typeface="Open Sans" panose="020B0606030504020204" pitchFamily="34" charset="0"/>
                <a:cs typeface="Arial"/>
              </a:rPr>
              <a:t>ta </a:t>
            </a:r>
            <a:r>
              <a:rPr lang="en-US" sz="2400" smtClean="0">
                <a:solidFill>
                  <a:srgbClr val="000000"/>
                </a:solidFill>
                <a:latin typeface="Open Sans" panose="020B0606030504020204" pitchFamily="34" charset="0"/>
                <a:ea typeface="Open Sans" panose="020B0606030504020204" pitchFamily="34" charset="0"/>
                <a:cs typeface="Arial"/>
              </a:rPr>
              <a:t>tìm hiểu</a:t>
            </a:r>
            <a:r>
              <a:rPr lang="vi-VN" sz="2400" smtClean="0">
                <a:solidFill>
                  <a:srgbClr val="000000"/>
                </a:solidFill>
                <a:latin typeface="Open Sans" panose="020B0606030504020204" pitchFamily="34" charset="0"/>
                <a:ea typeface="Open Sans" panose="020B0606030504020204" pitchFamily="34" charset="0"/>
                <a:cs typeface="Arial"/>
              </a:rPr>
              <a:t> </a:t>
            </a:r>
            <a:r>
              <a:rPr lang="vi-VN" sz="2400">
                <a:solidFill>
                  <a:srgbClr val="000000"/>
                </a:solidFill>
                <a:latin typeface="Open Sans" panose="020B0606030504020204" pitchFamily="34" charset="0"/>
                <a:ea typeface="Open Sans" panose="020B0606030504020204" pitchFamily="34" charset="0"/>
                <a:cs typeface="Arial"/>
              </a:rPr>
              <a:t>một số các hoạt động </a:t>
            </a:r>
            <a:r>
              <a:rPr lang="vi-VN" sz="2400">
                <a:solidFill>
                  <a:srgbClr val="000000"/>
                </a:solidFill>
                <a:latin typeface="Open Sans" panose="020B0606030504020204" pitchFamily="34" charset="0"/>
                <a:ea typeface="Open Sans" panose="020B0606030504020204" pitchFamily="34" charset="0"/>
                <a:cs typeface="Arial"/>
              </a:rPr>
              <a:t>chính </a:t>
            </a:r>
            <a:r>
              <a:rPr lang="en-US" sz="2400" smtClean="0">
                <a:solidFill>
                  <a:srgbClr val="000000"/>
                </a:solidFill>
                <a:latin typeface="Open Sans" panose="020B0606030504020204" pitchFamily="34" charset="0"/>
                <a:ea typeface="Open Sans" panose="020B0606030504020204" pitchFamily="34" charset="0"/>
                <a:cs typeface="Arial"/>
              </a:rPr>
              <a:t>của </a:t>
            </a:r>
            <a:r>
              <a:rPr lang="vi-VN" sz="2400">
                <a:solidFill>
                  <a:srgbClr val="000000"/>
                </a:solidFill>
                <a:latin typeface="Open Sans" panose="020B0606030504020204" pitchFamily="34" charset="0"/>
                <a:ea typeface="Open Sans" panose="020B0606030504020204" pitchFamily="34" charset="0"/>
                <a:cs typeface="Arial"/>
              </a:rPr>
              <a:t>DataFrame </a:t>
            </a:r>
            <a:r>
              <a:rPr lang="vi-VN" sz="2400" smtClean="0">
                <a:solidFill>
                  <a:srgbClr val="000000"/>
                </a:solidFill>
                <a:latin typeface="Open Sans" panose="020B0606030504020204" pitchFamily="34" charset="0"/>
                <a:ea typeface="Open Sans" panose="020B0606030504020204" pitchFamily="34" charset="0"/>
                <a:cs typeface="Arial"/>
              </a:rPr>
              <a:t>như </a:t>
            </a:r>
            <a:r>
              <a:rPr lang="vi-VN" sz="2400">
                <a:solidFill>
                  <a:srgbClr val="000000"/>
                </a:solidFill>
                <a:latin typeface="Open Sans" panose="020B0606030504020204" pitchFamily="34" charset="0"/>
                <a:ea typeface="Open Sans" panose="020B0606030504020204" pitchFamily="34" charset="0"/>
                <a:cs typeface="Arial"/>
              </a:rPr>
              <a:t>sau:</a:t>
            </a: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Tạo </a:t>
            </a:r>
            <a:r>
              <a:rPr lang="vi-VN" sz="2000">
                <a:solidFill>
                  <a:srgbClr val="000000"/>
                </a:solidFill>
                <a:latin typeface="Open Sans" panose="020B0606030504020204" pitchFamily="34" charset="0"/>
                <a:ea typeface="Open Sans" panose="020B0606030504020204" pitchFamily="34" charset="0"/>
                <a:cs typeface="Arial"/>
              </a:rPr>
              <a:t>DataFrame từ </a:t>
            </a:r>
            <a:r>
              <a:rPr lang="vi-VN" sz="2000">
                <a:solidFill>
                  <a:srgbClr val="000000"/>
                </a:solidFill>
                <a:latin typeface="Open Sans" panose="020B0606030504020204" pitchFamily="34" charset="0"/>
                <a:ea typeface="Open Sans" panose="020B0606030504020204" pitchFamily="34" charset="0"/>
                <a:cs typeface="Arial"/>
              </a:rPr>
              <a:t>các </a:t>
            </a:r>
            <a:r>
              <a:rPr lang="en-US" sz="2000" smtClean="0">
                <a:solidFill>
                  <a:srgbClr val="000000"/>
                </a:solidFill>
                <a:latin typeface="Open Sans" panose="020B0606030504020204" pitchFamily="34" charset="0"/>
                <a:ea typeface="Open Sans" panose="020B0606030504020204" pitchFamily="34" charset="0"/>
                <a:cs typeface="Arial"/>
              </a:rPr>
              <a:t>nguồn</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dữ liệu có sẵn (csv, xls, xlsx, json, fdf5, html…)</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Mô tả cấu trúc bộ dữ liệu DataFrame</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(số dòng, số cột, kiểu dữ liệu của các thuộc tính…)</a:t>
            </a: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Chỉnh </a:t>
            </a:r>
            <a:r>
              <a:rPr lang="vi-VN" sz="2000">
                <a:solidFill>
                  <a:srgbClr val="000000"/>
                </a:solidFill>
                <a:latin typeface="Open Sans" panose="020B0606030504020204" pitchFamily="34" charset="0"/>
                <a:ea typeface="Open Sans" panose="020B0606030504020204" pitchFamily="34" charset="0"/>
                <a:cs typeface="Arial"/>
              </a:rPr>
              <a:t>sửa cấu trúc bộ dữ liệu (đổi tên cột thuộc tính, thêm bớt số dòng số cột…)</a:t>
            </a: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Truy </a:t>
            </a:r>
            <a:r>
              <a:rPr lang="vi-VN" sz="2000">
                <a:solidFill>
                  <a:srgbClr val="000000"/>
                </a:solidFill>
                <a:latin typeface="Open Sans" panose="020B0606030504020204" pitchFamily="34" charset="0"/>
                <a:ea typeface="Open Sans" panose="020B0606030504020204" pitchFamily="34" charset="0"/>
                <a:cs typeface="Arial"/>
              </a:rPr>
              <a:t>cập, thay thế giá trị các ô </a:t>
            </a:r>
            <a:r>
              <a:rPr lang="vi-VN" sz="2000">
                <a:solidFill>
                  <a:srgbClr val="000000"/>
                </a:solidFill>
                <a:latin typeface="Open Sans" panose="020B0606030504020204" pitchFamily="34" charset="0"/>
                <a:ea typeface="Open Sans" panose="020B0606030504020204" pitchFamily="34" charset="0"/>
                <a:cs typeface="Arial"/>
              </a:rPr>
              <a:t>dữ </a:t>
            </a:r>
            <a:r>
              <a:rPr lang="vi-VN" sz="2000" smtClean="0">
                <a:solidFill>
                  <a:srgbClr val="000000"/>
                </a:solidFill>
                <a:latin typeface="Open Sans" panose="020B0606030504020204" pitchFamily="34" charset="0"/>
                <a:ea typeface="Open Sans" panose="020B0606030504020204" pitchFamily="34" charset="0"/>
                <a:cs typeface="Arial"/>
              </a:rPr>
              <a:t>liệu…</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Xác </a:t>
            </a:r>
            <a:r>
              <a:rPr lang="vi-VN" sz="2000">
                <a:solidFill>
                  <a:srgbClr val="000000"/>
                </a:solidFill>
                <a:latin typeface="Open Sans" panose="020B0606030504020204" pitchFamily="34" charset="0"/>
                <a:ea typeface="Open Sans" panose="020B0606030504020204" pitchFamily="34" charset="0"/>
                <a:cs typeface="Arial"/>
              </a:rPr>
              <a:t>định các giá trị thống </a:t>
            </a:r>
            <a:r>
              <a:rPr lang="vi-VN" sz="2000">
                <a:solidFill>
                  <a:srgbClr val="000000"/>
                </a:solidFill>
                <a:latin typeface="Open Sans" panose="020B0606030504020204" pitchFamily="34" charset="0"/>
                <a:ea typeface="Open Sans" panose="020B0606030504020204" pitchFamily="34" charset="0"/>
                <a:cs typeface="Arial"/>
              </a:rPr>
              <a:t>kê </a:t>
            </a:r>
            <a:r>
              <a:rPr lang="en-US" sz="2000" smtClean="0">
                <a:solidFill>
                  <a:srgbClr val="000000"/>
                </a:solidFill>
                <a:latin typeface="Open Sans" panose="020B0606030504020204" pitchFamily="34" charset="0"/>
                <a:ea typeface="Open Sans" panose="020B0606030504020204" pitchFamily="34" charset="0"/>
                <a:cs typeface="Arial"/>
              </a:rPr>
              <a:t>mô tả</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của các biến định tính, định </a:t>
            </a:r>
            <a:r>
              <a:rPr lang="vi-VN" sz="2000">
                <a:solidFill>
                  <a:srgbClr val="000000"/>
                </a:solidFill>
                <a:latin typeface="Open Sans" panose="020B0606030504020204" pitchFamily="34" charset="0"/>
                <a:ea typeface="Open Sans" panose="020B0606030504020204" pitchFamily="34" charset="0"/>
                <a:cs typeface="Arial"/>
              </a:rPr>
              <a:t>lượng </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Hợp </a:t>
            </a:r>
            <a:r>
              <a:rPr lang="vi-VN" sz="2000">
                <a:solidFill>
                  <a:srgbClr val="000000"/>
                </a:solidFill>
                <a:latin typeface="Open Sans" panose="020B0606030504020204" pitchFamily="34" charset="0"/>
                <a:ea typeface="Open Sans" panose="020B0606030504020204" pitchFamily="34" charset="0"/>
                <a:cs typeface="Arial"/>
              </a:rPr>
              <a:t>nhất dữ liệu từ nhiều nguồn</a:t>
            </a: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Tạo </a:t>
            </a:r>
            <a:r>
              <a:rPr lang="vi-VN" sz="2000">
                <a:solidFill>
                  <a:srgbClr val="000000"/>
                </a:solidFill>
                <a:latin typeface="Open Sans" panose="020B0606030504020204" pitchFamily="34" charset="0"/>
                <a:ea typeface="Open Sans" panose="020B0606030504020204" pitchFamily="34" charset="0"/>
                <a:cs typeface="Arial"/>
              </a:rPr>
              <a:t>bảng </a:t>
            </a:r>
            <a:r>
              <a:rPr lang="vi-VN" sz="2000">
                <a:solidFill>
                  <a:srgbClr val="000000"/>
                </a:solidFill>
                <a:latin typeface="Open Sans" panose="020B0606030504020204" pitchFamily="34" charset="0"/>
                <a:ea typeface="Open Sans" panose="020B0606030504020204" pitchFamily="34" charset="0"/>
                <a:cs typeface="Arial"/>
              </a:rPr>
              <a:t>tổng </a:t>
            </a:r>
            <a:r>
              <a:rPr lang="vi-VN" sz="2000" smtClean="0">
                <a:solidFill>
                  <a:srgbClr val="000000"/>
                </a:solidFill>
                <a:latin typeface="Open Sans" panose="020B0606030504020204" pitchFamily="34" charset="0"/>
                <a:ea typeface="Open Sans" panose="020B0606030504020204" pitchFamily="34" charset="0"/>
                <a:cs typeface="Arial"/>
              </a:rPr>
              <a:t>hợp</a:t>
            </a:r>
            <a:r>
              <a:rPr lang="en-US" sz="2000" smtClean="0">
                <a:solidFill>
                  <a:srgbClr val="000000"/>
                </a:solidFill>
                <a:latin typeface="Open Sans" panose="020B0606030504020204" pitchFamily="34" charset="0"/>
                <a:ea typeface="Open Sans" panose="020B0606030504020204" pitchFamily="34" charset="0"/>
                <a:cs typeface="Arial"/>
              </a:rPr>
              <a:t> pivot table</a:t>
            </a:r>
            <a:r>
              <a:rPr lang="vi-VN" sz="2000" smtClean="0">
                <a:solidFill>
                  <a:srgbClr val="000000"/>
                </a:solidFill>
                <a:latin typeface="Open Sans" panose="020B0606030504020204" pitchFamily="34" charset="0"/>
                <a:ea typeface="Open Sans" panose="020B0606030504020204" pitchFamily="34" charset="0"/>
                <a:cs typeface="Arial"/>
              </a:rPr>
              <a:t>…</a:t>
            </a: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2568597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z="3900"/>
              <a:t>Tạo DataFrame từ </a:t>
            </a:r>
            <a:r>
              <a:rPr lang="en-US" sz="3900"/>
              <a:t>các </a:t>
            </a:r>
            <a:r>
              <a:rPr lang="en-US" sz="3900" smtClean="0"/>
              <a:t>nguồn </a:t>
            </a:r>
            <a:r>
              <a:rPr lang="en-US" sz="3900"/>
              <a:t>dữ liệu có sẵn </a:t>
            </a:r>
            <a:endParaRPr sz="3900"/>
          </a:p>
        </p:txBody>
      </p:sp>
      <p:sp>
        <p:nvSpPr>
          <p:cNvPr id="99" name="Google Shape;99;p2"/>
          <p:cNvSpPr txBox="1">
            <a:spLocks noGrp="1"/>
          </p:cNvSpPr>
          <p:nvPr>
            <p:ph type="body" idx="1"/>
          </p:nvPr>
        </p:nvSpPr>
        <p:spPr>
          <a:xfrm>
            <a:off x="584980" y="973619"/>
            <a:ext cx="10768819" cy="5884382"/>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Dữ liệu trong thực tế được thu thập từ rất nhiều nguồn với các định dạng khác nhau, pandas cung cấp các phương thức cho phép đọc dữ liệu từ các </a:t>
            </a:r>
            <a:r>
              <a:rPr lang="en-US" sz="2400">
                <a:solidFill>
                  <a:srgbClr val="000000"/>
                </a:solidFill>
                <a:latin typeface="Open Sans" panose="020B0606030504020204" pitchFamily="34" charset="0"/>
                <a:ea typeface="Open Sans" panose="020B0606030504020204" pitchFamily="34" charset="0"/>
                <a:cs typeface="Arial"/>
              </a:rPr>
              <a:t>nguồn </a:t>
            </a:r>
            <a:r>
              <a:rPr lang="en-US" sz="2400" smtClean="0">
                <a:solidFill>
                  <a:srgbClr val="000000"/>
                </a:solidFill>
                <a:latin typeface="Open Sans" panose="020B0606030504020204" pitchFamily="34" charset="0"/>
                <a:ea typeface="Open Sans" panose="020B0606030504020204" pitchFamily="34" charset="0"/>
                <a:cs typeface="Arial"/>
              </a:rPr>
              <a:t>như </a:t>
            </a:r>
            <a:r>
              <a:rPr lang="en-US" sz="2400">
                <a:solidFill>
                  <a:srgbClr val="000000"/>
                </a:solidFill>
                <a:latin typeface="Open Sans" panose="020B0606030504020204" pitchFamily="34" charset="0"/>
                <a:ea typeface="Open Sans" panose="020B0606030504020204" pitchFamily="34" charset="0"/>
                <a:cs typeface="Arial"/>
              </a:rPr>
              <a:t>csv, excel, json, hdf5</a:t>
            </a:r>
            <a:r>
              <a:rPr lang="en-US" sz="2400">
                <a:solidFill>
                  <a:srgbClr val="000000"/>
                </a:solidFill>
                <a:latin typeface="Open Sans" panose="020B0606030504020204" pitchFamily="34" charset="0"/>
                <a:ea typeface="Open Sans" panose="020B0606030504020204" pitchFamily="34" charset="0"/>
                <a:cs typeface="Arial"/>
              </a:rPr>
              <a:t>, </a:t>
            </a:r>
            <a:r>
              <a:rPr lang="en-US" sz="2400" smtClean="0">
                <a:solidFill>
                  <a:srgbClr val="000000"/>
                </a:solidFill>
                <a:latin typeface="Open Sans" panose="020B0606030504020204" pitchFamily="34" charset="0"/>
                <a:ea typeface="Open Sans" panose="020B0606030504020204" pitchFamily="34" charset="0"/>
                <a:cs typeface="Arial"/>
              </a:rPr>
              <a:t>html… đưa vào DataFrame.</a:t>
            </a:r>
            <a:endParaRPr lang="vi-VN" sz="24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Khai báo thư viện: 		import </a:t>
            </a:r>
            <a:r>
              <a:rPr lang="en-US" sz="2000">
                <a:solidFill>
                  <a:srgbClr val="000000"/>
                </a:solidFill>
                <a:latin typeface="Open Sans" panose="020B0606030504020204" pitchFamily="34" charset="0"/>
                <a:ea typeface="Open Sans" panose="020B0606030504020204" pitchFamily="34" charset="0"/>
                <a:cs typeface="Arial"/>
              </a:rPr>
              <a:t>pandas </a:t>
            </a:r>
            <a:r>
              <a:rPr lang="en-US" sz="2000">
                <a:solidFill>
                  <a:srgbClr val="000000"/>
                </a:solidFill>
                <a:latin typeface="Open Sans" panose="020B0606030504020204" pitchFamily="34" charset="0"/>
                <a:ea typeface="Open Sans" panose="020B0606030504020204" pitchFamily="34" charset="0"/>
                <a:cs typeface="Arial"/>
              </a:rPr>
              <a:t>as </a:t>
            </a:r>
            <a:r>
              <a:rPr lang="en-US" sz="2000" smtClean="0">
                <a:solidFill>
                  <a:srgbClr val="000000"/>
                </a:solidFill>
                <a:latin typeface="Open Sans" panose="020B0606030504020204" pitchFamily="34" charset="0"/>
                <a:ea typeface="Open Sans" panose="020B0606030504020204" pitchFamily="34" charset="0"/>
                <a:cs typeface="Arial"/>
              </a:rPr>
              <a:t>pd</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Đọc dữ liệu từ </a:t>
            </a:r>
            <a:r>
              <a:rPr lang="en-US" sz="2000">
                <a:solidFill>
                  <a:srgbClr val="000000"/>
                </a:solidFill>
                <a:latin typeface="Open Sans" panose="020B0606030504020204" pitchFamily="34" charset="0"/>
                <a:ea typeface="Open Sans" panose="020B0606030504020204" pitchFamily="34" charset="0"/>
                <a:cs typeface="Arial"/>
              </a:rPr>
              <a:t>file </a:t>
            </a:r>
            <a:r>
              <a:rPr lang="en-US" sz="2000" smtClean="0">
                <a:solidFill>
                  <a:srgbClr val="000000"/>
                </a:solidFill>
                <a:latin typeface="Open Sans" panose="020B0606030504020204" pitchFamily="34" charset="0"/>
                <a:ea typeface="Open Sans" panose="020B0606030504020204" pitchFamily="34" charset="0"/>
                <a:cs typeface="Arial"/>
              </a:rPr>
              <a:t>csv: 	df=pd.read_csv</a:t>
            </a:r>
            <a:r>
              <a:rPr lang="en-US" sz="2000">
                <a:solidFill>
                  <a:srgbClr val="000000"/>
                </a:solidFill>
                <a:latin typeface="Open Sans" panose="020B0606030504020204" pitchFamily="34" charset="0"/>
                <a:ea typeface="Open Sans" panose="020B0606030504020204" pitchFamily="34" charset="0"/>
                <a:cs typeface="Arial"/>
              </a:rPr>
              <a:t>(</a:t>
            </a:r>
            <a:r>
              <a:rPr lang="en-US" sz="2000">
                <a:solidFill>
                  <a:srgbClr val="000000"/>
                </a:solidFill>
                <a:latin typeface="Open Sans" panose="020B0606030504020204" pitchFamily="34" charset="0"/>
                <a:ea typeface="Open Sans" panose="020B0606030504020204" pitchFamily="34" charset="0"/>
                <a:cs typeface="Arial"/>
              </a:rPr>
              <a:t>'FoodPrice_in_Turkey.csv</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Đọc dữ liệu từ </a:t>
            </a:r>
            <a:r>
              <a:rPr lang="en-US" sz="2000">
                <a:solidFill>
                  <a:srgbClr val="000000"/>
                </a:solidFill>
                <a:latin typeface="Open Sans" panose="020B0606030504020204" pitchFamily="34" charset="0"/>
                <a:ea typeface="Open Sans" panose="020B0606030504020204" pitchFamily="34" charset="0"/>
                <a:cs typeface="Arial"/>
              </a:rPr>
              <a:t>file </a:t>
            </a:r>
            <a:r>
              <a:rPr lang="en-US" sz="2000" smtClean="0">
                <a:solidFill>
                  <a:srgbClr val="000000"/>
                </a:solidFill>
                <a:latin typeface="Open Sans" panose="020B0606030504020204" pitchFamily="34" charset="0"/>
                <a:ea typeface="Open Sans" panose="020B0606030504020204" pitchFamily="34" charset="0"/>
                <a:cs typeface="Arial"/>
              </a:rPr>
              <a:t>excel: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df=pd.read_excel('house_price_đống </a:t>
            </a:r>
            <a:r>
              <a:rPr lang="en-US" sz="2000">
                <a:solidFill>
                  <a:srgbClr val="000000"/>
                </a:solidFill>
                <a:latin typeface="Open Sans" panose="020B0606030504020204" pitchFamily="34" charset="0"/>
                <a:ea typeface="Open Sans" panose="020B0606030504020204" pitchFamily="34" charset="0"/>
                <a:cs typeface="Arial"/>
              </a:rPr>
              <a:t>đa.xlsx</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Đọc </a:t>
            </a:r>
            <a:r>
              <a:rPr lang="en-US" sz="2000">
                <a:solidFill>
                  <a:srgbClr val="000000"/>
                </a:solidFill>
                <a:latin typeface="Open Sans" panose="020B0606030504020204" pitchFamily="34" charset="0"/>
                <a:ea typeface="Open Sans" panose="020B0606030504020204" pitchFamily="34" charset="0"/>
                <a:cs typeface="Arial"/>
              </a:rPr>
              <a:t>dữ liệu từ </a:t>
            </a:r>
            <a:r>
              <a:rPr lang="en-US" sz="2000">
                <a:solidFill>
                  <a:srgbClr val="000000"/>
                </a:solidFill>
                <a:latin typeface="Open Sans" panose="020B0606030504020204" pitchFamily="34" charset="0"/>
                <a:ea typeface="Open Sans" panose="020B0606030504020204" pitchFamily="34" charset="0"/>
                <a:cs typeface="Arial"/>
              </a:rPr>
              <a:t>file </a:t>
            </a:r>
            <a:r>
              <a:rPr lang="en-US" sz="2000">
                <a:solidFill>
                  <a:srgbClr val="000000"/>
                </a:solidFill>
                <a:latin typeface="Open Sans" panose="020B0606030504020204" pitchFamily="34" charset="0"/>
                <a:ea typeface="Open Sans" panose="020B0606030504020204" pitchFamily="34" charset="0"/>
                <a:cs typeface="Arial"/>
              </a:rPr>
              <a:t>Json: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 = pd.read_json(</a:t>
            </a:r>
            <a:r>
              <a:rPr lang="en-US" sz="2000">
                <a:solidFill>
                  <a:srgbClr val="000000"/>
                </a:solidFill>
                <a:latin typeface="Open Sans" panose="020B0606030504020204" pitchFamily="34" charset="0"/>
                <a:ea typeface="Open Sans" panose="020B0606030504020204" pitchFamily="34" charset="0"/>
                <a:cs typeface="Arial"/>
              </a:rPr>
              <a:t>'FoodPrice.json</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Đọc dữ liệu từ file hdf5: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df=pd.read_hdf('FoodPrice.h5', </a:t>
            </a:r>
            <a:r>
              <a:rPr lang="en-US" sz="2000">
                <a:solidFill>
                  <a:srgbClr val="000000"/>
                </a:solidFill>
                <a:latin typeface="Open Sans" panose="020B0606030504020204" pitchFamily="34" charset="0"/>
                <a:ea typeface="Open Sans" panose="020B0606030504020204" pitchFamily="34" charset="0"/>
                <a:cs typeface="Arial"/>
              </a:rPr>
              <a:t>'table</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Đọc </a:t>
            </a:r>
            <a:r>
              <a:rPr lang="en-US" sz="2000">
                <a:solidFill>
                  <a:srgbClr val="000000"/>
                </a:solidFill>
                <a:latin typeface="Open Sans" panose="020B0606030504020204" pitchFamily="34" charset="0"/>
                <a:ea typeface="Open Sans" panose="020B0606030504020204" pitchFamily="34" charset="0"/>
                <a:cs typeface="Arial"/>
              </a:rPr>
              <a:t>dữ liệu từ </a:t>
            </a:r>
            <a:r>
              <a:rPr lang="en-US" sz="2000">
                <a:solidFill>
                  <a:srgbClr val="000000"/>
                </a:solidFill>
                <a:latin typeface="Open Sans" panose="020B0606030504020204" pitchFamily="34" charset="0"/>
                <a:ea typeface="Open Sans" panose="020B0606030504020204" pitchFamily="34" charset="0"/>
                <a:cs typeface="Arial"/>
              </a:rPr>
              <a:t>file </a:t>
            </a:r>
            <a:r>
              <a:rPr lang="en-US" sz="2000" smtClean="0">
                <a:solidFill>
                  <a:srgbClr val="000000"/>
                </a:solidFill>
                <a:latin typeface="Open Sans" panose="020B0606030504020204" pitchFamily="34" charset="0"/>
                <a:ea typeface="Open Sans" panose="020B0606030504020204" pitchFamily="34" charset="0"/>
                <a:cs typeface="Arial"/>
              </a:rPr>
              <a:t>html: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df=pd.read_html('demo_FoodPrice.html')</a:t>
            </a:r>
            <a:endParaRPr lang="en-US"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Đọc dữ liệu </a:t>
            </a:r>
            <a:r>
              <a:rPr lang="en-US" sz="2000">
                <a:solidFill>
                  <a:srgbClr val="000000"/>
                </a:solidFill>
                <a:latin typeface="Open Sans" panose="020B0606030504020204" pitchFamily="34" charset="0"/>
                <a:ea typeface="Open Sans" panose="020B0606030504020204" pitchFamily="34" charset="0"/>
                <a:cs typeface="Arial"/>
              </a:rPr>
              <a:t>từ </a:t>
            </a:r>
            <a:r>
              <a:rPr lang="en-US" sz="2000">
                <a:solidFill>
                  <a:srgbClr val="000000"/>
                </a:solidFill>
                <a:latin typeface="Open Sans" panose="020B0606030504020204" pitchFamily="34" charset="0"/>
                <a:ea typeface="Open Sans" panose="020B0606030504020204" pitchFamily="34" charset="0"/>
                <a:cs typeface="Arial"/>
              </a:rPr>
              <a:t>liên kết url:	url = 'https</a:t>
            </a:r>
            <a:r>
              <a:rPr lang="en-US" sz="200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en.wikipedia.org/wiki/List_of_sovereign_</a:t>
            </a:r>
          </a:p>
          <a:p>
            <a:pPr marL="0" indent="0" algn="r">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states_and_dependent_territories_in_North_America</a:t>
            </a:r>
            <a:r>
              <a:rPr lang="en-US" sz="2000">
                <a:solidFill>
                  <a:srgbClr val="000000"/>
                </a:solidFill>
                <a:latin typeface="Open Sans" panose="020B0606030504020204" pitchFamily="34" charset="0"/>
                <a:ea typeface="Open Sans" panose="020B0606030504020204" pitchFamily="34" charset="0"/>
                <a:cs typeface="Arial"/>
              </a:rPr>
              <a:t>'</a:t>
            </a:r>
          </a:p>
          <a:p>
            <a:pPr marL="0" indent="0" algn="just">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df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pd.read_html(url</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3120899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z="3800" smtClean="0"/>
              <a:t>Ghi dữ liệu từ DataFrame vào file khác nhau </a:t>
            </a:r>
            <a:endParaRPr sz="3800"/>
          </a:p>
        </p:txBody>
      </p:sp>
      <p:sp>
        <p:nvSpPr>
          <p:cNvPr id="99" name="Google Shape;99;p2"/>
          <p:cNvSpPr txBox="1">
            <a:spLocks noGrp="1"/>
          </p:cNvSpPr>
          <p:nvPr>
            <p:ph type="body" idx="1"/>
          </p:nvPr>
        </p:nvSpPr>
        <p:spPr>
          <a:xfrm>
            <a:off x="584980" y="973619"/>
            <a:ext cx="10768819" cy="5643749"/>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Dữ liệu từ DataFrame df sau khi được phân tích xử lý có thể được lưu vào các file với các định dạng khác nhau. </a:t>
            </a:r>
            <a:endParaRPr lang="vi-VN"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Đọc dữ liệu vào df: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df=pd.read_csv('FoodPrice_in_Turkey.csv‘)</a:t>
            </a:r>
            <a:endParaRPr lang="en-US"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Ghi dữ liệu từ DataFrame vào file csv: 	df.to_csv('demo_FoodPrice.csv')</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Ghi dữ liệu từ DataFrame vào file </a:t>
            </a:r>
            <a:r>
              <a:rPr lang="en-US" sz="2000" smtClean="0">
                <a:solidFill>
                  <a:srgbClr val="000000"/>
                </a:solidFill>
                <a:latin typeface="Open Sans" panose="020B0606030504020204" pitchFamily="34" charset="0"/>
                <a:ea typeface="Open Sans" panose="020B0606030504020204" pitchFamily="34" charset="0"/>
                <a:cs typeface="Arial"/>
              </a:rPr>
              <a:t>excel: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 df.to_excel(</a:t>
            </a:r>
            <a:r>
              <a:rPr lang="en-US" sz="2000">
                <a:solidFill>
                  <a:srgbClr val="000000"/>
                </a:solidFill>
                <a:latin typeface="Open Sans" panose="020B0606030504020204" pitchFamily="34" charset="0"/>
                <a:ea typeface="Open Sans" panose="020B0606030504020204" pitchFamily="34" charset="0"/>
                <a:cs typeface="Arial"/>
              </a:rPr>
              <a:t>'demo_FoodPrice.xlsx</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Ghi dữ liệu từ DataFrame vào </a:t>
            </a:r>
            <a:r>
              <a:rPr lang="en-US" sz="2000">
                <a:solidFill>
                  <a:srgbClr val="000000"/>
                </a:solidFill>
                <a:latin typeface="Open Sans" panose="020B0606030504020204" pitchFamily="34" charset="0"/>
                <a:ea typeface="Open Sans" panose="020B0606030504020204" pitchFamily="34" charset="0"/>
                <a:cs typeface="Arial"/>
              </a:rPr>
              <a:t>file </a:t>
            </a:r>
            <a:r>
              <a:rPr lang="en-US" sz="2000" smtClean="0">
                <a:solidFill>
                  <a:srgbClr val="000000"/>
                </a:solidFill>
                <a:latin typeface="Open Sans" panose="020B0606030504020204" pitchFamily="34" charset="0"/>
                <a:ea typeface="Open Sans" panose="020B0606030504020204" pitchFamily="34" charset="0"/>
                <a:cs typeface="Arial"/>
              </a:rPr>
              <a:t>Json dưới dạng cột:</a:t>
            </a:r>
          </a:p>
          <a:p>
            <a:pPr marL="0" indent="0" algn="just">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df.to_json</a:t>
            </a:r>
            <a:r>
              <a:rPr lang="en-US" sz="2000">
                <a:solidFill>
                  <a:srgbClr val="000000"/>
                </a:solidFill>
                <a:latin typeface="Open Sans" panose="020B0606030504020204" pitchFamily="34" charset="0"/>
                <a:ea typeface="Open Sans" panose="020B0606030504020204" pitchFamily="34" charset="0"/>
                <a:cs typeface="Arial"/>
              </a:rPr>
              <a:t>('demo_FoodPrice.json',orient=</a:t>
            </a:r>
            <a:r>
              <a:rPr lang="en-US" sz="2000">
                <a:solidFill>
                  <a:srgbClr val="000000"/>
                </a:solidFill>
                <a:latin typeface="Open Sans" panose="020B0606030504020204" pitchFamily="34" charset="0"/>
                <a:ea typeface="Open Sans" panose="020B0606030504020204" pitchFamily="34" charset="0"/>
                <a:cs typeface="Arial"/>
              </a:rPr>
              <a:t>'columns</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Ghi dữ liệu từ DataFrame vào </a:t>
            </a:r>
            <a:r>
              <a:rPr lang="en-US" sz="2000">
                <a:solidFill>
                  <a:srgbClr val="000000"/>
                </a:solidFill>
                <a:latin typeface="Open Sans" panose="020B0606030504020204" pitchFamily="34" charset="0"/>
                <a:ea typeface="Open Sans" panose="020B0606030504020204" pitchFamily="34" charset="0"/>
                <a:cs typeface="Arial"/>
              </a:rPr>
              <a:t>file </a:t>
            </a:r>
            <a:r>
              <a:rPr lang="en-US" sz="2000" smtClean="0">
                <a:solidFill>
                  <a:srgbClr val="000000"/>
                </a:solidFill>
                <a:latin typeface="Open Sans" panose="020B0606030504020204" pitchFamily="34" charset="0"/>
                <a:ea typeface="Open Sans" panose="020B0606030504020204" pitchFamily="34" charset="0"/>
                <a:cs typeface="Arial"/>
              </a:rPr>
              <a:t>hdf5 dưới dạng bảng: </a:t>
            </a:r>
            <a:r>
              <a:rPr lang="en-US" sz="2000">
                <a:solidFill>
                  <a:srgbClr val="000000"/>
                </a:solidFill>
                <a:latin typeface="Open Sans" panose="020B0606030504020204" pitchFamily="34" charset="0"/>
                <a:ea typeface="Open Sans" panose="020B0606030504020204" pitchFamily="34" charset="0"/>
                <a:cs typeface="Arial"/>
              </a:rPr>
              <a:t>	 </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df.to_hdf</a:t>
            </a:r>
            <a:r>
              <a:rPr lang="en-US" sz="2000">
                <a:solidFill>
                  <a:srgbClr val="000000"/>
                </a:solidFill>
                <a:latin typeface="Open Sans" panose="020B0606030504020204" pitchFamily="34" charset="0"/>
                <a:ea typeface="Open Sans" panose="020B0606030504020204" pitchFamily="34" charset="0"/>
                <a:cs typeface="Arial"/>
              </a:rPr>
              <a:t>('demo_FoodPrice.h5', </a:t>
            </a:r>
            <a:r>
              <a:rPr lang="en-US" sz="2000">
                <a:solidFill>
                  <a:srgbClr val="000000"/>
                </a:solidFill>
                <a:latin typeface="Open Sans" panose="020B0606030504020204" pitchFamily="34" charset="0"/>
                <a:ea typeface="Open Sans" panose="020B0606030504020204" pitchFamily="34" charset="0"/>
                <a:cs typeface="Arial"/>
              </a:rPr>
              <a:t>'table</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Ghi dữ liệu từ DataFrame vào file </a:t>
            </a:r>
            <a:r>
              <a:rPr lang="en-US" sz="2000" smtClean="0">
                <a:solidFill>
                  <a:srgbClr val="000000"/>
                </a:solidFill>
                <a:latin typeface="Open Sans" panose="020B0606030504020204" pitchFamily="34" charset="0"/>
                <a:ea typeface="Open Sans" panose="020B0606030504020204" pitchFamily="34" charset="0"/>
                <a:cs typeface="Arial"/>
              </a:rPr>
              <a:t>html: </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 df.to_html(</a:t>
            </a:r>
            <a:r>
              <a:rPr lang="en-US" sz="2000">
                <a:solidFill>
                  <a:srgbClr val="000000"/>
                </a:solidFill>
                <a:latin typeface="Open Sans" panose="020B0606030504020204" pitchFamily="34" charset="0"/>
                <a:ea typeface="Open Sans" panose="020B0606030504020204" pitchFamily="34" charset="0"/>
                <a:cs typeface="Arial"/>
              </a:rPr>
              <a:t>'demo_FoodPrice.html</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1403317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Mô tả </a:t>
            </a:r>
            <a:r>
              <a:rPr lang="en-US"/>
              <a:t>cấu trúc bộ dữ </a:t>
            </a:r>
            <a:r>
              <a:rPr lang="en-US"/>
              <a:t>liệu </a:t>
            </a:r>
            <a:r>
              <a:rPr lang="en-US" smtClean="0"/>
              <a:t>DataFrame</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K</a:t>
            </a:r>
            <a:r>
              <a:rPr lang="vi-VN" sz="2400" smtClean="0">
                <a:solidFill>
                  <a:srgbClr val="000000"/>
                </a:solidFill>
                <a:latin typeface="Open Sans" panose="020B0606030504020204" pitchFamily="34" charset="0"/>
                <a:ea typeface="Open Sans" panose="020B0606030504020204" pitchFamily="34" charset="0"/>
                <a:cs typeface="Arial"/>
              </a:rPr>
              <a:t>hi </a:t>
            </a:r>
            <a:r>
              <a:rPr lang="vi-VN" sz="2400">
                <a:solidFill>
                  <a:srgbClr val="000000"/>
                </a:solidFill>
                <a:latin typeface="Open Sans" panose="020B0606030504020204" pitchFamily="34" charset="0"/>
                <a:ea typeface="Open Sans" panose="020B0606030504020204" pitchFamily="34" charset="0"/>
                <a:cs typeface="Arial"/>
              </a:rPr>
              <a:t>lần đầu tiên nhìn vào một tập dữ liệu, chúng ta muốn biết có bao nhiêu hàng, bao nhiêu cột</a:t>
            </a:r>
            <a:r>
              <a:rPr lang="vi-VN" sz="2400">
                <a:solidFill>
                  <a:srgbClr val="000000"/>
                </a:solidFill>
                <a:latin typeface="Open Sans" panose="020B0606030504020204" pitchFamily="34" charset="0"/>
                <a:ea typeface="Open Sans" panose="020B0606030504020204" pitchFamily="34" charset="0"/>
                <a:cs typeface="Arial"/>
              </a:rPr>
              <a:t>, </a:t>
            </a:r>
            <a:r>
              <a:rPr lang="en-US" sz="2400" smtClean="0">
                <a:solidFill>
                  <a:srgbClr val="000000"/>
                </a:solidFill>
                <a:latin typeface="Open Sans" panose="020B0606030504020204" pitchFamily="34" charset="0"/>
                <a:ea typeface="Open Sans" panose="020B0606030504020204" pitchFamily="34" charset="0"/>
                <a:cs typeface="Arial"/>
              </a:rPr>
              <a:t>tên</a:t>
            </a:r>
            <a:r>
              <a:rPr lang="vi-VN" sz="2400" smtClean="0">
                <a:solidFill>
                  <a:srgbClr val="000000"/>
                </a:solidFill>
                <a:latin typeface="Open Sans" panose="020B0606030504020204" pitchFamily="34" charset="0"/>
                <a:ea typeface="Open Sans" panose="020B0606030504020204" pitchFamily="34" charset="0"/>
                <a:cs typeface="Arial"/>
              </a:rPr>
              <a:t> </a:t>
            </a:r>
            <a:r>
              <a:rPr lang="vi-VN" sz="2400">
                <a:solidFill>
                  <a:srgbClr val="000000"/>
                </a:solidFill>
                <a:latin typeface="Open Sans" panose="020B0606030504020204" pitchFamily="34" charset="0"/>
                <a:ea typeface="Open Sans" panose="020B0606030504020204" pitchFamily="34" charset="0"/>
                <a:cs typeface="Arial"/>
              </a:rPr>
              <a:t>các cột và kiểu dữ liệu của chúng để hiểu hơn về bộ dữ liệu và chuẩn bị cho các bước phân tích xử lý </a:t>
            </a:r>
            <a:r>
              <a:rPr lang="vi-VN" sz="2400">
                <a:solidFill>
                  <a:srgbClr val="000000"/>
                </a:solidFill>
                <a:latin typeface="Open Sans" panose="020B0606030504020204" pitchFamily="34" charset="0"/>
                <a:ea typeface="Open Sans" panose="020B0606030504020204" pitchFamily="34" charset="0"/>
                <a:cs typeface="Arial"/>
              </a:rPr>
              <a:t>tiếp </a:t>
            </a:r>
            <a:r>
              <a:rPr lang="vi-VN" sz="2400" smtClean="0">
                <a:solidFill>
                  <a:srgbClr val="000000"/>
                </a:solidFill>
                <a:latin typeface="Open Sans" panose="020B0606030504020204" pitchFamily="34" charset="0"/>
                <a:ea typeface="Open Sans" panose="020B0606030504020204" pitchFamily="34" charset="0"/>
                <a:cs typeface="Arial"/>
              </a:rPr>
              <a:t>theo</a:t>
            </a:r>
            <a:r>
              <a:rPr lang="en-US" sz="2400" smtClean="0">
                <a:solidFill>
                  <a:srgbClr val="000000"/>
                </a:solidFill>
                <a:latin typeface="Open Sans" panose="020B0606030504020204" pitchFamily="34" charset="0"/>
                <a:ea typeface="Open Sans" panose="020B0606030504020204" pitchFamily="34" charset="0"/>
                <a:cs typeface="Arial"/>
              </a:rPr>
              <a:t>.</a:t>
            </a:r>
            <a:endParaRPr lang="vi-VN" sz="24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Xác định số dòng và số cột của df:	df.shape</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Xác định số dòng:			df.shape[0]</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Xác định </a:t>
            </a:r>
            <a:r>
              <a:rPr lang="en-US" sz="2000">
                <a:solidFill>
                  <a:srgbClr val="000000"/>
                </a:solidFill>
                <a:latin typeface="Open Sans" panose="020B0606030504020204" pitchFamily="34" charset="0"/>
                <a:ea typeface="Open Sans" panose="020B0606030504020204" pitchFamily="34" charset="0"/>
                <a:cs typeface="Arial"/>
              </a:rPr>
              <a:t>số </a:t>
            </a:r>
            <a:r>
              <a:rPr lang="en-US" sz="2000" smtClean="0">
                <a:solidFill>
                  <a:srgbClr val="000000"/>
                </a:solidFill>
                <a:latin typeface="Open Sans" panose="020B0606030504020204" pitchFamily="34" charset="0"/>
                <a:ea typeface="Open Sans" panose="020B0606030504020204" pitchFamily="34" charset="0"/>
                <a:cs typeface="Arial"/>
              </a:rPr>
              <a:t>cột:</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df.shape[1]</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Xác định tên các cột thuộc tính:	df.columns</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Xác định kiểu dữ liệu các cột thuộc tính:	df.dtypes hoặc df.info()</a:t>
            </a:r>
          </a:p>
          <a:p>
            <a:pPr marL="0" indent="0" algn="just">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Trong đó: object – kiểu chuỗi ký tự; int64 – kiểu số nguyên; float64 – kiểu số thực; datetime64 – kiểu ngày giờ.</a:t>
            </a: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4013714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Nội dung</a:t>
            </a:r>
            <a:endParaRPr/>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514350" lvl="0" indent="-514350">
              <a:lnSpc>
                <a:spcPct val="200000"/>
              </a:lnSpc>
              <a:spcBef>
                <a:spcPts val="0"/>
              </a:spcBef>
              <a:buAutoNum type="arabicPeriod"/>
            </a:pPr>
            <a:r>
              <a:rPr lang="en-US" smtClean="0"/>
              <a:t>Giới thiệu </a:t>
            </a:r>
            <a:r>
              <a:rPr lang="en-US" err="1" smtClean="0"/>
              <a:t>về</a:t>
            </a:r>
            <a:r>
              <a:rPr lang="en-US" smtClean="0"/>
              <a:t> Pandas</a:t>
            </a:r>
            <a:endParaRPr lang="en-US"/>
          </a:p>
          <a:p>
            <a:pPr marL="514350" lvl="0" indent="-514350">
              <a:lnSpc>
                <a:spcPct val="200000"/>
              </a:lnSpc>
              <a:spcBef>
                <a:spcPts val="0"/>
              </a:spcBef>
              <a:buAutoNum type="arabicPeriod"/>
            </a:pPr>
            <a:r>
              <a:rPr lang="en-US"/>
              <a:t>Các </a:t>
            </a:r>
            <a:r>
              <a:rPr lang="en-US" err="1"/>
              <a:t>kiểu</a:t>
            </a:r>
            <a:r>
              <a:rPr lang="en-US"/>
              <a:t> </a:t>
            </a:r>
            <a:r>
              <a:rPr lang="en-US" err="1"/>
              <a:t>dữ</a:t>
            </a:r>
            <a:r>
              <a:rPr lang="en-US"/>
              <a:t> </a:t>
            </a:r>
            <a:r>
              <a:rPr lang="en-US" err="1"/>
              <a:t>liệu</a:t>
            </a:r>
            <a:r>
              <a:rPr lang="en-US"/>
              <a:t> </a:t>
            </a:r>
            <a:r>
              <a:rPr lang="en-US" err="1"/>
              <a:t>cơ</a:t>
            </a:r>
            <a:r>
              <a:rPr lang="en-US"/>
              <a:t> </a:t>
            </a:r>
            <a:r>
              <a:rPr lang="en-US" err="1"/>
              <a:t>bản</a:t>
            </a:r>
            <a:r>
              <a:rPr lang="en-US"/>
              <a:t> </a:t>
            </a:r>
            <a:r>
              <a:rPr lang="en-US" err="1"/>
              <a:t>trong</a:t>
            </a:r>
            <a:r>
              <a:rPr lang="en-US"/>
              <a:t> Pandas </a:t>
            </a:r>
            <a:endParaRPr lang="en-US" smtClean="0"/>
          </a:p>
          <a:p>
            <a:pPr marL="514350" lvl="0" indent="-514350">
              <a:lnSpc>
                <a:spcPct val="200000"/>
              </a:lnSpc>
              <a:spcBef>
                <a:spcPts val="0"/>
              </a:spcBef>
              <a:buAutoNum type="arabicPeriod"/>
            </a:pPr>
            <a:r>
              <a:rPr lang="en-US" err="1" smtClean="0"/>
              <a:t>Làm</a:t>
            </a:r>
            <a:r>
              <a:rPr lang="en-US" smtClean="0"/>
              <a:t> </a:t>
            </a:r>
            <a:r>
              <a:rPr lang="en-US" err="1" smtClean="0"/>
              <a:t>việc</a:t>
            </a:r>
            <a:r>
              <a:rPr lang="en-US" smtClean="0"/>
              <a:t> </a:t>
            </a:r>
            <a:r>
              <a:rPr lang="en-US" err="1" smtClean="0"/>
              <a:t>với</a:t>
            </a:r>
            <a:r>
              <a:rPr lang="en-US" smtClean="0"/>
              <a:t> </a:t>
            </a:r>
            <a:r>
              <a:rPr lang="en-US" err="1" smtClean="0"/>
              <a:t>DataFrame</a:t>
            </a:r>
            <a:endParaRPr lang="en-US"/>
          </a:p>
          <a:p>
            <a:pPr marL="0" lvl="0" indent="0">
              <a:buNone/>
            </a:pPr>
            <a:r>
              <a:rPr lang="en-VN"/>
              <a:t> </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Chỉnh sửa cấu trúc bộ dữ liệu </a:t>
            </a:r>
            <a:endParaRPr/>
          </a:p>
        </p:txBody>
      </p:sp>
      <p:sp>
        <p:nvSpPr>
          <p:cNvPr id="99" name="Google Shape;99;p2"/>
          <p:cNvSpPr txBox="1">
            <a:spLocks noGrp="1"/>
          </p:cNvSpPr>
          <p:nvPr>
            <p:ph type="body" idx="1"/>
          </p:nvPr>
        </p:nvSpPr>
        <p:spPr>
          <a:xfrm>
            <a:off x="584980" y="973618"/>
            <a:ext cx="11607020" cy="5884382"/>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Chúng ta có thể đổi tên các cột thuộc tính và thêm bớt các cột, các dòng dữ liệu với các điều kiện khác nhau.</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Đổi </a:t>
            </a:r>
            <a:r>
              <a:rPr lang="en-US" sz="2000">
                <a:solidFill>
                  <a:srgbClr val="000000"/>
                </a:solidFill>
                <a:latin typeface="Open Sans" panose="020B0606030504020204" pitchFamily="34" charset="0"/>
                <a:ea typeface="Open Sans" panose="020B0606030504020204" pitchFamily="34" charset="0"/>
                <a:cs typeface="Arial"/>
              </a:rPr>
              <a:t>tên cột </a:t>
            </a:r>
            <a:r>
              <a:rPr lang="en-US" sz="2000">
                <a:solidFill>
                  <a:srgbClr val="000000"/>
                </a:solidFill>
                <a:latin typeface="Open Sans" panose="020B0606030504020204" pitchFamily="34" charset="0"/>
                <a:ea typeface="Open Sans" panose="020B0606030504020204" pitchFamily="34" charset="0"/>
                <a:cs typeface="Arial"/>
              </a:rPr>
              <a:t>thuộc </a:t>
            </a:r>
            <a:r>
              <a:rPr lang="en-US" sz="2000" smtClean="0">
                <a:solidFill>
                  <a:srgbClr val="000000"/>
                </a:solidFill>
                <a:latin typeface="Open Sans" panose="020B0606030504020204" pitchFamily="34" charset="0"/>
                <a:ea typeface="Open Sans" panose="020B0606030504020204" pitchFamily="34" charset="0"/>
                <a:cs typeface="Arial"/>
              </a:rPr>
              <a:t>tính ta sử dụng phương thức rename theo cú pháp:</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df.rename(columns={‘Tên cũ 1':‘Tên mới 1‘,…,‘Tên cũ n':'Tên mới n'},</a:t>
            </a:r>
            <a:r>
              <a:rPr lang="en-US" sz="2000">
                <a:solidFill>
                  <a:srgbClr val="000000"/>
                </a:solidFill>
                <a:latin typeface="Open Sans" panose="020B0606030504020204" pitchFamily="34" charset="0"/>
                <a:ea typeface="Open Sans" panose="020B0606030504020204" pitchFamily="34" charset="0"/>
                <a:cs typeface="Arial"/>
              </a:rPr>
              <a:t>inplace=True</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hêm </a:t>
            </a:r>
            <a:r>
              <a:rPr lang="vi-VN" sz="2000">
                <a:solidFill>
                  <a:srgbClr val="000000"/>
                </a:solidFill>
                <a:latin typeface="Open Sans" panose="020B0606030504020204" pitchFamily="34" charset="0"/>
                <a:ea typeface="Open Sans" panose="020B0606030504020204" pitchFamily="34" charset="0"/>
                <a:cs typeface="Arial"/>
              </a:rPr>
              <a:t>một cột mới với tất cả </a:t>
            </a:r>
            <a:r>
              <a:rPr lang="vi-VN" sz="2000">
                <a:solidFill>
                  <a:srgbClr val="000000"/>
                </a:solidFill>
                <a:latin typeface="Open Sans" panose="020B0606030504020204" pitchFamily="34" charset="0"/>
                <a:ea typeface="Open Sans" panose="020B0606030504020204" pitchFamily="34" charset="0"/>
                <a:cs typeface="Arial"/>
              </a:rPr>
              <a:t>các </a:t>
            </a:r>
            <a:r>
              <a:rPr lang="en-US" sz="2000" smtClean="0">
                <a:solidFill>
                  <a:srgbClr val="000000"/>
                </a:solidFill>
                <a:latin typeface="Open Sans" panose="020B0606030504020204" pitchFamily="34" charset="0"/>
                <a:ea typeface="Open Sans" panose="020B0606030504020204" pitchFamily="34" charset="0"/>
                <a:cs typeface="Arial"/>
              </a:rPr>
              <a:t>bản ghi nhận </a:t>
            </a:r>
            <a:r>
              <a:rPr lang="vi-VN" sz="2000" smtClean="0">
                <a:solidFill>
                  <a:srgbClr val="000000"/>
                </a:solidFill>
                <a:latin typeface="Open Sans" panose="020B0606030504020204" pitchFamily="34" charset="0"/>
                <a:ea typeface="Open Sans" panose="020B0606030504020204" pitchFamily="34" charset="0"/>
                <a:cs typeface="Arial"/>
              </a:rPr>
              <a:t>giá </a:t>
            </a:r>
            <a:r>
              <a:rPr lang="vi-VN" sz="2000">
                <a:solidFill>
                  <a:srgbClr val="000000"/>
                </a:solidFill>
                <a:latin typeface="Open Sans" panose="020B0606030504020204" pitchFamily="34" charset="0"/>
                <a:ea typeface="Open Sans" panose="020B0606030504020204" pitchFamily="34" charset="0"/>
                <a:cs typeface="Arial"/>
              </a:rPr>
              <a:t>trị </a:t>
            </a:r>
            <a:r>
              <a:rPr lang="vi-VN" sz="2000">
                <a:solidFill>
                  <a:srgbClr val="000000"/>
                </a:solidFill>
                <a:latin typeface="Open Sans" panose="020B0606030504020204" pitchFamily="34" charset="0"/>
                <a:ea typeface="Open Sans" panose="020B0606030504020204" pitchFamily="34" charset="0"/>
                <a:cs typeface="Arial"/>
              </a:rPr>
              <a:t>rỗng </a:t>
            </a:r>
            <a:r>
              <a:rPr lang="vi-VN" sz="2000" smtClean="0">
                <a:solidFill>
                  <a:srgbClr val="000000"/>
                </a:solidFill>
                <a:latin typeface="Open Sans" panose="020B0606030504020204" pitchFamily="34" charset="0"/>
                <a:ea typeface="Open Sans" panose="020B0606030504020204" pitchFamily="34" charset="0"/>
                <a:cs typeface="Arial"/>
              </a:rPr>
              <a:t>NaN</a:t>
            </a:r>
            <a:r>
              <a:rPr lang="en-US" sz="2000">
                <a:solidFill>
                  <a:srgbClr val="000000"/>
                </a:solidFill>
                <a:latin typeface="Open Sans" panose="020B0606030504020204" pitchFamily="34" charset="0"/>
                <a:ea typeface="Open Sans" panose="020B0606030504020204" pitchFamily="34" charset="0"/>
                <a:cs typeface="Arial"/>
              </a:rPr>
              <a:t>.</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a:t>
            </a:r>
            <a:r>
              <a:rPr lang="en-US" sz="2000" smtClean="0">
                <a:solidFill>
                  <a:srgbClr val="000000"/>
                </a:solidFill>
                <a:latin typeface="Open Sans" panose="020B0606030504020204" pitchFamily="34" charset="0"/>
                <a:ea typeface="Open Sans" panose="020B0606030504020204" pitchFamily="34" charset="0"/>
                <a:cs typeface="Arial"/>
              </a:rPr>
              <a:t>[‘Tên cột mới']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'NaN‘</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a:t>
            </a:r>
            <a:r>
              <a:rPr lang="vi-VN" sz="2000">
                <a:solidFill>
                  <a:srgbClr val="000000"/>
                </a:solidFill>
                <a:latin typeface="Open Sans" panose="020B0606030504020204" pitchFamily="34" charset="0"/>
                <a:ea typeface="Open Sans" panose="020B0606030504020204" pitchFamily="34" charset="0"/>
                <a:cs typeface="Arial"/>
              </a:rPr>
              <a:t>hêm một cột mới với tất cả </a:t>
            </a:r>
            <a:r>
              <a:rPr lang="vi-VN" sz="2000">
                <a:solidFill>
                  <a:srgbClr val="000000"/>
                </a:solidFill>
                <a:latin typeface="Open Sans" panose="020B0606030504020204" pitchFamily="34" charset="0"/>
                <a:ea typeface="Open Sans" panose="020B0606030504020204" pitchFamily="34" charset="0"/>
                <a:cs typeface="Arial"/>
              </a:rPr>
              <a:t>các </a:t>
            </a:r>
            <a:r>
              <a:rPr lang="en-US" sz="2000" smtClean="0">
                <a:solidFill>
                  <a:srgbClr val="000000"/>
                </a:solidFill>
                <a:latin typeface="Open Sans" panose="020B0606030504020204" pitchFamily="34" charset="0"/>
                <a:ea typeface="Open Sans" panose="020B0606030504020204" pitchFamily="34" charset="0"/>
                <a:cs typeface="Arial"/>
              </a:rPr>
              <a:t>bản ghi cùng nhận một </a:t>
            </a:r>
            <a:r>
              <a:rPr lang="vi-VN" sz="2000" smtClean="0">
                <a:solidFill>
                  <a:srgbClr val="000000"/>
                </a:solidFill>
                <a:latin typeface="Open Sans" panose="020B0606030504020204" pitchFamily="34" charset="0"/>
                <a:ea typeface="Open Sans" panose="020B0606030504020204" pitchFamily="34" charset="0"/>
                <a:cs typeface="Arial"/>
              </a:rPr>
              <a:t>giá </a:t>
            </a:r>
            <a:r>
              <a:rPr lang="vi-VN"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cụ thể.</a:t>
            </a:r>
            <a:endParaRPr lang="en-US" sz="20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Cách 1: </a:t>
            </a:r>
            <a:r>
              <a:rPr lang="en-US" sz="2000">
                <a:solidFill>
                  <a:srgbClr val="000000"/>
                </a:solidFill>
                <a:latin typeface="Open Sans" panose="020B0606030504020204" pitchFamily="34" charset="0"/>
                <a:ea typeface="Open Sans" panose="020B0606030504020204" pitchFamily="34" charset="0"/>
                <a:cs typeface="Arial"/>
              </a:rPr>
              <a:t>df</a:t>
            </a:r>
            <a:r>
              <a:rPr lang="en-US" sz="2000" smtClean="0">
                <a:solidFill>
                  <a:srgbClr val="000000"/>
                </a:solidFill>
                <a:latin typeface="Open Sans" panose="020B0606030504020204" pitchFamily="34" charset="0"/>
                <a:ea typeface="Open Sans" panose="020B0606030504020204" pitchFamily="34" charset="0"/>
                <a:cs typeface="Arial"/>
              </a:rPr>
              <a:t>['Tên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smtClean="0">
                <a:solidFill>
                  <a:srgbClr val="000000"/>
                </a:solidFill>
                <a:latin typeface="Open Sans" panose="020B0606030504020204" pitchFamily="34" charset="0"/>
                <a:ea typeface="Open Sans" panose="020B0606030504020204" pitchFamily="34" charset="0"/>
                <a:cs typeface="Arial"/>
              </a:rPr>
              <a:t>mới']= </a:t>
            </a:r>
            <a:r>
              <a:rPr lang="en-US" sz="2000">
                <a:solidFill>
                  <a:srgbClr val="000000"/>
                </a:solidFill>
                <a:latin typeface="Open Sans" panose="020B0606030504020204" pitchFamily="34" charset="0"/>
                <a:ea typeface="Open Sans" panose="020B0606030504020204" pitchFamily="34" charset="0"/>
                <a:cs typeface="Arial"/>
              </a:rPr>
              <a:t>pd.Series</a:t>
            </a:r>
            <a:r>
              <a:rPr lang="en-US" sz="2000" smtClean="0">
                <a:solidFill>
                  <a:srgbClr val="000000"/>
                </a:solidFill>
                <a:latin typeface="Open Sans" panose="020B0606030504020204" pitchFamily="34" charset="0"/>
                <a:ea typeface="Open Sans" panose="020B0606030504020204" pitchFamily="34" charset="0"/>
                <a:cs typeface="Arial"/>
              </a:rPr>
              <a:t>(‘Giá trị cụ thể', </a:t>
            </a:r>
            <a:r>
              <a:rPr lang="en-US" sz="2000">
                <a:solidFill>
                  <a:srgbClr val="000000"/>
                </a:solidFill>
                <a:latin typeface="Open Sans" panose="020B0606030504020204" pitchFamily="34" charset="0"/>
                <a:ea typeface="Open Sans" panose="020B0606030504020204" pitchFamily="34" charset="0"/>
                <a:cs typeface="Arial"/>
              </a:rPr>
              <a:t>index=df.index</a:t>
            </a:r>
            <a:r>
              <a:rPr lang="en-US" sz="2000" smtClean="0">
                <a:solidFill>
                  <a:srgbClr val="000000"/>
                </a:solidFill>
                <a:latin typeface="Open Sans" panose="020B0606030504020204" pitchFamily="34" charset="0"/>
                <a:ea typeface="Open Sans" panose="020B0606030504020204" pitchFamily="34" charset="0"/>
                <a:cs typeface="Arial"/>
              </a:rPr>
              <a:t>)</a:t>
            </a:r>
          </a:p>
          <a:p>
            <a:pPr marL="0" indent="0" algn="just">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Cách </a:t>
            </a:r>
            <a:r>
              <a:rPr lang="en-US" sz="2000">
                <a:solidFill>
                  <a:srgbClr val="000000"/>
                </a:solidFill>
                <a:latin typeface="Open Sans" panose="020B0606030504020204" pitchFamily="34" charset="0"/>
                <a:ea typeface="Open Sans" panose="020B0606030504020204" pitchFamily="34" charset="0"/>
                <a:cs typeface="Arial"/>
              </a:rPr>
              <a:t>2</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df.insert(Vị trí muốn chèn,’Tên cột mới',</a:t>
            </a:r>
            <a:r>
              <a:rPr lang="en-US" sz="2000">
                <a:solidFill>
                  <a:srgbClr val="000000"/>
                </a:solidFill>
                <a:latin typeface="Open Sans" panose="020B0606030504020204" pitchFamily="34" charset="0"/>
                <a:ea typeface="Open Sans" panose="020B0606030504020204" pitchFamily="34" charset="0"/>
                <a:cs typeface="Arial"/>
              </a:rPr>
              <a:t>pd.Series</a:t>
            </a:r>
            <a:r>
              <a:rPr lang="en-US" sz="2000" smtClean="0">
                <a:solidFill>
                  <a:srgbClr val="000000"/>
                </a:solidFill>
                <a:latin typeface="Open Sans" panose="020B0606030504020204" pitchFamily="34" charset="0"/>
                <a:ea typeface="Open Sans" panose="020B0606030504020204" pitchFamily="34" charset="0"/>
                <a:cs typeface="Arial"/>
              </a:rPr>
              <a:t>(‘Giá trị cụ thể', </a:t>
            </a:r>
            <a:r>
              <a:rPr lang="en-US" sz="2000">
                <a:solidFill>
                  <a:srgbClr val="000000"/>
                </a:solidFill>
                <a:latin typeface="Open Sans" panose="020B0606030504020204" pitchFamily="34" charset="0"/>
                <a:ea typeface="Open Sans" panose="020B0606030504020204" pitchFamily="34" charset="0"/>
                <a:cs typeface="Arial"/>
              </a:rPr>
              <a:t>index=df.index</a:t>
            </a:r>
            <a:r>
              <a:rPr lang="en-US" sz="2000" smtClean="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a:solidFill>
                  <a:srgbClr val="000000"/>
                </a:solidFill>
                <a:latin typeface="Open Sans" panose="020B0606030504020204" pitchFamily="34" charset="0"/>
                <a:ea typeface="Open Sans" panose="020B0606030504020204" pitchFamily="34" charset="0"/>
                <a:cs typeface="Arial"/>
              </a:rPr>
              <a:t>hêm </a:t>
            </a:r>
            <a:r>
              <a:rPr lang="vi-VN" sz="2000">
                <a:solidFill>
                  <a:srgbClr val="000000"/>
                </a:solidFill>
                <a:latin typeface="Open Sans" panose="020B0606030504020204" pitchFamily="34" charset="0"/>
                <a:ea typeface="Open Sans" panose="020B0606030504020204" pitchFamily="34" charset="0"/>
                <a:cs typeface="Arial"/>
              </a:rPr>
              <a:t>một </a:t>
            </a:r>
            <a:r>
              <a:rPr lang="en-US" sz="2000" smtClean="0">
                <a:solidFill>
                  <a:srgbClr val="000000"/>
                </a:solidFill>
                <a:latin typeface="Open Sans" panose="020B0606030504020204" pitchFamily="34" charset="0"/>
                <a:ea typeface="Open Sans" panose="020B0606030504020204" pitchFamily="34" charset="0"/>
                <a:cs typeface="Arial"/>
              </a:rPr>
              <a:t>dòng mới</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vào cuối DataFrame </a:t>
            </a:r>
            <a:r>
              <a:rPr lang="vi-VN" sz="2000" smtClean="0">
                <a:solidFill>
                  <a:srgbClr val="000000"/>
                </a:solidFill>
                <a:latin typeface="Open Sans" panose="020B0606030504020204" pitchFamily="34" charset="0"/>
                <a:ea typeface="Open Sans" panose="020B0606030504020204" pitchFamily="34" charset="0"/>
                <a:cs typeface="Arial"/>
              </a:rPr>
              <a:t>với các </a:t>
            </a:r>
            <a:r>
              <a:rPr lang="vi-VN" sz="2000">
                <a:solidFill>
                  <a:srgbClr val="000000"/>
                </a:solidFill>
                <a:latin typeface="Open Sans" panose="020B0606030504020204" pitchFamily="34" charset="0"/>
                <a:ea typeface="Open Sans" panose="020B0606030504020204" pitchFamily="34" charset="0"/>
                <a:cs typeface="Arial"/>
              </a:rPr>
              <a:t>giá </a:t>
            </a:r>
            <a:r>
              <a:rPr lang="vi-VN" sz="2000" smtClean="0">
                <a:solidFill>
                  <a:srgbClr val="000000"/>
                </a:solidFill>
                <a:latin typeface="Open Sans" panose="020B0606030504020204" pitchFamily="34" charset="0"/>
                <a:ea typeface="Open Sans" panose="020B0606030504020204" pitchFamily="34" charset="0"/>
                <a:cs typeface="Arial"/>
              </a:rPr>
              <a:t>trị</a:t>
            </a:r>
            <a:r>
              <a:rPr lang="en-US" sz="2000" smtClean="0">
                <a:solidFill>
                  <a:srgbClr val="000000"/>
                </a:solidFill>
                <a:latin typeface="Open Sans" panose="020B0606030504020204" pitchFamily="34" charset="0"/>
                <a:ea typeface="Open Sans" panose="020B0606030504020204" pitchFamily="34" charset="0"/>
                <a:cs typeface="Arial"/>
              </a:rPr>
              <a:t> tương ứng với các cột được ngăn cách nhau bởi dấu phẩy.</a:t>
            </a:r>
            <a:endParaRPr lang="en-US" sz="20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df = df.append({‘Cột1':‘Giá trị1',‘Cột2':‘Giá trị2‘,…,’Cộtn':‘Giá trịn'}, ignore_index = True</a:t>
            </a:r>
            <a:r>
              <a:rPr lang="en-US" sz="2000">
                <a:solidFill>
                  <a:srgbClr val="000000"/>
                </a:solidFill>
                <a:latin typeface="Open Sans" panose="020B0606030504020204" pitchFamily="34" charset="0"/>
                <a:ea typeface="Open Sans" panose="020B0606030504020204" pitchFamily="34" charset="0"/>
                <a:cs typeface="Arial"/>
              </a:rPr>
              <a:t>)</a:t>
            </a: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8457259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Chỉnh sửa cấu trúc bộ </a:t>
            </a:r>
            <a:r>
              <a:rPr lang="en-US"/>
              <a:t>dữ </a:t>
            </a:r>
            <a:r>
              <a:rPr lang="en-US" smtClean="0"/>
              <a:t>liệu </a:t>
            </a:r>
            <a:r>
              <a:rPr lang="en-US" sz="2000" smtClean="0"/>
              <a:t>(tiếp) </a:t>
            </a:r>
            <a:endParaRPr sz="2000"/>
          </a:p>
        </p:txBody>
      </p:sp>
      <p:sp>
        <p:nvSpPr>
          <p:cNvPr id="99" name="Google Shape;99;p2"/>
          <p:cNvSpPr txBox="1">
            <a:spLocks noGrp="1"/>
          </p:cNvSpPr>
          <p:nvPr>
            <p:ph type="body" idx="1"/>
          </p:nvPr>
        </p:nvSpPr>
        <p:spPr>
          <a:xfrm>
            <a:off x="584980" y="973618"/>
            <a:ext cx="11607020" cy="5595624"/>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Xóa một cột theo tên cột sử dụng hàm del:</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del df[‘Tên cột cần xóa’]</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Xóa</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một </a:t>
            </a:r>
            <a:r>
              <a:rPr lang="vi-VN" sz="2000" smtClean="0">
                <a:solidFill>
                  <a:srgbClr val="000000"/>
                </a:solidFill>
                <a:latin typeface="Open Sans" panose="020B0606030504020204" pitchFamily="34" charset="0"/>
                <a:ea typeface="Open Sans" panose="020B0606030504020204" pitchFamily="34" charset="0"/>
                <a:cs typeface="Arial"/>
              </a:rPr>
              <a:t>cột</a:t>
            </a:r>
            <a:r>
              <a:rPr lang="en-US" sz="2000" smtClean="0">
                <a:solidFill>
                  <a:srgbClr val="000000"/>
                </a:solidFill>
                <a:latin typeface="Open Sans" panose="020B0606030504020204" pitchFamily="34" charset="0"/>
                <a:ea typeface="Open Sans" panose="020B0606030504020204" pitchFamily="34" charset="0"/>
                <a:cs typeface="Arial"/>
              </a:rPr>
              <a:t> sử dụng phương thức pop(), kết quả trả về cột đã xóa:</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df.pop(‘Tên cột cần xóa‘)</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Xóa một cột sử dụng phương thức drop()</a:t>
            </a:r>
            <a:endParaRPr lang="en-US" sz="20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df.drop('Tên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cần xóa’, axis=1, inplace=True)</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Xóa nhiều </a:t>
            </a:r>
            <a:r>
              <a:rPr lang="en-US" sz="2000">
                <a:solidFill>
                  <a:srgbClr val="000000"/>
                </a:solidFill>
                <a:latin typeface="Open Sans" panose="020B0606030504020204" pitchFamily="34" charset="0"/>
                <a:ea typeface="Open Sans" panose="020B0606030504020204" pitchFamily="34" charset="0"/>
                <a:cs typeface="Arial"/>
              </a:rPr>
              <a:t>cột sử dụng phương thức </a:t>
            </a:r>
            <a:r>
              <a:rPr lang="en-US" sz="2000">
                <a:solidFill>
                  <a:srgbClr val="000000"/>
                </a:solidFill>
                <a:latin typeface="Open Sans" panose="020B0606030504020204" pitchFamily="34" charset="0"/>
                <a:ea typeface="Open Sans" panose="020B0606030504020204" pitchFamily="34" charset="0"/>
                <a:cs typeface="Arial"/>
              </a:rPr>
              <a:t>drop</a:t>
            </a:r>
            <a:r>
              <a:rPr lang="en-US" sz="2000" smtClean="0">
                <a:solidFill>
                  <a:srgbClr val="000000"/>
                </a:solidFill>
                <a:latin typeface="Open Sans" panose="020B0606030504020204" pitchFamily="34" charset="0"/>
                <a:ea typeface="Open Sans" panose="020B0606030504020204" pitchFamily="34" charset="0"/>
                <a:cs typeface="Arial"/>
              </a:rPr>
              <a:t>(), danh sách các cột được để trong một list:</a:t>
            </a:r>
            <a:endParaRPr lang="en-US" sz="20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df.drop(['Tên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smtClean="0">
                <a:solidFill>
                  <a:srgbClr val="000000"/>
                </a:solidFill>
                <a:latin typeface="Open Sans" panose="020B0606030504020204" pitchFamily="34" charset="0"/>
                <a:ea typeface="Open Sans" panose="020B0606030504020204" pitchFamily="34" charset="0"/>
                <a:cs typeface="Arial"/>
              </a:rPr>
              <a:t>cần xóa1’,…, </a:t>
            </a:r>
            <a:r>
              <a:rPr lang="en-US" sz="2000">
                <a:solidFill>
                  <a:srgbClr val="000000"/>
                </a:solidFill>
                <a:latin typeface="Open Sans" panose="020B0606030504020204" pitchFamily="34" charset="0"/>
                <a:ea typeface="Open Sans" panose="020B0606030504020204" pitchFamily="34" charset="0"/>
                <a:cs typeface="Arial"/>
              </a:rPr>
              <a:t>'Tên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smtClean="0">
                <a:solidFill>
                  <a:srgbClr val="000000"/>
                </a:solidFill>
                <a:latin typeface="Open Sans" panose="020B0606030504020204" pitchFamily="34" charset="0"/>
                <a:ea typeface="Open Sans" panose="020B0606030504020204" pitchFamily="34" charset="0"/>
                <a:cs typeface="Arial"/>
              </a:rPr>
              <a:t>cần xóa n’], </a:t>
            </a:r>
            <a:r>
              <a:rPr lang="en-US" sz="2000">
                <a:solidFill>
                  <a:srgbClr val="000000"/>
                </a:solidFill>
                <a:latin typeface="Open Sans" panose="020B0606030504020204" pitchFamily="34" charset="0"/>
                <a:ea typeface="Open Sans" panose="020B0606030504020204" pitchFamily="34" charset="0"/>
                <a:cs typeface="Arial"/>
              </a:rPr>
              <a:t>axis=1, inplace=True)</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Xóa </a:t>
            </a:r>
            <a:r>
              <a:rPr lang="en-US" sz="2000">
                <a:solidFill>
                  <a:srgbClr val="000000"/>
                </a:solidFill>
                <a:latin typeface="Open Sans" panose="020B0606030504020204" pitchFamily="34" charset="0"/>
                <a:ea typeface="Open Sans" panose="020B0606030504020204" pitchFamily="34" charset="0"/>
                <a:cs typeface="Arial"/>
              </a:rPr>
              <a:t>một </a:t>
            </a:r>
            <a:r>
              <a:rPr lang="en-US" sz="2000" smtClean="0">
                <a:solidFill>
                  <a:srgbClr val="000000"/>
                </a:solidFill>
                <a:latin typeface="Open Sans" panose="020B0606030504020204" pitchFamily="34" charset="0"/>
                <a:ea typeface="Open Sans" panose="020B0606030504020204" pitchFamily="34" charset="0"/>
                <a:cs typeface="Arial"/>
              </a:rPr>
              <a:t>dòng có chỉ số cs sử </a:t>
            </a:r>
            <a:r>
              <a:rPr lang="en-US" sz="2000">
                <a:solidFill>
                  <a:srgbClr val="000000"/>
                </a:solidFill>
                <a:latin typeface="Open Sans" panose="020B0606030504020204" pitchFamily="34" charset="0"/>
                <a:ea typeface="Open Sans" panose="020B0606030504020204" pitchFamily="34" charset="0"/>
                <a:cs typeface="Arial"/>
              </a:rPr>
              <a:t>dụng phương thức drop()</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df.drop(cs, axis=0, </a:t>
            </a:r>
            <a:r>
              <a:rPr lang="en-US" sz="2000">
                <a:solidFill>
                  <a:srgbClr val="000000"/>
                </a:solidFill>
                <a:latin typeface="Open Sans" panose="020B0606030504020204" pitchFamily="34" charset="0"/>
                <a:ea typeface="Open Sans" panose="020B0606030504020204" pitchFamily="34" charset="0"/>
                <a:cs typeface="Arial"/>
              </a:rPr>
              <a:t>inplace=True)</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Xóa </a:t>
            </a:r>
            <a:r>
              <a:rPr lang="en-US" sz="2000">
                <a:solidFill>
                  <a:srgbClr val="000000"/>
                </a:solidFill>
                <a:latin typeface="Open Sans" panose="020B0606030504020204" pitchFamily="34" charset="0"/>
                <a:ea typeface="Open Sans" panose="020B0606030504020204" pitchFamily="34" charset="0"/>
                <a:cs typeface="Arial"/>
              </a:rPr>
              <a:t>nhiều </a:t>
            </a:r>
            <a:r>
              <a:rPr lang="en-US" sz="2000" smtClean="0">
                <a:solidFill>
                  <a:srgbClr val="000000"/>
                </a:solidFill>
                <a:latin typeface="Open Sans" panose="020B0606030504020204" pitchFamily="34" charset="0"/>
                <a:ea typeface="Open Sans" panose="020B0606030504020204" pitchFamily="34" charset="0"/>
                <a:cs typeface="Arial"/>
              </a:rPr>
              <a:t>dòng </a:t>
            </a:r>
            <a:r>
              <a:rPr lang="en-US" sz="2000">
                <a:solidFill>
                  <a:srgbClr val="000000"/>
                </a:solidFill>
                <a:latin typeface="Open Sans" panose="020B0606030504020204" pitchFamily="34" charset="0"/>
                <a:ea typeface="Open Sans" panose="020B0606030504020204" pitchFamily="34" charset="0"/>
                <a:cs typeface="Arial"/>
              </a:rPr>
              <a:t>sử dụng phương thức drop</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chỉ số các dòng được </a:t>
            </a:r>
            <a:r>
              <a:rPr lang="en-US" sz="2000">
                <a:solidFill>
                  <a:srgbClr val="000000"/>
                </a:solidFill>
                <a:latin typeface="Open Sans" panose="020B0606030504020204" pitchFamily="34" charset="0"/>
                <a:ea typeface="Open Sans" panose="020B0606030504020204" pitchFamily="34" charset="0"/>
                <a:cs typeface="Arial"/>
              </a:rPr>
              <a:t>để trong một list:</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df.drop</a:t>
            </a:r>
            <a:r>
              <a:rPr lang="en-US" sz="2000" smtClean="0">
                <a:solidFill>
                  <a:srgbClr val="000000"/>
                </a:solidFill>
                <a:latin typeface="Open Sans" panose="020B0606030504020204" pitchFamily="34" charset="0"/>
                <a:ea typeface="Open Sans" panose="020B0606030504020204" pitchFamily="34" charset="0"/>
                <a:cs typeface="Arial"/>
              </a:rPr>
              <a:t>([cs1,…,csn], axis=0, </a:t>
            </a:r>
            <a:r>
              <a:rPr lang="en-US" sz="2000">
                <a:solidFill>
                  <a:srgbClr val="000000"/>
                </a:solidFill>
                <a:latin typeface="Open Sans" panose="020B0606030504020204" pitchFamily="34" charset="0"/>
                <a:ea typeface="Open Sans" panose="020B0606030504020204" pitchFamily="34" charset="0"/>
                <a:cs typeface="Arial"/>
              </a:rPr>
              <a:t>inplace=True)</a:t>
            </a:r>
          </a:p>
          <a:p>
            <a:pPr marL="0" indent="0" algn="just">
              <a:lnSpc>
                <a:spcPct val="150000"/>
              </a:lnSpc>
              <a:spcBef>
                <a:spcPts val="0"/>
              </a:spcBef>
              <a:buClr>
                <a:srgbClr val="000000"/>
              </a:buClr>
              <a:buSzTx/>
              <a:buNone/>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412608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Truy </a:t>
            </a:r>
            <a:r>
              <a:rPr lang="en-US" smtClean="0"/>
              <a:t>cập dữ </a:t>
            </a:r>
            <a:r>
              <a:rPr lang="en-US"/>
              <a:t>liệu</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vi-VN" sz="2400">
                <a:solidFill>
                  <a:srgbClr val="000000"/>
                </a:solidFill>
                <a:latin typeface="Open Sans" panose="020B0606030504020204" pitchFamily="34" charset="0"/>
                <a:ea typeface="Open Sans" panose="020B0606030504020204" pitchFamily="34" charset="0"/>
                <a:cs typeface="Arial"/>
              </a:rPr>
              <a:t>Trong Pandas, có </a:t>
            </a:r>
            <a:r>
              <a:rPr lang="vi-VN" sz="2400">
                <a:solidFill>
                  <a:srgbClr val="000000"/>
                </a:solidFill>
                <a:latin typeface="Open Sans" panose="020B0606030504020204" pitchFamily="34" charset="0"/>
                <a:ea typeface="Open Sans" panose="020B0606030504020204" pitchFamily="34" charset="0"/>
                <a:cs typeface="Arial"/>
              </a:rPr>
              <a:t>2 </a:t>
            </a:r>
            <a:r>
              <a:rPr lang="en-US" sz="2400" smtClean="0">
                <a:solidFill>
                  <a:srgbClr val="000000"/>
                </a:solidFill>
                <a:latin typeface="Open Sans" panose="020B0606030504020204" pitchFamily="34" charset="0"/>
                <a:ea typeface="Open Sans" panose="020B0606030504020204" pitchFamily="34" charset="0"/>
                <a:cs typeface="Arial"/>
              </a:rPr>
              <a:t>phương thức </a:t>
            </a:r>
            <a:r>
              <a:rPr lang="vi-VN" sz="2400" smtClean="0">
                <a:solidFill>
                  <a:srgbClr val="000000"/>
                </a:solidFill>
                <a:latin typeface="Open Sans" panose="020B0606030504020204" pitchFamily="34" charset="0"/>
                <a:ea typeface="Open Sans" panose="020B0606030504020204" pitchFamily="34" charset="0"/>
                <a:cs typeface="Arial"/>
              </a:rPr>
              <a:t>chính </a:t>
            </a:r>
            <a:r>
              <a:rPr lang="vi-VN" sz="2400">
                <a:solidFill>
                  <a:srgbClr val="000000"/>
                </a:solidFill>
                <a:latin typeface="Open Sans" panose="020B0606030504020204" pitchFamily="34" charset="0"/>
                <a:ea typeface="Open Sans" panose="020B0606030504020204" pitchFamily="34" charset="0"/>
                <a:cs typeface="Arial"/>
              </a:rPr>
              <a:t>để </a:t>
            </a:r>
            <a:r>
              <a:rPr lang="vi-VN" sz="2400" smtClean="0">
                <a:solidFill>
                  <a:srgbClr val="000000"/>
                </a:solidFill>
                <a:latin typeface="Open Sans" panose="020B0606030504020204" pitchFamily="34" charset="0"/>
                <a:ea typeface="Open Sans" panose="020B0606030504020204" pitchFamily="34" charset="0"/>
                <a:cs typeface="Arial"/>
              </a:rPr>
              <a:t>truy </a:t>
            </a:r>
            <a:r>
              <a:rPr lang="vi-VN" sz="2400">
                <a:solidFill>
                  <a:srgbClr val="000000"/>
                </a:solidFill>
                <a:latin typeface="Open Sans" panose="020B0606030504020204" pitchFamily="34" charset="0"/>
                <a:ea typeface="Open Sans" panose="020B0606030504020204" pitchFamily="34" charset="0"/>
                <a:cs typeface="Arial"/>
              </a:rPr>
              <a:t>cập </a:t>
            </a:r>
            <a:r>
              <a:rPr lang="vi-VN" sz="2400">
                <a:solidFill>
                  <a:srgbClr val="000000"/>
                </a:solidFill>
                <a:latin typeface="Open Sans" panose="020B0606030504020204" pitchFamily="34" charset="0"/>
                <a:ea typeface="Open Sans" panose="020B0606030504020204" pitchFamily="34" charset="0"/>
                <a:cs typeface="Arial"/>
              </a:rPr>
              <a:t>dữ </a:t>
            </a:r>
            <a:r>
              <a:rPr lang="vi-VN" sz="2400" smtClean="0">
                <a:solidFill>
                  <a:srgbClr val="000000"/>
                </a:solidFill>
                <a:latin typeface="Open Sans" panose="020B0606030504020204" pitchFamily="34" charset="0"/>
                <a:ea typeface="Open Sans" panose="020B0606030504020204" pitchFamily="34" charset="0"/>
                <a:cs typeface="Arial"/>
              </a:rPr>
              <a:t>liệu:</a:t>
            </a:r>
            <a:endParaRPr lang="vi-VN" sz="24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.iloc </a:t>
            </a:r>
            <a:r>
              <a:rPr lang="vi-VN" sz="2000">
                <a:solidFill>
                  <a:srgbClr val="000000"/>
                </a:solidFill>
                <a:latin typeface="Open Sans" panose="020B0606030504020204" pitchFamily="34" charset="0"/>
                <a:ea typeface="Open Sans" panose="020B0606030504020204" pitchFamily="34" charset="0"/>
                <a:cs typeface="Arial"/>
              </a:rPr>
              <a:t>giúp </a:t>
            </a:r>
            <a:r>
              <a:rPr lang="en-US" sz="2000" smtClean="0">
                <a:solidFill>
                  <a:srgbClr val="000000"/>
                </a:solidFill>
                <a:latin typeface="Open Sans" panose="020B0606030504020204" pitchFamily="34" charset="0"/>
                <a:ea typeface="Open Sans" panose="020B0606030504020204" pitchFamily="34" charset="0"/>
                <a:cs typeface="Arial"/>
              </a:rPr>
              <a:t>truy cập</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hàng và cột thông qua các chỉ số của chúng</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Tham </a:t>
            </a:r>
            <a:r>
              <a:rPr lang="vi-VN" sz="2000">
                <a:solidFill>
                  <a:srgbClr val="000000"/>
                </a:solidFill>
                <a:latin typeface="Open Sans" panose="020B0606030504020204" pitchFamily="34" charset="0"/>
                <a:ea typeface="Open Sans" panose="020B0606030504020204" pitchFamily="34" charset="0"/>
                <a:cs typeface="Arial"/>
              </a:rPr>
              <a:t>số truyền vào là một số nguyên hoặc một tập các </a:t>
            </a:r>
            <a:r>
              <a:rPr lang="vi-VN" sz="2000">
                <a:solidFill>
                  <a:srgbClr val="000000"/>
                </a:solidFill>
                <a:latin typeface="Open Sans" panose="020B0606030504020204" pitchFamily="34" charset="0"/>
                <a:ea typeface="Open Sans" panose="020B0606030504020204" pitchFamily="34" charset="0"/>
                <a:cs typeface="Arial"/>
              </a:rPr>
              <a:t>số </a:t>
            </a:r>
            <a:r>
              <a:rPr lang="vi-VN" sz="2000" smtClean="0">
                <a:solidFill>
                  <a:srgbClr val="000000"/>
                </a:solidFill>
                <a:latin typeface="Open Sans" panose="020B0606030504020204" pitchFamily="34" charset="0"/>
                <a:ea typeface="Open Sans" panose="020B0606030504020204" pitchFamily="34" charset="0"/>
                <a:cs typeface="Arial"/>
              </a:rPr>
              <a:t>nguyên.</a:t>
            </a:r>
            <a:r>
              <a:rPr lang="en-US"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Cú pháp: .iloc[, ]. </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.loc </a:t>
            </a:r>
            <a:r>
              <a:rPr lang="vi-VN" sz="2000">
                <a:solidFill>
                  <a:srgbClr val="000000"/>
                </a:solidFill>
                <a:latin typeface="Open Sans" panose="020B0606030504020204" pitchFamily="34" charset="0"/>
                <a:ea typeface="Open Sans" panose="020B0606030504020204" pitchFamily="34" charset="0"/>
                <a:cs typeface="Arial"/>
              </a:rPr>
              <a:t>giúp </a:t>
            </a:r>
            <a:r>
              <a:rPr lang="en-US" sz="2000" smtClean="0">
                <a:solidFill>
                  <a:srgbClr val="000000"/>
                </a:solidFill>
                <a:latin typeface="Open Sans" panose="020B0606030504020204" pitchFamily="34" charset="0"/>
                <a:ea typeface="Open Sans" panose="020B0606030504020204" pitchFamily="34" charset="0"/>
                <a:cs typeface="Arial"/>
              </a:rPr>
              <a:t>truy cập tới</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hàng và cột thông qua các chỉ </a:t>
            </a:r>
            <a:r>
              <a:rPr lang="vi-VN" sz="2000">
                <a:solidFill>
                  <a:srgbClr val="000000"/>
                </a:solidFill>
                <a:latin typeface="Open Sans" panose="020B0606030504020204" pitchFamily="34" charset="0"/>
                <a:ea typeface="Open Sans" panose="020B0606030504020204" pitchFamily="34" charset="0"/>
                <a:cs typeface="Arial"/>
              </a:rPr>
              <a:t>số </a:t>
            </a:r>
            <a:r>
              <a:rPr lang="en-US" sz="2000" smtClean="0">
                <a:solidFill>
                  <a:srgbClr val="000000"/>
                </a:solidFill>
                <a:latin typeface="Open Sans" panose="020B0606030504020204" pitchFamily="34" charset="0"/>
                <a:ea typeface="Open Sans" panose="020B0606030504020204" pitchFamily="34" charset="0"/>
                <a:cs typeface="Arial"/>
              </a:rPr>
              <a:t>của hàng;</a:t>
            </a:r>
            <a:r>
              <a:rPr lang="vi-VN" sz="2000" smtClean="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tên</a:t>
            </a:r>
            <a:r>
              <a:rPr lang="vi-VN" sz="2000" smtClean="0">
                <a:solidFill>
                  <a:srgbClr val="000000"/>
                </a:solidFill>
                <a:latin typeface="Open Sans" panose="020B0606030504020204" pitchFamily="34" charset="0"/>
                <a:ea typeface="Open Sans" panose="020B0606030504020204" pitchFamily="34" charset="0"/>
                <a:cs typeface="Arial"/>
              </a:rPr>
              <a:t> hoặc biểu </a:t>
            </a:r>
            <a:r>
              <a:rPr lang="vi-VN" sz="2000">
                <a:solidFill>
                  <a:srgbClr val="000000"/>
                </a:solidFill>
                <a:latin typeface="Open Sans" panose="020B0606030504020204" pitchFamily="34" charset="0"/>
                <a:ea typeface="Open Sans" panose="020B0606030504020204" pitchFamily="34" charset="0"/>
                <a:cs typeface="Arial"/>
              </a:rPr>
              <a:t>thức </a:t>
            </a:r>
            <a:r>
              <a:rPr lang="en-US" sz="2000" smtClean="0">
                <a:solidFill>
                  <a:srgbClr val="000000"/>
                </a:solidFill>
                <a:latin typeface="Open Sans" panose="020B0606030504020204" pitchFamily="34" charset="0"/>
                <a:ea typeface="Open Sans" panose="020B0606030504020204" pitchFamily="34" charset="0"/>
                <a:cs typeface="Arial"/>
              </a:rPr>
              <a:t>điều kiện của cột</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Cú pháp: .loc</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1282868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Làm việc với .iloc</a:t>
            </a:r>
            <a:endParaRPr/>
          </a:p>
        </p:txBody>
      </p:sp>
      <p:sp>
        <p:nvSpPr>
          <p:cNvPr id="99" name="Google Shape;99;p2"/>
          <p:cNvSpPr txBox="1">
            <a:spLocks noGrp="1"/>
          </p:cNvSpPr>
          <p:nvPr>
            <p:ph type="body" idx="1"/>
          </p:nvPr>
        </p:nvSpPr>
        <p:spPr>
          <a:xfrm>
            <a:off x="584980" y="973618"/>
            <a:ext cx="11607020" cy="5451245"/>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Truy cập tới 1 dòng có chỉ số cs của df:	df.iloc[cs]</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a:t>
            </a:r>
            <a:r>
              <a:rPr lang="en-US" sz="2000">
                <a:solidFill>
                  <a:srgbClr val="000000"/>
                </a:solidFill>
                <a:latin typeface="Open Sans" panose="020B0606030504020204" pitchFamily="34" charset="0"/>
                <a:ea typeface="Open Sans" panose="020B0606030504020204" pitchFamily="34" charset="0"/>
                <a:cs typeface="Arial"/>
              </a:rPr>
              <a:t>tới </a:t>
            </a:r>
            <a:r>
              <a:rPr lang="en-US" sz="2000" smtClean="0">
                <a:solidFill>
                  <a:srgbClr val="000000"/>
                </a:solidFill>
                <a:latin typeface="Open Sans" panose="020B0606030504020204" pitchFamily="34" charset="0"/>
                <a:ea typeface="Open Sans" panose="020B0606030504020204" pitchFamily="34" charset="0"/>
                <a:cs typeface="Arial"/>
              </a:rPr>
              <a:t>nhiều </a:t>
            </a:r>
            <a:r>
              <a:rPr lang="en-US" sz="2000">
                <a:solidFill>
                  <a:srgbClr val="000000"/>
                </a:solidFill>
                <a:latin typeface="Open Sans" panose="020B0606030504020204" pitchFamily="34" charset="0"/>
                <a:ea typeface="Open Sans" panose="020B0606030504020204" pitchFamily="34" charset="0"/>
                <a:cs typeface="Arial"/>
              </a:rPr>
              <a:t>dòng </a:t>
            </a:r>
            <a:r>
              <a:rPr lang="en-US" sz="2000" smtClean="0">
                <a:solidFill>
                  <a:srgbClr val="000000"/>
                </a:solidFill>
                <a:latin typeface="Open Sans" panose="020B0606030504020204" pitchFamily="34" charset="0"/>
                <a:ea typeface="Open Sans" panose="020B0606030504020204" pitchFamily="34" charset="0"/>
                <a:cs typeface="Arial"/>
              </a:rPr>
              <a:t>rời rạc:</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df.iloc[[cs1,…,csn]]</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nhiều </a:t>
            </a:r>
            <a:r>
              <a:rPr lang="en-US" sz="2000">
                <a:solidFill>
                  <a:srgbClr val="000000"/>
                </a:solidFill>
                <a:latin typeface="Open Sans" panose="020B0606030504020204" pitchFamily="34" charset="0"/>
                <a:ea typeface="Open Sans" panose="020B0606030504020204" pitchFamily="34" charset="0"/>
                <a:cs typeface="Arial"/>
              </a:rPr>
              <a:t>dòng </a:t>
            </a:r>
            <a:r>
              <a:rPr lang="en-US" sz="2000" smtClean="0">
                <a:solidFill>
                  <a:srgbClr val="000000"/>
                </a:solidFill>
                <a:latin typeface="Open Sans" panose="020B0606030504020204" pitchFamily="34" charset="0"/>
                <a:ea typeface="Open Sans" panose="020B0606030504020204" pitchFamily="34" charset="0"/>
                <a:cs typeface="Arial"/>
              </a:rPr>
              <a:t>liên tiếp nhau:</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df.iloc[cs_đầu : cs_cuối]</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a:t>
            </a:r>
            <a:r>
              <a:rPr lang="en-US" sz="2000">
                <a:solidFill>
                  <a:srgbClr val="000000"/>
                </a:solidFill>
                <a:latin typeface="Open Sans" panose="020B0606030504020204" pitchFamily="34" charset="0"/>
                <a:ea typeface="Open Sans" panose="020B0606030504020204" pitchFamily="34" charset="0"/>
                <a:cs typeface="Arial"/>
              </a:rPr>
              <a:t>1 </a:t>
            </a:r>
            <a:r>
              <a:rPr lang="en-US" sz="2000" smtClean="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có chỉ </a:t>
            </a:r>
            <a:r>
              <a:rPr lang="en-US" sz="2000">
                <a:solidFill>
                  <a:srgbClr val="000000"/>
                </a:solidFill>
                <a:latin typeface="Open Sans" panose="020B0606030504020204" pitchFamily="34" charset="0"/>
                <a:ea typeface="Open Sans" panose="020B0606030504020204" pitchFamily="34" charset="0"/>
                <a:cs typeface="Arial"/>
              </a:rPr>
              <a:t>số </a:t>
            </a:r>
            <a:r>
              <a:rPr lang="en-US" sz="2000" smtClean="0">
                <a:solidFill>
                  <a:srgbClr val="000000"/>
                </a:solidFill>
                <a:latin typeface="Open Sans" panose="020B0606030504020204" pitchFamily="34" charset="0"/>
                <a:ea typeface="Open Sans" panose="020B0606030504020204" pitchFamily="34" charset="0"/>
                <a:cs typeface="Arial"/>
              </a:rPr>
              <a:t>cs:</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df.iloc[: , cs</a:t>
            </a:r>
            <a:r>
              <a:rPr lang="en-US" sz="2000">
                <a:solidFill>
                  <a:srgbClr val="000000"/>
                </a:solidFill>
                <a:latin typeface="Open Sans" panose="020B0606030504020204" pitchFamily="34" charset="0"/>
                <a:ea typeface="Open Sans" panose="020B0606030504020204" pitchFamily="34" charset="0"/>
                <a:cs typeface="Arial"/>
              </a:rPr>
              <a:t>]</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a:t>
            </a:r>
            <a:r>
              <a:rPr lang="en-US" sz="2000">
                <a:solidFill>
                  <a:srgbClr val="000000"/>
                </a:solidFill>
                <a:latin typeface="Open Sans" panose="020B0606030504020204" pitchFamily="34" charset="0"/>
                <a:ea typeface="Open Sans" panose="020B0606030504020204" pitchFamily="34" charset="0"/>
                <a:cs typeface="Arial"/>
              </a:rPr>
              <a:t>nhiều </a:t>
            </a:r>
            <a:r>
              <a:rPr lang="en-US" sz="2000" smtClean="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rời rạc:		</a:t>
            </a:r>
            <a:r>
              <a:rPr lang="en-US" sz="2000">
                <a:solidFill>
                  <a:srgbClr val="000000"/>
                </a:solidFill>
                <a:latin typeface="Open Sans" panose="020B0606030504020204" pitchFamily="34" charset="0"/>
                <a:ea typeface="Open Sans" panose="020B0606030504020204" pitchFamily="34" charset="0"/>
                <a:cs typeface="Arial"/>
              </a:rPr>
              <a:t>df.iloc</a:t>
            </a:r>
            <a:r>
              <a:rPr lang="en-US" sz="2000" smtClean="0">
                <a:solidFill>
                  <a:srgbClr val="000000"/>
                </a:solidFill>
                <a:latin typeface="Open Sans" panose="020B0606030504020204" pitchFamily="34" charset="0"/>
                <a:ea typeface="Open Sans" panose="020B0606030504020204" pitchFamily="34" charset="0"/>
                <a:cs typeface="Arial"/>
              </a:rPr>
              <a:t>[: , [</a:t>
            </a:r>
            <a:r>
              <a:rPr lang="en-US" sz="2000">
                <a:solidFill>
                  <a:srgbClr val="000000"/>
                </a:solidFill>
                <a:latin typeface="Open Sans" panose="020B0606030504020204" pitchFamily="34" charset="0"/>
                <a:ea typeface="Open Sans" panose="020B0606030504020204" pitchFamily="34" charset="0"/>
                <a:cs typeface="Arial"/>
              </a:rPr>
              <a:t>cs1,…,csn]]</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a:t>
            </a:r>
            <a:r>
              <a:rPr lang="en-US" sz="2000">
                <a:solidFill>
                  <a:srgbClr val="000000"/>
                </a:solidFill>
                <a:latin typeface="Open Sans" panose="020B0606030504020204" pitchFamily="34" charset="0"/>
                <a:ea typeface="Open Sans" panose="020B0606030504020204" pitchFamily="34" charset="0"/>
                <a:cs typeface="Arial"/>
              </a:rPr>
              <a:t>nhiều </a:t>
            </a:r>
            <a:r>
              <a:rPr lang="en-US" sz="2000" smtClean="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liên tiếp nhau:	</a:t>
            </a:r>
            <a:r>
              <a:rPr lang="en-US" sz="2000">
                <a:solidFill>
                  <a:srgbClr val="000000"/>
                </a:solidFill>
                <a:latin typeface="Open Sans" panose="020B0606030504020204" pitchFamily="34" charset="0"/>
                <a:ea typeface="Open Sans" panose="020B0606030504020204" pitchFamily="34" charset="0"/>
                <a:cs typeface="Arial"/>
              </a:rPr>
              <a:t>df.iloc</a:t>
            </a:r>
            <a:r>
              <a:rPr lang="en-US" sz="2000" smtClean="0">
                <a:solidFill>
                  <a:srgbClr val="000000"/>
                </a:solidFill>
                <a:latin typeface="Open Sans" panose="020B0606030504020204" pitchFamily="34" charset="0"/>
                <a:ea typeface="Open Sans" panose="020B0606030504020204" pitchFamily="34" charset="0"/>
                <a:cs typeface="Arial"/>
              </a:rPr>
              <a:t>[: , cs_đầu </a:t>
            </a:r>
            <a:r>
              <a:rPr lang="en-US" sz="2000">
                <a:solidFill>
                  <a:srgbClr val="000000"/>
                </a:solidFill>
                <a:latin typeface="Open Sans" panose="020B0606030504020204" pitchFamily="34" charset="0"/>
                <a:ea typeface="Open Sans" panose="020B0606030504020204" pitchFamily="34" charset="0"/>
                <a:cs typeface="Arial"/>
              </a:rPr>
              <a:t>: cs_cuối]</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a:t>
            </a:r>
            <a:r>
              <a:rPr lang="en-US" sz="2000">
                <a:solidFill>
                  <a:srgbClr val="000000"/>
                </a:solidFill>
                <a:latin typeface="Open Sans" panose="020B0606030504020204" pitchFamily="34" charset="0"/>
                <a:ea typeface="Open Sans" panose="020B0606030504020204" pitchFamily="34" charset="0"/>
                <a:cs typeface="Arial"/>
              </a:rPr>
              <a:t>tới </a:t>
            </a:r>
            <a:r>
              <a:rPr lang="en-US" sz="2000" smtClean="0">
                <a:solidFill>
                  <a:srgbClr val="000000"/>
                </a:solidFill>
                <a:latin typeface="Open Sans" panose="020B0606030504020204" pitchFamily="34" charset="0"/>
                <a:ea typeface="Open Sans" panose="020B0606030504020204" pitchFamily="34" charset="0"/>
                <a:cs typeface="Arial"/>
              </a:rPr>
              <a:t>các dòng, các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smtClean="0">
                <a:solidFill>
                  <a:srgbClr val="000000"/>
                </a:solidFill>
                <a:latin typeface="Open Sans" panose="020B0606030504020204" pitchFamily="34" charset="0"/>
                <a:ea typeface="Open Sans" panose="020B0606030504020204" pitchFamily="34" charset="0"/>
                <a:cs typeface="Arial"/>
              </a:rPr>
              <a:t>rời rạc:</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df.iloc</a:t>
            </a:r>
            <a:r>
              <a:rPr lang="en-US" sz="2000" smtClean="0">
                <a:solidFill>
                  <a:srgbClr val="000000"/>
                </a:solidFill>
                <a:latin typeface="Open Sans" panose="020B0606030504020204" pitchFamily="34" charset="0"/>
                <a:ea typeface="Open Sans" panose="020B0606030504020204" pitchFamily="34" charset="0"/>
                <a:cs typeface="Arial"/>
              </a:rPr>
              <a:t>[</a:t>
            </a:r>
            <a:r>
              <a:rPr lang="en-US" sz="200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csd1</a:t>
            </a:r>
            <a:r>
              <a:rPr lang="en-US" sz="200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csdn]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csc1</a:t>
            </a:r>
            <a:r>
              <a:rPr lang="en-US" sz="200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cscn</a:t>
            </a:r>
            <a:r>
              <a:rPr lang="en-US" sz="200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các dòng, các </a:t>
            </a:r>
            <a:r>
              <a:rPr lang="en-US" sz="2000">
                <a:solidFill>
                  <a:srgbClr val="000000"/>
                </a:solidFill>
                <a:latin typeface="Open Sans" panose="020B0606030504020204" pitchFamily="34" charset="0"/>
                <a:ea typeface="Open Sans" panose="020B0606030504020204" pitchFamily="34" charset="0"/>
                <a:cs typeface="Arial"/>
              </a:rPr>
              <a:t>cột </a:t>
            </a:r>
            <a:r>
              <a:rPr lang="en-US" sz="2000" smtClean="0">
                <a:solidFill>
                  <a:srgbClr val="000000"/>
                </a:solidFill>
                <a:latin typeface="Open Sans" panose="020B0606030504020204" pitchFamily="34" charset="0"/>
                <a:ea typeface="Open Sans" panose="020B0606030504020204" pitchFamily="34" charset="0"/>
                <a:cs typeface="Arial"/>
              </a:rPr>
              <a:t>liên tiếp:</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df.iloc[csd_đầu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csd_cuối , csc_đầu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csc_cuối]</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Truy cập tới phần tử tại dòng csd cột csc:	df.iloc[csd , csc]</a:t>
            </a: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33750324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Làm việc với .loc</a:t>
            </a:r>
            <a:endParaRPr/>
          </a:p>
        </p:txBody>
      </p:sp>
      <p:sp>
        <p:nvSpPr>
          <p:cNvPr id="99" name="Google Shape;99;p2"/>
          <p:cNvSpPr txBox="1">
            <a:spLocks noGrp="1"/>
          </p:cNvSpPr>
          <p:nvPr>
            <p:ph type="body" idx="1"/>
          </p:nvPr>
        </p:nvSpPr>
        <p:spPr>
          <a:xfrm>
            <a:off x="584980" y="973618"/>
            <a:ext cx="11607020" cy="5451245"/>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Truy cập tới 1 dòng có chỉ số cs của df:	df.loc[cs]</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Truy </a:t>
            </a:r>
            <a:r>
              <a:rPr lang="en-US" sz="2000">
                <a:solidFill>
                  <a:srgbClr val="000000"/>
                </a:solidFill>
                <a:latin typeface="Open Sans" panose="020B0606030504020204" pitchFamily="34" charset="0"/>
                <a:ea typeface="Open Sans" panose="020B0606030504020204" pitchFamily="34" charset="0"/>
                <a:cs typeface="Arial"/>
              </a:rPr>
              <a:t>cập tới nhiều </a:t>
            </a:r>
            <a:r>
              <a:rPr lang="en-US" sz="2000">
                <a:solidFill>
                  <a:srgbClr val="000000"/>
                </a:solidFill>
                <a:latin typeface="Open Sans" panose="020B0606030504020204" pitchFamily="34" charset="0"/>
                <a:ea typeface="Open Sans" panose="020B0606030504020204" pitchFamily="34" charset="0"/>
                <a:cs typeface="Arial"/>
              </a:rPr>
              <a:t>dòng </a:t>
            </a:r>
            <a:r>
              <a:rPr lang="en-US" sz="2000" smtClean="0">
                <a:solidFill>
                  <a:srgbClr val="000000"/>
                </a:solidFill>
                <a:latin typeface="Open Sans" panose="020B0606030504020204" pitchFamily="34" charset="0"/>
                <a:ea typeface="Open Sans" panose="020B0606030504020204" pitchFamily="34" charset="0"/>
                <a:cs typeface="Arial"/>
              </a:rPr>
              <a:t>liên tiếp nhau:</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df.loc[cs_đầu : cs_cuối]</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a:t>
            </a:r>
            <a:r>
              <a:rPr lang="en-US" sz="2000">
                <a:solidFill>
                  <a:srgbClr val="000000"/>
                </a:solidFill>
                <a:latin typeface="Open Sans" panose="020B0606030504020204" pitchFamily="34" charset="0"/>
                <a:ea typeface="Open Sans" panose="020B0606030504020204" pitchFamily="34" charset="0"/>
                <a:cs typeface="Arial"/>
              </a:rPr>
              <a:t>1 </a:t>
            </a:r>
            <a:r>
              <a:rPr lang="en-US" sz="2000" smtClean="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có </a:t>
            </a:r>
            <a:r>
              <a:rPr lang="en-US" sz="2000" smtClean="0">
                <a:solidFill>
                  <a:srgbClr val="000000"/>
                </a:solidFill>
                <a:latin typeface="Open Sans" panose="020B0606030504020204" pitchFamily="34" charset="0"/>
                <a:ea typeface="Open Sans" panose="020B0606030504020204" pitchFamily="34" charset="0"/>
                <a:cs typeface="Arial"/>
              </a:rPr>
              <a:t>tên tc:</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df.loc[: , ‘tc’]</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a:t>
            </a:r>
            <a:r>
              <a:rPr lang="en-US" sz="2000">
                <a:solidFill>
                  <a:srgbClr val="000000"/>
                </a:solidFill>
                <a:latin typeface="Open Sans" panose="020B0606030504020204" pitchFamily="34" charset="0"/>
                <a:ea typeface="Open Sans" panose="020B0606030504020204" pitchFamily="34" charset="0"/>
                <a:cs typeface="Arial"/>
              </a:rPr>
              <a:t>nhiều </a:t>
            </a:r>
            <a:r>
              <a:rPr lang="en-US" sz="2000" smtClean="0">
                <a:solidFill>
                  <a:srgbClr val="000000"/>
                </a:solidFill>
                <a:latin typeface="Open Sans" panose="020B0606030504020204" pitchFamily="34" charset="0"/>
                <a:ea typeface="Open Sans" panose="020B0606030504020204" pitchFamily="34" charset="0"/>
                <a:cs typeface="Arial"/>
              </a:rPr>
              <a:t>cột </a:t>
            </a:r>
            <a:r>
              <a:rPr lang="en-US" sz="2000">
                <a:solidFill>
                  <a:srgbClr val="000000"/>
                </a:solidFill>
                <a:latin typeface="Open Sans" panose="020B0606030504020204" pitchFamily="34" charset="0"/>
                <a:ea typeface="Open Sans" panose="020B0606030504020204" pitchFamily="34" charset="0"/>
                <a:cs typeface="Arial"/>
              </a:rPr>
              <a:t>rời </a:t>
            </a:r>
            <a:r>
              <a:rPr lang="en-US" sz="2000" smtClean="0">
                <a:solidFill>
                  <a:srgbClr val="000000"/>
                </a:solidFill>
                <a:latin typeface="Open Sans" panose="020B0606030504020204" pitchFamily="34" charset="0"/>
                <a:ea typeface="Open Sans" panose="020B0606030504020204" pitchFamily="34" charset="0"/>
                <a:cs typeface="Arial"/>
              </a:rPr>
              <a:t>rạc có tên tc1,…,tcn</a:t>
            </a:r>
            <a:r>
              <a:rPr lang="en-US" sz="2000">
                <a:solidFill>
                  <a:srgbClr val="000000"/>
                </a:solidFill>
                <a:latin typeface="Open Sans" panose="020B0606030504020204" pitchFamily="34" charset="0"/>
                <a:ea typeface="Open Sans" panose="020B0606030504020204" pitchFamily="34" charset="0"/>
                <a:cs typeface="Arial"/>
              </a:rPr>
              <a:t>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df.loc[: , [‘tc1’,…,’tcn’]]</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Truy cập tới phần tử tại dòng có chỉ số cs cột có tên tc:	df.loc[cs , ‘tc’]</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Truy cập tới phần tử </a:t>
            </a:r>
            <a:r>
              <a:rPr lang="en-US" sz="2000">
                <a:solidFill>
                  <a:srgbClr val="000000"/>
                </a:solidFill>
                <a:latin typeface="Open Sans" panose="020B0606030504020204" pitchFamily="34" charset="0"/>
                <a:ea typeface="Open Sans" panose="020B0606030504020204" pitchFamily="34" charset="0"/>
                <a:cs typeface="Arial"/>
              </a:rPr>
              <a:t>tại </a:t>
            </a:r>
            <a:r>
              <a:rPr lang="en-US" sz="2000" smtClean="0">
                <a:solidFill>
                  <a:srgbClr val="000000"/>
                </a:solidFill>
                <a:latin typeface="Open Sans" panose="020B0606030504020204" pitchFamily="34" charset="0"/>
                <a:ea typeface="Open Sans" panose="020B0606030504020204" pitchFamily="34" charset="0"/>
                <a:cs typeface="Arial"/>
              </a:rPr>
              <a:t>cột tên tc thỏa mãn điều kiện dk:</a:t>
            </a:r>
            <a:r>
              <a:rPr lang="en-US" sz="2000">
                <a:solidFill>
                  <a:srgbClr val="000000"/>
                </a:solidFill>
                <a:latin typeface="Open Sans" panose="020B0606030504020204" pitchFamily="34" charset="0"/>
                <a:ea typeface="Open Sans" panose="020B0606030504020204" pitchFamily="34" charset="0"/>
                <a:cs typeface="Arial"/>
              </a:rPr>
              <a:t>	</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df.loc[df.tc thỏa mãn điều kiện dk]</a:t>
            </a:r>
            <a:endParaRPr lang="vi-VN" sz="20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3049375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Thay thế giá trị các ô dữ </a:t>
            </a:r>
            <a:r>
              <a:rPr lang="en-US"/>
              <a:t>liệu</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400" smtClean="0">
                <a:solidFill>
                  <a:srgbClr val="000000"/>
                </a:solidFill>
                <a:latin typeface="Open Sans" panose="020B0606030504020204" pitchFamily="34" charset="0"/>
                <a:ea typeface="Open Sans" panose="020B0606030504020204" pitchFamily="34" charset="0"/>
                <a:cs typeface="Arial"/>
              </a:rPr>
              <a:t>Thay các giá trị từ giá trị cũ gtc thành giá trị mới gtm trong toàn bộ tập dữ liệu:</a:t>
            </a:r>
          </a:p>
          <a:p>
            <a:pPr marL="0" indent="0" algn="just">
              <a:lnSpc>
                <a:spcPct val="150000"/>
              </a:lnSpc>
              <a:spcBef>
                <a:spcPts val="0"/>
              </a:spcBef>
              <a:buClr>
                <a:srgbClr val="000000"/>
              </a:buClr>
              <a:buSzTx/>
              <a:buNone/>
            </a:pPr>
            <a:r>
              <a:rPr lang="en-US" sz="2400">
                <a:solidFill>
                  <a:srgbClr val="000000"/>
                </a:solidFill>
                <a:latin typeface="Open Sans" panose="020B0606030504020204" pitchFamily="34" charset="0"/>
                <a:ea typeface="Open Sans" panose="020B0606030504020204" pitchFamily="34" charset="0"/>
                <a:cs typeface="Arial"/>
              </a:rPr>
              <a:t>	</a:t>
            </a:r>
            <a:r>
              <a:rPr lang="en-US" sz="2400" smtClean="0">
                <a:solidFill>
                  <a:srgbClr val="000000"/>
                </a:solidFill>
                <a:latin typeface="Open Sans" panose="020B0606030504020204" pitchFamily="34" charset="0"/>
                <a:ea typeface="Open Sans" panose="020B0606030504020204" pitchFamily="34" charset="0"/>
                <a:cs typeface="Arial"/>
              </a:rPr>
              <a:t>df.replace(gtc, gtm, inplace </a:t>
            </a:r>
            <a:r>
              <a:rPr lang="en-US" sz="2400">
                <a:solidFill>
                  <a:srgbClr val="000000"/>
                </a:solidFill>
                <a:latin typeface="Open Sans" panose="020B0606030504020204" pitchFamily="34" charset="0"/>
                <a:ea typeface="Open Sans" panose="020B0606030504020204" pitchFamily="34" charset="0"/>
                <a:cs typeface="Arial"/>
              </a:rPr>
              <a:t>= True)</a:t>
            </a:r>
          </a:p>
          <a:p>
            <a:pPr marL="342900" algn="just">
              <a:lnSpc>
                <a:spcPct val="150000"/>
              </a:lnSpc>
              <a:spcBef>
                <a:spcPts val="0"/>
              </a:spcBef>
              <a:buClr>
                <a:srgbClr val="000000"/>
              </a:buClr>
              <a:buSzTx/>
            </a:pPr>
            <a:r>
              <a:rPr lang="en-US" sz="2400">
                <a:solidFill>
                  <a:srgbClr val="000000"/>
                </a:solidFill>
                <a:latin typeface="Open Sans" panose="020B0606030504020204" pitchFamily="34" charset="0"/>
                <a:ea typeface="Open Sans" panose="020B0606030504020204" pitchFamily="34" charset="0"/>
                <a:cs typeface="Arial"/>
              </a:rPr>
              <a:t>Thay các giá trị từ giá trị cũ gtc thành giá trị mới </a:t>
            </a:r>
            <a:r>
              <a:rPr lang="en-US" sz="2400">
                <a:solidFill>
                  <a:srgbClr val="000000"/>
                </a:solidFill>
                <a:latin typeface="Open Sans" panose="020B0606030504020204" pitchFamily="34" charset="0"/>
                <a:ea typeface="Open Sans" panose="020B0606030504020204" pitchFamily="34" charset="0"/>
                <a:cs typeface="Arial"/>
              </a:rPr>
              <a:t>gtm </a:t>
            </a:r>
            <a:r>
              <a:rPr lang="en-US" sz="2400" smtClean="0">
                <a:solidFill>
                  <a:srgbClr val="000000"/>
                </a:solidFill>
                <a:latin typeface="Open Sans" panose="020B0606030504020204" pitchFamily="34" charset="0"/>
                <a:ea typeface="Open Sans" panose="020B0606030504020204" pitchFamily="34" charset="0"/>
                <a:cs typeface="Arial"/>
              </a:rPr>
              <a:t>của cột có tên tc:</a:t>
            </a:r>
            <a:endParaRPr lang="en-US" sz="240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r>
              <a:rPr lang="en-US" sz="2400">
                <a:solidFill>
                  <a:srgbClr val="000000"/>
                </a:solidFill>
                <a:latin typeface="Open Sans" panose="020B0606030504020204" pitchFamily="34" charset="0"/>
                <a:ea typeface="Open Sans" panose="020B0606030504020204" pitchFamily="34" charset="0"/>
                <a:cs typeface="Arial"/>
              </a:rPr>
              <a:t>	</a:t>
            </a:r>
            <a:r>
              <a:rPr lang="en-US" sz="2400" smtClean="0">
                <a:solidFill>
                  <a:srgbClr val="000000"/>
                </a:solidFill>
                <a:latin typeface="Open Sans" panose="020B0606030504020204" pitchFamily="34" charset="0"/>
                <a:ea typeface="Open Sans" panose="020B0606030504020204" pitchFamily="34" charset="0"/>
                <a:cs typeface="Arial"/>
              </a:rPr>
              <a:t>df[‘tc’].replace(gtc</a:t>
            </a:r>
            <a:r>
              <a:rPr lang="en-US" sz="2400">
                <a:solidFill>
                  <a:srgbClr val="000000"/>
                </a:solidFill>
                <a:latin typeface="Open Sans" panose="020B0606030504020204" pitchFamily="34" charset="0"/>
                <a:ea typeface="Open Sans" panose="020B0606030504020204" pitchFamily="34" charset="0"/>
                <a:cs typeface="Arial"/>
              </a:rPr>
              <a:t>, gtm, inplace = True)</a:t>
            </a:r>
          </a:p>
          <a:p>
            <a:pPr marL="342900" algn="just">
              <a:lnSpc>
                <a:spcPct val="150000"/>
              </a:lnSpc>
              <a:spcBef>
                <a:spcPts val="0"/>
              </a:spcBef>
              <a:buClr>
                <a:srgbClr val="000000"/>
              </a:buClr>
              <a:buSzTx/>
            </a:pPr>
            <a:endParaRPr lang="vi-VN" sz="24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5005652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z="3800" smtClean="0">
                <a:solidFill>
                  <a:srgbClr val="000000"/>
                </a:solidFill>
                <a:latin typeface="Open Sans" panose="020B0606030504020204" pitchFamily="34" charset="0"/>
                <a:ea typeface="Open Sans" panose="020B0606030504020204" pitchFamily="34" charset="0"/>
                <a:cs typeface="Arial"/>
              </a:rPr>
              <a:t>G</a:t>
            </a:r>
            <a:r>
              <a:rPr lang="vi-VN" sz="3800" smtClean="0">
                <a:solidFill>
                  <a:srgbClr val="000000"/>
                </a:solidFill>
                <a:latin typeface="Open Sans" panose="020B0606030504020204" pitchFamily="34" charset="0"/>
                <a:ea typeface="Open Sans" panose="020B0606030504020204" pitchFamily="34" charset="0"/>
                <a:cs typeface="Arial"/>
              </a:rPr>
              <a:t>iá </a:t>
            </a:r>
            <a:r>
              <a:rPr lang="vi-VN" sz="3800">
                <a:solidFill>
                  <a:srgbClr val="000000"/>
                </a:solidFill>
                <a:latin typeface="Open Sans" panose="020B0606030504020204" pitchFamily="34" charset="0"/>
                <a:ea typeface="Open Sans" panose="020B0606030504020204" pitchFamily="34" charset="0"/>
                <a:cs typeface="Arial"/>
              </a:rPr>
              <a:t>trị thống kê </a:t>
            </a:r>
            <a:r>
              <a:rPr lang="en-US" sz="3800">
                <a:solidFill>
                  <a:srgbClr val="000000"/>
                </a:solidFill>
                <a:latin typeface="Open Sans" panose="020B0606030504020204" pitchFamily="34" charset="0"/>
                <a:ea typeface="Open Sans" panose="020B0606030504020204" pitchFamily="34" charset="0"/>
                <a:cs typeface="Arial"/>
              </a:rPr>
              <a:t>mô tả</a:t>
            </a:r>
            <a:r>
              <a:rPr lang="vi-VN" sz="3800">
                <a:solidFill>
                  <a:srgbClr val="000000"/>
                </a:solidFill>
                <a:latin typeface="Open Sans" panose="020B0606030504020204" pitchFamily="34" charset="0"/>
                <a:ea typeface="Open Sans" panose="020B0606030504020204" pitchFamily="34" charset="0"/>
                <a:cs typeface="Arial"/>
              </a:rPr>
              <a:t> </a:t>
            </a:r>
            <a:r>
              <a:rPr lang="vi-VN" sz="3800">
                <a:solidFill>
                  <a:srgbClr val="000000"/>
                </a:solidFill>
                <a:latin typeface="Open Sans" panose="020B0606030504020204" pitchFamily="34" charset="0"/>
                <a:ea typeface="Open Sans" panose="020B0606030504020204" pitchFamily="34" charset="0"/>
                <a:cs typeface="Arial"/>
              </a:rPr>
              <a:t>của </a:t>
            </a:r>
            <a:r>
              <a:rPr lang="vi-VN" sz="3800" smtClean="0">
                <a:solidFill>
                  <a:srgbClr val="000000"/>
                </a:solidFill>
                <a:latin typeface="Open Sans" panose="020B0606030504020204" pitchFamily="34" charset="0"/>
                <a:ea typeface="Open Sans" panose="020B0606030504020204" pitchFamily="34" charset="0"/>
                <a:cs typeface="Arial"/>
              </a:rPr>
              <a:t>biến </a:t>
            </a:r>
            <a:r>
              <a:rPr lang="vi-VN" sz="3800">
                <a:solidFill>
                  <a:srgbClr val="000000"/>
                </a:solidFill>
                <a:latin typeface="Open Sans" panose="020B0606030504020204" pitchFamily="34" charset="0"/>
                <a:ea typeface="Open Sans" panose="020B0606030504020204" pitchFamily="34" charset="0"/>
                <a:cs typeface="Arial"/>
              </a:rPr>
              <a:t>định </a:t>
            </a:r>
            <a:r>
              <a:rPr lang="en-US" sz="3800" smtClean="0">
                <a:solidFill>
                  <a:srgbClr val="000000"/>
                </a:solidFill>
                <a:latin typeface="Open Sans" panose="020B0606030504020204" pitchFamily="34" charset="0"/>
                <a:ea typeface="Open Sans" panose="020B0606030504020204" pitchFamily="34" charset="0"/>
                <a:cs typeface="Arial"/>
              </a:rPr>
              <a:t>lượng</a:t>
            </a:r>
            <a:endParaRPr sz="3800"/>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en-US" sz="2400"/>
              <a:t>Thống kê là một phần rất quan trọng trong việc hiểu dữ liệu của bài toán từ đó đưa ra các nhận định và các kỹ thuật xử lý phù hợp và hiệu </a:t>
            </a:r>
            <a:r>
              <a:rPr lang="en-US" sz="2400"/>
              <a:t>quả</a:t>
            </a:r>
            <a:r>
              <a:rPr lang="en-US" sz="2400" smtClean="0"/>
              <a:t>. Biến định lượng là các biến được biểu diễn bởi các con số.</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000" smtClean="0">
                <a:solidFill>
                  <a:srgbClr val="000000"/>
                </a:solidFill>
                <a:latin typeface="Open Sans" panose="020B0606030504020204" pitchFamily="34" charset="0"/>
                <a:ea typeface="Open Sans" panose="020B0606030504020204" pitchFamily="34" charset="0"/>
                <a:cs typeface="Arial"/>
              </a:rPr>
              <a:t>Đếm </a:t>
            </a:r>
            <a:r>
              <a:rPr lang="vi-VN" sz="2000">
                <a:solidFill>
                  <a:srgbClr val="000000"/>
                </a:solidFill>
                <a:latin typeface="Open Sans" panose="020B0606030504020204" pitchFamily="34" charset="0"/>
                <a:ea typeface="Open Sans" panose="020B0606030504020204" pitchFamily="34" charset="0"/>
                <a:cs typeface="Arial"/>
              </a:rPr>
              <a:t>tần suất xuất hiện của biến </a:t>
            </a:r>
            <a:r>
              <a:rPr lang="vi-VN" sz="2000">
                <a:solidFill>
                  <a:srgbClr val="000000"/>
                </a:solidFill>
                <a:latin typeface="Open Sans" panose="020B0606030504020204" pitchFamily="34" charset="0"/>
                <a:ea typeface="Open Sans" panose="020B0606030504020204" pitchFamily="34" charset="0"/>
                <a:cs typeface="Arial"/>
              </a:rPr>
              <a:t>định </a:t>
            </a:r>
            <a:r>
              <a:rPr lang="vi-VN" sz="2000" smtClean="0">
                <a:solidFill>
                  <a:srgbClr val="000000"/>
                </a:solidFill>
                <a:latin typeface="Open Sans" panose="020B0606030504020204" pitchFamily="34" charset="0"/>
                <a:ea typeface="Open Sans" panose="020B0606030504020204" pitchFamily="34" charset="0"/>
                <a:cs typeface="Arial"/>
              </a:rPr>
              <a:t>lượng</a:t>
            </a:r>
            <a:r>
              <a:rPr lang="en-US" sz="2000" smtClean="0">
                <a:solidFill>
                  <a:srgbClr val="000000"/>
                </a:solidFill>
                <a:latin typeface="Open Sans" panose="020B0606030504020204" pitchFamily="34" charset="0"/>
                <a:ea typeface="Open Sans" panose="020B0606030504020204" pitchFamily="34" charset="0"/>
                <a:cs typeface="Arial"/>
              </a:rPr>
              <a:t> df_dl: 		df_dl.count()</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Giá trị nhỏ nhất</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của biến định lượng</a:t>
            </a:r>
            <a:r>
              <a:rPr lang="en-US" sz="2000">
                <a:solidFill>
                  <a:srgbClr val="000000"/>
                </a:solidFill>
                <a:latin typeface="Open Sans" panose="020B0606030504020204" pitchFamily="34" charset="0"/>
                <a:ea typeface="Open Sans" panose="020B0606030504020204" pitchFamily="34" charset="0"/>
                <a:cs typeface="Arial"/>
              </a:rPr>
              <a:t> df_dl: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df_dl.min()</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Giá </a:t>
            </a:r>
            <a:r>
              <a:rPr lang="en-US"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lớn </a:t>
            </a:r>
            <a:r>
              <a:rPr lang="en-US" sz="2000">
                <a:solidFill>
                  <a:srgbClr val="000000"/>
                </a:solidFill>
                <a:latin typeface="Open Sans" panose="020B0606030504020204" pitchFamily="34" charset="0"/>
                <a:ea typeface="Open Sans" panose="020B0606030504020204" pitchFamily="34" charset="0"/>
                <a:cs typeface="Arial"/>
              </a:rPr>
              <a:t>nhất</a:t>
            </a:r>
            <a:r>
              <a:rPr lang="vi-VN" sz="2000">
                <a:solidFill>
                  <a:srgbClr val="000000"/>
                </a:solidFill>
                <a:latin typeface="Open Sans" panose="020B0606030504020204" pitchFamily="34" charset="0"/>
                <a:ea typeface="Open Sans" panose="020B0606030504020204" pitchFamily="34" charset="0"/>
                <a:cs typeface="Arial"/>
              </a:rPr>
              <a:t> của biến định lượng</a:t>
            </a:r>
            <a:r>
              <a:rPr lang="en-US" sz="2000">
                <a:solidFill>
                  <a:srgbClr val="000000"/>
                </a:solidFill>
                <a:latin typeface="Open Sans" panose="020B0606030504020204" pitchFamily="34" charset="0"/>
                <a:ea typeface="Open Sans" panose="020B0606030504020204" pitchFamily="34" charset="0"/>
                <a:cs typeface="Arial"/>
              </a:rPr>
              <a:t> df_dl: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df_dl.max()</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Giá </a:t>
            </a:r>
            <a:r>
              <a:rPr lang="en-US"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xuất hiện nhiều </a:t>
            </a:r>
            <a:r>
              <a:rPr lang="en-US" sz="2000">
                <a:solidFill>
                  <a:srgbClr val="000000"/>
                </a:solidFill>
                <a:latin typeface="Open Sans" panose="020B0606030504020204" pitchFamily="34" charset="0"/>
                <a:ea typeface="Open Sans" panose="020B0606030504020204" pitchFamily="34" charset="0"/>
                <a:cs typeface="Arial"/>
              </a:rPr>
              <a:t>nhất</a:t>
            </a:r>
            <a:r>
              <a:rPr lang="vi-VN" sz="2000">
                <a:solidFill>
                  <a:srgbClr val="000000"/>
                </a:solidFill>
                <a:latin typeface="Open Sans" panose="020B0606030504020204" pitchFamily="34" charset="0"/>
                <a:ea typeface="Open Sans" panose="020B0606030504020204" pitchFamily="34" charset="0"/>
                <a:cs typeface="Arial"/>
              </a:rPr>
              <a:t> của biến định lượng</a:t>
            </a:r>
            <a:r>
              <a:rPr lang="en-US" sz="2000">
                <a:solidFill>
                  <a:srgbClr val="000000"/>
                </a:solidFill>
                <a:latin typeface="Open Sans" panose="020B0606030504020204" pitchFamily="34" charset="0"/>
                <a:ea typeface="Open Sans" panose="020B0606030504020204" pitchFamily="34" charset="0"/>
                <a:cs typeface="Arial"/>
              </a:rPr>
              <a:t> df_dl: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df_dl.mode()</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Giá </a:t>
            </a:r>
            <a:r>
              <a:rPr lang="en-US"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trung vị</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của biến định lượng</a:t>
            </a:r>
            <a:r>
              <a:rPr lang="en-US" sz="2000">
                <a:solidFill>
                  <a:srgbClr val="000000"/>
                </a:solidFill>
                <a:latin typeface="Open Sans" panose="020B0606030504020204" pitchFamily="34" charset="0"/>
                <a:ea typeface="Open Sans" panose="020B0606030504020204" pitchFamily="34" charset="0"/>
                <a:cs typeface="Arial"/>
              </a:rPr>
              <a:t> df_dl: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df_dl.median()</a:t>
            </a:r>
          </a:p>
          <a:p>
            <a:pPr marL="342900" algn="just">
              <a:lnSpc>
                <a:spcPct val="15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Giá </a:t>
            </a:r>
            <a:r>
              <a:rPr lang="en-US"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trung bình </a:t>
            </a:r>
            <a:r>
              <a:rPr lang="vi-VN" sz="2000" smtClean="0">
                <a:solidFill>
                  <a:srgbClr val="000000"/>
                </a:solidFill>
                <a:latin typeface="Open Sans" panose="020B0606030504020204" pitchFamily="34" charset="0"/>
                <a:ea typeface="Open Sans" panose="020B0606030504020204" pitchFamily="34" charset="0"/>
                <a:cs typeface="Arial"/>
              </a:rPr>
              <a:t>của </a:t>
            </a:r>
            <a:r>
              <a:rPr lang="vi-VN" sz="2000">
                <a:solidFill>
                  <a:srgbClr val="000000"/>
                </a:solidFill>
                <a:latin typeface="Open Sans" panose="020B0606030504020204" pitchFamily="34" charset="0"/>
                <a:ea typeface="Open Sans" panose="020B0606030504020204" pitchFamily="34" charset="0"/>
                <a:cs typeface="Arial"/>
              </a:rPr>
              <a:t>biến định lượng</a:t>
            </a:r>
            <a:r>
              <a:rPr lang="en-US" sz="2000">
                <a:solidFill>
                  <a:srgbClr val="000000"/>
                </a:solidFill>
                <a:latin typeface="Open Sans" panose="020B0606030504020204" pitchFamily="34" charset="0"/>
                <a:ea typeface="Open Sans" panose="020B0606030504020204" pitchFamily="34" charset="0"/>
                <a:cs typeface="Arial"/>
              </a:rPr>
              <a:t> df_dl: 	</a:t>
            </a: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df_dl.mode()</a:t>
            </a: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Tính giá trị thống kê của tất cả các biến định lượng trong DataFrame df:</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df.describe()</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3318222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z="3800" smtClean="0">
                <a:solidFill>
                  <a:srgbClr val="000000"/>
                </a:solidFill>
                <a:latin typeface="Open Sans" panose="020B0606030504020204" pitchFamily="34" charset="0"/>
                <a:ea typeface="Open Sans" panose="020B0606030504020204" pitchFamily="34" charset="0"/>
                <a:cs typeface="Arial"/>
              </a:rPr>
              <a:t>G</a:t>
            </a:r>
            <a:r>
              <a:rPr lang="vi-VN" sz="3800" smtClean="0">
                <a:solidFill>
                  <a:srgbClr val="000000"/>
                </a:solidFill>
                <a:latin typeface="Open Sans" panose="020B0606030504020204" pitchFamily="34" charset="0"/>
                <a:ea typeface="Open Sans" panose="020B0606030504020204" pitchFamily="34" charset="0"/>
                <a:cs typeface="Arial"/>
              </a:rPr>
              <a:t>iá </a:t>
            </a:r>
            <a:r>
              <a:rPr lang="vi-VN" sz="3800">
                <a:solidFill>
                  <a:srgbClr val="000000"/>
                </a:solidFill>
                <a:latin typeface="Open Sans" panose="020B0606030504020204" pitchFamily="34" charset="0"/>
                <a:ea typeface="Open Sans" panose="020B0606030504020204" pitchFamily="34" charset="0"/>
                <a:cs typeface="Arial"/>
              </a:rPr>
              <a:t>trị thống kê </a:t>
            </a:r>
            <a:r>
              <a:rPr lang="en-US" sz="3800">
                <a:solidFill>
                  <a:srgbClr val="000000"/>
                </a:solidFill>
                <a:latin typeface="Open Sans" panose="020B0606030504020204" pitchFamily="34" charset="0"/>
                <a:ea typeface="Open Sans" panose="020B0606030504020204" pitchFamily="34" charset="0"/>
                <a:cs typeface="Arial"/>
              </a:rPr>
              <a:t>mô tả</a:t>
            </a:r>
            <a:r>
              <a:rPr lang="vi-VN" sz="3800">
                <a:solidFill>
                  <a:srgbClr val="000000"/>
                </a:solidFill>
                <a:latin typeface="Open Sans" panose="020B0606030504020204" pitchFamily="34" charset="0"/>
                <a:ea typeface="Open Sans" panose="020B0606030504020204" pitchFamily="34" charset="0"/>
                <a:cs typeface="Arial"/>
              </a:rPr>
              <a:t> </a:t>
            </a:r>
            <a:r>
              <a:rPr lang="vi-VN" sz="3800">
                <a:solidFill>
                  <a:srgbClr val="000000"/>
                </a:solidFill>
                <a:latin typeface="Open Sans" panose="020B0606030504020204" pitchFamily="34" charset="0"/>
                <a:ea typeface="Open Sans" panose="020B0606030504020204" pitchFamily="34" charset="0"/>
                <a:cs typeface="Arial"/>
              </a:rPr>
              <a:t>của </a:t>
            </a:r>
            <a:r>
              <a:rPr lang="vi-VN" sz="3800" smtClean="0">
                <a:solidFill>
                  <a:srgbClr val="000000"/>
                </a:solidFill>
                <a:latin typeface="Open Sans" panose="020B0606030504020204" pitchFamily="34" charset="0"/>
                <a:ea typeface="Open Sans" panose="020B0606030504020204" pitchFamily="34" charset="0"/>
                <a:cs typeface="Arial"/>
              </a:rPr>
              <a:t>biến </a:t>
            </a:r>
            <a:r>
              <a:rPr lang="vi-VN" sz="3800">
                <a:solidFill>
                  <a:srgbClr val="000000"/>
                </a:solidFill>
                <a:latin typeface="Open Sans" panose="020B0606030504020204" pitchFamily="34" charset="0"/>
                <a:ea typeface="Open Sans" panose="020B0606030504020204" pitchFamily="34" charset="0"/>
                <a:cs typeface="Arial"/>
              </a:rPr>
              <a:t>định </a:t>
            </a:r>
            <a:r>
              <a:rPr lang="en-US" sz="3800" smtClean="0">
                <a:solidFill>
                  <a:srgbClr val="000000"/>
                </a:solidFill>
                <a:latin typeface="Open Sans" panose="020B0606030504020204" pitchFamily="34" charset="0"/>
                <a:ea typeface="Open Sans" panose="020B0606030504020204" pitchFamily="34" charset="0"/>
                <a:cs typeface="Arial"/>
              </a:rPr>
              <a:t>lượng</a:t>
            </a:r>
            <a:endParaRPr sz="3800"/>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vi-VN" sz="2400"/>
              <a:t>Mối quan hệ giữa ba đại </a:t>
            </a:r>
            <a:r>
              <a:rPr lang="vi-VN" sz="2400"/>
              <a:t>lượng </a:t>
            </a:r>
            <a:r>
              <a:rPr lang="en-US" sz="2400" smtClean="0"/>
              <a:t>mode, median, mean</a:t>
            </a:r>
            <a:r>
              <a:rPr lang="vi-VN" sz="2400" smtClean="0"/>
              <a:t> </a:t>
            </a:r>
            <a:r>
              <a:rPr lang="vi-VN" sz="2400"/>
              <a:t>cho chúng ta biết hình dạng phân phối của tập </a:t>
            </a:r>
            <a:r>
              <a:rPr lang="vi-VN" sz="2400"/>
              <a:t>dữ </a:t>
            </a:r>
            <a:r>
              <a:rPr lang="vi-VN" sz="2400" smtClean="0"/>
              <a:t>liệu</a:t>
            </a:r>
            <a:r>
              <a:rPr lang="en-US" sz="2400" smtClean="0"/>
              <a:t>.</a:t>
            </a:r>
            <a:endParaRPr lang="en-US" sz="24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50000"/>
              </a:lnSpc>
              <a:spcBef>
                <a:spcPts val="0"/>
              </a:spcBef>
              <a:buClr>
                <a:srgbClr val="000000"/>
              </a:buClr>
              <a:buSzTx/>
              <a:buNone/>
            </a:pPr>
            <a:endParaRPr lang="vi-VN" sz="2000">
              <a:solidFill>
                <a:srgbClr val="000000"/>
              </a:solidFill>
              <a:latin typeface="Open Sans" panose="020B0606030504020204" pitchFamily="34" charset="0"/>
              <a:ea typeface="Open Sans" panose="020B0606030504020204" pitchFamily="34" charset="0"/>
              <a:cs typeface="Arial"/>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46678"/>
            <a:ext cx="8931442" cy="4370690"/>
          </a:xfrm>
          <a:prstGeom prst="rect">
            <a:avLst/>
          </a:prstGeom>
          <a:noFill/>
          <a:ln>
            <a:noFill/>
          </a:ln>
        </p:spPr>
      </p:pic>
    </p:spTree>
    <p:extLst>
      <p:ext uri="{BB962C8B-B14F-4D97-AF65-F5344CB8AC3E}">
        <p14:creationId xmlns:p14="http://schemas.microsoft.com/office/powerpoint/2010/main" val="2804996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solidFill>
                  <a:srgbClr val="000000"/>
                </a:solidFill>
                <a:latin typeface="Open Sans" panose="020B0606030504020204" pitchFamily="34" charset="0"/>
                <a:ea typeface="Open Sans" panose="020B0606030504020204" pitchFamily="34" charset="0"/>
                <a:cs typeface="Arial"/>
              </a:rPr>
              <a:t>G</a:t>
            </a:r>
            <a:r>
              <a:rPr lang="vi-VN" smtClean="0">
                <a:solidFill>
                  <a:srgbClr val="000000"/>
                </a:solidFill>
                <a:latin typeface="Open Sans" panose="020B0606030504020204" pitchFamily="34" charset="0"/>
                <a:ea typeface="Open Sans" panose="020B0606030504020204" pitchFamily="34" charset="0"/>
                <a:cs typeface="Arial"/>
              </a:rPr>
              <a:t>iá </a:t>
            </a:r>
            <a:r>
              <a:rPr lang="vi-VN">
                <a:solidFill>
                  <a:srgbClr val="000000"/>
                </a:solidFill>
                <a:latin typeface="Open Sans" panose="020B0606030504020204" pitchFamily="34" charset="0"/>
                <a:ea typeface="Open Sans" panose="020B0606030504020204" pitchFamily="34" charset="0"/>
                <a:cs typeface="Arial"/>
              </a:rPr>
              <a:t>trị thống kê </a:t>
            </a:r>
            <a:r>
              <a:rPr lang="en-US">
                <a:solidFill>
                  <a:srgbClr val="000000"/>
                </a:solidFill>
                <a:latin typeface="Open Sans" panose="020B0606030504020204" pitchFamily="34" charset="0"/>
                <a:ea typeface="Open Sans" panose="020B0606030504020204" pitchFamily="34" charset="0"/>
                <a:cs typeface="Arial"/>
              </a:rPr>
              <a:t>mô tả</a:t>
            </a:r>
            <a:r>
              <a:rPr lang="vi-VN">
                <a:solidFill>
                  <a:srgbClr val="000000"/>
                </a:solidFill>
                <a:latin typeface="Open Sans" panose="020B0606030504020204" pitchFamily="34" charset="0"/>
                <a:ea typeface="Open Sans" panose="020B0606030504020204" pitchFamily="34" charset="0"/>
                <a:cs typeface="Arial"/>
              </a:rPr>
              <a:t> </a:t>
            </a:r>
            <a:r>
              <a:rPr lang="vi-VN">
                <a:solidFill>
                  <a:srgbClr val="000000"/>
                </a:solidFill>
                <a:latin typeface="Open Sans" panose="020B0606030504020204" pitchFamily="34" charset="0"/>
                <a:ea typeface="Open Sans" panose="020B0606030504020204" pitchFamily="34" charset="0"/>
                <a:cs typeface="Arial"/>
              </a:rPr>
              <a:t>của </a:t>
            </a:r>
            <a:r>
              <a:rPr lang="vi-VN" smtClean="0">
                <a:solidFill>
                  <a:srgbClr val="000000"/>
                </a:solidFill>
                <a:latin typeface="Open Sans" panose="020B0606030504020204" pitchFamily="34" charset="0"/>
                <a:ea typeface="Open Sans" panose="020B0606030504020204" pitchFamily="34" charset="0"/>
                <a:cs typeface="Arial"/>
              </a:rPr>
              <a:t>biến </a:t>
            </a:r>
            <a:r>
              <a:rPr lang="vi-VN">
                <a:solidFill>
                  <a:srgbClr val="000000"/>
                </a:solidFill>
                <a:latin typeface="Open Sans" panose="020B0606030504020204" pitchFamily="34" charset="0"/>
                <a:ea typeface="Open Sans" panose="020B0606030504020204" pitchFamily="34" charset="0"/>
                <a:cs typeface="Arial"/>
              </a:rPr>
              <a:t>định tính</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vi-VN" sz="2400">
                <a:solidFill>
                  <a:srgbClr val="000000"/>
                </a:solidFill>
                <a:latin typeface="Open Sans" panose="020B0606030504020204" pitchFamily="34" charset="0"/>
                <a:ea typeface="Open Sans" panose="020B0606030504020204" pitchFamily="34" charset="0"/>
                <a:cs typeface="Arial"/>
              </a:rPr>
              <a:t>Biến định tính mô tả các giá trị có thể quan sát được của một đại lượng nào đó không thể đo lường bằng các con </a:t>
            </a:r>
            <a:r>
              <a:rPr lang="vi-VN" sz="2400">
                <a:solidFill>
                  <a:srgbClr val="000000"/>
                </a:solidFill>
                <a:latin typeface="Open Sans" panose="020B0606030504020204" pitchFamily="34" charset="0"/>
                <a:ea typeface="Open Sans" panose="020B0606030504020204" pitchFamily="34" charset="0"/>
                <a:cs typeface="Arial"/>
              </a:rPr>
              <a:t>số</a:t>
            </a:r>
            <a:r>
              <a:rPr lang="vi-VN" sz="2400" smtClean="0">
                <a:solidFill>
                  <a:srgbClr val="000000"/>
                </a:solidFill>
                <a:latin typeface="Open Sans" panose="020B0606030504020204" pitchFamily="34" charset="0"/>
                <a:ea typeface="Open Sans" panose="020B0606030504020204" pitchFamily="34" charset="0"/>
                <a:cs typeface="Arial"/>
              </a:rPr>
              <a:t>.</a:t>
            </a:r>
            <a:r>
              <a:rPr lang="en-US" sz="2400" smtClean="0">
                <a:solidFill>
                  <a:srgbClr val="000000"/>
                </a:solidFill>
                <a:latin typeface="Open Sans" panose="020B0606030504020204" pitchFamily="34" charset="0"/>
                <a:ea typeface="Open Sans" panose="020B0606030504020204" pitchFamily="34" charset="0"/>
                <a:cs typeface="Arial"/>
              </a:rPr>
              <a:t> Các giá trị thống kê mô tả của biến định tính df_dt gồm:</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Đếm tần suất xuất hiện của biến </a:t>
            </a:r>
            <a:r>
              <a:rPr lang="vi-VN" sz="2000">
                <a:solidFill>
                  <a:srgbClr val="000000"/>
                </a:solidFill>
                <a:latin typeface="Open Sans" panose="020B0606030504020204" pitchFamily="34" charset="0"/>
                <a:ea typeface="Open Sans" panose="020B0606030504020204" pitchFamily="34" charset="0"/>
                <a:cs typeface="Arial"/>
              </a:rPr>
              <a:t>định </a:t>
            </a:r>
            <a:r>
              <a:rPr lang="en-US" sz="2000" smtClean="0">
                <a:solidFill>
                  <a:srgbClr val="000000"/>
                </a:solidFill>
                <a:latin typeface="Open Sans" panose="020B0606030504020204" pitchFamily="34" charset="0"/>
                <a:ea typeface="Open Sans" panose="020B0606030504020204" pitchFamily="34" charset="0"/>
                <a:cs typeface="Arial"/>
              </a:rPr>
              <a:t>tính</a:t>
            </a:r>
            <a:r>
              <a:rPr lang="vi-VN" sz="2000" smtClean="0">
                <a:solidFill>
                  <a:srgbClr val="000000"/>
                </a:solidFill>
                <a:latin typeface="Open Sans" panose="020B0606030504020204" pitchFamily="34" charset="0"/>
                <a:ea typeface="Open Sans" panose="020B0606030504020204" pitchFamily="34" charset="0"/>
                <a:cs typeface="Arial"/>
              </a:rPr>
              <a:t> df_d</a:t>
            </a: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df_d</a:t>
            </a: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.count</a:t>
            </a:r>
            <a:r>
              <a:rPr lang="vi-VN" sz="200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Giá </a:t>
            </a:r>
            <a:r>
              <a:rPr lang="vi-VN"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có độ dài </a:t>
            </a:r>
            <a:r>
              <a:rPr lang="vi-VN" sz="2000" smtClean="0">
                <a:solidFill>
                  <a:srgbClr val="000000"/>
                </a:solidFill>
                <a:latin typeface="Open Sans" panose="020B0606030504020204" pitchFamily="34" charset="0"/>
                <a:ea typeface="Open Sans" panose="020B0606030504020204" pitchFamily="34" charset="0"/>
                <a:cs typeface="Arial"/>
              </a:rPr>
              <a:t>nhỏ </a:t>
            </a:r>
            <a:r>
              <a:rPr lang="vi-VN" sz="2000">
                <a:solidFill>
                  <a:srgbClr val="000000"/>
                </a:solidFill>
                <a:latin typeface="Open Sans" panose="020B0606030504020204" pitchFamily="34" charset="0"/>
                <a:ea typeface="Open Sans" panose="020B0606030504020204" pitchFamily="34" charset="0"/>
                <a:cs typeface="Arial"/>
              </a:rPr>
              <a:t>nhất của biến </a:t>
            </a:r>
            <a:r>
              <a:rPr lang="vi-VN" sz="2000">
                <a:solidFill>
                  <a:srgbClr val="000000"/>
                </a:solidFill>
                <a:latin typeface="Open Sans" panose="020B0606030504020204" pitchFamily="34" charset="0"/>
                <a:ea typeface="Open Sans" panose="020B0606030504020204" pitchFamily="34" charset="0"/>
                <a:cs typeface="Arial"/>
              </a:rPr>
              <a:t>định </a:t>
            </a:r>
            <a:r>
              <a:rPr lang="en-US" sz="2000">
                <a:solidFill>
                  <a:srgbClr val="000000"/>
                </a:solidFill>
                <a:latin typeface="Open Sans" panose="020B0606030504020204" pitchFamily="34" charset="0"/>
                <a:ea typeface="Open Sans" panose="020B0606030504020204" pitchFamily="34" charset="0"/>
                <a:cs typeface="Arial"/>
              </a:rPr>
              <a:t>tính</a:t>
            </a:r>
            <a:r>
              <a:rPr lang="vi-VN" sz="2000">
                <a:solidFill>
                  <a:srgbClr val="000000"/>
                </a:solidFill>
                <a:latin typeface="Open Sans" panose="020B0606030504020204" pitchFamily="34" charset="0"/>
                <a:ea typeface="Open Sans" panose="020B0606030504020204" pitchFamily="34" charset="0"/>
                <a:cs typeface="Arial"/>
              </a:rPr>
              <a:t> df_d</a:t>
            </a:r>
            <a:r>
              <a:rPr lang="en-US" sz="2000">
                <a:solidFill>
                  <a:srgbClr val="000000"/>
                </a:solidFill>
                <a:latin typeface="Open Sans" panose="020B0606030504020204" pitchFamily="34" charset="0"/>
                <a:ea typeface="Open Sans" panose="020B0606030504020204" pitchFamily="34" charset="0"/>
                <a:cs typeface="Arial"/>
              </a:rPr>
              <a:t>t</a:t>
            </a:r>
            <a:r>
              <a:rPr lang="vi-VN"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df_d</a:t>
            </a: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.min</a:t>
            </a:r>
            <a:r>
              <a:rPr lang="vi-VN" sz="200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Giá </a:t>
            </a:r>
            <a:r>
              <a:rPr lang="vi-VN" sz="2000">
                <a:solidFill>
                  <a:srgbClr val="000000"/>
                </a:solidFill>
                <a:latin typeface="Open Sans" panose="020B0606030504020204" pitchFamily="34" charset="0"/>
                <a:ea typeface="Open Sans" panose="020B0606030504020204" pitchFamily="34" charset="0"/>
                <a:cs typeface="Arial"/>
              </a:rPr>
              <a:t>trị </a:t>
            </a:r>
            <a:r>
              <a:rPr lang="en-US" sz="2000" smtClean="0">
                <a:solidFill>
                  <a:srgbClr val="000000"/>
                </a:solidFill>
                <a:latin typeface="Open Sans" panose="020B0606030504020204" pitchFamily="34" charset="0"/>
                <a:ea typeface="Open Sans" panose="020B0606030504020204" pitchFamily="34" charset="0"/>
                <a:cs typeface="Arial"/>
              </a:rPr>
              <a:t>có độ dài </a:t>
            </a:r>
            <a:r>
              <a:rPr lang="vi-VN" sz="2000" smtClean="0">
                <a:solidFill>
                  <a:srgbClr val="000000"/>
                </a:solidFill>
                <a:latin typeface="Open Sans" panose="020B0606030504020204" pitchFamily="34" charset="0"/>
                <a:ea typeface="Open Sans" panose="020B0606030504020204" pitchFamily="34" charset="0"/>
                <a:cs typeface="Arial"/>
              </a:rPr>
              <a:t>lớn </a:t>
            </a:r>
            <a:r>
              <a:rPr lang="vi-VN" sz="2000">
                <a:solidFill>
                  <a:srgbClr val="000000"/>
                </a:solidFill>
                <a:latin typeface="Open Sans" panose="020B0606030504020204" pitchFamily="34" charset="0"/>
                <a:ea typeface="Open Sans" panose="020B0606030504020204" pitchFamily="34" charset="0"/>
                <a:cs typeface="Arial"/>
              </a:rPr>
              <a:t>nhất của biến </a:t>
            </a:r>
            <a:r>
              <a:rPr lang="vi-VN" sz="2000">
                <a:solidFill>
                  <a:srgbClr val="000000"/>
                </a:solidFill>
                <a:latin typeface="Open Sans" panose="020B0606030504020204" pitchFamily="34" charset="0"/>
                <a:ea typeface="Open Sans" panose="020B0606030504020204" pitchFamily="34" charset="0"/>
                <a:cs typeface="Arial"/>
              </a:rPr>
              <a:t>định </a:t>
            </a:r>
            <a:r>
              <a:rPr lang="en-US" sz="2000">
                <a:solidFill>
                  <a:srgbClr val="000000"/>
                </a:solidFill>
                <a:latin typeface="Open Sans" panose="020B0606030504020204" pitchFamily="34" charset="0"/>
                <a:ea typeface="Open Sans" panose="020B0606030504020204" pitchFamily="34" charset="0"/>
                <a:cs typeface="Arial"/>
              </a:rPr>
              <a:t>tính</a:t>
            </a:r>
            <a:r>
              <a:rPr lang="vi-VN" sz="2000">
                <a:solidFill>
                  <a:srgbClr val="000000"/>
                </a:solidFill>
                <a:latin typeface="Open Sans" panose="020B0606030504020204" pitchFamily="34" charset="0"/>
                <a:ea typeface="Open Sans" panose="020B0606030504020204" pitchFamily="34" charset="0"/>
                <a:cs typeface="Arial"/>
              </a:rPr>
              <a:t> df_d</a:t>
            </a:r>
            <a:r>
              <a:rPr lang="en-US" sz="2000">
                <a:solidFill>
                  <a:srgbClr val="000000"/>
                </a:solidFill>
                <a:latin typeface="Open Sans" panose="020B0606030504020204" pitchFamily="34" charset="0"/>
                <a:ea typeface="Open Sans" panose="020B0606030504020204" pitchFamily="34" charset="0"/>
                <a:cs typeface="Arial"/>
              </a:rPr>
              <a:t>t</a:t>
            </a:r>
            <a:r>
              <a:rPr lang="vi-VN"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df_d</a:t>
            </a: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.max</a:t>
            </a:r>
            <a:r>
              <a:rPr lang="vi-VN" sz="2000">
                <a:solidFill>
                  <a:srgbClr val="000000"/>
                </a:solidFill>
                <a:latin typeface="Open Sans" panose="020B0606030504020204" pitchFamily="34" charset="0"/>
                <a:ea typeface="Open Sans" panose="020B0606030504020204" pitchFamily="34" charset="0"/>
                <a:cs typeface="Arial"/>
              </a:rPr>
              <a:t>()</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Giá trị xuất hiện nhiều nhất của </a:t>
            </a:r>
            <a:r>
              <a:rPr lang="vi-VN" sz="2000">
                <a:solidFill>
                  <a:srgbClr val="000000"/>
                </a:solidFill>
                <a:latin typeface="Open Sans" panose="020B0606030504020204" pitchFamily="34" charset="0"/>
                <a:ea typeface="Open Sans" panose="020B0606030504020204" pitchFamily="34" charset="0"/>
                <a:cs typeface="Arial"/>
              </a:rPr>
              <a:t>biến </a:t>
            </a:r>
            <a:r>
              <a:rPr lang="en-US" sz="2000">
                <a:solidFill>
                  <a:srgbClr val="000000"/>
                </a:solidFill>
                <a:latin typeface="Open Sans" panose="020B0606030504020204" pitchFamily="34" charset="0"/>
                <a:ea typeface="Open Sans" panose="020B0606030504020204" pitchFamily="34" charset="0"/>
                <a:cs typeface="Arial"/>
              </a:rPr>
              <a:t>tính</a:t>
            </a:r>
            <a:r>
              <a:rPr lang="vi-VN" sz="2000">
                <a:solidFill>
                  <a:srgbClr val="000000"/>
                </a:solidFill>
                <a:latin typeface="Open Sans" panose="020B0606030504020204" pitchFamily="34" charset="0"/>
                <a:ea typeface="Open Sans" panose="020B0606030504020204" pitchFamily="34" charset="0"/>
                <a:cs typeface="Arial"/>
              </a:rPr>
              <a:t> df_d</a:t>
            </a:r>
            <a:r>
              <a:rPr lang="en-US" sz="2000">
                <a:solidFill>
                  <a:srgbClr val="000000"/>
                </a:solidFill>
                <a:latin typeface="Open Sans" panose="020B0606030504020204" pitchFamily="34" charset="0"/>
                <a:ea typeface="Open Sans" panose="020B0606030504020204" pitchFamily="34" charset="0"/>
                <a:cs typeface="Arial"/>
              </a:rPr>
              <a:t>t</a:t>
            </a:r>
            <a:r>
              <a:rPr lang="vi-VN"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df_d</a:t>
            </a:r>
            <a:r>
              <a:rPr lang="en-US" sz="2000" smtClean="0">
                <a:solidFill>
                  <a:srgbClr val="000000"/>
                </a:solidFill>
                <a:latin typeface="Open Sans" panose="020B0606030504020204" pitchFamily="34" charset="0"/>
                <a:ea typeface="Open Sans" panose="020B0606030504020204" pitchFamily="34" charset="0"/>
                <a:cs typeface="Arial"/>
              </a:rPr>
              <a:t>t</a:t>
            </a:r>
            <a:r>
              <a:rPr lang="vi-VN" sz="2000" smtClean="0">
                <a:solidFill>
                  <a:srgbClr val="000000"/>
                </a:solidFill>
                <a:latin typeface="Open Sans" panose="020B0606030504020204" pitchFamily="34" charset="0"/>
                <a:ea typeface="Open Sans" panose="020B0606030504020204" pitchFamily="34" charset="0"/>
                <a:cs typeface="Arial"/>
              </a:rPr>
              <a:t>.mode</a:t>
            </a:r>
            <a:r>
              <a:rPr lang="vi-VN" sz="2000">
                <a:solidFill>
                  <a:srgbClr val="000000"/>
                </a:solidFill>
                <a:latin typeface="Open Sans" panose="020B0606030504020204" pitchFamily="34" charset="0"/>
                <a:ea typeface="Open Sans" panose="020B0606030504020204" pitchFamily="34" charset="0"/>
                <a:cs typeface="Arial"/>
              </a:rPr>
              <a:t>()</a:t>
            </a:r>
          </a:p>
        </p:txBody>
      </p:sp>
    </p:spTree>
    <p:extLst>
      <p:ext uri="{BB962C8B-B14F-4D97-AF65-F5344CB8AC3E}">
        <p14:creationId xmlns:p14="http://schemas.microsoft.com/office/powerpoint/2010/main" val="5861055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342900" algn="just">
              <a:lnSpc>
                <a:spcPct val="150000"/>
              </a:lnSpc>
              <a:buClr>
                <a:srgbClr val="000000"/>
              </a:buClr>
              <a:buSzTx/>
            </a:pPr>
            <a:r>
              <a:rPr lang="vi-VN">
                <a:solidFill>
                  <a:srgbClr val="000000"/>
                </a:solidFill>
                <a:latin typeface="Open Sans" panose="020B0606030504020204" pitchFamily="34" charset="0"/>
                <a:ea typeface="Open Sans" panose="020B0606030504020204" pitchFamily="34" charset="0"/>
                <a:cs typeface="Arial"/>
              </a:rPr>
              <a:t>Hợp nhất dữ liệu từ nhiều nguồn</a:t>
            </a:r>
            <a:endParaRPr lang="vi-VN">
              <a:solidFill>
                <a:srgbClr val="000000"/>
              </a:solidFill>
              <a:latin typeface="Open Sans" panose="020B0606030504020204" pitchFamily="34" charset="0"/>
              <a:ea typeface="Open Sans" panose="020B0606030504020204" pitchFamily="34" charset="0"/>
              <a:cs typeface="Arial"/>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en-US" sz="2400" smtClean="0">
                <a:solidFill>
                  <a:srgbClr val="000000"/>
                </a:solidFill>
                <a:latin typeface="Open Sans" panose="020B0606030504020204" pitchFamily="34" charset="0"/>
                <a:ea typeface="Open Sans" panose="020B0606030504020204" pitchFamily="34" charset="0"/>
                <a:cs typeface="Arial"/>
              </a:rPr>
              <a:t>Trong thực tế </a:t>
            </a:r>
            <a:r>
              <a:rPr lang="vi-VN" sz="2400" smtClean="0">
                <a:solidFill>
                  <a:srgbClr val="000000"/>
                </a:solidFill>
                <a:latin typeface="Open Sans" panose="020B0606030504020204" pitchFamily="34" charset="0"/>
                <a:ea typeface="Open Sans" panose="020B0606030504020204" pitchFamily="34" charset="0"/>
                <a:cs typeface="Arial"/>
              </a:rPr>
              <a:t>chúng </a:t>
            </a:r>
            <a:r>
              <a:rPr lang="vi-VN" sz="2400">
                <a:solidFill>
                  <a:srgbClr val="000000"/>
                </a:solidFill>
                <a:latin typeface="Open Sans" panose="020B0606030504020204" pitchFamily="34" charset="0"/>
                <a:ea typeface="Open Sans" panose="020B0606030504020204" pitchFamily="34" charset="0"/>
                <a:cs typeface="Arial"/>
              </a:rPr>
              <a:t>ta cần phân tích bài toán mà các thông tin có thể được lưu trữ ở nhiều nguồn dữ liệu khác </a:t>
            </a:r>
            <a:r>
              <a:rPr lang="vi-VN" sz="2400">
                <a:solidFill>
                  <a:srgbClr val="000000"/>
                </a:solidFill>
                <a:latin typeface="Open Sans" panose="020B0606030504020204" pitchFamily="34" charset="0"/>
                <a:ea typeface="Open Sans" panose="020B0606030504020204" pitchFamily="34" charset="0"/>
                <a:cs typeface="Arial"/>
              </a:rPr>
              <a:t>nhau</a:t>
            </a:r>
            <a:r>
              <a:rPr lang="vi-VN" sz="2400" smtClean="0">
                <a:solidFill>
                  <a:srgbClr val="000000"/>
                </a:solidFill>
                <a:latin typeface="Open Sans" panose="020B0606030504020204" pitchFamily="34" charset="0"/>
                <a:ea typeface="Open Sans" panose="020B0606030504020204" pitchFamily="34" charset="0"/>
                <a:cs typeface="Arial"/>
              </a:rPr>
              <a:t>.</a:t>
            </a:r>
            <a:r>
              <a:rPr lang="en-US" sz="2400" smtClean="0">
                <a:solidFill>
                  <a:srgbClr val="000000"/>
                </a:solidFill>
                <a:latin typeface="Open Sans" panose="020B0606030504020204" pitchFamily="34" charset="0"/>
                <a:ea typeface="Open Sans" panose="020B0606030504020204" pitchFamily="34" charset="0"/>
                <a:cs typeface="Arial"/>
              </a:rPr>
              <a:t> Pandas cung cấp các phương thức cho phép hợp nhất dữ liệu từ nhiều DataFrame khác nhau.</a:t>
            </a:r>
          </a:p>
          <a:p>
            <a:pPr marL="342900" algn="just">
              <a:lnSpc>
                <a:spcPct val="150000"/>
              </a:lnSpc>
              <a:spcBef>
                <a:spcPts val="0"/>
              </a:spcBef>
              <a:buClr>
                <a:srgbClr val="000000"/>
              </a:buClr>
              <a:buSzTx/>
            </a:pPr>
            <a:r>
              <a:rPr lang="en-US" sz="2400"/>
              <a:t>H</a:t>
            </a:r>
            <a:r>
              <a:rPr lang="vi-VN" sz="2400" smtClean="0"/>
              <a:t>ợp </a:t>
            </a:r>
            <a:r>
              <a:rPr lang="vi-VN" sz="2400"/>
              <a:t>nhất các cột có thể được thực hiện bằng phương thức concat</a:t>
            </a:r>
            <a:r>
              <a:rPr lang="vi-VN" sz="2400"/>
              <a:t>, </a:t>
            </a:r>
            <a:r>
              <a:rPr lang="vi-VN" sz="2400" smtClean="0"/>
              <a:t>merge</a:t>
            </a:r>
            <a:endParaRPr lang="en-US" sz="2400" smtClean="0"/>
          </a:p>
          <a:p>
            <a:pPr marL="342900" algn="just">
              <a:lnSpc>
                <a:spcPct val="150000"/>
              </a:lnSpc>
              <a:spcBef>
                <a:spcPts val="0"/>
              </a:spcBef>
              <a:buClr>
                <a:srgbClr val="000000"/>
              </a:buClr>
              <a:buSzTx/>
            </a:pPr>
            <a:r>
              <a:rPr lang="en-US" sz="2400"/>
              <a:t>H</a:t>
            </a:r>
            <a:r>
              <a:rPr lang="vi-VN" sz="2400"/>
              <a:t>ợp nhất </a:t>
            </a:r>
            <a:r>
              <a:rPr lang="vi-VN" sz="2400"/>
              <a:t>các </a:t>
            </a:r>
            <a:r>
              <a:rPr lang="en-US" sz="2400" smtClean="0"/>
              <a:t>dòng</a:t>
            </a:r>
            <a:r>
              <a:rPr lang="vi-VN" sz="2400" smtClean="0"/>
              <a:t> </a:t>
            </a:r>
            <a:r>
              <a:rPr lang="vi-VN" sz="2400"/>
              <a:t>có thể được thực hiện bằng phương thức concat</a:t>
            </a:r>
            <a:r>
              <a:rPr lang="vi-VN" sz="2400"/>
              <a:t>, </a:t>
            </a:r>
            <a:r>
              <a:rPr lang="en-US" sz="2400" smtClean="0"/>
              <a:t>append</a:t>
            </a:r>
          </a:p>
          <a:p>
            <a:pPr marL="342900" algn="just">
              <a:lnSpc>
                <a:spcPct val="150000"/>
              </a:lnSpc>
              <a:spcBef>
                <a:spcPts val="0"/>
              </a:spcBef>
              <a:buClr>
                <a:srgbClr val="000000"/>
              </a:buClr>
              <a:buSzTx/>
            </a:pPr>
            <a:r>
              <a:rPr lang="vi-VN" sz="2400"/>
              <a:t>Trong trường hợp </a:t>
            </a:r>
            <a:r>
              <a:rPr lang="vi-VN" sz="2400"/>
              <a:t>số </a:t>
            </a:r>
            <a:r>
              <a:rPr lang="en-US" sz="2400" smtClean="0"/>
              <a:t>dòng, số </a:t>
            </a:r>
            <a:r>
              <a:rPr lang="vi-VN" sz="2400" smtClean="0"/>
              <a:t>cột </a:t>
            </a:r>
            <a:r>
              <a:rPr lang="vi-VN" sz="2400"/>
              <a:t>của các DataFrame không bằng nhau, giá trị NaN sẽ được điền vào các ô thiếu dữ liệu.</a:t>
            </a:r>
            <a:endParaRPr lang="en-US" sz="2400"/>
          </a:p>
          <a:p>
            <a:pPr marL="0" indent="0" algn="just">
              <a:lnSpc>
                <a:spcPct val="150000"/>
              </a:lnSpc>
              <a:spcBef>
                <a:spcPts val="0"/>
              </a:spcBef>
              <a:buClr>
                <a:srgbClr val="000000"/>
              </a:buClr>
              <a:buSzTx/>
              <a:buNone/>
            </a:pP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97710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1. Giới thiệu về Pandas</a:t>
            </a:r>
            <a:endParaRPr/>
          </a:p>
        </p:txBody>
      </p:sp>
      <p:sp>
        <p:nvSpPr>
          <p:cNvPr id="113" name="TextBox 112">
            <a:extLst>
              <a:ext uri="{FF2B5EF4-FFF2-40B4-BE49-F238E27FC236}">
                <a16:creationId xmlns:a16="http://schemas.microsoft.com/office/drawing/2014/main" id="{DC484F70-9F55-4A5A-A059-E1CCDC7F5FBD}"/>
              </a:ext>
            </a:extLst>
          </p:cNvPr>
          <p:cNvSpPr txBox="1"/>
          <p:nvPr/>
        </p:nvSpPr>
        <p:spPr>
          <a:xfrm>
            <a:off x="670559" y="987687"/>
            <a:ext cx="11090032"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a:latin typeface="Open Sans" panose="020B0606030504020204" pitchFamily="34" charset="0"/>
                <a:ea typeface="Open Sans" panose="020B0606030504020204" pitchFamily="34" charset="0"/>
                <a:sym typeface="Open Sans"/>
              </a:rPr>
              <a:t>Pandas </a:t>
            </a:r>
            <a:r>
              <a:rPr lang="en-US" sz="2400" err="1">
                <a:latin typeface="Open Sans" panose="020B0606030504020204" pitchFamily="34" charset="0"/>
                <a:ea typeface="Open Sans" panose="020B0606030504020204" pitchFamily="34" charset="0"/>
                <a:sym typeface="Open Sans"/>
              </a:rPr>
              <a:t>là</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một</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thư</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viện</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mã</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nguồn</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mở</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trong</a:t>
            </a:r>
            <a:r>
              <a:rPr lang="en-US" sz="2400">
                <a:latin typeface="Open Sans" panose="020B0606030504020204" pitchFamily="34" charset="0"/>
                <a:ea typeface="Open Sans" panose="020B0606030504020204" pitchFamily="34" charset="0"/>
                <a:sym typeface="Open Sans"/>
              </a:rPr>
              <a:t> Python </a:t>
            </a:r>
            <a:r>
              <a:rPr lang="en-US" sz="2400" err="1">
                <a:latin typeface="Open Sans" panose="020B0606030504020204" pitchFamily="34" charset="0"/>
                <a:ea typeface="Open Sans" panose="020B0606030504020204" pitchFamily="34" charset="0"/>
                <a:sym typeface="Open Sans"/>
              </a:rPr>
              <a:t>được</a:t>
            </a:r>
            <a:r>
              <a:rPr lang="en-US" sz="2400">
                <a:latin typeface="Open Sans" panose="020B0606030504020204" pitchFamily="34" charset="0"/>
                <a:ea typeface="Open Sans" panose="020B0606030504020204" pitchFamily="34" charset="0"/>
                <a:sym typeface="Open Sans"/>
              </a:rPr>
              <a:t> Wes McKinney </a:t>
            </a:r>
            <a:r>
              <a:rPr lang="en-US" sz="2400" err="1">
                <a:latin typeface="Open Sans" panose="020B0606030504020204" pitchFamily="34" charset="0"/>
                <a:ea typeface="Open Sans" panose="020B0606030504020204" pitchFamily="34" charset="0"/>
                <a:sym typeface="Open Sans"/>
              </a:rPr>
              <a:t>phát</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triển</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vào</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năm</a:t>
            </a:r>
            <a:r>
              <a:rPr lang="en-US" sz="2400">
                <a:latin typeface="Open Sans" panose="020B0606030504020204" pitchFamily="34" charset="0"/>
                <a:ea typeface="Open Sans" panose="020B0606030504020204" pitchFamily="34" charset="0"/>
                <a:sym typeface="Open Sans"/>
              </a:rPr>
              <a:t> </a:t>
            </a:r>
            <a:r>
              <a:rPr lang="en-US" sz="2400" smtClean="0">
                <a:latin typeface="Open Sans" panose="020B0606030504020204" pitchFamily="34" charset="0"/>
                <a:ea typeface="Open Sans" panose="020B0606030504020204" pitchFamily="34" charset="0"/>
                <a:sym typeface="Open Sans"/>
              </a:rPr>
              <a:t>2008, cho phép phân tích và xử lý dữ liệu một cách linh hoạt, mạnh mẽ.</a:t>
            </a:r>
            <a:endParaRPr lang="en-US" sz="2400">
              <a:latin typeface="Open Sans" panose="020B0606030504020204" pitchFamily="34" charset="0"/>
              <a:ea typeface="Open Sans" panose="020B0606030504020204" pitchFamily="34" charset="0"/>
              <a:sym typeface="Open Sans"/>
            </a:endParaRPr>
          </a:p>
          <a:p>
            <a:pPr marL="342900" indent="-342900" algn="just">
              <a:lnSpc>
                <a:spcPct val="150000"/>
              </a:lnSpc>
              <a:buFont typeface="Arial" panose="020B0604020202020204" pitchFamily="34" charset="0"/>
              <a:buChar char="•"/>
            </a:pPr>
            <a:r>
              <a:rPr lang="en-US" sz="2400" err="1" smtClean="0">
                <a:latin typeface="Open Sans" panose="020B0606030504020204" pitchFamily="34" charset="0"/>
                <a:ea typeface="Open Sans" panose="020B0606030504020204" pitchFamily="34" charset="0"/>
                <a:sym typeface="Open Sans"/>
              </a:rPr>
              <a:t>Năm</a:t>
            </a:r>
            <a:r>
              <a:rPr lang="en-US" sz="2400" smtClean="0">
                <a:latin typeface="Open Sans" panose="020B0606030504020204" pitchFamily="34" charset="0"/>
                <a:ea typeface="Open Sans" panose="020B0606030504020204" pitchFamily="34" charset="0"/>
                <a:sym typeface="Open Sans"/>
              </a:rPr>
              <a:t> </a:t>
            </a:r>
            <a:r>
              <a:rPr lang="en-US" sz="2400">
                <a:latin typeface="Open Sans" panose="020B0606030504020204" pitchFamily="34" charset="0"/>
                <a:ea typeface="Open Sans" panose="020B0606030504020204" pitchFamily="34" charset="0"/>
                <a:sym typeface="Open Sans"/>
              </a:rPr>
              <a:t>2019 </a:t>
            </a:r>
            <a:r>
              <a:rPr lang="en-US" sz="2400" smtClean="0">
                <a:latin typeface="Open Sans" panose="020B0606030504020204" pitchFamily="34" charset="0"/>
                <a:ea typeface="Open Sans" panose="020B0606030504020204" pitchFamily="34" charset="0"/>
                <a:sym typeface="Open Sans"/>
              </a:rPr>
              <a:t>Pandas </a:t>
            </a:r>
            <a:r>
              <a:rPr lang="en-US" sz="2400" err="1">
                <a:latin typeface="Open Sans" panose="020B0606030504020204" pitchFamily="34" charset="0"/>
                <a:ea typeface="Open Sans" panose="020B0606030504020204" pitchFamily="34" charset="0"/>
                <a:sym typeface="Open Sans"/>
              </a:rPr>
              <a:t>được</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đánh</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giá</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là</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một</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trong</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những</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công</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cụ</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khoa</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học</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dữ</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liệu</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phổ</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biến</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nhất</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trong</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phân</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tích</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và</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thu</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thập</a:t>
            </a:r>
            <a:r>
              <a:rPr lang="en-US" sz="2400">
                <a:latin typeface="Open Sans" panose="020B0606030504020204" pitchFamily="34" charset="0"/>
                <a:ea typeface="Open Sans" panose="020B0606030504020204" pitchFamily="34" charset="0"/>
                <a:sym typeface="Open Sans"/>
              </a:rPr>
              <a:t> </a:t>
            </a:r>
            <a:r>
              <a:rPr lang="en-US" sz="2400" err="1">
                <a:latin typeface="Open Sans" panose="020B0606030504020204" pitchFamily="34" charset="0"/>
                <a:ea typeface="Open Sans" panose="020B0606030504020204" pitchFamily="34" charset="0"/>
                <a:sym typeface="Open Sans"/>
              </a:rPr>
              <a:t>dữ</a:t>
            </a:r>
            <a:r>
              <a:rPr lang="en-US" sz="2400">
                <a:latin typeface="Open Sans" panose="020B0606030504020204" pitchFamily="34" charset="0"/>
                <a:ea typeface="Open Sans" panose="020B0606030504020204" pitchFamily="34" charset="0"/>
                <a:sym typeface="Open Sans"/>
              </a:rPr>
              <a:t> </a:t>
            </a:r>
            <a:r>
              <a:rPr lang="en-US" sz="2400" smtClean="0">
                <a:latin typeface="Open Sans" panose="020B0606030504020204" pitchFamily="34" charset="0"/>
                <a:ea typeface="Open Sans" panose="020B0606030504020204" pitchFamily="34" charset="0"/>
                <a:sym typeface="Open Sans"/>
              </a:rPr>
              <a:t>liệu</a:t>
            </a:r>
            <a:r>
              <a:rPr lang="en-US" sz="2400" baseline="30000">
                <a:latin typeface="Open Sans" panose="020B0606030504020204" pitchFamily="34" charset="0"/>
                <a:ea typeface="Open Sans" panose="020B0606030504020204" pitchFamily="34" charset="0"/>
                <a:sym typeface="Open Sans"/>
              </a:rPr>
              <a:t>1</a:t>
            </a:r>
            <a:r>
              <a:rPr lang="en-US" sz="2400" smtClean="0">
                <a:latin typeface="Open Sans" panose="020B0606030504020204" pitchFamily="34" charset="0"/>
                <a:ea typeface="Open Sans" panose="020B0606030504020204" pitchFamily="34" charset="0"/>
                <a:sym typeface="Open Sans"/>
              </a:rPr>
              <a:t>.</a:t>
            </a:r>
          </a:p>
        </p:txBody>
      </p:sp>
      <p:sp>
        <p:nvSpPr>
          <p:cNvPr id="2" name="TextBox 1"/>
          <p:cNvSpPr txBox="1"/>
          <p:nvPr/>
        </p:nvSpPr>
        <p:spPr>
          <a:xfrm>
            <a:off x="670559" y="6373091"/>
            <a:ext cx="5168403" cy="307777"/>
          </a:xfrm>
          <a:prstGeom prst="rect">
            <a:avLst/>
          </a:prstGeom>
          <a:noFill/>
        </p:spPr>
        <p:txBody>
          <a:bodyPr wrap="none" rtlCol="0">
            <a:spAutoFit/>
          </a:bodyPr>
          <a:lstStyle/>
          <a:p>
            <a:r>
              <a:rPr lang="en-US" smtClean="0">
                <a:solidFill>
                  <a:srgbClr val="0070C0"/>
                </a:solidFill>
              </a:rPr>
              <a:t>1. </a:t>
            </a:r>
            <a:r>
              <a:rPr lang="en-US">
                <a:solidFill>
                  <a:srgbClr val="0070C0"/>
                </a:solidFill>
              </a:rPr>
              <a:t>https://www.jetbrains.com/lp/pythondevelopers-survey-2019/</a:t>
            </a:r>
          </a:p>
        </p:txBody>
      </p:sp>
    </p:spTree>
    <p:extLst>
      <p:ext uri="{BB962C8B-B14F-4D97-AF65-F5344CB8AC3E}">
        <p14:creationId xmlns:p14="http://schemas.microsoft.com/office/powerpoint/2010/main" val="3121179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342900" algn="just">
              <a:lnSpc>
                <a:spcPct val="150000"/>
              </a:lnSpc>
              <a:buClr>
                <a:srgbClr val="000000"/>
              </a:buClr>
              <a:buSzTx/>
            </a:pPr>
            <a:r>
              <a:rPr lang="vi-VN">
                <a:solidFill>
                  <a:srgbClr val="000000"/>
                </a:solidFill>
                <a:latin typeface="Open Sans" panose="020B0606030504020204" pitchFamily="34" charset="0"/>
                <a:ea typeface="Open Sans" panose="020B0606030504020204" pitchFamily="34" charset="0"/>
                <a:cs typeface="Arial"/>
              </a:rPr>
              <a:t>Hợp nhất dữ liệu từ nhiều nguồn</a:t>
            </a:r>
            <a:endParaRPr lang="vi-VN">
              <a:solidFill>
                <a:srgbClr val="000000"/>
              </a:solidFill>
              <a:latin typeface="Open Sans" panose="020B0606030504020204" pitchFamily="34" charset="0"/>
              <a:ea typeface="Open Sans" panose="020B0606030504020204" pitchFamily="34" charset="0"/>
              <a:cs typeface="Arial"/>
            </a:endParaRPr>
          </a:p>
        </p:txBody>
      </p:sp>
      <p:sp>
        <p:nvSpPr>
          <p:cNvPr id="99" name="Google Shape;99;p2"/>
          <p:cNvSpPr txBox="1">
            <a:spLocks noGrp="1"/>
          </p:cNvSpPr>
          <p:nvPr>
            <p:ph type="body" idx="1"/>
          </p:nvPr>
        </p:nvSpPr>
        <p:spPr>
          <a:xfrm>
            <a:off x="584980" y="973618"/>
            <a:ext cx="10768819" cy="5884382"/>
          </a:xfrm>
          <a:prstGeom prst="rect">
            <a:avLst/>
          </a:prstGeom>
          <a:noFill/>
          <a:ln>
            <a:noFill/>
          </a:ln>
        </p:spPr>
        <p:txBody>
          <a:bodyPr spcFirstLastPara="1" wrap="square" lIns="91425" tIns="45700" rIns="91425" bIns="45700" anchor="t" anchorCtr="0">
            <a:noAutofit/>
          </a:bodyPr>
          <a:lstStyle/>
          <a:p>
            <a:pPr marL="0" indent="0" algn="just">
              <a:lnSpc>
                <a:spcPct val="14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Hợp nhất các cột:</a:t>
            </a:r>
          </a:p>
          <a:p>
            <a:pPr marL="342900" algn="just">
              <a:lnSpc>
                <a:spcPct val="14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Hợp nhất </a:t>
            </a:r>
            <a:r>
              <a:rPr lang="vi-VN" sz="2000" smtClean="0">
                <a:solidFill>
                  <a:srgbClr val="000000"/>
                </a:solidFill>
                <a:latin typeface="Open Sans" panose="020B0606030504020204" pitchFamily="34" charset="0"/>
                <a:ea typeface="Open Sans" panose="020B0606030504020204" pitchFamily="34" charset="0"/>
                <a:cs typeface="Arial"/>
              </a:rPr>
              <a:t>2 </a:t>
            </a:r>
            <a:r>
              <a:rPr lang="vi-VN" sz="2000">
                <a:solidFill>
                  <a:srgbClr val="000000"/>
                </a:solidFill>
                <a:latin typeface="Open Sans" panose="020B0606030504020204" pitchFamily="34" charset="0"/>
                <a:ea typeface="Open Sans" panose="020B0606030504020204" pitchFamily="34" charset="0"/>
                <a:cs typeface="Arial"/>
              </a:rPr>
              <a:t>dataFrame có cùng chung một cột </a:t>
            </a:r>
            <a:r>
              <a:rPr lang="vi-VN" sz="2000">
                <a:solidFill>
                  <a:srgbClr val="000000"/>
                </a:solidFill>
                <a:latin typeface="Open Sans" panose="020B0606030504020204" pitchFamily="34" charset="0"/>
                <a:ea typeface="Open Sans" panose="020B0606030504020204" pitchFamily="34" charset="0"/>
                <a:cs typeface="Arial"/>
              </a:rPr>
              <a:t>thuộc </a:t>
            </a:r>
            <a:r>
              <a:rPr lang="vi-VN" sz="2000" smtClean="0">
                <a:solidFill>
                  <a:srgbClr val="000000"/>
                </a:solidFill>
                <a:latin typeface="Open Sans" panose="020B0606030504020204" pitchFamily="34" charset="0"/>
                <a:ea typeface="Open Sans" panose="020B0606030504020204" pitchFamily="34" charset="0"/>
                <a:cs typeface="Arial"/>
              </a:rPr>
              <a:t>tính</a:t>
            </a:r>
            <a:r>
              <a:rPr lang="en-US" sz="2000" smtClean="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DataFrame </a:t>
            </a:r>
            <a:r>
              <a:rPr lang="vi-VN" sz="2000">
                <a:solidFill>
                  <a:srgbClr val="000000"/>
                </a:solidFill>
                <a:latin typeface="Open Sans" panose="020B0606030504020204" pitchFamily="34" charset="0"/>
                <a:ea typeface="Open Sans" panose="020B0606030504020204" pitchFamily="34" charset="0"/>
                <a:cs typeface="Arial"/>
              </a:rPr>
              <a:t>mới được tạo ra </a:t>
            </a:r>
            <a:r>
              <a:rPr lang="vi-VN" sz="2000">
                <a:solidFill>
                  <a:srgbClr val="000000"/>
                </a:solidFill>
                <a:latin typeface="Open Sans" panose="020B0606030504020204" pitchFamily="34" charset="0"/>
                <a:ea typeface="Open Sans" panose="020B0606030504020204" pitchFamily="34" charset="0"/>
                <a:cs typeface="Arial"/>
              </a:rPr>
              <a:t>gồm </a:t>
            </a:r>
            <a:r>
              <a:rPr lang="vi-VN" sz="2000" smtClean="0">
                <a:solidFill>
                  <a:srgbClr val="000000"/>
                </a:solidFill>
                <a:latin typeface="Open Sans" panose="020B0606030504020204" pitchFamily="34" charset="0"/>
                <a:ea typeface="Open Sans" panose="020B0606030504020204" pitchFamily="34" charset="0"/>
                <a:cs typeface="Arial"/>
              </a:rPr>
              <a:t>các</a:t>
            </a:r>
            <a:r>
              <a:rPr lang="en-US" sz="2000" smtClean="0">
                <a:solidFill>
                  <a:srgbClr val="000000"/>
                </a:solidFill>
                <a:latin typeface="Open Sans" panose="020B0606030504020204" pitchFamily="34" charset="0"/>
                <a:ea typeface="Open Sans" panose="020B0606030504020204" pitchFamily="34" charset="0"/>
                <a:cs typeface="Arial"/>
              </a:rPr>
              <a:t> cột</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thuộc tính riêng </a:t>
            </a:r>
            <a:r>
              <a:rPr lang="vi-VN" sz="2000">
                <a:solidFill>
                  <a:srgbClr val="000000"/>
                </a:solidFill>
                <a:latin typeface="Open Sans" panose="020B0606030504020204" pitchFamily="34" charset="0"/>
                <a:ea typeface="Open Sans" panose="020B0606030504020204" pitchFamily="34" charset="0"/>
                <a:cs typeface="Arial"/>
              </a:rPr>
              <a:t>và </a:t>
            </a:r>
            <a:r>
              <a:rPr lang="en-US" sz="2000" smtClean="0">
                <a:solidFill>
                  <a:srgbClr val="000000"/>
                </a:solidFill>
                <a:latin typeface="Open Sans" panose="020B0606030504020204" pitchFamily="34" charset="0"/>
                <a:ea typeface="Open Sans" panose="020B0606030504020204" pitchFamily="34" charset="0"/>
                <a:cs typeface="Arial"/>
              </a:rPr>
              <a:t>cột </a:t>
            </a:r>
            <a:r>
              <a:rPr lang="vi-VN" sz="2000" smtClean="0">
                <a:solidFill>
                  <a:srgbClr val="000000"/>
                </a:solidFill>
                <a:latin typeface="Open Sans" panose="020B0606030504020204" pitchFamily="34" charset="0"/>
                <a:ea typeface="Open Sans" panose="020B0606030504020204" pitchFamily="34" charset="0"/>
                <a:cs typeface="Arial"/>
              </a:rPr>
              <a:t>thuộc </a:t>
            </a:r>
            <a:r>
              <a:rPr lang="vi-VN" sz="2000">
                <a:solidFill>
                  <a:srgbClr val="000000"/>
                </a:solidFill>
                <a:latin typeface="Open Sans" panose="020B0606030504020204" pitchFamily="34" charset="0"/>
                <a:ea typeface="Open Sans" panose="020B0606030504020204" pitchFamily="34" charset="0"/>
                <a:cs typeface="Arial"/>
              </a:rPr>
              <a:t>tính chung</a:t>
            </a:r>
            <a:r>
              <a:rPr lang="vi-VN" sz="2000">
                <a:solidFill>
                  <a:srgbClr val="000000"/>
                </a:solidFill>
                <a:latin typeface="Open Sans" panose="020B0606030504020204" pitchFamily="34" charset="0"/>
                <a:ea typeface="Open Sans" panose="020B0606030504020204" pitchFamily="34" charset="0"/>
                <a:cs typeface="Arial"/>
              </a:rPr>
              <a:t>. </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40000"/>
              </a:lnSpc>
              <a:spcBef>
                <a:spcPts val="0"/>
              </a:spcBef>
              <a:buClr>
                <a:srgbClr val="000000"/>
              </a:buClr>
              <a:buSzTx/>
              <a:buNone/>
            </a:pPr>
            <a:r>
              <a:rPr lang="en-US" sz="2000" smtClean="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pd.merge(dataFram1,dataFram2,on</a:t>
            </a:r>
            <a:r>
              <a:rPr lang="vi-VN" sz="2000">
                <a:solidFill>
                  <a:srgbClr val="000000"/>
                </a:solidFill>
                <a:latin typeface="Open Sans" panose="020B0606030504020204" pitchFamily="34" charset="0"/>
                <a:ea typeface="Open Sans" panose="020B0606030504020204" pitchFamily="34" charset="0"/>
                <a:cs typeface="Arial"/>
              </a:rPr>
              <a:t>='Tên thuộc tính </a:t>
            </a:r>
            <a:r>
              <a:rPr lang="vi-VN" sz="2000">
                <a:solidFill>
                  <a:srgbClr val="000000"/>
                </a:solidFill>
                <a:latin typeface="Open Sans" panose="020B0606030504020204" pitchFamily="34" charset="0"/>
                <a:ea typeface="Open Sans" panose="020B0606030504020204" pitchFamily="34" charset="0"/>
                <a:cs typeface="Arial"/>
              </a:rPr>
              <a:t>chung</a:t>
            </a:r>
            <a:r>
              <a:rPr lang="vi-VN" sz="2000" smtClean="0">
                <a:solidFill>
                  <a:srgbClr val="000000"/>
                </a:solidFill>
                <a:latin typeface="Open Sans" panose="020B0606030504020204" pitchFamily="34" charset="0"/>
                <a:ea typeface="Open Sans" panose="020B0606030504020204" pitchFamily="34" charset="0"/>
                <a:cs typeface="Arial"/>
              </a:rPr>
              <a:t>')</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4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Hợp </a:t>
            </a:r>
            <a:r>
              <a:rPr lang="en-US" sz="2000">
                <a:solidFill>
                  <a:srgbClr val="000000"/>
                </a:solidFill>
                <a:latin typeface="Open Sans" panose="020B0606030504020204" pitchFamily="34" charset="0"/>
                <a:ea typeface="Open Sans" panose="020B0606030504020204" pitchFamily="34" charset="0"/>
                <a:cs typeface="Arial"/>
              </a:rPr>
              <a:t>nhất </a:t>
            </a:r>
            <a:r>
              <a:rPr lang="en-US" sz="2000" smtClean="0">
                <a:solidFill>
                  <a:srgbClr val="000000"/>
                </a:solidFill>
                <a:latin typeface="Open Sans" panose="020B0606030504020204" pitchFamily="34" charset="0"/>
                <a:ea typeface="Open Sans" panose="020B0606030504020204" pitchFamily="34" charset="0"/>
                <a:cs typeface="Arial"/>
              </a:rPr>
              <a:t>các</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dataFrame </a:t>
            </a:r>
            <a:r>
              <a:rPr lang="en-US" sz="2000" smtClean="0">
                <a:solidFill>
                  <a:srgbClr val="000000"/>
                </a:solidFill>
                <a:latin typeface="Open Sans" panose="020B0606030504020204" pitchFamily="34" charset="0"/>
                <a:ea typeface="Open Sans" panose="020B0606030504020204" pitchFamily="34" charset="0"/>
                <a:cs typeface="Arial"/>
              </a:rPr>
              <a:t>không</a:t>
            </a:r>
            <a:r>
              <a:rPr lang="vi-VN" sz="2000" smtClean="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cần</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cột </a:t>
            </a:r>
            <a:r>
              <a:rPr lang="vi-VN" sz="2000">
                <a:solidFill>
                  <a:srgbClr val="000000"/>
                </a:solidFill>
                <a:latin typeface="Open Sans" panose="020B0606030504020204" pitchFamily="34" charset="0"/>
                <a:ea typeface="Open Sans" panose="020B0606030504020204" pitchFamily="34" charset="0"/>
                <a:cs typeface="Arial"/>
              </a:rPr>
              <a:t>thuộc tính chung, dataFrame mới được tạo ra bao gồm tất cả các cột thuộc tính của các dataFrame cần ghép. </a:t>
            </a:r>
            <a:endParaRPr lang="en-US" sz="2000">
              <a:solidFill>
                <a:srgbClr val="000000"/>
              </a:solidFill>
              <a:latin typeface="Open Sans" panose="020B0606030504020204" pitchFamily="34" charset="0"/>
              <a:ea typeface="Open Sans" panose="020B0606030504020204" pitchFamily="34" charset="0"/>
              <a:cs typeface="Arial"/>
            </a:endParaRPr>
          </a:p>
          <a:p>
            <a:pPr marL="0" indent="0" algn="just">
              <a:lnSpc>
                <a:spcPct val="14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pd.concat([dataFram1,dataFram2,...], </a:t>
            </a:r>
            <a:r>
              <a:rPr lang="vi-VN" sz="2000">
                <a:solidFill>
                  <a:srgbClr val="000000"/>
                </a:solidFill>
                <a:latin typeface="Open Sans" panose="020B0606030504020204" pitchFamily="34" charset="0"/>
                <a:ea typeface="Open Sans" panose="020B0606030504020204" pitchFamily="34" charset="0"/>
                <a:cs typeface="Arial"/>
              </a:rPr>
              <a:t>axis=1</a:t>
            </a:r>
            <a:r>
              <a:rPr lang="vi-VN" sz="2000" smtClean="0">
                <a:solidFill>
                  <a:srgbClr val="000000"/>
                </a:solidFill>
                <a:latin typeface="Open Sans" panose="020B0606030504020204" pitchFamily="34" charset="0"/>
                <a:ea typeface="Open Sans" panose="020B0606030504020204" pitchFamily="34" charset="0"/>
                <a:cs typeface="Arial"/>
              </a:rPr>
              <a:t>)</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4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Hợp nhất các dòng:</a:t>
            </a:r>
            <a:endParaRPr lang="en-US" sz="2400" smtClean="0"/>
          </a:p>
          <a:p>
            <a:pPr marL="342900" algn="just">
              <a:lnSpc>
                <a:spcPct val="140000"/>
              </a:lnSpc>
              <a:spcBef>
                <a:spcPts val="0"/>
              </a:spcBef>
              <a:buClr>
                <a:srgbClr val="000000"/>
              </a:buClr>
              <a:buSzTx/>
            </a:pPr>
            <a:r>
              <a:rPr lang="en-US" sz="2000">
                <a:solidFill>
                  <a:srgbClr val="000000"/>
                </a:solidFill>
                <a:latin typeface="Open Sans" panose="020B0606030504020204" pitchFamily="34" charset="0"/>
                <a:ea typeface="Open Sans" panose="020B0606030504020204" pitchFamily="34" charset="0"/>
                <a:cs typeface="Arial"/>
              </a:rPr>
              <a:t>Hợp </a:t>
            </a:r>
            <a:r>
              <a:rPr lang="en-US" sz="2000">
                <a:solidFill>
                  <a:srgbClr val="000000"/>
                </a:solidFill>
                <a:latin typeface="Open Sans" panose="020B0606030504020204" pitchFamily="34" charset="0"/>
                <a:ea typeface="Open Sans" panose="020B0606030504020204" pitchFamily="34" charset="0"/>
                <a:cs typeface="Arial"/>
              </a:rPr>
              <a:t>nhất </a:t>
            </a:r>
            <a:r>
              <a:rPr lang="en-US" sz="2000" smtClean="0">
                <a:solidFill>
                  <a:srgbClr val="000000"/>
                </a:solidFill>
                <a:latin typeface="Open Sans" panose="020B0606030504020204" pitchFamily="34" charset="0"/>
                <a:ea typeface="Open Sans" panose="020B0606030504020204" pitchFamily="34" charset="0"/>
                <a:cs typeface="Arial"/>
              </a:rPr>
              <a:t>các</a:t>
            </a:r>
            <a:r>
              <a:rPr lang="vi-VN" sz="2000" smtClean="0">
                <a:solidFill>
                  <a:srgbClr val="000000"/>
                </a:solidFill>
                <a:latin typeface="Open Sans" panose="020B0606030504020204" pitchFamily="34" charset="0"/>
                <a:ea typeface="Open Sans" panose="020B0606030504020204" pitchFamily="34" charset="0"/>
                <a:cs typeface="Arial"/>
              </a:rPr>
              <a:t> dataFrame</a:t>
            </a:r>
            <a:r>
              <a:rPr lang="en-US" sz="2000" smtClean="0">
                <a:solidFill>
                  <a:srgbClr val="000000"/>
                </a:solidFill>
                <a:latin typeface="Open Sans" panose="020B0606030504020204" pitchFamily="34" charset="0"/>
                <a:ea typeface="Open Sans" panose="020B0606030504020204" pitchFamily="34" charset="0"/>
                <a:cs typeface="Arial"/>
              </a:rPr>
              <a:t> lại với nhau</a:t>
            </a:r>
            <a:r>
              <a:rPr lang="vi-VN" sz="2000" smtClean="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dataFrame mới được tạo ra bao gồm tất cả </a:t>
            </a:r>
            <a:r>
              <a:rPr lang="vi-VN" sz="2000">
                <a:solidFill>
                  <a:srgbClr val="000000"/>
                </a:solidFill>
                <a:latin typeface="Open Sans" panose="020B0606030504020204" pitchFamily="34" charset="0"/>
                <a:ea typeface="Open Sans" panose="020B0606030504020204" pitchFamily="34" charset="0"/>
                <a:cs typeface="Arial"/>
              </a:rPr>
              <a:t>các </a:t>
            </a:r>
            <a:r>
              <a:rPr lang="en-US" sz="2000" smtClean="0">
                <a:solidFill>
                  <a:srgbClr val="000000"/>
                </a:solidFill>
                <a:latin typeface="Open Sans" panose="020B0606030504020204" pitchFamily="34" charset="0"/>
                <a:ea typeface="Open Sans" panose="020B0606030504020204" pitchFamily="34" charset="0"/>
                <a:cs typeface="Arial"/>
              </a:rPr>
              <a:t>dòng </a:t>
            </a:r>
            <a:r>
              <a:rPr lang="vi-VN" sz="2000" smtClean="0">
                <a:solidFill>
                  <a:srgbClr val="000000"/>
                </a:solidFill>
                <a:latin typeface="Open Sans" panose="020B0606030504020204" pitchFamily="34" charset="0"/>
                <a:ea typeface="Open Sans" panose="020B0606030504020204" pitchFamily="34" charset="0"/>
                <a:cs typeface="Arial"/>
              </a:rPr>
              <a:t>của </a:t>
            </a:r>
            <a:r>
              <a:rPr lang="vi-VN" sz="2000">
                <a:solidFill>
                  <a:srgbClr val="000000"/>
                </a:solidFill>
                <a:latin typeface="Open Sans" panose="020B0606030504020204" pitchFamily="34" charset="0"/>
                <a:ea typeface="Open Sans" panose="020B0606030504020204" pitchFamily="34" charset="0"/>
                <a:cs typeface="Arial"/>
              </a:rPr>
              <a:t>các dataFrame cần ghép</a:t>
            </a:r>
            <a:r>
              <a:rPr lang="vi-VN" sz="2000">
                <a:solidFill>
                  <a:srgbClr val="000000"/>
                </a:solidFill>
                <a:latin typeface="Open Sans" panose="020B0606030504020204" pitchFamily="34" charset="0"/>
                <a:ea typeface="Open Sans" panose="020B0606030504020204" pitchFamily="34" charset="0"/>
                <a:cs typeface="Arial"/>
              </a:rPr>
              <a:t>. </a:t>
            </a:r>
            <a:endParaRPr lang="en-US" sz="2000" smtClean="0">
              <a:solidFill>
                <a:srgbClr val="000000"/>
              </a:solidFill>
              <a:latin typeface="Open Sans" panose="020B0606030504020204" pitchFamily="34" charset="0"/>
              <a:ea typeface="Open Sans" panose="020B0606030504020204" pitchFamily="34" charset="0"/>
              <a:cs typeface="Arial"/>
            </a:endParaRPr>
          </a:p>
          <a:p>
            <a:pPr marL="0" indent="0" algn="just">
              <a:lnSpc>
                <a:spcPct val="14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vi-VN" sz="2000">
                <a:solidFill>
                  <a:srgbClr val="000000"/>
                </a:solidFill>
                <a:latin typeface="Open Sans" panose="020B0606030504020204" pitchFamily="34" charset="0"/>
                <a:ea typeface="Open Sans" panose="020B0606030504020204" pitchFamily="34" charset="0"/>
                <a:cs typeface="Arial"/>
              </a:rPr>
              <a:t> pd.concat([dataFram1,dataFram2</a:t>
            </a:r>
            <a:r>
              <a:rPr lang="vi-VN" sz="2000">
                <a:solidFill>
                  <a:srgbClr val="000000"/>
                </a:solidFill>
                <a:latin typeface="Open Sans" panose="020B0606030504020204" pitchFamily="34" charset="0"/>
                <a:ea typeface="Open Sans" panose="020B0606030504020204" pitchFamily="34" charset="0"/>
                <a:cs typeface="Arial"/>
              </a:rPr>
              <a:t>,...], </a:t>
            </a:r>
            <a:r>
              <a:rPr lang="vi-VN" sz="2000" smtClean="0">
                <a:solidFill>
                  <a:srgbClr val="000000"/>
                </a:solidFill>
                <a:latin typeface="Open Sans" panose="020B0606030504020204" pitchFamily="34" charset="0"/>
                <a:ea typeface="Open Sans" panose="020B0606030504020204" pitchFamily="34" charset="0"/>
                <a:cs typeface="Arial"/>
              </a:rPr>
              <a:t>axis=</a:t>
            </a:r>
            <a:r>
              <a:rPr lang="en-US" sz="2000" smtClean="0">
                <a:solidFill>
                  <a:srgbClr val="000000"/>
                </a:solidFill>
                <a:latin typeface="Open Sans" panose="020B0606030504020204" pitchFamily="34" charset="0"/>
                <a:ea typeface="Open Sans" panose="020B0606030504020204" pitchFamily="34" charset="0"/>
                <a:cs typeface="Arial"/>
              </a:rPr>
              <a:t>0</a:t>
            </a:r>
            <a:r>
              <a:rPr lang="vi-VN" sz="2000" smtClean="0">
                <a:solidFill>
                  <a:srgbClr val="000000"/>
                </a:solidFill>
                <a:latin typeface="Open Sans" panose="020B0606030504020204" pitchFamily="34" charset="0"/>
                <a:ea typeface="Open Sans" panose="020B0606030504020204" pitchFamily="34" charset="0"/>
                <a:cs typeface="Arial"/>
              </a:rPr>
              <a:t>)</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40000"/>
              </a:lnSpc>
              <a:spcBef>
                <a:spcPts val="0"/>
              </a:spcBef>
              <a:buClr>
                <a:srgbClr val="000000"/>
              </a:buClr>
              <a:buSzTx/>
            </a:pPr>
            <a:r>
              <a:rPr lang="en-US" sz="2000" smtClean="0"/>
              <a:t>Hợp nhất 2 dataFrame, </a:t>
            </a:r>
            <a:r>
              <a:rPr lang="vi-VN" sz="2000" smtClean="0">
                <a:solidFill>
                  <a:srgbClr val="000000"/>
                </a:solidFill>
                <a:latin typeface="Open Sans" panose="020B0606030504020204" pitchFamily="34" charset="0"/>
                <a:ea typeface="Open Sans" panose="020B0606030504020204" pitchFamily="34" charset="0"/>
                <a:cs typeface="Arial"/>
              </a:rPr>
              <a:t>dataFram2</a:t>
            </a:r>
            <a:r>
              <a:rPr lang="en-US" sz="2000" smtClean="0">
                <a:solidFill>
                  <a:srgbClr val="000000"/>
                </a:solidFill>
                <a:latin typeface="Open Sans" panose="020B0606030504020204" pitchFamily="34" charset="0"/>
                <a:ea typeface="Open Sans" panose="020B0606030504020204" pitchFamily="34" charset="0"/>
                <a:cs typeface="Arial"/>
              </a:rPr>
              <a:t> được chèn vào cuối </a:t>
            </a:r>
            <a:r>
              <a:rPr lang="vi-VN" sz="2000" smtClean="0">
                <a:solidFill>
                  <a:srgbClr val="000000"/>
                </a:solidFill>
                <a:latin typeface="Open Sans" panose="020B0606030504020204" pitchFamily="34" charset="0"/>
                <a:ea typeface="Open Sans" panose="020B0606030504020204" pitchFamily="34" charset="0"/>
                <a:cs typeface="Arial"/>
              </a:rPr>
              <a:t>dataFram</a:t>
            </a:r>
            <a:r>
              <a:rPr lang="en-US" sz="2000" smtClean="0">
                <a:solidFill>
                  <a:srgbClr val="000000"/>
                </a:solidFill>
                <a:latin typeface="Open Sans" panose="020B0606030504020204" pitchFamily="34" charset="0"/>
                <a:ea typeface="Open Sans" panose="020B0606030504020204" pitchFamily="34" charset="0"/>
                <a:cs typeface="Arial"/>
              </a:rPr>
              <a:t>1:</a:t>
            </a:r>
          </a:p>
          <a:p>
            <a:pPr marL="457200" lvl="1" indent="0" algn="just">
              <a:lnSpc>
                <a:spcPct val="140000"/>
              </a:lnSpc>
              <a:spcBef>
                <a:spcPts val="0"/>
              </a:spcBef>
              <a:buClr>
                <a:srgbClr val="000000"/>
              </a:buClr>
              <a:buSzTx/>
              <a:buNone/>
            </a:pPr>
            <a:r>
              <a:rPr lang="en-US" sz="2000" smtClean="0"/>
              <a:t>	</a:t>
            </a:r>
            <a:r>
              <a:rPr lang="vi-VN" sz="2000" smtClean="0">
                <a:solidFill>
                  <a:srgbClr val="000000"/>
                </a:solidFill>
                <a:latin typeface="Open Sans" panose="020B0606030504020204" pitchFamily="34" charset="0"/>
                <a:ea typeface="Open Sans" panose="020B0606030504020204" pitchFamily="34" charset="0"/>
                <a:cs typeface="Arial"/>
              </a:rPr>
              <a:t>dataFram</a:t>
            </a:r>
            <a:r>
              <a:rPr lang="en-US" sz="2000" smtClean="0">
                <a:solidFill>
                  <a:srgbClr val="000000"/>
                </a:solidFill>
                <a:latin typeface="Open Sans" panose="020B0606030504020204" pitchFamily="34" charset="0"/>
                <a:ea typeface="Open Sans" panose="020B0606030504020204" pitchFamily="34" charset="0"/>
                <a:cs typeface="Arial"/>
              </a:rPr>
              <a:t>1.append(</a:t>
            </a:r>
            <a:r>
              <a:rPr lang="vi-VN" sz="2000" smtClean="0">
                <a:solidFill>
                  <a:srgbClr val="000000"/>
                </a:solidFill>
                <a:latin typeface="Open Sans" panose="020B0606030504020204" pitchFamily="34" charset="0"/>
                <a:ea typeface="Open Sans" panose="020B0606030504020204" pitchFamily="34" charset="0"/>
                <a:cs typeface="Arial"/>
              </a:rPr>
              <a:t>dataFram2</a:t>
            </a:r>
            <a:r>
              <a:rPr lang="en-US" sz="2000" smtClean="0">
                <a:solidFill>
                  <a:srgbClr val="000000"/>
                </a:solidFill>
                <a:latin typeface="Open Sans" panose="020B0606030504020204" pitchFamily="34" charset="0"/>
                <a:ea typeface="Open Sans" panose="020B0606030504020204" pitchFamily="34" charset="0"/>
                <a:cs typeface="Arial"/>
              </a:rPr>
              <a:t>)</a:t>
            </a:r>
            <a:endParaRPr lang="en-US" sz="2000"/>
          </a:p>
          <a:p>
            <a:pPr marL="0" indent="0" algn="just">
              <a:lnSpc>
                <a:spcPct val="150000"/>
              </a:lnSpc>
              <a:spcBef>
                <a:spcPts val="0"/>
              </a:spcBef>
              <a:buClr>
                <a:srgbClr val="000000"/>
              </a:buClr>
              <a:buSzTx/>
              <a:buNone/>
            </a:pP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320523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solidFill>
                  <a:srgbClr val="000000"/>
                </a:solidFill>
                <a:latin typeface="Open Sans" panose="020B0606030504020204" pitchFamily="34" charset="0"/>
                <a:ea typeface="Open Sans" panose="020B0606030504020204" pitchFamily="34" charset="0"/>
                <a:cs typeface="Arial"/>
              </a:rPr>
              <a:t>B</a:t>
            </a:r>
            <a:r>
              <a:rPr lang="vi-VN" smtClean="0">
                <a:solidFill>
                  <a:srgbClr val="000000"/>
                </a:solidFill>
                <a:latin typeface="Open Sans" panose="020B0606030504020204" pitchFamily="34" charset="0"/>
                <a:ea typeface="Open Sans" panose="020B0606030504020204" pitchFamily="34" charset="0"/>
                <a:cs typeface="Arial"/>
              </a:rPr>
              <a:t>ảng </a:t>
            </a:r>
            <a:r>
              <a:rPr lang="vi-VN">
                <a:solidFill>
                  <a:srgbClr val="000000"/>
                </a:solidFill>
                <a:latin typeface="Open Sans" panose="020B0606030504020204" pitchFamily="34" charset="0"/>
                <a:ea typeface="Open Sans" panose="020B0606030504020204" pitchFamily="34" charset="0"/>
                <a:cs typeface="Arial"/>
              </a:rPr>
              <a:t>tổng hợp</a:t>
            </a:r>
            <a:r>
              <a:rPr lang="en-US">
                <a:solidFill>
                  <a:srgbClr val="000000"/>
                </a:solidFill>
                <a:latin typeface="Open Sans" panose="020B0606030504020204" pitchFamily="34" charset="0"/>
                <a:ea typeface="Open Sans" panose="020B0606030504020204" pitchFamily="34" charset="0"/>
                <a:cs typeface="Arial"/>
              </a:rPr>
              <a:t> pivot table</a:t>
            </a:r>
            <a:endParaRPr/>
          </a:p>
        </p:txBody>
      </p:sp>
      <p:sp>
        <p:nvSpPr>
          <p:cNvPr id="99" name="Google Shape;99;p2"/>
          <p:cNvSpPr txBox="1">
            <a:spLocks noGrp="1"/>
          </p:cNvSpPr>
          <p:nvPr>
            <p:ph type="body" idx="1"/>
          </p:nvPr>
        </p:nvSpPr>
        <p:spPr>
          <a:xfrm>
            <a:off x="584980" y="973618"/>
            <a:ext cx="10768819" cy="545124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00"/>
              </a:buClr>
              <a:buSzTx/>
              <a:buNone/>
            </a:pPr>
            <a:r>
              <a:rPr lang="vi-VN" sz="2400">
                <a:solidFill>
                  <a:srgbClr val="000000"/>
                </a:solidFill>
                <a:latin typeface="Open Sans" panose="020B0606030504020204" pitchFamily="34" charset="0"/>
                <a:ea typeface="Open Sans" panose="020B0606030504020204" pitchFamily="34" charset="0"/>
                <a:cs typeface="Arial"/>
              </a:rPr>
              <a:t>Pivot table là một bảng tổng hợp </a:t>
            </a:r>
            <a:r>
              <a:rPr lang="vi-VN" sz="2400">
                <a:solidFill>
                  <a:srgbClr val="000000"/>
                </a:solidFill>
                <a:latin typeface="Open Sans" panose="020B0606030504020204" pitchFamily="34" charset="0"/>
                <a:ea typeface="Open Sans" panose="020B0606030504020204" pitchFamily="34" charset="0"/>
                <a:cs typeface="Arial"/>
              </a:rPr>
              <a:t>dữ </a:t>
            </a:r>
            <a:r>
              <a:rPr lang="vi-VN" sz="2400" smtClean="0">
                <a:solidFill>
                  <a:srgbClr val="000000"/>
                </a:solidFill>
                <a:latin typeface="Open Sans" panose="020B0606030504020204" pitchFamily="34" charset="0"/>
                <a:ea typeface="Open Sans" panose="020B0606030504020204" pitchFamily="34" charset="0"/>
                <a:cs typeface="Arial"/>
              </a:rPr>
              <a:t>liệu</a:t>
            </a:r>
            <a:r>
              <a:rPr lang="en-US" sz="2400" smtClean="0">
                <a:solidFill>
                  <a:srgbClr val="000000"/>
                </a:solidFill>
                <a:latin typeface="Open Sans" panose="020B0606030504020204" pitchFamily="34" charset="0"/>
                <a:ea typeface="Open Sans" panose="020B0606030504020204" pitchFamily="34" charset="0"/>
                <a:cs typeface="Arial"/>
              </a:rPr>
              <a:t>, là </a:t>
            </a:r>
            <a:r>
              <a:rPr lang="vi-VN" sz="2400" smtClean="0">
                <a:solidFill>
                  <a:srgbClr val="000000"/>
                </a:solidFill>
                <a:latin typeface="Open Sans" panose="020B0606030504020204" pitchFamily="34" charset="0"/>
                <a:ea typeface="Open Sans" panose="020B0606030504020204" pitchFamily="34" charset="0"/>
                <a:cs typeface="Arial"/>
              </a:rPr>
              <a:t>công </a:t>
            </a:r>
            <a:r>
              <a:rPr lang="vi-VN" sz="2400">
                <a:solidFill>
                  <a:srgbClr val="000000"/>
                </a:solidFill>
                <a:latin typeface="Open Sans" panose="020B0606030504020204" pitchFamily="34" charset="0"/>
                <a:ea typeface="Open Sans" panose="020B0606030504020204" pitchFamily="34" charset="0"/>
                <a:cs typeface="Arial"/>
              </a:rPr>
              <a:t>cụ hữu ích để tổng hợp, lọc và phân tích dữ liệu một cách dễ dàng, nhanh </a:t>
            </a:r>
            <a:r>
              <a:rPr lang="vi-VN" sz="2400">
                <a:solidFill>
                  <a:srgbClr val="000000"/>
                </a:solidFill>
                <a:latin typeface="Open Sans" panose="020B0606030504020204" pitchFamily="34" charset="0"/>
                <a:ea typeface="Open Sans" panose="020B0606030504020204" pitchFamily="34" charset="0"/>
                <a:cs typeface="Arial"/>
              </a:rPr>
              <a:t>chóng</a:t>
            </a:r>
            <a:r>
              <a:rPr lang="vi-VN" sz="2400" smtClean="0">
                <a:solidFill>
                  <a:srgbClr val="000000"/>
                </a:solidFill>
                <a:latin typeface="Open Sans" panose="020B0606030504020204" pitchFamily="34" charset="0"/>
                <a:ea typeface="Open Sans" panose="020B0606030504020204" pitchFamily="34" charset="0"/>
                <a:cs typeface="Arial"/>
              </a:rPr>
              <a:t>.</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000" smtClean="0">
                <a:solidFill>
                  <a:srgbClr val="000000"/>
                </a:solidFill>
                <a:latin typeface="Open Sans" panose="020B0606030504020204" pitchFamily="34" charset="0"/>
                <a:ea typeface="Open Sans" panose="020B0606030504020204" pitchFamily="34" charset="0"/>
                <a:cs typeface="Arial"/>
              </a:rPr>
              <a:t>Cú pháp của pivot table gồm:</a:t>
            </a:r>
          </a:p>
          <a:p>
            <a:pPr marL="0" indent="0" algn="just">
              <a:lnSpc>
                <a:spcPct val="150000"/>
              </a:lnSpc>
              <a:spcBef>
                <a:spcPts val="0"/>
              </a:spcBef>
              <a:buClr>
                <a:srgbClr val="000000"/>
              </a:buClr>
              <a:buSzTx/>
              <a:buNone/>
            </a:pPr>
            <a:r>
              <a:rPr lang="en-US" sz="2000">
                <a:solidFill>
                  <a:srgbClr val="000000"/>
                </a:solidFill>
                <a:latin typeface="Open Sans" panose="020B0606030504020204" pitchFamily="34" charset="0"/>
                <a:ea typeface="Open Sans" panose="020B0606030504020204" pitchFamily="34" charset="0"/>
                <a:cs typeface="Arial"/>
              </a:rPr>
              <a:t>	</a:t>
            </a:r>
            <a:r>
              <a:rPr lang="en-US" sz="2000" smtClean="0">
                <a:solidFill>
                  <a:srgbClr val="000000"/>
                </a:solidFill>
                <a:latin typeface="Open Sans" panose="020B0606030504020204" pitchFamily="34" charset="0"/>
                <a:ea typeface="Open Sans" panose="020B0606030504020204" pitchFamily="34" charset="0"/>
                <a:cs typeface="Arial"/>
              </a:rPr>
              <a:t>dataFrame</a:t>
            </a:r>
            <a:r>
              <a:rPr lang="vi-VN" sz="2000" smtClean="0">
                <a:solidFill>
                  <a:srgbClr val="000000"/>
                </a:solidFill>
                <a:latin typeface="Open Sans" panose="020B0606030504020204" pitchFamily="34" charset="0"/>
                <a:ea typeface="Open Sans" panose="020B0606030504020204" pitchFamily="34" charset="0"/>
                <a:cs typeface="Arial"/>
              </a:rPr>
              <a:t>.pivot_table(values</a:t>
            </a:r>
            <a:r>
              <a:rPr lang="vi-VN" sz="2000">
                <a:solidFill>
                  <a:srgbClr val="000000"/>
                </a:solidFill>
                <a:latin typeface="Open Sans" panose="020B0606030504020204" pitchFamily="34" charset="0"/>
                <a:ea typeface="Open Sans" panose="020B0606030504020204" pitchFamily="34" charset="0"/>
                <a:cs typeface="Arial"/>
              </a:rPr>
              <a:t>=’a’, index=’b’, columns=’c’, </a:t>
            </a:r>
            <a:r>
              <a:rPr lang="vi-VN" sz="2000">
                <a:solidFill>
                  <a:srgbClr val="000000"/>
                </a:solidFill>
                <a:latin typeface="Open Sans" panose="020B0606030504020204" pitchFamily="34" charset="0"/>
                <a:ea typeface="Open Sans" panose="020B0606030504020204" pitchFamily="34" charset="0"/>
                <a:cs typeface="Arial"/>
              </a:rPr>
              <a:t>aggfunc</a:t>
            </a:r>
            <a:r>
              <a:rPr lang="vi-VN" sz="2000" smtClean="0">
                <a:solidFill>
                  <a:srgbClr val="000000"/>
                </a:solidFill>
                <a:latin typeface="Open Sans" panose="020B0606030504020204" pitchFamily="34" charset="0"/>
                <a:ea typeface="Open Sans" panose="020B0606030504020204" pitchFamily="34" charset="0"/>
                <a:cs typeface="Arial"/>
              </a:rPr>
              <a:t>=‘</a:t>
            </a:r>
            <a:r>
              <a:rPr lang="en-US" sz="2000" smtClean="0">
                <a:solidFill>
                  <a:srgbClr val="000000"/>
                </a:solidFill>
                <a:latin typeface="Open Sans" panose="020B0606030504020204" pitchFamily="34" charset="0"/>
                <a:ea typeface="Open Sans" panose="020B0606030504020204" pitchFamily="34" charset="0"/>
                <a:cs typeface="Arial"/>
              </a:rPr>
              <a:t>hàm</a:t>
            </a:r>
            <a:r>
              <a:rPr lang="vi-VN" sz="2000" smtClean="0">
                <a:solidFill>
                  <a:srgbClr val="000000"/>
                </a:solidFill>
                <a:latin typeface="Open Sans" panose="020B0606030504020204" pitchFamily="34" charset="0"/>
                <a:ea typeface="Open Sans" panose="020B0606030504020204" pitchFamily="34" charset="0"/>
                <a:cs typeface="Arial"/>
              </a:rPr>
              <a:t>’)</a:t>
            </a:r>
            <a:endParaRPr lang="vi-VN" sz="200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Kết quả tạo ra một bảng trong đó các giá trị của thuộc tính b nằm trên các hàng, các giá trị của thuộc tính c nằm trên các cột và các ô giao nhau là các giá trị của a được tính theo các hàm trong aggfunc (các ô nhận giá trị NaN nếu dữ liệu bị thiếu).</a:t>
            </a:r>
          </a:p>
          <a:p>
            <a:pPr marL="342900" algn="just">
              <a:lnSpc>
                <a:spcPct val="150000"/>
              </a:lnSpc>
              <a:spcBef>
                <a:spcPts val="0"/>
              </a:spcBef>
              <a:buClr>
                <a:srgbClr val="000000"/>
              </a:buClr>
              <a:buSzTx/>
            </a:pPr>
            <a:r>
              <a:rPr lang="vi-VN" sz="2000">
                <a:solidFill>
                  <a:srgbClr val="000000"/>
                </a:solidFill>
                <a:latin typeface="Open Sans" panose="020B0606030504020204" pitchFamily="34" charset="0"/>
                <a:ea typeface="Open Sans" panose="020B0606030504020204" pitchFamily="34" charset="0"/>
                <a:cs typeface="Arial"/>
              </a:rPr>
              <a:t>Aggfunc có </a:t>
            </a:r>
            <a:r>
              <a:rPr lang="vi-VN" sz="2000">
                <a:solidFill>
                  <a:srgbClr val="000000"/>
                </a:solidFill>
                <a:latin typeface="Open Sans" panose="020B0606030504020204" pitchFamily="34" charset="0"/>
                <a:ea typeface="Open Sans" panose="020B0606030504020204" pitchFamily="34" charset="0"/>
                <a:cs typeface="Arial"/>
              </a:rPr>
              <a:t>thể </a:t>
            </a:r>
            <a:r>
              <a:rPr lang="en-US" sz="2000" smtClean="0">
                <a:solidFill>
                  <a:srgbClr val="000000"/>
                </a:solidFill>
                <a:latin typeface="Open Sans" panose="020B0606030504020204" pitchFamily="34" charset="0"/>
                <a:ea typeface="Open Sans" panose="020B0606030504020204" pitchFamily="34" charset="0"/>
                <a:cs typeface="Arial"/>
              </a:rPr>
              <a:t>chứa </a:t>
            </a:r>
            <a:r>
              <a:rPr lang="vi-VN" sz="2000" smtClean="0">
                <a:solidFill>
                  <a:srgbClr val="000000"/>
                </a:solidFill>
                <a:latin typeface="Open Sans" panose="020B0606030504020204" pitchFamily="34" charset="0"/>
                <a:ea typeface="Open Sans" panose="020B0606030504020204" pitchFamily="34" charset="0"/>
                <a:cs typeface="Arial"/>
              </a:rPr>
              <a:t>các </a:t>
            </a:r>
            <a:r>
              <a:rPr lang="vi-VN" sz="2000">
                <a:solidFill>
                  <a:srgbClr val="000000"/>
                </a:solidFill>
                <a:latin typeface="Open Sans" panose="020B0606030504020204" pitchFamily="34" charset="0"/>
                <a:ea typeface="Open Sans" panose="020B0606030504020204" pitchFamily="34" charset="0"/>
                <a:cs typeface="Arial"/>
              </a:rPr>
              <a:t>hàm: mean, sum, max, min</a:t>
            </a:r>
          </a:p>
          <a:p>
            <a:pPr marL="342900" algn="just">
              <a:lnSpc>
                <a:spcPct val="150000"/>
              </a:lnSpc>
              <a:spcBef>
                <a:spcPts val="0"/>
              </a:spcBef>
              <a:buClr>
                <a:srgbClr val="000000"/>
              </a:buClr>
              <a:buSzTx/>
            </a:pPr>
            <a:endParaRPr lang="vi-VN" sz="20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22355842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a:t>Tóm tắt</a:t>
            </a:r>
            <a:endParaRPr/>
          </a:p>
        </p:txBody>
      </p:sp>
      <p:sp>
        <p:nvSpPr>
          <p:cNvPr id="99" name="Google Shape;99;p2"/>
          <p:cNvSpPr txBox="1">
            <a:spLocks noGrp="1"/>
          </p:cNvSpPr>
          <p:nvPr>
            <p:ph type="body" idx="1"/>
          </p:nvPr>
        </p:nvSpPr>
        <p:spPr>
          <a:xfrm>
            <a:off x="838200" y="1120022"/>
            <a:ext cx="10515600" cy="5056800"/>
          </a:xfrm>
          <a:prstGeom prst="rect">
            <a:avLst/>
          </a:prstGeom>
          <a:noFill/>
          <a:ln>
            <a:noFill/>
          </a:ln>
        </p:spPr>
        <p:txBody>
          <a:bodyPr spcFirstLastPara="1" wrap="square" lIns="91425" tIns="45700" rIns="91425" bIns="45700" anchor="t" anchorCtr="0">
            <a:noAutofit/>
          </a:bodyPr>
          <a:lstStyle/>
          <a:p>
            <a:pPr marL="0" indent="0" algn="just">
              <a:lnSpc>
                <a:spcPct val="130000"/>
              </a:lnSpc>
              <a:buNone/>
            </a:pPr>
            <a:r>
              <a:rPr lang="en-US" sz="2400"/>
              <a:t>Qua </a:t>
            </a:r>
            <a:r>
              <a:rPr lang="en-US" sz="2400" err="1"/>
              <a:t>bài</a:t>
            </a:r>
            <a:r>
              <a:rPr lang="en-US" sz="2400"/>
              <a:t> </a:t>
            </a:r>
            <a:r>
              <a:rPr lang="en-US" sz="2400" err="1"/>
              <a:t>học</a:t>
            </a:r>
            <a:r>
              <a:rPr lang="en-US" sz="2400"/>
              <a:t> </a:t>
            </a:r>
            <a:r>
              <a:rPr lang="en-US" sz="2400" err="1"/>
              <a:t>này</a:t>
            </a:r>
            <a:r>
              <a:rPr lang="en-US" sz="2400"/>
              <a:t>, </a:t>
            </a:r>
            <a:r>
              <a:rPr lang="en-US" sz="2400" err="1"/>
              <a:t>chúng</a:t>
            </a:r>
            <a:r>
              <a:rPr lang="en-US" sz="2400"/>
              <a:t> ta </a:t>
            </a:r>
            <a:r>
              <a:rPr lang="en-US" sz="2400" err="1"/>
              <a:t>đã</a:t>
            </a:r>
            <a:r>
              <a:rPr lang="en-US" sz="2400"/>
              <a:t> </a:t>
            </a:r>
            <a:r>
              <a:rPr lang="en-US" sz="2400" smtClean="0"/>
              <a:t>nắm được các vấn đề cơ bản về vai trò của Pandas, cách khai báo thư viện Pandas và đối tượng quan trọng nhất của Pandas là DataFrame thông qua một số các chức năng chính của DataFrame như: </a:t>
            </a:r>
          </a:p>
          <a:p>
            <a:pPr marL="342900" algn="just">
              <a:lnSpc>
                <a:spcPct val="130000"/>
              </a:lnSpc>
            </a:pPr>
            <a:r>
              <a:rPr lang="en-US" sz="2000" smtClean="0"/>
              <a:t>cách tạo DataFrame; </a:t>
            </a:r>
          </a:p>
          <a:p>
            <a:pPr marL="342900" algn="just">
              <a:lnSpc>
                <a:spcPct val="130000"/>
              </a:lnSpc>
            </a:pPr>
            <a:r>
              <a:rPr lang="en-US" sz="2000" smtClean="0"/>
              <a:t>hiểu và chỉnh sửa được cấu trúc bộ dữ liệu trong DataFrame; </a:t>
            </a:r>
          </a:p>
          <a:p>
            <a:pPr marL="342900" algn="just">
              <a:lnSpc>
                <a:spcPct val="130000"/>
              </a:lnSpc>
            </a:pPr>
            <a:r>
              <a:rPr lang="en-US" sz="2000" smtClean="0"/>
              <a:t>Truy cập và chỉnh sửa các giá trị trong DataFrame; </a:t>
            </a:r>
          </a:p>
          <a:p>
            <a:pPr marL="342900" algn="just">
              <a:lnSpc>
                <a:spcPct val="130000"/>
              </a:lnSpc>
            </a:pPr>
            <a:r>
              <a:rPr lang="en-US" sz="2000" smtClean="0"/>
              <a:t>Hợp nhất dữ liệu từ nhiều DataFrame; </a:t>
            </a:r>
          </a:p>
          <a:p>
            <a:pPr marL="342900" algn="just">
              <a:lnSpc>
                <a:spcPct val="130000"/>
              </a:lnSpc>
            </a:pPr>
            <a:r>
              <a:rPr lang="en-US" sz="2000" smtClean="0"/>
              <a:t>Phân tích tổng hợp được các dữ liệu trong DataFrame…</a:t>
            </a:r>
            <a:endParaRPr lang="en-US" sz="2000"/>
          </a:p>
        </p:txBody>
      </p:sp>
    </p:spTree>
    <p:extLst>
      <p:ext uri="{BB962C8B-B14F-4D97-AF65-F5344CB8AC3E}">
        <p14:creationId xmlns:p14="http://schemas.microsoft.com/office/powerpoint/2010/main" val="385148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Các tính năng nổi bật của Pandas</a:t>
            </a:r>
            <a:endParaRPr/>
          </a:p>
        </p:txBody>
      </p:sp>
      <p:sp>
        <p:nvSpPr>
          <p:cNvPr id="113" name="TextBox 112">
            <a:extLst>
              <a:ext uri="{FF2B5EF4-FFF2-40B4-BE49-F238E27FC236}">
                <a16:creationId xmlns:a16="http://schemas.microsoft.com/office/drawing/2014/main" id="{DC484F70-9F55-4A5A-A059-E1CCDC7F5FBD}"/>
              </a:ext>
            </a:extLst>
          </p:cNvPr>
          <p:cNvSpPr txBox="1"/>
          <p:nvPr/>
        </p:nvSpPr>
        <p:spPr>
          <a:xfrm>
            <a:off x="670559" y="987687"/>
            <a:ext cx="11090032" cy="507831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Cho phép làm việc với dữ liệu từ nhiều nguồn khác nhau như: csv, excel, json, html…</a:t>
            </a: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Khả năng làm việc với các tập dữ liệu không đồng nhất với các kiểu dữ liệu đa dạng như kiểu chuỗi, kiểu số, kiểu thời gian…</a:t>
            </a: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Khả năng xử lý dữ liệu khuyết thiếu, ngoại lai…</a:t>
            </a: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Khả năng thêm bớt, lọc</a:t>
            </a:r>
            <a:r>
              <a:rPr lang="vi-VN" sz="2400" smtClean="0">
                <a:latin typeface="Open Sans" panose="020B0606030504020204" pitchFamily="34" charset="0"/>
                <a:ea typeface="Open Sans" panose="020B0606030504020204" pitchFamily="34" charset="0"/>
                <a:sym typeface="Open Sans"/>
              </a:rPr>
              <a:t> </a:t>
            </a:r>
            <a:r>
              <a:rPr lang="en-US" sz="2400" smtClean="0">
                <a:latin typeface="Open Sans" panose="020B0606030504020204" pitchFamily="34" charset="0"/>
                <a:ea typeface="Open Sans" panose="020B0606030504020204" pitchFamily="34" charset="0"/>
                <a:sym typeface="Open Sans"/>
              </a:rPr>
              <a:t>tách, phân tích, biến đổi, biểu diến</a:t>
            </a:r>
            <a:r>
              <a:rPr lang="vi-VN" sz="2400" smtClean="0">
                <a:latin typeface="Open Sans" panose="020B0606030504020204" pitchFamily="34" charset="0"/>
                <a:ea typeface="Open Sans" panose="020B0606030504020204" pitchFamily="34" charset="0"/>
                <a:sym typeface="Open Sans"/>
              </a:rPr>
              <a:t>… </a:t>
            </a:r>
            <a:r>
              <a:rPr lang="vi-VN" sz="2400">
                <a:latin typeface="Open Sans" panose="020B0606030504020204" pitchFamily="34" charset="0"/>
                <a:ea typeface="Open Sans" panose="020B0606030504020204" pitchFamily="34" charset="0"/>
                <a:sym typeface="Open Sans"/>
              </a:rPr>
              <a:t>dữ liệu một cách nhanh </a:t>
            </a:r>
            <a:r>
              <a:rPr lang="vi-VN" sz="2400" smtClean="0">
                <a:latin typeface="Open Sans" panose="020B0606030504020204" pitchFamily="34" charset="0"/>
                <a:ea typeface="Open Sans" panose="020B0606030504020204" pitchFamily="34" charset="0"/>
                <a:sym typeface="Open Sans"/>
              </a:rPr>
              <a:t>chóng</a:t>
            </a:r>
            <a:r>
              <a:rPr lang="en-US" sz="2400" smtClean="0">
                <a:latin typeface="Open Sans" panose="020B0606030504020204" pitchFamily="34" charset="0"/>
                <a:ea typeface="Open Sans" panose="020B0606030504020204" pitchFamily="34" charset="0"/>
                <a:sym typeface="Open Sans"/>
              </a:rPr>
              <a:t>, </a:t>
            </a:r>
            <a:r>
              <a:rPr lang="vi-VN" sz="2400" smtClean="0">
                <a:latin typeface="Open Sans" panose="020B0606030504020204" pitchFamily="34" charset="0"/>
                <a:ea typeface="Open Sans" panose="020B0606030504020204" pitchFamily="34" charset="0"/>
                <a:sym typeface="Open Sans"/>
              </a:rPr>
              <a:t>trực </a:t>
            </a:r>
            <a:r>
              <a:rPr lang="vi-VN" sz="2400">
                <a:latin typeface="Open Sans" panose="020B0606030504020204" pitchFamily="34" charset="0"/>
                <a:ea typeface="Open Sans" panose="020B0606030504020204" pitchFamily="34" charset="0"/>
                <a:sym typeface="Open Sans"/>
              </a:rPr>
              <a:t>quan</a:t>
            </a:r>
            <a:r>
              <a:rPr lang="vi-VN" sz="2400" smtClean="0">
                <a:latin typeface="Open Sans" panose="020B0606030504020204" pitchFamily="34" charset="0"/>
                <a:ea typeface="Open Sans" panose="020B0606030504020204" pitchFamily="34" charset="0"/>
                <a:sym typeface="Open Sans"/>
              </a:rPr>
              <a:t>.</a:t>
            </a:r>
            <a:endParaRPr lang="en-US" sz="2400" smtClean="0">
              <a:latin typeface="Open Sans" panose="020B0606030504020204" pitchFamily="34" charset="0"/>
              <a:ea typeface="Open Sans" panose="020B0606030504020204" pitchFamily="34" charset="0"/>
              <a:sym typeface="Open Sans"/>
            </a:endParaRP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Dễ dàng tích hợp với các thư viện khác của Python.</a:t>
            </a: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a:t>
            </a:r>
            <a:endParaRPr lang="en-US" sz="2400">
              <a:latin typeface="Open Sans" panose="020B0606030504020204" pitchFamily="34" charset="0"/>
              <a:ea typeface="Open Sans" panose="020B0606030504020204" pitchFamily="34" charset="0"/>
              <a:sym typeface="Open Sans"/>
            </a:endParaRPr>
          </a:p>
        </p:txBody>
      </p:sp>
    </p:spTree>
    <p:extLst>
      <p:ext uri="{BB962C8B-B14F-4D97-AF65-F5344CB8AC3E}">
        <p14:creationId xmlns:p14="http://schemas.microsoft.com/office/powerpoint/2010/main" val="41543366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Khai báo thư viện Pandas</a:t>
            </a:r>
            <a:endParaRPr/>
          </a:p>
        </p:txBody>
      </p:sp>
      <p:sp>
        <p:nvSpPr>
          <p:cNvPr id="113" name="TextBox 112">
            <a:extLst>
              <a:ext uri="{FF2B5EF4-FFF2-40B4-BE49-F238E27FC236}">
                <a16:creationId xmlns:a16="http://schemas.microsoft.com/office/drawing/2014/main" id="{DC484F70-9F55-4A5A-A059-E1CCDC7F5FBD}"/>
              </a:ext>
            </a:extLst>
          </p:cNvPr>
          <p:cNvSpPr txBox="1"/>
          <p:nvPr/>
        </p:nvSpPr>
        <p:spPr>
          <a:xfrm>
            <a:off x="670559" y="987687"/>
            <a:ext cx="11090032" cy="2308324"/>
          </a:xfrm>
          <a:prstGeom prst="rect">
            <a:avLst/>
          </a:prstGeom>
          <a:noFill/>
        </p:spPr>
        <p:txBody>
          <a:bodyPr wrap="square" rtlCol="0">
            <a:spAutoFit/>
          </a:bodyPr>
          <a:lstStyle/>
          <a:p>
            <a:pPr algn="just">
              <a:lnSpc>
                <a:spcPct val="150000"/>
              </a:lnSpc>
            </a:pPr>
            <a:r>
              <a:rPr lang="vi-VN" sz="2400">
                <a:latin typeface="Open Sans" panose="020B0606030504020204" pitchFamily="34" charset="0"/>
                <a:ea typeface="Open Sans" panose="020B0606030504020204" pitchFamily="34" charset="0"/>
                <a:sym typeface="Open Sans"/>
              </a:rPr>
              <a:t>Để làm việc với Pandas chúng ta sử dụng câu lệnh khai báo như </a:t>
            </a:r>
            <a:r>
              <a:rPr lang="vi-VN" sz="2400" smtClean="0">
                <a:latin typeface="Open Sans" panose="020B0606030504020204" pitchFamily="34" charset="0"/>
                <a:ea typeface="Open Sans" panose="020B0606030504020204" pitchFamily="34" charset="0"/>
                <a:sym typeface="Open Sans"/>
              </a:rPr>
              <a:t>sau</a:t>
            </a:r>
            <a:r>
              <a:rPr lang="en-US" sz="2400" smtClean="0">
                <a:latin typeface="Open Sans" panose="020B0606030504020204" pitchFamily="34" charset="0"/>
                <a:ea typeface="Open Sans" panose="020B0606030504020204" pitchFamily="34" charset="0"/>
                <a:sym typeface="Open Sans"/>
              </a:rPr>
              <a:t>:</a:t>
            </a:r>
          </a:p>
          <a:p>
            <a:pPr algn="just">
              <a:lnSpc>
                <a:spcPct val="150000"/>
              </a:lnSpc>
            </a:pPr>
            <a:r>
              <a:rPr lang="en-US" sz="2400" smtClean="0">
                <a:solidFill>
                  <a:srgbClr val="C7254E"/>
                </a:solidFill>
                <a:latin typeface="Consolas" panose="020B0609020204030204" pitchFamily="49" charset="0"/>
                <a:ea typeface="Open Sans Light"/>
              </a:rPr>
              <a:t>	import </a:t>
            </a:r>
            <a:r>
              <a:rPr lang="en-US" sz="2400">
                <a:solidFill>
                  <a:srgbClr val="C7254E"/>
                </a:solidFill>
                <a:latin typeface="Consolas" panose="020B0609020204030204" pitchFamily="49" charset="0"/>
                <a:ea typeface="Open Sans Light"/>
              </a:rPr>
              <a:t>pandas as </a:t>
            </a:r>
            <a:r>
              <a:rPr lang="en-US" sz="2400" smtClean="0">
                <a:solidFill>
                  <a:srgbClr val="C7254E"/>
                </a:solidFill>
                <a:latin typeface="Consolas" panose="020B0609020204030204" pitchFamily="49" charset="0"/>
                <a:ea typeface="Open Sans Light"/>
              </a:rPr>
              <a:t>pd</a:t>
            </a:r>
            <a:endParaRPr lang="en-US" sz="2400" smtClean="0">
              <a:latin typeface="Open Sans" panose="020B0606030504020204" pitchFamily="34" charset="0"/>
              <a:ea typeface="Open Sans" panose="020B0606030504020204" pitchFamily="34" charset="0"/>
              <a:sym typeface="Open Sans"/>
            </a:endParaRPr>
          </a:p>
          <a:p>
            <a:pPr marL="342900" indent="-342900" algn="just">
              <a:lnSpc>
                <a:spcPct val="150000"/>
              </a:lnSpc>
              <a:buFont typeface="Arial" panose="020B0604020202020204" pitchFamily="34" charset="0"/>
              <a:buChar char="•"/>
            </a:pPr>
            <a:r>
              <a:rPr lang="en-US" sz="2400" smtClean="0">
                <a:latin typeface="Open Sans" panose="020B0606030504020204" pitchFamily="34" charset="0"/>
                <a:ea typeface="Open Sans" panose="020B0606030504020204" pitchFamily="34" charset="0"/>
                <a:sym typeface="Open Sans"/>
              </a:rPr>
              <a:t>T</a:t>
            </a:r>
            <a:r>
              <a:rPr lang="vi-VN" sz="2400" smtClean="0">
                <a:latin typeface="Open Sans" panose="020B0606030504020204" pitchFamily="34" charset="0"/>
                <a:ea typeface="Open Sans" panose="020B0606030504020204" pitchFamily="34" charset="0"/>
                <a:sym typeface="Open Sans"/>
              </a:rPr>
              <a:t>hư </a:t>
            </a:r>
            <a:r>
              <a:rPr lang="vi-VN" sz="2400">
                <a:latin typeface="Open Sans" panose="020B0606030504020204" pitchFamily="34" charset="0"/>
                <a:ea typeface="Open Sans" panose="020B0606030504020204" pitchFamily="34" charset="0"/>
                <a:sym typeface="Open Sans"/>
              </a:rPr>
              <a:t>viện pandas được viết bằng chữ in </a:t>
            </a:r>
            <a:r>
              <a:rPr lang="vi-VN" sz="2400" smtClean="0">
                <a:latin typeface="Open Sans" panose="020B0606030504020204" pitchFamily="34" charset="0"/>
                <a:ea typeface="Open Sans" panose="020B0606030504020204" pitchFamily="34" charset="0"/>
                <a:sym typeface="Open Sans"/>
              </a:rPr>
              <a:t>thường</a:t>
            </a:r>
            <a:endParaRPr lang="en-US" sz="2400" smtClean="0">
              <a:latin typeface="Open Sans" panose="020B0606030504020204" pitchFamily="34" charset="0"/>
              <a:ea typeface="Open Sans" panose="020B0606030504020204" pitchFamily="34" charset="0"/>
              <a:sym typeface="Open Sans"/>
            </a:endParaRPr>
          </a:p>
          <a:p>
            <a:pPr marL="342900" indent="-342900" algn="just">
              <a:lnSpc>
                <a:spcPct val="150000"/>
              </a:lnSpc>
              <a:buFont typeface="Arial" panose="020B0604020202020204" pitchFamily="34" charset="0"/>
              <a:buChar char="•"/>
            </a:pPr>
            <a:r>
              <a:rPr lang="vi-VN" sz="2400">
                <a:latin typeface="Open Sans" panose="020B0606030504020204" pitchFamily="34" charset="0"/>
                <a:ea typeface="Open Sans" panose="020B0606030504020204" pitchFamily="34" charset="0"/>
                <a:sym typeface="Open Sans"/>
              </a:rPr>
              <a:t>pd là tên đại diện dưới dạng thu </a:t>
            </a:r>
            <a:r>
              <a:rPr lang="vi-VN" sz="2400" smtClean="0">
                <a:latin typeface="Open Sans" panose="020B0606030504020204" pitchFamily="34" charset="0"/>
                <a:ea typeface="Open Sans" panose="020B0606030504020204" pitchFamily="34" charset="0"/>
                <a:sym typeface="Open Sans"/>
              </a:rPr>
              <a:t>gọn</a:t>
            </a:r>
            <a:endParaRPr lang="en-US" sz="2400">
              <a:latin typeface="Open Sans" panose="020B0606030504020204" pitchFamily="34" charset="0"/>
              <a:ea typeface="Open Sans" panose="020B0606030504020204" pitchFamily="34" charset="0"/>
              <a:sym typeface="Open Sans"/>
            </a:endParaRPr>
          </a:p>
        </p:txBody>
      </p:sp>
    </p:spTree>
    <p:extLst>
      <p:ext uri="{BB962C8B-B14F-4D97-AF65-F5344CB8AC3E}">
        <p14:creationId xmlns:p14="http://schemas.microsoft.com/office/powerpoint/2010/main" val="9778956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a:t>2. Các </a:t>
            </a:r>
            <a:r>
              <a:rPr lang="en-US" err="1"/>
              <a:t>kiểu</a:t>
            </a:r>
            <a:r>
              <a:rPr lang="en-US"/>
              <a:t> </a:t>
            </a:r>
            <a:r>
              <a:rPr lang="en-US" err="1"/>
              <a:t>dữ</a:t>
            </a:r>
            <a:r>
              <a:rPr lang="en-US"/>
              <a:t> </a:t>
            </a:r>
            <a:r>
              <a:rPr lang="en-US" err="1"/>
              <a:t>liệu</a:t>
            </a:r>
            <a:r>
              <a:rPr lang="en-US"/>
              <a:t> </a:t>
            </a:r>
            <a:r>
              <a:rPr lang="en-US" err="1"/>
              <a:t>cơ</a:t>
            </a:r>
            <a:r>
              <a:rPr lang="en-US"/>
              <a:t> </a:t>
            </a:r>
            <a:r>
              <a:rPr lang="en-US" err="1"/>
              <a:t>bản</a:t>
            </a:r>
            <a:r>
              <a:rPr lang="en-US"/>
              <a:t> </a:t>
            </a:r>
            <a:r>
              <a:rPr lang="en-US" err="1"/>
              <a:t>trong</a:t>
            </a:r>
            <a:r>
              <a:rPr lang="en-US"/>
              <a:t> </a:t>
            </a:r>
            <a:r>
              <a:rPr lang="en-US" smtClean="0"/>
              <a:t>Pandas</a:t>
            </a:r>
            <a:endParaRPr/>
          </a:p>
        </p:txBody>
      </p:sp>
      <p:sp>
        <p:nvSpPr>
          <p:cNvPr id="99" name="Google Shape;99;p2"/>
          <p:cNvSpPr txBox="1">
            <a:spLocks noGrp="1"/>
          </p:cNvSpPr>
          <p:nvPr>
            <p:ph type="body" idx="1"/>
          </p:nvPr>
        </p:nvSpPr>
        <p:spPr>
          <a:xfrm>
            <a:off x="584981" y="973619"/>
            <a:ext cx="10515600" cy="5056800"/>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Clr>
                <a:srgbClr val="000000"/>
              </a:buClr>
              <a:buSzTx/>
              <a:buNone/>
            </a:pPr>
            <a:r>
              <a:rPr lang="en-US" sz="2400">
                <a:solidFill>
                  <a:srgbClr val="000000"/>
                </a:solidFill>
                <a:latin typeface="Open Sans" panose="020B0606030504020204" pitchFamily="34" charset="0"/>
                <a:ea typeface="Open Sans" panose="020B0606030504020204" pitchFamily="34" charset="0"/>
                <a:cs typeface="Arial"/>
              </a:rPr>
              <a:t>Pandas có hai kiểu dữ liệu cơ bản là Series  và DataFrame, trong đó:</a:t>
            </a:r>
          </a:p>
          <a:p>
            <a:pPr marL="342900" lvl="0" algn="just">
              <a:lnSpc>
                <a:spcPct val="150000"/>
              </a:lnSpc>
              <a:spcBef>
                <a:spcPts val="0"/>
              </a:spcBef>
              <a:buClr>
                <a:srgbClr val="000000"/>
              </a:buClr>
              <a:buSzTx/>
              <a:buFont typeface="Arial" panose="020B0604020202020204" pitchFamily="34" charset="0"/>
              <a:buChar char="•"/>
            </a:pPr>
            <a:r>
              <a:rPr lang="en-US" sz="2400">
                <a:solidFill>
                  <a:srgbClr val="000000"/>
                </a:solidFill>
                <a:latin typeface="Open Sans" panose="020B0606030504020204" pitchFamily="34" charset="0"/>
                <a:ea typeface="Open Sans" panose="020B0606030504020204" pitchFamily="34" charset="0"/>
                <a:cs typeface="Arial"/>
              </a:rPr>
              <a:t>DataFrame là kiểu dữ liệu </a:t>
            </a:r>
            <a:r>
              <a:rPr lang="en-US" sz="2400" smtClean="0">
                <a:solidFill>
                  <a:srgbClr val="000000"/>
                </a:solidFill>
                <a:latin typeface="Open Sans" panose="020B0606030504020204" pitchFamily="34" charset="0"/>
                <a:ea typeface="Open Sans" panose="020B0606030504020204" pitchFamily="34" charset="0"/>
                <a:cs typeface="Arial"/>
              </a:rPr>
              <a:t>hai </a:t>
            </a:r>
            <a:r>
              <a:rPr lang="en-US" sz="2400">
                <a:solidFill>
                  <a:srgbClr val="000000"/>
                </a:solidFill>
                <a:latin typeface="Open Sans" panose="020B0606030504020204" pitchFamily="34" charset="0"/>
                <a:ea typeface="Open Sans" panose="020B0606030504020204" pitchFamily="34" charset="0"/>
                <a:cs typeface="Arial"/>
              </a:rPr>
              <a:t>chiều </a:t>
            </a:r>
            <a:r>
              <a:rPr lang="en-US" sz="2400" smtClean="0">
                <a:solidFill>
                  <a:srgbClr val="000000"/>
                </a:solidFill>
                <a:latin typeface="Open Sans" panose="020B0606030504020204" pitchFamily="34" charset="0"/>
                <a:ea typeface="Open Sans" panose="020B0606030504020204" pitchFamily="34" charset="0"/>
                <a:cs typeface="Arial"/>
              </a:rPr>
              <a:t>cho phép lưu trữ </a:t>
            </a:r>
            <a:r>
              <a:rPr lang="en-US" sz="2400">
                <a:solidFill>
                  <a:srgbClr val="000000"/>
                </a:solidFill>
                <a:latin typeface="Open Sans" panose="020B0606030504020204" pitchFamily="34" charset="0"/>
                <a:ea typeface="Open Sans" panose="020B0606030504020204" pitchFamily="34" charset="0"/>
                <a:cs typeface="Arial"/>
              </a:rPr>
              <a:t>dữ liệu của </a:t>
            </a:r>
            <a:r>
              <a:rPr lang="en-US" sz="2400" smtClean="0">
                <a:solidFill>
                  <a:srgbClr val="000000"/>
                </a:solidFill>
                <a:latin typeface="Open Sans" panose="020B0606030504020204" pitchFamily="34" charset="0"/>
                <a:ea typeface="Open Sans" panose="020B0606030504020204" pitchFamily="34" charset="0"/>
                <a:cs typeface="Arial"/>
              </a:rPr>
              <a:t>một </a:t>
            </a:r>
            <a:r>
              <a:rPr lang="en-US" sz="2400">
                <a:solidFill>
                  <a:srgbClr val="000000"/>
                </a:solidFill>
                <a:latin typeface="Open Sans" panose="020B0606030504020204" pitchFamily="34" charset="0"/>
                <a:ea typeface="Open Sans" panose="020B0606030504020204" pitchFamily="34" charset="0"/>
                <a:cs typeface="Arial"/>
              </a:rPr>
              <a:t>bảng </a:t>
            </a:r>
            <a:r>
              <a:rPr lang="en-US" sz="2400" smtClean="0">
                <a:solidFill>
                  <a:srgbClr val="000000"/>
                </a:solidFill>
                <a:latin typeface="Open Sans" panose="020B0606030504020204" pitchFamily="34" charset="0"/>
                <a:ea typeface="Open Sans" panose="020B0606030504020204" pitchFamily="34" charset="0"/>
                <a:cs typeface="Arial"/>
              </a:rPr>
              <a:t>tính.</a:t>
            </a:r>
            <a:endParaRPr lang="en-US" sz="2400">
              <a:solidFill>
                <a:srgbClr val="000000"/>
              </a:solidFill>
              <a:latin typeface="Open Sans" panose="020B0606030504020204" pitchFamily="34" charset="0"/>
              <a:ea typeface="Open Sans" panose="020B0606030504020204" pitchFamily="34" charset="0"/>
              <a:cs typeface="Arial"/>
            </a:endParaRPr>
          </a:p>
          <a:p>
            <a:pPr marL="342900" lvl="0" algn="just">
              <a:lnSpc>
                <a:spcPct val="150000"/>
              </a:lnSpc>
              <a:spcBef>
                <a:spcPts val="0"/>
              </a:spcBef>
              <a:buClr>
                <a:srgbClr val="000000"/>
              </a:buClr>
              <a:buSzTx/>
              <a:buFont typeface="Arial" panose="020B0604020202020204" pitchFamily="34" charset="0"/>
              <a:buChar char="•"/>
            </a:pPr>
            <a:r>
              <a:rPr lang="vi-VN" sz="2400">
                <a:solidFill>
                  <a:srgbClr val="000000"/>
                </a:solidFill>
                <a:latin typeface="Open Sans" panose="020B0606030504020204" pitchFamily="34" charset="0"/>
                <a:ea typeface="Open Sans" panose="020B0606030504020204" pitchFamily="34" charset="0"/>
                <a:cs typeface="Arial"/>
              </a:rPr>
              <a:t>Series </a:t>
            </a:r>
            <a:r>
              <a:rPr lang="en-US" sz="2400" smtClean="0">
                <a:solidFill>
                  <a:srgbClr val="000000"/>
                </a:solidFill>
                <a:latin typeface="Open Sans" panose="020B0606030504020204" pitchFamily="34" charset="0"/>
                <a:ea typeface="Open Sans" panose="020B0606030504020204" pitchFamily="34" charset="0"/>
                <a:cs typeface="Arial"/>
              </a:rPr>
              <a:t>là kiểu dữ liệu một chiều </a:t>
            </a:r>
            <a:r>
              <a:rPr lang="vi-VN" sz="2400" smtClean="0">
                <a:solidFill>
                  <a:srgbClr val="000000"/>
                </a:solidFill>
                <a:latin typeface="Open Sans" panose="020B0606030504020204" pitchFamily="34" charset="0"/>
                <a:ea typeface="Open Sans" panose="020B0606030504020204" pitchFamily="34" charset="0"/>
                <a:cs typeface="Arial"/>
              </a:rPr>
              <a:t>đại </a:t>
            </a:r>
            <a:r>
              <a:rPr lang="vi-VN" sz="2400">
                <a:solidFill>
                  <a:srgbClr val="000000"/>
                </a:solidFill>
                <a:latin typeface="Open Sans" panose="020B0606030504020204" pitchFamily="34" charset="0"/>
                <a:ea typeface="Open Sans" panose="020B0606030504020204" pitchFamily="34" charset="0"/>
                <a:cs typeface="Arial"/>
              </a:rPr>
              <a:t>diện cho </a:t>
            </a:r>
            <a:r>
              <a:rPr lang="vi-VN" sz="2400" smtClean="0">
                <a:solidFill>
                  <a:srgbClr val="000000"/>
                </a:solidFill>
                <a:latin typeface="Open Sans" panose="020B0606030504020204" pitchFamily="34" charset="0"/>
                <a:ea typeface="Open Sans" panose="020B0606030504020204" pitchFamily="34" charset="0"/>
                <a:cs typeface="Arial"/>
              </a:rPr>
              <a:t>các </a:t>
            </a:r>
            <a:r>
              <a:rPr lang="vi-VN" sz="2400">
                <a:solidFill>
                  <a:srgbClr val="000000"/>
                </a:solidFill>
                <a:latin typeface="Open Sans" panose="020B0606030504020204" pitchFamily="34" charset="0"/>
                <a:ea typeface="Open Sans" panose="020B0606030504020204" pitchFamily="34" charset="0"/>
                <a:cs typeface="Arial"/>
              </a:rPr>
              <a:t>cột trong </a:t>
            </a:r>
            <a:r>
              <a:rPr lang="vi-VN" sz="2400" smtClean="0">
                <a:solidFill>
                  <a:srgbClr val="000000"/>
                </a:solidFill>
                <a:latin typeface="Open Sans" panose="020B0606030504020204" pitchFamily="34" charset="0"/>
                <a:ea typeface="Open Sans" panose="020B0606030504020204" pitchFamily="34" charset="0"/>
                <a:cs typeface="Arial"/>
              </a:rPr>
              <a:t>DataFrame.</a:t>
            </a:r>
            <a:endParaRPr lang="en-US" sz="2400">
              <a:solidFill>
                <a:srgbClr val="000000"/>
              </a:solidFill>
              <a:latin typeface="Open Sans" panose="020B0606030504020204" pitchFamily="34" charset="0"/>
              <a:ea typeface="Open Sans" panose="020B0606030504020204" pitchFamily="34" charset="0"/>
              <a:cs typeface="Arial"/>
            </a:endParaRPr>
          </a:p>
        </p:txBody>
      </p:sp>
    </p:spTree>
    <p:extLst>
      <p:ext uri="{BB962C8B-B14F-4D97-AF65-F5344CB8AC3E}">
        <p14:creationId xmlns:p14="http://schemas.microsoft.com/office/powerpoint/2010/main" val="87136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Giới thiệu DataFrame</a:t>
            </a:r>
            <a:endParaRPr/>
          </a:p>
        </p:txBody>
      </p:sp>
      <p:sp>
        <p:nvSpPr>
          <p:cNvPr id="99" name="Google Shape;99;p2"/>
          <p:cNvSpPr txBox="1">
            <a:spLocks noGrp="1"/>
          </p:cNvSpPr>
          <p:nvPr>
            <p:ph type="body" idx="1"/>
          </p:nvPr>
        </p:nvSpPr>
        <p:spPr>
          <a:xfrm>
            <a:off x="584981" y="973619"/>
            <a:ext cx="6185648" cy="5056800"/>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Clr>
                <a:srgbClr val="000000"/>
              </a:buClr>
              <a:buSzTx/>
              <a:buNone/>
            </a:pPr>
            <a:r>
              <a:rPr lang="vi-VN" sz="2400">
                <a:solidFill>
                  <a:srgbClr val="000000"/>
                </a:solidFill>
                <a:latin typeface="Open Sans" panose="020B0606030504020204" pitchFamily="34" charset="0"/>
                <a:ea typeface="Open Sans" panose="020B0606030504020204" pitchFamily="34" charset="0"/>
                <a:cs typeface="Arial"/>
              </a:rPr>
              <a:t>DataFrame là một cấu trúc dữ liệu hai chiều có dạng bảng bao gồm các dòng và các cột được gắn nhãn và lập chỉ mục. </a:t>
            </a:r>
            <a:endParaRPr lang="en-US" sz="2400">
              <a:solidFill>
                <a:srgbClr val="000000"/>
              </a:solidFill>
              <a:latin typeface="Open Sans" panose="020B0606030504020204" pitchFamily="34" charset="0"/>
              <a:ea typeface="Open Sans" panose="020B0606030504020204" pitchFamily="34" charset="0"/>
              <a:cs typeface="Arial"/>
            </a:endParaRPr>
          </a:p>
          <a:p>
            <a:pPr marL="342900" lvl="0" algn="just">
              <a:lnSpc>
                <a:spcPct val="150000"/>
              </a:lnSpc>
              <a:spcBef>
                <a:spcPts val="0"/>
              </a:spcBef>
              <a:buClr>
                <a:srgbClr val="000000"/>
              </a:buClr>
              <a:buSzTx/>
              <a:buFont typeface="Arial" panose="020B0604020202020204" pitchFamily="34" charset="0"/>
              <a:buChar char="•"/>
            </a:pPr>
            <a:r>
              <a:rPr lang="vi-VN" sz="2000">
                <a:solidFill>
                  <a:srgbClr val="000000"/>
                </a:solidFill>
                <a:latin typeface="Open Sans" panose="020B0606030504020204" pitchFamily="34" charset="0"/>
                <a:ea typeface="Open Sans" panose="020B0606030504020204" pitchFamily="34" charset="0"/>
                <a:cs typeface="Arial"/>
              </a:rPr>
              <a:t>Các cột trong DataFrame mô tả các thuộc tính của dữ liệu có khả năng làm việc với các loại đối tượng khác nhau như kiểu chuỗi, kiểu số, kiểu ngày tháng… </a:t>
            </a:r>
            <a:endParaRPr lang="en-US" sz="2000" smtClean="0">
              <a:solidFill>
                <a:srgbClr val="000000"/>
              </a:solidFill>
              <a:latin typeface="Open Sans" panose="020B0606030504020204" pitchFamily="34" charset="0"/>
              <a:ea typeface="Open Sans" panose="020B0606030504020204" pitchFamily="34" charset="0"/>
              <a:cs typeface="Arial"/>
            </a:endParaRPr>
          </a:p>
          <a:p>
            <a:pPr marL="342900" lvl="0" algn="just">
              <a:lnSpc>
                <a:spcPct val="150000"/>
              </a:lnSpc>
              <a:spcBef>
                <a:spcPts val="0"/>
              </a:spcBef>
              <a:buClr>
                <a:srgbClr val="000000"/>
              </a:buClr>
              <a:buSzTx/>
              <a:buFont typeface="Arial" panose="020B0604020202020204" pitchFamily="34" charset="0"/>
              <a:buChar char="•"/>
            </a:pPr>
            <a:r>
              <a:rPr lang="vi-VN" sz="2000" smtClean="0">
                <a:solidFill>
                  <a:srgbClr val="000000"/>
                </a:solidFill>
                <a:latin typeface="Open Sans" panose="020B0606030504020204" pitchFamily="34" charset="0"/>
                <a:ea typeface="Open Sans" panose="020B0606030504020204" pitchFamily="34" charset="0"/>
                <a:cs typeface="Arial"/>
              </a:rPr>
              <a:t>Các </a:t>
            </a:r>
            <a:r>
              <a:rPr lang="vi-VN" sz="2000">
                <a:solidFill>
                  <a:srgbClr val="000000"/>
                </a:solidFill>
                <a:latin typeface="Open Sans" panose="020B0606030504020204" pitchFamily="34" charset="0"/>
                <a:ea typeface="Open Sans" panose="020B0606030504020204" pitchFamily="34" charset="0"/>
                <a:cs typeface="Arial"/>
              </a:rPr>
              <a:t>dòng mô tả các giá trị của dữ liệu tương ứng với các thuộc tính</a:t>
            </a:r>
            <a:r>
              <a:rPr lang="vi-VN" sz="2000" smtClean="0">
                <a:solidFill>
                  <a:srgbClr val="000000"/>
                </a:solidFill>
                <a:latin typeface="Open Sans" panose="020B0606030504020204" pitchFamily="34" charset="0"/>
                <a:ea typeface="Open Sans" panose="020B0606030504020204" pitchFamily="34" charset="0"/>
                <a:cs typeface="Arial"/>
              </a:rPr>
              <a:t>.</a:t>
            </a:r>
            <a:endParaRPr lang="en-US" sz="2000">
              <a:solidFill>
                <a:srgbClr val="000000"/>
              </a:solidFill>
              <a:latin typeface="Open Sans" panose="020B0606030504020204" pitchFamily="34" charset="0"/>
              <a:ea typeface="Open Sans" panose="020B0606030504020204" pitchFamily="34" charset="0"/>
              <a:cs typeface="Arial"/>
            </a:endParaRPr>
          </a:p>
        </p:txBody>
      </p:sp>
      <p:pic>
        <p:nvPicPr>
          <p:cNvPr id="2" name="Picture 1"/>
          <p:cNvPicPr>
            <a:picLocks noChangeAspect="1"/>
          </p:cNvPicPr>
          <p:nvPr/>
        </p:nvPicPr>
        <p:blipFill>
          <a:blip r:embed="rId3"/>
          <a:stretch>
            <a:fillRect/>
          </a:stretch>
        </p:blipFill>
        <p:spPr>
          <a:xfrm>
            <a:off x="6954254" y="1231687"/>
            <a:ext cx="5237746" cy="5048797"/>
          </a:xfrm>
          <a:prstGeom prst="rect">
            <a:avLst/>
          </a:prstGeom>
        </p:spPr>
      </p:pic>
    </p:spTree>
    <p:extLst>
      <p:ext uri="{BB962C8B-B14F-4D97-AF65-F5344CB8AC3E}">
        <p14:creationId xmlns:p14="http://schemas.microsoft.com/office/powerpoint/2010/main" val="36692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DataFrame rỗng</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0" lvl="0" indent="0" algn="just">
              <a:lnSpc>
                <a:spcPct val="150000"/>
              </a:lnSpc>
              <a:spcBef>
                <a:spcPts val="0"/>
              </a:spcBef>
              <a:buClr>
                <a:srgbClr val="000000"/>
              </a:buClr>
              <a:buSzTx/>
              <a:buNone/>
            </a:pPr>
            <a:r>
              <a:rPr lang="en-US" sz="2400" smtClean="0">
                <a:solidFill>
                  <a:srgbClr val="000000"/>
                </a:solidFill>
                <a:latin typeface="Open Sans" panose="020B0606030504020204" pitchFamily="34" charset="0"/>
                <a:ea typeface="Open Sans" panose="020B0606030504020204" pitchFamily="34" charset="0"/>
                <a:cs typeface="Arial"/>
              </a:rPr>
              <a:t>Tạo DataFram rỗng lưu vào biến df:</a:t>
            </a:r>
            <a:r>
              <a:rPr lang="vi-VN" sz="2400" smtClean="0">
                <a:solidFill>
                  <a:srgbClr val="000000"/>
                </a:solidFill>
                <a:latin typeface="Open Sans" panose="020B0606030504020204" pitchFamily="34" charset="0"/>
                <a:ea typeface="Open Sans" panose="020B0606030504020204" pitchFamily="34" charset="0"/>
                <a:cs typeface="Arial"/>
              </a:rPr>
              <a:t> </a:t>
            </a:r>
            <a:endParaRPr lang="en-US" sz="2400">
              <a:solidFill>
                <a:srgbClr val="000000"/>
              </a:solidFill>
              <a:latin typeface="Open Sans" panose="020B0606030504020204" pitchFamily="34" charset="0"/>
              <a:ea typeface="Open Sans" panose="020B0606030504020204" pitchFamily="34" charset="0"/>
              <a:cs typeface="Arial"/>
            </a:endParaRPr>
          </a:p>
          <a:p>
            <a:pPr marL="0" lvl="0" indent="0" algn="just">
              <a:lnSpc>
                <a:spcPct val="150000"/>
              </a:lnSpc>
              <a:spcBef>
                <a:spcPts val="0"/>
              </a:spcBef>
              <a:buClr>
                <a:srgbClr val="000000"/>
              </a:buClr>
              <a:buSzTx/>
              <a:buNone/>
            </a:pPr>
            <a:r>
              <a:rPr lang="en-US" sz="2000" smtClean="0">
                <a:solidFill>
                  <a:srgbClr val="C7254E"/>
                </a:solidFill>
                <a:latin typeface="Consolas" panose="020B0609020204030204" pitchFamily="49" charset="0"/>
                <a:ea typeface="Open Sans Light"/>
                <a:cs typeface="Open Sans Light"/>
              </a:rPr>
              <a:t>	import </a:t>
            </a:r>
            <a:r>
              <a:rPr lang="en-US" sz="2000">
                <a:solidFill>
                  <a:srgbClr val="C7254E"/>
                </a:solidFill>
                <a:latin typeface="Consolas" panose="020B0609020204030204" pitchFamily="49" charset="0"/>
                <a:ea typeface="Open Sans Light"/>
                <a:cs typeface="Open Sans Light"/>
              </a:rPr>
              <a:t>pandas as </a:t>
            </a:r>
            <a:r>
              <a:rPr lang="en-US" sz="2000" smtClean="0">
                <a:solidFill>
                  <a:srgbClr val="C7254E"/>
                </a:solidFill>
                <a:latin typeface="Consolas" panose="020B0609020204030204" pitchFamily="49" charset="0"/>
                <a:ea typeface="Open Sans Light"/>
                <a:cs typeface="Open Sans Light"/>
              </a:rPr>
              <a:t>pd</a:t>
            </a:r>
          </a:p>
          <a:p>
            <a:pPr marL="388620" indent="0" algn="just">
              <a:lnSpc>
                <a:spcPct val="107000"/>
              </a:lnSpc>
              <a:spcAft>
                <a:spcPts val="800"/>
              </a:spcAft>
              <a:buNone/>
            </a:pPr>
            <a:r>
              <a:rPr lang="en-US" sz="2000" smtClean="0">
                <a:solidFill>
                  <a:srgbClr val="C7254E"/>
                </a:solidFill>
                <a:latin typeface="Consolas" panose="020B0609020204030204" pitchFamily="49" charset="0"/>
                <a:ea typeface="Open Sans Light"/>
                <a:cs typeface="Open Sans Light"/>
              </a:rPr>
              <a:t>	</a:t>
            </a:r>
            <a:r>
              <a:rPr lang="en-US" sz="2000">
                <a:solidFill>
                  <a:srgbClr val="C7254E"/>
                </a:solidFill>
                <a:latin typeface="Consolas" panose="020B0609020204030204" pitchFamily="49" charset="0"/>
                <a:ea typeface="Open Sans Light"/>
              </a:rPr>
              <a:t>df = pd.DataFrame</a:t>
            </a:r>
            <a:r>
              <a:rPr lang="en-US" sz="2000" smtClean="0">
                <a:solidFill>
                  <a:srgbClr val="C7254E"/>
                </a:solidFill>
                <a:latin typeface="Consolas" panose="020B0609020204030204" pitchFamily="49" charset="0"/>
                <a:ea typeface="Open Sans Light"/>
              </a:rPr>
              <a:t>()</a:t>
            </a:r>
            <a:endParaRPr lang="en-US">
              <a:latin typeface="Open Sans Light"/>
              <a:ea typeface="Open Sans Light"/>
            </a:endParaRPr>
          </a:p>
        </p:txBody>
      </p:sp>
    </p:spTree>
    <p:extLst>
      <p:ext uri="{BB962C8B-B14F-4D97-AF65-F5344CB8AC3E}">
        <p14:creationId xmlns:p14="http://schemas.microsoft.com/office/powerpoint/2010/main" val="3637682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159419"/>
            <a:ext cx="10515600" cy="814200"/>
          </a:xfrm>
          <a:prstGeom prst="rect">
            <a:avLst/>
          </a:prstGeom>
          <a:noFill/>
          <a:ln>
            <a:noFill/>
          </a:ln>
        </p:spPr>
        <p:txBody>
          <a:bodyPr spcFirstLastPara="1" wrap="square" lIns="91425" tIns="45700" rIns="91425" bIns="45700" anchor="ctr" anchorCtr="0">
            <a:noAutofit/>
          </a:bodyPr>
          <a:lstStyle/>
          <a:p>
            <a:r>
              <a:rPr lang="en-US" smtClean="0"/>
              <a:t>Tạo DataFrame từ List</a:t>
            </a:r>
            <a:endParaRPr/>
          </a:p>
        </p:txBody>
      </p:sp>
      <p:sp>
        <p:nvSpPr>
          <p:cNvPr id="99" name="Google Shape;99;p2"/>
          <p:cNvSpPr txBox="1">
            <a:spLocks noGrp="1"/>
          </p:cNvSpPr>
          <p:nvPr>
            <p:ph type="body" idx="1"/>
          </p:nvPr>
        </p:nvSpPr>
        <p:spPr>
          <a:xfrm>
            <a:off x="584980" y="973619"/>
            <a:ext cx="10768819" cy="5056800"/>
          </a:xfrm>
          <a:prstGeom prst="rect">
            <a:avLst/>
          </a:prstGeom>
          <a:noFill/>
          <a:ln>
            <a:noFill/>
          </a:ln>
        </p:spPr>
        <p:txBody>
          <a:bodyPr spcFirstLastPara="1" wrap="square" lIns="91425" tIns="45700" rIns="91425" bIns="45700" anchor="t" anchorCtr="0">
            <a:noAutofit/>
          </a:bodyPr>
          <a:lstStyle/>
          <a:p>
            <a:pPr marL="342900" algn="just">
              <a:lnSpc>
                <a:spcPct val="150000"/>
              </a:lnSpc>
              <a:spcBef>
                <a:spcPts val="0"/>
              </a:spcBef>
              <a:buClr>
                <a:srgbClr val="000000"/>
              </a:buClr>
              <a:buSzTx/>
            </a:pPr>
            <a:r>
              <a:rPr lang="vi-VN" sz="2400" smtClean="0">
                <a:solidFill>
                  <a:srgbClr val="000000"/>
                </a:solidFill>
                <a:latin typeface="Open Sans" panose="020B0606030504020204" pitchFamily="34" charset="0"/>
                <a:ea typeface="Open Sans" panose="020B0606030504020204" pitchFamily="34" charset="0"/>
                <a:cs typeface="Arial"/>
              </a:rPr>
              <a:t>List </a:t>
            </a:r>
            <a:r>
              <a:rPr lang="vi-VN" sz="2400">
                <a:solidFill>
                  <a:srgbClr val="000000"/>
                </a:solidFill>
                <a:latin typeface="Open Sans" panose="020B0606030504020204" pitchFamily="34" charset="0"/>
                <a:ea typeface="Open Sans" panose="020B0606030504020204" pitchFamily="34" charset="0"/>
                <a:cs typeface="Arial"/>
              </a:rPr>
              <a:t>là một danh sách biểu diễn một chuỗi các phần tử có kiểu dữ liệu đồng nhất hoặc khác nhau. </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vi-VN" sz="2400" smtClean="0">
                <a:solidFill>
                  <a:srgbClr val="000000"/>
                </a:solidFill>
                <a:latin typeface="Open Sans" panose="020B0606030504020204" pitchFamily="34" charset="0"/>
                <a:ea typeface="Open Sans" panose="020B0606030504020204" pitchFamily="34" charset="0"/>
                <a:cs typeface="Arial"/>
              </a:rPr>
              <a:t>Các </a:t>
            </a:r>
            <a:r>
              <a:rPr lang="vi-VN" sz="2400">
                <a:solidFill>
                  <a:srgbClr val="000000"/>
                </a:solidFill>
                <a:latin typeface="Open Sans" panose="020B0606030504020204" pitchFamily="34" charset="0"/>
                <a:ea typeface="Open Sans" panose="020B0606030504020204" pitchFamily="34" charset="0"/>
                <a:cs typeface="Arial"/>
              </a:rPr>
              <a:t>phần tử được đặt trong cặp dấu ngoặc vuông [] và được ngăn cách nhau bởi dấu phẩy </a:t>
            </a:r>
            <a:r>
              <a:rPr lang="vi-VN" sz="2400" smtClean="0">
                <a:solidFill>
                  <a:srgbClr val="000000"/>
                </a:solidFill>
                <a:latin typeface="Open Sans" panose="020B0606030504020204" pitchFamily="34" charset="0"/>
                <a:ea typeface="Open Sans" panose="020B0606030504020204" pitchFamily="34" charset="0"/>
                <a:cs typeface="Arial"/>
              </a:rPr>
              <a:t>(,)</a:t>
            </a:r>
            <a:endParaRPr lang="en-US" sz="2400" smtClean="0">
              <a:solidFill>
                <a:srgbClr val="000000"/>
              </a:solidFill>
              <a:latin typeface="Open Sans" panose="020B0606030504020204" pitchFamily="34" charset="0"/>
              <a:ea typeface="Open Sans" panose="020B0606030504020204" pitchFamily="34" charset="0"/>
              <a:cs typeface="Arial"/>
            </a:endParaRPr>
          </a:p>
          <a:p>
            <a:pPr marL="342900" algn="just">
              <a:lnSpc>
                <a:spcPct val="150000"/>
              </a:lnSpc>
              <a:spcBef>
                <a:spcPts val="0"/>
              </a:spcBef>
              <a:buClr>
                <a:srgbClr val="000000"/>
              </a:buClr>
              <a:buSzTx/>
            </a:pPr>
            <a:r>
              <a:rPr lang="en-US" sz="2400">
                <a:solidFill>
                  <a:srgbClr val="000000"/>
                </a:solidFill>
                <a:latin typeface="Open Sans" panose="020B0606030504020204" pitchFamily="34" charset="0"/>
                <a:ea typeface="Open Sans" panose="020B0606030504020204" pitchFamily="34" charset="0"/>
                <a:cs typeface="Arial"/>
              </a:rPr>
              <a:t>Tạo DataFrame từ </a:t>
            </a:r>
            <a:r>
              <a:rPr lang="en-US" sz="2400" smtClean="0">
                <a:solidFill>
                  <a:srgbClr val="000000"/>
                </a:solidFill>
                <a:latin typeface="Open Sans" panose="020B0606030504020204" pitchFamily="34" charset="0"/>
                <a:ea typeface="Open Sans" panose="020B0606030504020204" pitchFamily="34" charset="0"/>
                <a:cs typeface="Arial"/>
              </a:rPr>
              <a:t>List:</a:t>
            </a:r>
            <a:endParaRPr lang="en-US" sz="2400">
              <a:solidFill>
                <a:srgbClr val="000000"/>
              </a:solidFill>
              <a:latin typeface="Open Sans" panose="020B0606030504020204" pitchFamily="34" charset="0"/>
              <a:ea typeface="Open Sans" panose="020B0606030504020204" pitchFamily="34" charset="0"/>
              <a:cs typeface="Arial"/>
            </a:endParaRPr>
          </a:p>
          <a:p>
            <a:pPr marL="388620" indent="0" algn="just">
              <a:lnSpc>
                <a:spcPct val="107000"/>
              </a:lnSpc>
              <a:spcAft>
                <a:spcPts val="800"/>
              </a:spcAft>
              <a:buNone/>
            </a:pPr>
            <a:r>
              <a:rPr lang="en-US" sz="2000" smtClean="0">
                <a:solidFill>
                  <a:srgbClr val="C7254E"/>
                </a:solidFill>
                <a:latin typeface="Consolas" panose="020B0609020204030204" pitchFamily="49" charset="0"/>
                <a:ea typeface="Open Sans Light"/>
                <a:cs typeface="Open Sans Light"/>
              </a:rPr>
              <a:t>	</a:t>
            </a:r>
            <a:r>
              <a:rPr lang="en-US" sz="2000" i="1">
                <a:solidFill>
                  <a:srgbClr val="76838F"/>
                </a:solidFill>
                <a:latin typeface="Open Sans" panose="020B0604020202020204" charset="0"/>
                <a:ea typeface="Open Sans" panose="020B0604020202020204" charset="0"/>
              </a:rPr>
              <a:t> Khai báo List:</a:t>
            </a:r>
            <a:endParaRPr lang="en-US" sz="2000">
              <a:latin typeface="Open Sans Light"/>
              <a:ea typeface="Open Sans Light"/>
            </a:endParaRPr>
          </a:p>
          <a:p>
            <a:pPr marL="388620" indent="0" algn="just">
              <a:lnSpc>
                <a:spcPct val="107000"/>
              </a:lnSpc>
              <a:spcAft>
                <a:spcPts val="800"/>
              </a:spcAft>
              <a:buNone/>
            </a:pPr>
            <a:r>
              <a:rPr lang="en-US" sz="2000" smtClean="0">
                <a:solidFill>
                  <a:srgbClr val="C7254E"/>
                </a:solidFill>
                <a:latin typeface="Consolas" panose="020B0609020204030204" pitchFamily="49" charset="0"/>
                <a:ea typeface="Open Sans Light"/>
              </a:rPr>
              <a:t>	lst </a:t>
            </a:r>
            <a:r>
              <a:rPr lang="en-US" sz="2000">
                <a:solidFill>
                  <a:srgbClr val="C7254E"/>
                </a:solidFill>
                <a:latin typeface="Consolas" panose="020B0609020204030204" pitchFamily="49" charset="0"/>
                <a:ea typeface="Open Sans Light"/>
              </a:rPr>
              <a:t>= ['Kế toán','Kinh doanh','Tiếp thị']</a:t>
            </a:r>
            <a:endParaRPr lang="en-US" sz="2000">
              <a:latin typeface="Open Sans Light"/>
              <a:ea typeface="Open Sans Light"/>
            </a:endParaRPr>
          </a:p>
          <a:p>
            <a:pPr marL="388620" indent="0" algn="just">
              <a:lnSpc>
                <a:spcPct val="107000"/>
              </a:lnSpc>
              <a:spcAft>
                <a:spcPts val="800"/>
              </a:spcAft>
              <a:buNone/>
            </a:pPr>
            <a:r>
              <a:rPr lang="en-US" sz="2000" i="1" smtClean="0">
                <a:solidFill>
                  <a:srgbClr val="76838F"/>
                </a:solidFill>
                <a:latin typeface="Open Sans" panose="020B0604020202020204" charset="0"/>
                <a:ea typeface="Open Sans" panose="020B0604020202020204" charset="0"/>
              </a:rPr>
              <a:t>	Gán </a:t>
            </a:r>
            <a:r>
              <a:rPr lang="en-US" sz="2000" i="1">
                <a:solidFill>
                  <a:srgbClr val="76838F"/>
                </a:solidFill>
                <a:latin typeface="Open Sans" panose="020B0604020202020204" charset="0"/>
                <a:ea typeface="Open Sans" panose="020B0604020202020204" charset="0"/>
              </a:rPr>
              <a:t>giá trị của List vào DataFrame</a:t>
            </a:r>
            <a:endParaRPr lang="en-US" sz="2000">
              <a:latin typeface="Open Sans Light"/>
              <a:ea typeface="Open Sans Light"/>
            </a:endParaRPr>
          </a:p>
          <a:p>
            <a:pPr marL="388620" indent="0" algn="just">
              <a:lnSpc>
                <a:spcPct val="107000"/>
              </a:lnSpc>
              <a:spcAft>
                <a:spcPts val="800"/>
              </a:spcAft>
              <a:buNone/>
            </a:pPr>
            <a:r>
              <a:rPr lang="en-US" sz="2000" smtClean="0">
                <a:solidFill>
                  <a:srgbClr val="C7254E"/>
                </a:solidFill>
                <a:latin typeface="Consolas" panose="020B0609020204030204" pitchFamily="49" charset="0"/>
                <a:ea typeface="Open Sans Light"/>
              </a:rPr>
              <a:t>	df </a:t>
            </a:r>
            <a:r>
              <a:rPr lang="en-US" sz="2000">
                <a:solidFill>
                  <a:srgbClr val="C7254E"/>
                </a:solidFill>
                <a:latin typeface="Consolas" panose="020B0609020204030204" pitchFamily="49" charset="0"/>
                <a:ea typeface="Open Sans Light"/>
              </a:rPr>
              <a:t>= pd.DataFrame(lst)</a:t>
            </a:r>
            <a:endParaRPr lang="en-US" sz="2000">
              <a:latin typeface="Open Sans Light"/>
              <a:ea typeface="Open Sans Light"/>
            </a:endParaRPr>
          </a:p>
        </p:txBody>
      </p:sp>
    </p:spTree>
    <p:extLst>
      <p:ext uri="{BB962C8B-B14F-4D97-AF65-F5344CB8AC3E}">
        <p14:creationId xmlns:p14="http://schemas.microsoft.com/office/powerpoint/2010/main" val="4291112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2292</TotalTime>
  <Words>1836</Words>
  <Application>Microsoft Office PowerPoint</Application>
  <PresentationFormat>Widescreen</PresentationFormat>
  <Paragraphs>253</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Consolas</vt:lpstr>
      <vt:lpstr>Open Sans</vt:lpstr>
      <vt:lpstr>Arial</vt:lpstr>
      <vt:lpstr>Open Sans SemiBold</vt:lpstr>
      <vt:lpstr>Calibri</vt:lpstr>
      <vt:lpstr>Open Sans Light</vt:lpstr>
      <vt:lpstr>SlideTheme2</vt:lpstr>
      <vt:lpstr> Bài 2 Pandas cơ bản</vt:lpstr>
      <vt:lpstr>Nội dung</vt:lpstr>
      <vt:lpstr>1. Giới thiệu về Pandas</vt:lpstr>
      <vt:lpstr>Các tính năng nổi bật của Pandas</vt:lpstr>
      <vt:lpstr>Khai báo thư viện Pandas</vt:lpstr>
      <vt:lpstr>2. Các kiểu dữ liệu cơ bản trong Pandas</vt:lpstr>
      <vt:lpstr>Giới thiệu DataFrame</vt:lpstr>
      <vt:lpstr>Tạo DataFrame rỗng</vt:lpstr>
      <vt:lpstr>Tạo DataFrame từ List</vt:lpstr>
      <vt:lpstr>Tạo DataFrame từ Tuple</vt:lpstr>
      <vt:lpstr>Tạo DataFrame từ Dictionary</vt:lpstr>
      <vt:lpstr>Giới thiệu về Pandas Series</vt:lpstr>
      <vt:lpstr>Tạo Series từ Dictionary</vt:lpstr>
      <vt:lpstr>Tạo Series từ Numpy array</vt:lpstr>
      <vt:lpstr>Tạo Series từ các giá trị vô hướng</vt:lpstr>
      <vt:lpstr>3. Làm việc với DataFrame</vt:lpstr>
      <vt:lpstr>Tạo DataFrame từ các nguồn dữ liệu có sẵn </vt:lpstr>
      <vt:lpstr>Ghi dữ liệu từ DataFrame vào file khác nhau </vt:lpstr>
      <vt:lpstr>Mô tả cấu trúc bộ dữ liệu DataFrame</vt:lpstr>
      <vt:lpstr>Chỉnh sửa cấu trúc bộ dữ liệu </vt:lpstr>
      <vt:lpstr>Chỉnh sửa cấu trúc bộ dữ liệu (tiếp) </vt:lpstr>
      <vt:lpstr>Truy cập dữ liệu</vt:lpstr>
      <vt:lpstr>Làm việc với .iloc</vt:lpstr>
      <vt:lpstr>Làm việc với .loc</vt:lpstr>
      <vt:lpstr>Thay thế giá trị các ô dữ liệu</vt:lpstr>
      <vt:lpstr>Giá trị thống kê mô tả của biến định lượng</vt:lpstr>
      <vt:lpstr>Giá trị thống kê mô tả của biến định lượng</vt:lpstr>
      <vt:lpstr>Giá trị thống kê mô tả của biến định tính</vt:lpstr>
      <vt:lpstr>Hợp nhất dữ liệu từ nhiều nguồn</vt:lpstr>
      <vt:lpstr>Hợp nhất dữ liệu từ nhiều nguồn</vt:lpstr>
      <vt:lpstr>Bảng tổng hợp pivot table</vt:lpstr>
      <vt:lpstr>Tóm tắt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Bài 4 Tiền xử lý dữ liệu</dc:title>
  <cp:lastModifiedBy>Admin</cp:lastModifiedBy>
  <cp:revision>349</cp:revision>
  <dcterms:modified xsi:type="dcterms:W3CDTF">2021-09-03T18:36:08Z</dcterms:modified>
</cp:coreProperties>
</file>