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bold r:id="rId37"/>
      <p:italic r:id="rId38"/>
      <p:boldItalic r:id="rId39"/>
    </p:embeddedFont>
    <p:embeddedFont>
      <p:font typeface="Open Sans SemiBold" panose="020B07060308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ryVmqze1ST9Ril59wNd7yDVNx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A02825-4E1F-4ADB-87C0-6F957AB8A9C3}">
  <a:tblStyle styleId="{AAA02825-4E1F-4ADB-87C0-6F957AB8A9C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61" autoAdjust="0"/>
  </p:normalViewPr>
  <p:slideViewPr>
    <p:cSldViewPr snapToGrid="0">
      <p:cViewPr varScale="1">
        <p:scale>
          <a:sx n="120" d="100"/>
          <a:sy n="120" d="100"/>
        </p:scale>
        <p:origin x="96"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d9dd36dc2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1d9dd36dc2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Các toán tử trong câu lệnh WHERE có thể là:</a:t>
            </a:r>
            <a:endParaRPr/>
          </a:p>
          <a:p>
            <a:pPr marL="171450" lvl="0" indent="-171450" algn="l" rtl="0">
              <a:spcBef>
                <a:spcPts val="0"/>
              </a:spcBef>
              <a:spcAft>
                <a:spcPts val="0"/>
              </a:spcAft>
              <a:buClr>
                <a:schemeClr val="dk1"/>
              </a:buClr>
              <a:buSzPts val="1200"/>
              <a:buFont typeface="Arial"/>
              <a:buChar char="•"/>
            </a:pPr>
            <a:r>
              <a:rPr lang="en-US"/>
              <a:t>Toán tử bằng, </a:t>
            </a:r>
            <a:endParaRPr/>
          </a:p>
          <a:p>
            <a:pPr marL="171450" lvl="0" indent="-171450" algn="l" rtl="0">
              <a:spcBef>
                <a:spcPts val="0"/>
              </a:spcBef>
              <a:spcAft>
                <a:spcPts val="0"/>
              </a:spcAft>
              <a:buClr>
                <a:schemeClr val="dk1"/>
              </a:buClr>
              <a:buSzPts val="1200"/>
              <a:buFont typeface="Arial"/>
              <a:buChar char="•"/>
            </a:pPr>
            <a:r>
              <a:rPr lang="en-US"/>
              <a:t>toán tử khác, </a:t>
            </a:r>
            <a:endParaRPr/>
          </a:p>
          <a:p>
            <a:pPr marL="171450" lvl="0" indent="-171450" algn="l" rtl="0">
              <a:spcBef>
                <a:spcPts val="0"/>
              </a:spcBef>
              <a:spcAft>
                <a:spcPts val="0"/>
              </a:spcAft>
              <a:buClr>
                <a:schemeClr val="dk1"/>
              </a:buClr>
              <a:buSzPts val="1200"/>
              <a:buFont typeface="Arial"/>
              <a:buChar char="•"/>
            </a:pPr>
            <a:r>
              <a:rPr lang="en-US"/>
              <a:t>toán tử lớn hơn, </a:t>
            </a:r>
            <a:endParaRPr/>
          </a:p>
          <a:p>
            <a:pPr marL="171450" lvl="0" indent="-171450" algn="l" rtl="0">
              <a:spcBef>
                <a:spcPts val="0"/>
              </a:spcBef>
              <a:spcAft>
                <a:spcPts val="0"/>
              </a:spcAft>
              <a:buClr>
                <a:schemeClr val="dk1"/>
              </a:buClr>
              <a:buSzPts val="1200"/>
              <a:buFont typeface="Arial"/>
              <a:buChar char="•"/>
            </a:pPr>
            <a:r>
              <a:rPr lang="en-US"/>
              <a:t>toán tử nhỏ hơn</a:t>
            </a:r>
            <a:endParaRPr/>
          </a:p>
          <a:p>
            <a:pPr marL="171450" lvl="0" indent="-171450" algn="l" rtl="0">
              <a:spcBef>
                <a:spcPts val="0"/>
              </a:spcBef>
              <a:spcAft>
                <a:spcPts val="0"/>
              </a:spcAft>
              <a:buClr>
                <a:schemeClr val="dk1"/>
              </a:buClr>
              <a:buSzPts val="1200"/>
              <a:buFont typeface="Arial"/>
              <a:buChar char="•"/>
            </a:pPr>
            <a:r>
              <a:rPr lang="en-US"/>
              <a:t>Toán tử lớn hơn hoặc bằng</a:t>
            </a:r>
            <a:endParaRPr/>
          </a:p>
          <a:p>
            <a:pPr marL="171450" lvl="0" indent="-171450" algn="l" rtl="0">
              <a:spcBef>
                <a:spcPts val="0"/>
              </a:spcBef>
              <a:spcAft>
                <a:spcPts val="0"/>
              </a:spcAft>
              <a:buClr>
                <a:schemeClr val="dk1"/>
              </a:buClr>
              <a:buSzPts val="1200"/>
              <a:buFont typeface="Arial"/>
              <a:buChar char="•"/>
            </a:pPr>
            <a:r>
              <a:rPr lang="en-US"/>
              <a:t>Toán tử nhỏ hơn hoặc bằng</a:t>
            </a:r>
            <a:endParaRPr/>
          </a:p>
          <a:p>
            <a:pPr marL="171450" lvl="0" indent="-171450" algn="l" rtl="0">
              <a:spcBef>
                <a:spcPts val="0"/>
              </a:spcBef>
              <a:spcAft>
                <a:spcPts val="0"/>
              </a:spcAft>
              <a:buClr>
                <a:schemeClr val="dk1"/>
              </a:buClr>
              <a:buSzPts val="1200"/>
              <a:buFont typeface="Arial"/>
              <a:buChar char="•"/>
            </a:pPr>
            <a:r>
              <a:rPr lang="en-US"/>
              <a:t>Toán tử between lấy dữ liệu nằm trong khoảng</a:t>
            </a:r>
            <a:endParaRPr/>
          </a:p>
          <a:p>
            <a:pPr marL="171450" lvl="0" indent="-171450" algn="l" rtl="0">
              <a:spcBef>
                <a:spcPts val="0"/>
              </a:spcBef>
              <a:spcAft>
                <a:spcPts val="0"/>
              </a:spcAft>
              <a:buClr>
                <a:schemeClr val="dk1"/>
              </a:buClr>
              <a:buSzPts val="1200"/>
              <a:buFont typeface="Arial"/>
              <a:buChar char="•"/>
            </a:pPr>
            <a:r>
              <a:rPr lang="en-US"/>
              <a:t>Toán tử like lấy dữ liệu so sánh theo mẫu (pattern)</a:t>
            </a:r>
            <a:endParaRPr/>
          </a:p>
          <a:p>
            <a:pPr marL="171450" lvl="0" indent="-171450" algn="l" rtl="0">
              <a:spcBef>
                <a:spcPts val="0"/>
              </a:spcBef>
              <a:spcAft>
                <a:spcPts val="0"/>
              </a:spcAft>
              <a:buClr>
                <a:schemeClr val="dk1"/>
              </a:buClr>
              <a:buSzPts val="1200"/>
              <a:buFont typeface="Arial"/>
              <a:buChar char="•"/>
            </a:pPr>
            <a:r>
              <a:rPr lang="en-US"/>
              <a:t>Toán tử in so sánh theo 1 danh sách các giá trị</a:t>
            </a:r>
            <a:endParaRPr/>
          </a:p>
        </p:txBody>
      </p:sp>
      <p:sp>
        <p:nvSpPr>
          <p:cNvPr id="179" name="Google Shape;179;g11d9dd36dc2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d9dd36dc2_0_5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1d9dd36dc2_0_5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Toán tử AND được sử dụng để nối hai biểu thức điều kiện, kết quả cuối cùng là true nếu hai biểu thức điều kiện đều là true. Nếu một trong hai biểu thức điều kiện là false thì kết quả cuối cùng là false.</a:t>
            </a:r>
            <a:endParaRPr/>
          </a:p>
          <a:p>
            <a:pPr marL="0" lvl="0" indent="0" algn="l" rtl="0">
              <a:spcBef>
                <a:spcPts val="0"/>
              </a:spcBef>
              <a:spcAft>
                <a:spcPts val="0"/>
              </a:spcAft>
              <a:buNone/>
            </a:pPr>
            <a:r>
              <a:rPr lang="en-US"/>
              <a:t>Trong ví dụ này, chúng ta đang truy vấn tất cả khách hàng có quốc gia là Germany và thành phố là Berlin</a:t>
            </a:r>
            <a:endParaRPr/>
          </a:p>
        </p:txBody>
      </p:sp>
      <p:sp>
        <p:nvSpPr>
          <p:cNvPr id="186" name="Google Shape;186;g11d9dd36dc2_0_5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d9dd36dc2_0_6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11d9dd36dc2_0_6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Toán tử OR được sử dụng để nối hai biểu thức điều kiện, kết quả trả về là true nếu một trong hai biểu thức điều kiện là true, còn kết quả là false nếu toàn bộ 2 biểu thức điều kiện đều là false.</a:t>
            </a:r>
            <a:endParaRPr/>
          </a:p>
          <a:p>
            <a:pPr marL="0" lvl="0" indent="0" algn="l" rtl="0">
              <a:spcBef>
                <a:spcPts val="0"/>
              </a:spcBef>
              <a:spcAft>
                <a:spcPts val="0"/>
              </a:spcAft>
              <a:buNone/>
            </a:pPr>
            <a:r>
              <a:rPr lang="en-US"/>
              <a:t>Trong ví dụ này, chúng ta đang truy vấn tất cả các khách hàng có thành phố là Berlin hoặc là Munchen</a:t>
            </a:r>
            <a:endParaRPr/>
          </a:p>
        </p:txBody>
      </p:sp>
      <p:sp>
        <p:nvSpPr>
          <p:cNvPr id="195" name="Google Shape;195;g11d9dd36dc2_0_6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d9dd36dc2_0_7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1d9dd36dc2_0_7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Toán tử NOT được sử dụng để phủ định giá trị của một biểu thức điều kiện. Kết quả cuối cùng là true nếu giá trị của biểu thức điều kiện là false. Kết quả cuối cùng là FALSE nếu giá trị của biểu thức điều kiện là true.</a:t>
            </a:r>
            <a:endParaRPr/>
          </a:p>
          <a:p>
            <a:pPr marL="0" lvl="0" indent="0" algn="l" rtl="0">
              <a:spcBef>
                <a:spcPts val="0"/>
              </a:spcBef>
              <a:spcAft>
                <a:spcPts val="0"/>
              </a:spcAft>
              <a:buNone/>
            </a:pPr>
            <a:r>
              <a:rPr lang="en-US"/>
              <a:t>Trong ví dụ này, chúng ta đang truy vấn tất cả các khách hàng mà không có quốc gia là Germany</a:t>
            </a:r>
            <a:endParaRPr/>
          </a:p>
        </p:txBody>
      </p:sp>
      <p:sp>
        <p:nvSpPr>
          <p:cNvPr id="204" name="Google Shape;204;g11d9dd36dc2_0_7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d9dd36dc2_0_8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1d9dd36dc2_0_8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Chúng ta có thể sử dụng kết hợp các toán tử AND, OR và NOT trong cùng một biểu thức điều kiện.</a:t>
            </a:r>
            <a:endParaRPr/>
          </a:p>
          <a:p>
            <a:pPr marL="0" lvl="0" indent="0" algn="l" rtl="0">
              <a:spcBef>
                <a:spcPts val="0"/>
              </a:spcBef>
              <a:spcAft>
                <a:spcPts val="0"/>
              </a:spcAft>
              <a:buNone/>
            </a:pPr>
            <a:r>
              <a:rPr lang="en-US"/>
              <a:t>Các toán tử này có độ ưu tiên lần lượt là NOT, AND và OR.</a:t>
            </a:r>
            <a:endParaRPr/>
          </a:p>
          <a:p>
            <a:pPr marL="0" lvl="0" indent="0" algn="l" rtl="0">
              <a:spcBef>
                <a:spcPts val="0"/>
              </a:spcBef>
              <a:spcAft>
                <a:spcPts val="0"/>
              </a:spcAft>
              <a:buNone/>
            </a:pPr>
            <a:r>
              <a:rPr lang="en-US"/>
              <a:t>Chúng ta có thể sử dụng cặp dấu ngoặc tròn để nhóm các biểu thức điều kiện nhằm thay đổi độ ưu tiên của chúng.</a:t>
            </a:r>
            <a:endParaRPr/>
          </a:p>
          <a:p>
            <a:pPr marL="0" lvl="0" indent="0" algn="l" rtl="0">
              <a:spcBef>
                <a:spcPts val="0"/>
              </a:spcBef>
              <a:spcAft>
                <a:spcPts val="0"/>
              </a:spcAft>
              <a:buNone/>
            </a:pPr>
            <a:r>
              <a:rPr lang="en-US"/>
              <a:t>Trong ví dụ đầu tiên, chúng ta truy vấn tất cả các khách hàng có quốc gia là Germany và thuộc một trong 2 thành phố là Berlin hoặc Munchen.</a:t>
            </a:r>
            <a:endParaRPr/>
          </a:p>
          <a:p>
            <a:pPr marL="0" lvl="0" indent="0" algn="l" rtl="0">
              <a:spcBef>
                <a:spcPts val="0"/>
              </a:spcBef>
              <a:spcAft>
                <a:spcPts val="0"/>
              </a:spcAft>
              <a:buNone/>
            </a:pPr>
            <a:r>
              <a:rPr lang="en-US"/>
              <a:t>Ở trong ví dụ sau, chúng ta truy vấn tất cả các khách hàng có quốc gia không phải là Germany và cũng không phải là USA</a:t>
            </a:r>
            <a:endParaRPr/>
          </a:p>
        </p:txBody>
      </p:sp>
      <p:sp>
        <p:nvSpPr>
          <p:cNvPr id="213" name="Google Shape;213;g11d9dd36dc2_0_8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d9dd36dc2_0_9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11d9dd36dc2_0_9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Lệnh ORDER BY được sử dụng để sắp xếp trật tự của kết quả truy vấn theo giá trị của các trường.</a:t>
            </a:r>
            <a:endParaRPr/>
          </a:p>
          <a:p>
            <a:pPr marL="0" lvl="0" indent="0" algn="l" rtl="0">
              <a:spcBef>
                <a:spcPts val="0"/>
              </a:spcBef>
              <a:spcAft>
                <a:spcPts val="0"/>
              </a:spcAft>
              <a:buNone/>
            </a:pPr>
            <a:r>
              <a:rPr lang="en-US"/>
              <a:t>Cú pháp của câu lệnh ORDER BY bao gồm từ khoá ORDER BY và danh sách các cột được sử dụng để sắp xếp, cuối cùng là trật tự sắp xếp tăng dần hoặc giảm dần.</a:t>
            </a:r>
            <a:endParaRPr/>
          </a:p>
          <a:p>
            <a:pPr marL="0" lvl="0" indent="0" algn="l" rtl="0">
              <a:spcBef>
                <a:spcPts val="0"/>
              </a:spcBef>
              <a:spcAft>
                <a:spcPts val="0"/>
              </a:spcAft>
              <a:buNone/>
            </a:pPr>
            <a:r>
              <a:rPr lang="en-US"/>
              <a:t>Nếu không được chỉ định thì mặc định các giá trị sẽ được sắp xếp theo trật tự tăng dần.</a:t>
            </a:r>
            <a:endParaRPr/>
          </a:p>
        </p:txBody>
      </p:sp>
      <p:sp>
        <p:nvSpPr>
          <p:cNvPr id="222" name="Google Shape;222;g11d9dd36dc2_0_9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d9dd36dc2_0_10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11d9dd36dc2_0_10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Trong ví dụ đầu tiên, chúng ta truy vấn tất cả các khách hàng và sắp xếp kết quả theo trật tự tăng dần của tên.</a:t>
            </a:r>
            <a:endParaRPr/>
          </a:p>
          <a:p>
            <a:pPr marL="0" lvl="0" indent="0" algn="l" rtl="0">
              <a:spcBef>
                <a:spcPts val="0"/>
              </a:spcBef>
              <a:spcAft>
                <a:spcPts val="0"/>
              </a:spcAft>
              <a:buNone/>
            </a:pPr>
            <a:r>
              <a:rPr lang="en-US"/>
              <a:t>Trong ví dụ thứ hai, chúng ta truy vấn tất cả các khách hàng và sắp xếp kết quả theo trật tự giảm dần của tên.</a:t>
            </a:r>
            <a:endParaRPr/>
          </a:p>
        </p:txBody>
      </p:sp>
      <p:sp>
        <p:nvSpPr>
          <p:cNvPr id="230" name="Google Shape;230;g11d9dd36dc2_0_10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d9dd36dc2_0_12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d9dd36dc2_0_12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11d9dd36dc2_0_12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d9dd36dc2_0_1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d9dd36dc2_0_1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1d9dd36dc2_0_13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d9dd36dc2_0_1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d9dd36dc2_0_13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Customers: lưu trữ dữ liệu của khách hàng.</a:t>
            </a:r>
            <a:endParaRPr/>
          </a:p>
          <a:p>
            <a:pPr marL="0" lvl="0" indent="0" algn="l" rtl="0">
              <a:spcBef>
                <a:spcPts val="0"/>
              </a:spcBef>
              <a:spcAft>
                <a:spcPts val="0"/>
              </a:spcAft>
              <a:buClr>
                <a:schemeClr val="dk1"/>
              </a:buClr>
              <a:buSzPts val="1100"/>
              <a:buFont typeface="Arial"/>
              <a:buNone/>
            </a:pPr>
            <a:r>
              <a:rPr lang="en-US"/>
              <a:t>Products: lưu trữ danh sách các xe mô hình quy mô.</a:t>
            </a:r>
            <a:endParaRPr/>
          </a:p>
          <a:p>
            <a:pPr marL="0" lvl="0" indent="0" algn="l" rtl="0">
              <a:spcBef>
                <a:spcPts val="0"/>
              </a:spcBef>
              <a:spcAft>
                <a:spcPts val="0"/>
              </a:spcAft>
              <a:buClr>
                <a:schemeClr val="dk1"/>
              </a:buClr>
              <a:buSzPts val="1100"/>
              <a:buFont typeface="Arial"/>
              <a:buNone/>
            </a:pPr>
            <a:r>
              <a:rPr lang="en-US"/>
              <a:t>ProductLines: lưu trữ danh sách các danh mục dòng sản phẩm.</a:t>
            </a:r>
            <a:endParaRPr/>
          </a:p>
          <a:p>
            <a:pPr marL="0" lvl="0" indent="0" algn="l" rtl="0">
              <a:spcBef>
                <a:spcPts val="0"/>
              </a:spcBef>
              <a:spcAft>
                <a:spcPts val="0"/>
              </a:spcAft>
              <a:buClr>
                <a:schemeClr val="dk1"/>
              </a:buClr>
              <a:buSzPts val="1100"/>
              <a:buFont typeface="Arial"/>
              <a:buNone/>
            </a:pPr>
            <a:r>
              <a:rPr lang="en-US"/>
              <a:t>Orders: lưu trữ các đơn hàng bán do khách hàng đặt.</a:t>
            </a:r>
            <a:endParaRPr/>
          </a:p>
          <a:p>
            <a:pPr marL="0" lvl="0" indent="0" algn="l" rtl="0">
              <a:spcBef>
                <a:spcPts val="0"/>
              </a:spcBef>
              <a:spcAft>
                <a:spcPts val="0"/>
              </a:spcAft>
              <a:buClr>
                <a:schemeClr val="dk1"/>
              </a:buClr>
              <a:buSzPts val="1100"/>
              <a:buFont typeface="Arial"/>
              <a:buNone/>
            </a:pPr>
            <a:r>
              <a:rPr lang="en-US"/>
              <a:t>OrderDetails: lưu trữ các chi tiết đơn hàng bán hàng cho mỗi đơn hàng bán hàng.</a:t>
            </a:r>
            <a:endParaRPr/>
          </a:p>
          <a:p>
            <a:pPr marL="0" lvl="0" indent="0" algn="l" rtl="0">
              <a:spcBef>
                <a:spcPts val="0"/>
              </a:spcBef>
              <a:spcAft>
                <a:spcPts val="0"/>
              </a:spcAft>
              <a:buClr>
                <a:schemeClr val="dk1"/>
              </a:buClr>
              <a:buSzPts val="1100"/>
              <a:buFont typeface="Arial"/>
              <a:buNone/>
            </a:pPr>
            <a:r>
              <a:rPr lang="en-US"/>
              <a:t>Payments: lưu trữ các khoản thanh toán do khách hàng thực hiện dựa trên tài khoản của họ.</a:t>
            </a:r>
            <a:endParaRPr/>
          </a:p>
          <a:p>
            <a:pPr marL="0" lvl="0" indent="0" algn="l" rtl="0">
              <a:spcBef>
                <a:spcPts val="0"/>
              </a:spcBef>
              <a:spcAft>
                <a:spcPts val="0"/>
              </a:spcAft>
              <a:buClr>
                <a:schemeClr val="dk1"/>
              </a:buClr>
              <a:buSzPts val="1100"/>
              <a:buFont typeface="Arial"/>
              <a:buNone/>
            </a:pPr>
            <a:r>
              <a:rPr lang="en-US"/>
              <a:t>Employees: lưu trữ tất cả thông tin của nhân viên cũng như cơ cấu tổ chức như ai báo cáo cho ai.</a:t>
            </a:r>
            <a:endParaRPr/>
          </a:p>
          <a:p>
            <a:pPr marL="0" lvl="0" indent="0" algn="l" rtl="0">
              <a:spcBef>
                <a:spcPts val="0"/>
              </a:spcBef>
              <a:spcAft>
                <a:spcPts val="0"/>
              </a:spcAft>
              <a:buNone/>
            </a:pPr>
            <a:r>
              <a:rPr lang="en-US"/>
              <a:t>Offices: lưu trữ dữ liệu văn phòng bán hàng.</a:t>
            </a:r>
            <a:endParaRPr/>
          </a:p>
        </p:txBody>
      </p:sp>
      <p:sp>
        <p:nvSpPr>
          <p:cNvPr id="253" name="Google Shape;253;g11d9dd36dc2_0_13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df55be715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11df55be715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g11df55be715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d9dd36dc2_0_1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d9dd36dc2_0_13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1d9dd36dc2_0_13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df55be715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11df55be715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d9dd36dc2_0_1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d9dd36dc2_0_12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d9dd36dc2_0_12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d9dd36dc2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d9dd36dc2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SQL là viết tắt của Structured Query Language (ngôn ngữ truy vấn có cấu trúc)</a:t>
            </a:r>
            <a:endParaRPr/>
          </a:p>
          <a:p>
            <a:pPr marL="0" lvl="0" indent="0" algn="l" rtl="0">
              <a:spcBef>
                <a:spcPts val="0"/>
              </a:spcBef>
              <a:spcAft>
                <a:spcPts val="0"/>
              </a:spcAft>
              <a:buNone/>
            </a:pPr>
            <a:r>
              <a:rPr lang="en-US"/>
              <a:t>SQL được sử dụng để thao tác với các CSDL Quan hệ</a:t>
            </a:r>
            <a:endParaRPr/>
          </a:p>
          <a:p>
            <a:pPr marL="0" lvl="0" indent="0" algn="l" rtl="0">
              <a:spcBef>
                <a:spcPts val="0"/>
              </a:spcBef>
              <a:spcAft>
                <a:spcPts val="0"/>
              </a:spcAft>
              <a:buNone/>
            </a:pPr>
            <a:r>
              <a:rPr lang="en-US"/>
              <a:t>Có nhiều phiên bản SQL khác nhau, mặc dù hầu hết đều sử dụng chung một cú pháp, tuy nhiên cũng có một số khác biệt</a:t>
            </a:r>
            <a:endParaRPr/>
          </a:p>
          <a:p>
            <a:pPr marL="0" lvl="0" indent="0" algn="l" rtl="0">
              <a:spcBef>
                <a:spcPts val="0"/>
              </a:spcBef>
              <a:spcAft>
                <a:spcPts val="0"/>
              </a:spcAft>
              <a:buNone/>
            </a:pPr>
            <a:r>
              <a:rPr lang="en-US"/>
              <a:t>Chẳng hạn, một số câu lệnh SQL dành cho MySQL có thể không thực thi được trên Microsoft SQL Server</a:t>
            </a:r>
            <a:endParaRPr/>
          </a:p>
          <a:p>
            <a:pPr marL="0" lvl="0" indent="0" algn="l" rtl="0">
              <a:spcBef>
                <a:spcPts val="0"/>
              </a:spcBef>
              <a:spcAft>
                <a:spcPts val="0"/>
              </a:spcAft>
              <a:buNone/>
            </a:pPr>
            <a:endParaRPr/>
          </a:p>
        </p:txBody>
      </p:sp>
      <p:sp>
        <p:nvSpPr>
          <p:cNvPr id="133" name="Google Shape;133;g11d9dd36dc2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4957ae66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4957ae66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44957ae66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d9dd36dc2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1d9dd36dc2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a:t>Khi sử dụng câu lệnh SQL, chúng ta có thể:</a:t>
            </a:r>
            <a:endParaRPr/>
          </a:p>
          <a:p>
            <a:pPr marL="685800" lvl="1" indent="-228600" algn="l" rtl="0">
              <a:spcBef>
                <a:spcPts val="500"/>
              </a:spcBef>
              <a:spcAft>
                <a:spcPts val="0"/>
              </a:spcAft>
              <a:buNone/>
            </a:pPr>
            <a:r>
              <a:rPr lang="en-US" sz="1800"/>
              <a:t>Thực thi các câu truy vấn</a:t>
            </a:r>
            <a:endParaRPr sz="1800"/>
          </a:p>
          <a:p>
            <a:pPr marL="685800" lvl="1" indent="-228600" algn="l" rtl="0">
              <a:spcBef>
                <a:spcPts val="500"/>
              </a:spcBef>
              <a:spcAft>
                <a:spcPts val="0"/>
              </a:spcAft>
              <a:buNone/>
            </a:pPr>
            <a:r>
              <a:rPr lang="en-US" sz="1800"/>
              <a:t>Truy vấn dữ liệu từ CSDL</a:t>
            </a:r>
            <a:endParaRPr/>
          </a:p>
          <a:p>
            <a:pPr marL="685800" lvl="1" indent="-228600" algn="l" rtl="0">
              <a:spcBef>
                <a:spcPts val="500"/>
              </a:spcBef>
              <a:spcAft>
                <a:spcPts val="0"/>
              </a:spcAft>
              <a:buNone/>
            </a:pPr>
            <a:r>
              <a:rPr lang="en-US" sz="1800"/>
              <a:t>Thêm dữ liệu vào CSDL</a:t>
            </a:r>
            <a:endParaRPr/>
          </a:p>
          <a:p>
            <a:pPr marL="685800" lvl="1" indent="-228600" algn="l" rtl="0">
              <a:spcBef>
                <a:spcPts val="500"/>
              </a:spcBef>
              <a:spcAft>
                <a:spcPts val="0"/>
              </a:spcAft>
              <a:buNone/>
            </a:pPr>
            <a:r>
              <a:rPr lang="en-US" sz="1800"/>
              <a:t>Cập nhật dữ liệu trong CSDL</a:t>
            </a:r>
            <a:endParaRPr/>
          </a:p>
          <a:p>
            <a:pPr marL="685800" lvl="1" indent="-228600" algn="l" rtl="0">
              <a:spcBef>
                <a:spcPts val="500"/>
              </a:spcBef>
              <a:spcAft>
                <a:spcPts val="0"/>
              </a:spcAft>
              <a:buNone/>
            </a:pPr>
            <a:r>
              <a:rPr lang="en-US" sz="1800"/>
              <a:t>Xóa các bản ghi trong CSDL</a:t>
            </a:r>
            <a:endParaRPr/>
          </a:p>
          <a:p>
            <a:pPr marL="685800" lvl="1" indent="-228600" algn="l" rtl="0">
              <a:spcBef>
                <a:spcPts val="500"/>
              </a:spcBef>
              <a:spcAft>
                <a:spcPts val="0"/>
              </a:spcAft>
              <a:buNone/>
            </a:pPr>
            <a:r>
              <a:rPr lang="en-US" sz="1800"/>
              <a:t>Tạo CSDL mới</a:t>
            </a:r>
            <a:endParaRPr sz="1800"/>
          </a:p>
          <a:p>
            <a:pPr marL="685800" lvl="1" indent="-228600" algn="l" rtl="0">
              <a:spcBef>
                <a:spcPts val="500"/>
              </a:spcBef>
              <a:spcAft>
                <a:spcPts val="0"/>
              </a:spcAft>
              <a:buNone/>
            </a:pPr>
            <a:r>
              <a:rPr lang="en-US" sz="1800"/>
              <a:t>Tạo bảng mới trong CSDL</a:t>
            </a:r>
            <a:endParaRPr/>
          </a:p>
          <a:p>
            <a:pPr marL="685800" lvl="1" indent="-228600" algn="l" rtl="0">
              <a:spcBef>
                <a:spcPts val="500"/>
              </a:spcBef>
              <a:spcAft>
                <a:spcPts val="0"/>
              </a:spcAft>
              <a:buNone/>
            </a:pPr>
            <a:r>
              <a:rPr lang="en-US" sz="1800"/>
              <a:t>Xóa CSDL</a:t>
            </a:r>
            <a:endParaRPr/>
          </a:p>
          <a:p>
            <a:pPr marL="685800" lvl="1" indent="-228600" algn="l" rtl="0">
              <a:spcBef>
                <a:spcPts val="500"/>
              </a:spcBef>
              <a:spcAft>
                <a:spcPts val="0"/>
              </a:spcAft>
              <a:buNone/>
            </a:pPr>
            <a:r>
              <a:rPr lang="en-US" sz="1800"/>
              <a:t>Xóa bảng</a:t>
            </a:r>
            <a:endParaRPr sz="1800"/>
          </a:p>
          <a:p>
            <a:pPr marL="685800" lvl="1" indent="-228600" algn="l" rtl="0">
              <a:spcBef>
                <a:spcPts val="500"/>
              </a:spcBef>
              <a:spcAft>
                <a:spcPts val="0"/>
              </a:spcAft>
              <a:buNone/>
            </a:pPr>
            <a:r>
              <a:rPr lang="en-US" sz="1800"/>
              <a:t>…</a:t>
            </a:r>
            <a:endParaRPr/>
          </a:p>
        </p:txBody>
      </p:sp>
      <p:sp>
        <p:nvSpPr>
          <p:cNvPr id="147" name="Google Shape;147;g11d9dd36dc2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d9dd36dc2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11d9dd36dc2_0_1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Để sử dụng SQL chúng ta cần biết cú pháp của các câu lệnh quan trọng, bao gồm:</a:t>
            </a:r>
            <a:endParaRPr/>
          </a:p>
          <a:p>
            <a:pPr marL="0" lvl="0" indent="0" algn="l" rtl="0">
              <a:spcBef>
                <a:spcPts val="0"/>
              </a:spcBef>
              <a:spcAft>
                <a:spcPts val="0"/>
              </a:spcAft>
              <a:buNone/>
            </a:pPr>
            <a:r>
              <a:rPr lang="en-US" b="1"/>
              <a:t>SELECT, UPDATE, DELETE, INSERT, CREATE, ALTER, DROP</a:t>
            </a:r>
            <a:endParaRPr/>
          </a:p>
          <a:p>
            <a:pPr marL="0" lvl="0" indent="0" algn="l" rtl="0">
              <a:spcBef>
                <a:spcPts val="0"/>
              </a:spcBef>
              <a:spcAft>
                <a:spcPts val="0"/>
              </a:spcAft>
              <a:buNone/>
            </a:pPr>
            <a:r>
              <a:rPr lang="en-US"/>
              <a:t>Nên đặt dấu chấm phẩy (;) ở cuối mỗi câu lệnh</a:t>
            </a:r>
            <a:endParaRPr/>
          </a:p>
          <a:p>
            <a:pPr marL="0" lvl="0" indent="0" algn="l" rtl="0">
              <a:spcBef>
                <a:spcPts val="0"/>
              </a:spcBef>
              <a:spcAft>
                <a:spcPts val="0"/>
              </a:spcAft>
              <a:buNone/>
            </a:pPr>
            <a:r>
              <a:rPr lang="en-US"/>
              <a:t>Từ khóa không phân biệt chữ hoa và chữ thường</a:t>
            </a:r>
            <a:endParaRPr/>
          </a:p>
          <a:p>
            <a:pPr marL="0" lvl="0" indent="0" algn="l" rtl="0">
              <a:spcBef>
                <a:spcPts val="0"/>
              </a:spcBef>
              <a:spcAft>
                <a:spcPts val="0"/>
              </a:spcAft>
              <a:buNone/>
            </a:pPr>
            <a:r>
              <a:rPr lang="en-US"/>
              <a:t>Đây là các câu lệnh được sử dụng nhiều nhất trong các thao tác thông thường, ngoài ra còn có các câu lệnh khác.</a:t>
            </a:r>
            <a:endParaRPr/>
          </a:p>
        </p:txBody>
      </p:sp>
      <p:sp>
        <p:nvSpPr>
          <p:cNvPr id="154" name="Google Shape;154;g11d9dd36dc2_0_1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d9dd36dc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1d9dd36dc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Để truy vấn dữ liệu, chúng ta sử dụng câu lệnh SELECT.</a:t>
            </a:r>
            <a:endParaRPr/>
          </a:p>
          <a:p>
            <a:pPr marL="0" lvl="0" indent="0" algn="l" rtl="0">
              <a:spcBef>
                <a:spcPts val="0"/>
              </a:spcBef>
              <a:spcAft>
                <a:spcPts val="0"/>
              </a:spcAft>
              <a:buNone/>
            </a:pPr>
            <a:r>
              <a:rPr lang="en-US"/>
              <a:t>Cú pháp đơn giản nhất của SELECT là:</a:t>
            </a:r>
            <a:endParaRPr/>
          </a:p>
          <a:p>
            <a:pPr marL="0" lvl="0" indent="0" algn="l" rtl="0">
              <a:spcBef>
                <a:spcPts val="0"/>
              </a:spcBef>
              <a:spcAft>
                <a:spcPts val="0"/>
              </a:spcAft>
              <a:buNone/>
            </a:pPr>
            <a:r>
              <a:rPr lang="en-US"/>
              <a:t>Từ khóa select tên các cột cách nhau bởi dấu phảy từ khóa from tên của bảng;</a:t>
            </a:r>
            <a:endParaRPr/>
          </a:p>
          <a:p>
            <a:pPr marL="0" lvl="0" indent="0" algn="l" rtl="0">
              <a:spcBef>
                <a:spcPts val="0"/>
              </a:spcBef>
              <a:spcAft>
                <a:spcPts val="0"/>
              </a:spcAft>
              <a:buNone/>
            </a:pPr>
            <a:endParaRPr/>
          </a:p>
          <a:p>
            <a:pPr marL="0" lvl="0" indent="0" algn="l" rtl="0">
              <a:spcBef>
                <a:spcPts val="0"/>
              </a:spcBef>
              <a:spcAft>
                <a:spcPts val="0"/>
              </a:spcAft>
              <a:buNone/>
            </a:pPr>
            <a:r>
              <a:rPr lang="en-US"/>
              <a:t>Ví dụ ta lấy ra CustomerName và City từ bảng Customers.</a:t>
            </a:r>
            <a:endParaRPr/>
          </a:p>
        </p:txBody>
      </p:sp>
      <p:sp>
        <p:nvSpPr>
          <p:cNvPr id="161" name="Google Shape;161;g11d9dd36dc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d9dd36dc2_0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1d9dd36dc2_0_4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Câu lệnh where dùng để thiết lập điều kiện cho các câu lệnh trong SQL. Sau từ khóa where là biểu thức điều kiện.</a:t>
            </a:r>
            <a:endParaRPr/>
          </a:p>
          <a:p>
            <a:pPr marL="0" lvl="0" indent="0" algn="l" rtl="0">
              <a:spcBef>
                <a:spcPts val="0"/>
              </a:spcBef>
              <a:spcAft>
                <a:spcPts val="0"/>
              </a:spcAft>
              <a:buNone/>
            </a:pPr>
            <a:r>
              <a:rPr lang="en-US"/>
              <a:t>Biểu thức điều kiện trong câu lệnh WHERE được sử dụng để lựa chọn một hoặc nhiều bản ghi sẽ bị tác động bởi câu lệnh SQL hiện tại.</a:t>
            </a:r>
            <a:endParaRPr/>
          </a:p>
          <a:p>
            <a:pPr marL="0" lvl="0" indent="0" algn="l" rtl="0">
              <a:spcBef>
                <a:spcPts val="0"/>
              </a:spcBef>
              <a:spcAft>
                <a:spcPts val="0"/>
              </a:spcAft>
              <a:buNone/>
            </a:pPr>
            <a:r>
              <a:rPr lang="en-US"/>
              <a:t>Chẳng hạn trong ví dụ sau câu lệnh WHERE giúp lựa chọn các bản ghi có cột Country có giá trị là Mexico.</a:t>
            </a:r>
            <a:endParaRPr/>
          </a:p>
          <a:p>
            <a:pPr marL="0" lvl="0" indent="0" algn="l" rtl="0">
              <a:spcBef>
                <a:spcPts val="0"/>
              </a:spcBef>
              <a:spcAft>
                <a:spcPts val="0"/>
              </a:spcAft>
              <a:buNone/>
            </a:pPr>
            <a:r>
              <a:rPr lang="en-US"/>
              <a:t>Trong biểu thức điều kiện, chúng ta có thể sử dụng nhiều toán tử khác nhau.</a:t>
            </a:r>
            <a:endParaRPr/>
          </a:p>
        </p:txBody>
      </p:sp>
      <p:sp>
        <p:nvSpPr>
          <p:cNvPr id="170" name="Google Shape;170;g11d9dd36dc2_0_4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47336"/>
            <a:ext cx="9144000" cy="110328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Light"/>
              <a:buNone/>
              <a:defRPr sz="6000" b="0">
                <a:latin typeface="Open Sans Light"/>
                <a:ea typeface="Open Sans Light"/>
                <a:cs typeface="Open Sans Light"/>
                <a:sym typeface="Open Sans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785257" y="1939493"/>
            <a:ext cx="9144000"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400"/>
              <a:buNone/>
              <a:defRPr sz="2400">
                <a:latin typeface="Open Sans Light"/>
                <a:ea typeface="Open Sans Light"/>
                <a:cs typeface="Open Sans Light"/>
                <a:sym typeface="Open Sans Light"/>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32"/>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22" name="Google Shape;22;p32"/>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32"/>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3"/>
          <p:cNvSpPr txBox="1">
            <a:spLocks noGrp="1"/>
          </p:cNvSpPr>
          <p:nvPr>
            <p:ph type="title"/>
          </p:nvPr>
        </p:nvSpPr>
        <p:spPr>
          <a:xfrm>
            <a:off x="1618012" y="42280"/>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3"/>
          <p:cNvSpPr txBox="1">
            <a:spLocks noGrp="1"/>
          </p:cNvSpPr>
          <p:nvPr>
            <p:ph type="body" idx="1"/>
          </p:nvPr>
        </p:nvSpPr>
        <p:spPr>
          <a:xfrm>
            <a:off x="1618012" y="1502780"/>
            <a:ext cx="10515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atin typeface="Open Sans"/>
                <a:ea typeface="Open Sans"/>
                <a:cs typeface="Open Sans"/>
                <a:sym typeface="Open Sans"/>
              </a:defRPr>
            </a:lvl2pPr>
            <a:lvl3pPr marL="1371600" lvl="2" indent="-355600" algn="l">
              <a:lnSpc>
                <a:spcPct val="90000"/>
              </a:lnSpc>
              <a:spcBef>
                <a:spcPts val="500"/>
              </a:spcBef>
              <a:spcAft>
                <a:spcPts val="0"/>
              </a:spcAft>
              <a:buClr>
                <a:schemeClr val="dk1"/>
              </a:buClr>
              <a:buSzPts val="2000"/>
              <a:buChar char="•"/>
              <a:defRPr>
                <a:latin typeface="Open Sans"/>
                <a:ea typeface="Open Sans"/>
                <a:cs typeface="Open Sans"/>
                <a:sym typeface="Open Sans"/>
              </a:defRPr>
            </a:lvl3pPr>
            <a:lvl4pPr marL="1828800" lvl="3" indent="-342900" algn="l">
              <a:lnSpc>
                <a:spcPct val="90000"/>
              </a:lnSpc>
              <a:spcBef>
                <a:spcPts val="500"/>
              </a:spcBef>
              <a:spcAft>
                <a:spcPts val="0"/>
              </a:spcAft>
              <a:buClr>
                <a:schemeClr val="dk1"/>
              </a:buClr>
              <a:buSzPts val="1800"/>
              <a:buChar char="•"/>
              <a:defRPr>
                <a:latin typeface="Open Sans"/>
                <a:ea typeface="Open Sans"/>
                <a:cs typeface="Open Sans"/>
                <a:sym typeface="Open Sans"/>
              </a:defRPr>
            </a:lvl4pPr>
            <a:lvl5pPr marL="2286000" lvl="4" indent="-342900" algn="l">
              <a:lnSpc>
                <a:spcPct val="90000"/>
              </a:lnSpc>
              <a:spcBef>
                <a:spcPts val="500"/>
              </a:spcBef>
              <a:spcAft>
                <a:spcPts val="0"/>
              </a:spcAft>
              <a:buClr>
                <a:schemeClr val="dk1"/>
              </a:buClr>
              <a:buSzPts val="1800"/>
              <a:buChar char="•"/>
              <a:defRPr>
                <a:latin typeface="Open Sans"/>
                <a:ea typeface="Open Sans"/>
                <a:cs typeface="Open Sans"/>
                <a:sym typeface="Open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33"/>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31" name="Google Shape;31;p33"/>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33"/>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1456706" y="1685987"/>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1456706" y="4565712"/>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34"/>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40" name="Google Shape;40;p34"/>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34"/>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6"/>
          <p:cNvSpPr txBox="1">
            <a:spLocks noGrp="1"/>
          </p:cNvSpPr>
          <p:nvPr>
            <p:ph type="title"/>
          </p:nvPr>
        </p:nvSpPr>
        <p:spPr>
          <a:xfrm>
            <a:off x="1618012" y="45719"/>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body" idx="1"/>
          </p:nvPr>
        </p:nvSpPr>
        <p:spPr>
          <a:xfrm>
            <a:off x="1618012" y="1681163"/>
            <a:ext cx="437956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2"/>
          </p:nvPr>
        </p:nvSpPr>
        <p:spPr>
          <a:xfrm>
            <a:off x="1618012" y="2505075"/>
            <a:ext cx="4379563"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body" idx="3"/>
          </p:nvPr>
        </p:nvSpPr>
        <p:spPr>
          <a:xfrm>
            <a:off x="6172200" y="1681163"/>
            <a:ext cx="442059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6"/>
          <p:cNvSpPr txBox="1">
            <a:spLocks noGrp="1"/>
          </p:cNvSpPr>
          <p:nvPr>
            <p:ph type="body" idx="4"/>
          </p:nvPr>
        </p:nvSpPr>
        <p:spPr>
          <a:xfrm>
            <a:off x="6172200" y="2505075"/>
            <a:ext cx="442059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36"/>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52" name="Google Shape;52;p36"/>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36"/>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5"/>
          <p:cNvSpPr txBox="1">
            <a:spLocks noGrp="1"/>
          </p:cNvSpPr>
          <p:nvPr>
            <p:ph type="title"/>
          </p:nvPr>
        </p:nvSpPr>
        <p:spPr>
          <a:xfrm>
            <a:off x="1566553" y="0"/>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body" idx="1"/>
          </p:nvPr>
        </p:nvSpPr>
        <p:spPr>
          <a:xfrm>
            <a:off x="1566553" y="1789999"/>
            <a:ext cx="4453247"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body" idx="2"/>
          </p:nvPr>
        </p:nvSpPr>
        <p:spPr>
          <a:xfrm>
            <a:off x="6875813" y="1789999"/>
            <a:ext cx="4477987"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35"/>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62" name="Google Shape;62;p35"/>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 name="Google Shape;63;p35"/>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37"/>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a:off x="1456706" y="0"/>
            <a:ext cx="3932237" cy="10838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39"/>
          <p:cNvSpPr txBox="1">
            <a:spLocks noGrp="1"/>
          </p:cNvSpPr>
          <p:nvPr>
            <p:ph type="body" idx="2"/>
          </p:nvPr>
        </p:nvSpPr>
        <p:spPr>
          <a:xfrm>
            <a:off x="1456706" y="108382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39"/>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82" name="Google Shape;82;p39"/>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Google Shape;83;p39"/>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40"/>
          <p:cNvSpPr txBox="1">
            <a:spLocks noGrp="1"/>
          </p:cNvSpPr>
          <p:nvPr>
            <p:ph type="title"/>
          </p:nvPr>
        </p:nvSpPr>
        <p:spPr>
          <a:xfrm>
            <a:off x="1615281" y="49514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a:spLocks noGrp="1"/>
          </p:cNvSpPr>
          <p:nvPr>
            <p:ph type="pic" idx="2"/>
          </p:nvPr>
        </p:nvSpPr>
        <p:spPr>
          <a:xfrm>
            <a:off x="5183188" y="987425"/>
            <a:ext cx="6172200" cy="4873625"/>
          </a:xfrm>
          <a:prstGeom prst="rect">
            <a:avLst/>
          </a:prstGeom>
          <a:noFill/>
          <a:ln>
            <a:noFill/>
          </a:ln>
        </p:spPr>
      </p:sp>
      <p:sp>
        <p:nvSpPr>
          <p:cNvPr id="87" name="Google Shape;87;p40"/>
          <p:cNvSpPr txBox="1">
            <a:spLocks noGrp="1"/>
          </p:cNvSpPr>
          <p:nvPr>
            <p:ph type="body" idx="1"/>
          </p:nvPr>
        </p:nvSpPr>
        <p:spPr>
          <a:xfrm>
            <a:off x="1615281" y="209534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40"/>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92" name="Google Shape;92;p40"/>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40"/>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beaver.io/downloa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codegym.vn/courses/sql-trong-phan-tich-du-lieu/lessons/sql-co-ban/quizzes/thuc-hanh-thuc-thi-cac-cau-lenh-sq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p:nvPr/>
        </p:nvSpPr>
        <p:spPr>
          <a:xfrm>
            <a:off x="0" y="0"/>
            <a:ext cx="12192000" cy="6858000"/>
          </a:xfrm>
          <a:prstGeom prst="rect">
            <a:avLst/>
          </a:prstGeom>
          <a:solidFill>
            <a:srgbClr val="28288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
          <p:cNvSpPr txBox="1">
            <a:spLocks noGrp="1"/>
          </p:cNvSpPr>
          <p:nvPr>
            <p:ph type="ctrTitle"/>
          </p:nvPr>
        </p:nvSpPr>
        <p:spPr>
          <a:xfrm>
            <a:off x="342406" y="2536168"/>
            <a:ext cx="11507188" cy="21738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6000"/>
              <a:buFont typeface="Open Sans Light"/>
              <a:buNone/>
            </a:pPr>
            <a:r>
              <a:rPr lang="en-US" b="1">
                <a:solidFill>
                  <a:schemeClr val="lt1"/>
                </a:solidFill>
              </a:rPr>
              <a:t>Tổng quan SQL</a:t>
            </a:r>
            <a:endParaRPr b="1">
              <a:solidFill>
                <a:schemeClr val="lt1"/>
              </a:solidFill>
            </a:endParaRPr>
          </a:p>
        </p:txBody>
      </p:sp>
      <p:sp>
        <p:nvSpPr>
          <p:cNvPr id="113" name="Google Shape;113;p1"/>
          <p:cNvSpPr txBox="1">
            <a:spLocks noGrp="1"/>
          </p:cNvSpPr>
          <p:nvPr>
            <p:ph type="subTitle" idx="1"/>
          </p:nvPr>
        </p:nvSpPr>
        <p:spPr>
          <a:xfrm>
            <a:off x="342407" y="5759532"/>
            <a:ext cx="11507188" cy="66561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400"/>
              <a:buNone/>
            </a:pPr>
            <a:r>
              <a:rPr lang="en-US">
                <a:solidFill>
                  <a:schemeClr val="lt1"/>
                </a:solidFill>
              </a:rPr>
              <a:t>Khóa học: Phân tích dữ liệu</a:t>
            </a:r>
            <a:endParaRPr/>
          </a:p>
        </p:txBody>
      </p:sp>
      <p:pic>
        <p:nvPicPr>
          <p:cNvPr id="114" name="Google Shape;114;p1"/>
          <p:cNvPicPr preferRelativeResize="0"/>
          <p:nvPr/>
        </p:nvPicPr>
        <p:blipFill rotWithShape="1">
          <a:blip r:embed="rId3">
            <a:alphaModFix/>
          </a:blip>
          <a:srcRect/>
          <a:stretch/>
        </p:blipFill>
        <p:spPr>
          <a:xfrm>
            <a:off x="4422177" y="442200"/>
            <a:ext cx="3347646" cy="1097830"/>
          </a:xfrm>
          <a:prstGeom prst="rect">
            <a:avLst/>
          </a:prstGeom>
          <a:noFill/>
          <a:ln>
            <a:noFill/>
          </a:ln>
        </p:spPr>
      </p:pic>
      <p:cxnSp>
        <p:nvCxnSpPr>
          <p:cNvPr id="115" name="Google Shape;115;p1"/>
          <p:cNvCxnSpPr/>
          <p:nvPr/>
        </p:nvCxnSpPr>
        <p:spPr>
          <a:xfrm>
            <a:off x="2477037" y="1741631"/>
            <a:ext cx="723792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d9dd36dc2_0_509"/>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Các toán tử trong câu lệnh WHERE</a:t>
            </a:r>
            <a:endParaRPr/>
          </a:p>
        </p:txBody>
      </p:sp>
      <p:graphicFrame>
        <p:nvGraphicFramePr>
          <p:cNvPr id="182" name="Google Shape;182;g11d9dd36dc2_0_509"/>
          <p:cNvGraphicFramePr/>
          <p:nvPr/>
        </p:nvGraphicFramePr>
        <p:xfrm>
          <a:off x="1338554" y="1357534"/>
          <a:ext cx="9514900" cy="4633060"/>
        </p:xfrm>
        <a:graphic>
          <a:graphicData uri="http://schemas.openxmlformats.org/drawingml/2006/table">
            <a:tbl>
              <a:tblPr>
                <a:noFill/>
                <a:tableStyleId>{AAA02825-4E1F-4ADB-87C0-6F957AB8A9C3}</a:tableStyleId>
              </a:tblPr>
              <a:tblGrid>
                <a:gridCol w="1808150">
                  <a:extLst>
                    <a:ext uri="{9D8B030D-6E8A-4147-A177-3AD203B41FA5}">
                      <a16:colId xmlns:a16="http://schemas.microsoft.com/office/drawing/2014/main" val="20000"/>
                    </a:ext>
                  </a:extLst>
                </a:gridCol>
                <a:gridCol w="7706750">
                  <a:extLst>
                    <a:ext uri="{9D8B030D-6E8A-4147-A177-3AD203B41FA5}">
                      <a16:colId xmlns:a16="http://schemas.microsoft.com/office/drawing/2014/main" val="20001"/>
                    </a:ext>
                  </a:extLst>
                </a:gridCol>
              </a:tblGrid>
              <a:tr h="355600">
                <a:tc>
                  <a:txBody>
                    <a:bodyPr/>
                    <a:lstStyle/>
                    <a:p>
                      <a:pPr marL="0" marR="0" lvl="0" indent="0" algn="l" rtl="0">
                        <a:spcBef>
                          <a:spcPts val="0"/>
                        </a:spcBef>
                        <a:spcAft>
                          <a:spcPts val="0"/>
                        </a:spcAft>
                        <a:buNone/>
                      </a:pPr>
                      <a:r>
                        <a:rPr lang="en-US" sz="2800" b="1" u="none" strike="noStrike" cap="none"/>
                        <a:t>Toán tử</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800" b="1" u="none" strike="noStrike" cap="none"/>
                        <a:t>Mô tả</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l" rtl="0">
                        <a:spcBef>
                          <a:spcPts val="0"/>
                        </a:spcBef>
                        <a:spcAft>
                          <a:spcPts val="0"/>
                        </a:spcAft>
                        <a:buNone/>
                      </a:pPr>
                      <a:r>
                        <a:rPr lang="en-US" sz="2400" u="none" strike="noStrike" cap="none"/>
                        <a: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So sánh bằng</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l" rtl="0">
                        <a:spcBef>
                          <a:spcPts val="0"/>
                        </a:spcBef>
                        <a:spcAft>
                          <a:spcPts val="0"/>
                        </a:spcAft>
                        <a:buNone/>
                      </a:pPr>
                      <a:r>
                        <a:rPr lang="en-US" sz="2400" u="none" strike="noStrike" cap="none"/>
                        <a:t>&lt;&gt;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Khác nhau</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l" rtl="0">
                        <a:spcBef>
                          <a:spcPts val="0"/>
                        </a:spcBef>
                        <a:spcAft>
                          <a:spcPts val="0"/>
                        </a:spcAft>
                        <a:buNone/>
                      </a:pPr>
                      <a:r>
                        <a:rPr lang="en-US" sz="2400" u="none" strike="noStrike" cap="none"/>
                        <a:t>&gt;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Lớn hơn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l" rtl="0">
                        <a:spcBef>
                          <a:spcPts val="0"/>
                        </a:spcBef>
                        <a:spcAft>
                          <a:spcPts val="0"/>
                        </a:spcAft>
                        <a:buNone/>
                      </a:pPr>
                      <a:r>
                        <a:rPr lang="en-US" sz="2400" u="none" strike="noStrike" cap="none"/>
                        <a:t>&lt;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Nhỏ hơn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l" rtl="0">
                        <a:spcBef>
                          <a:spcPts val="0"/>
                        </a:spcBef>
                        <a:spcAft>
                          <a:spcPts val="0"/>
                        </a:spcAft>
                        <a:buNone/>
                      </a:pPr>
                      <a:r>
                        <a:rPr lang="en-US" sz="2400" u="none" strike="noStrike" cap="none"/>
                        <a:t>&gt;=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Lớn hơn hoặc bằng</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04800">
                <a:tc>
                  <a:txBody>
                    <a:bodyPr/>
                    <a:lstStyle/>
                    <a:p>
                      <a:pPr marL="0" marR="0" lvl="0" indent="0" algn="l" rtl="0">
                        <a:spcBef>
                          <a:spcPts val="0"/>
                        </a:spcBef>
                        <a:spcAft>
                          <a:spcPts val="0"/>
                        </a:spcAft>
                        <a:buNone/>
                      </a:pPr>
                      <a:r>
                        <a:rPr lang="en-US" sz="2400" u="none" strike="noStrike" cap="none"/>
                        <a:t>&lt;=</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Nhỏ hơn hoặc bằng</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04800">
                <a:tc>
                  <a:txBody>
                    <a:bodyPr/>
                    <a:lstStyle/>
                    <a:p>
                      <a:pPr marL="0" marR="0" lvl="0" indent="0" algn="l" rtl="0">
                        <a:spcBef>
                          <a:spcPts val="0"/>
                        </a:spcBef>
                        <a:spcAft>
                          <a:spcPts val="0"/>
                        </a:spcAft>
                        <a:buNone/>
                      </a:pPr>
                      <a:r>
                        <a:rPr lang="en-US" sz="2400" u="none" strike="noStrike" cap="none"/>
                        <a:t>BETWEEN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Nằm trong khoảng (bao gồm cả 2 giá trị biên)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r h="304800">
                <a:tc>
                  <a:txBody>
                    <a:bodyPr/>
                    <a:lstStyle/>
                    <a:p>
                      <a:pPr marL="0" marR="0" lvl="0" indent="0" algn="l" rtl="0">
                        <a:spcBef>
                          <a:spcPts val="0"/>
                        </a:spcBef>
                        <a:spcAft>
                          <a:spcPts val="0"/>
                        </a:spcAft>
                        <a:buNone/>
                      </a:pPr>
                      <a:r>
                        <a:rPr lang="en-US" sz="2400" u="none" strike="noStrike" cap="none"/>
                        <a:t>LIKE</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So sánh theo mẫu (pattern)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8"/>
                  </a:ext>
                </a:extLst>
              </a:tr>
              <a:tr h="304800">
                <a:tc>
                  <a:txBody>
                    <a:bodyPr/>
                    <a:lstStyle/>
                    <a:p>
                      <a:pPr marL="0" marR="0" lvl="0" indent="0" algn="l" rtl="0">
                        <a:spcBef>
                          <a:spcPts val="0"/>
                        </a:spcBef>
                        <a:spcAft>
                          <a:spcPts val="0"/>
                        </a:spcAft>
                        <a:buNone/>
                      </a:pPr>
                      <a:r>
                        <a:rPr lang="en-US" sz="2400" u="none" strike="noStrike" cap="none"/>
                        <a:t>IN</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2400" u="none" strike="noStrike" cap="none"/>
                        <a:t>So sánh theo một danh sách các giá trị</a:t>
                      </a:r>
                      <a:endParaRPr/>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1d9dd36dc2_0_59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AND</a:t>
            </a:r>
            <a:endParaRPr/>
          </a:p>
        </p:txBody>
      </p:sp>
      <p:sp>
        <p:nvSpPr>
          <p:cNvPr id="189" name="Google Shape;189;g11d9dd36dc2_0_59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Toán tử AND được sử dụng để quy định trả về đúng nếu 2 điều kiện ở hai vế đều trả về giá trị TRUE</a:t>
            </a:r>
            <a:endParaRPr/>
          </a:p>
          <a:p>
            <a:pPr marL="228600" lvl="0" indent="-228600" algn="l" rtl="0">
              <a:lnSpc>
                <a:spcPct val="90000"/>
              </a:lnSpc>
              <a:spcBef>
                <a:spcPts val="1000"/>
              </a:spcBef>
              <a:spcAft>
                <a:spcPts val="0"/>
              </a:spcAft>
              <a:buClr>
                <a:schemeClr val="dk1"/>
              </a:buClr>
              <a:buSzPts val="2800"/>
              <a:buChar char="•"/>
            </a:pPr>
            <a:r>
              <a:rPr lang="en-US"/>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Ví dụ:</a:t>
            </a:r>
            <a:endParaRPr/>
          </a:p>
        </p:txBody>
      </p:sp>
      <p:sp>
        <p:nvSpPr>
          <p:cNvPr id="190" name="Google Shape;190;g11d9dd36dc2_0_592"/>
          <p:cNvSpPr txBox="1"/>
          <p:nvPr/>
        </p:nvSpPr>
        <p:spPr>
          <a:xfrm>
            <a:off x="2098703" y="2905929"/>
            <a:ext cx="8981400" cy="12006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condition1</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condition2</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condition3 ...</a:t>
            </a:r>
            <a:r>
              <a:rPr lang="en-US" sz="2400" b="0" i="0" u="none" strike="noStrike" cap="none">
                <a:solidFill>
                  <a:srgbClr val="000000"/>
                </a:solidFill>
                <a:latin typeface="Consolas"/>
                <a:ea typeface="Consolas"/>
                <a:cs typeface="Consolas"/>
                <a:sym typeface="Consolas"/>
              </a:rPr>
              <a:t>;</a:t>
            </a:r>
            <a:endParaRPr/>
          </a:p>
        </p:txBody>
      </p:sp>
      <p:sp>
        <p:nvSpPr>
          <p:cNvPr id="191" name="Google Shape;191;g11d9dd36dc2_0_592"/>
          <p:cNvSpPr txBox="1"/>
          <p:nvPr/>
        </p:nvSpPr>
        <p:spPr>
          <a:xfrm>
            <a:off x="2072640" y="5024046"/>
            <a:ext cx="80466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d9dd36dc2_0_67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OR</a:t>
            </a:r>
            <a:endParaRPr/>
          </a:p>
        </p:txBody>
      </p:sp>
      <p:sp>
        <p:nvSpPr>
          <p:cNvPr id="198" name="Google Shape;198;g11d9dd36dc2_0_67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Toán tử OR được sử dụng để quy định trả về đúng nếu 1 trong 2 điều kiện ở hai vế trả về giá trị TRUE</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99" name="Google Shape;199;g11d9dd36dc2_0_677"/>
          <p:cNvSpPr txBox="1"/>
          <p:nvPr/>
        </p:nvSpPr>
        <p:spPr>
          <a:xfrm>
            <a:off x="1998979" y="2905929"/>
            <a:ext cx="8920500" cy="12006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condition1</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condition2</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condition3 ...</a:t>
            </a:r>
            <a:r>
              <a:rPr lang="en-US" sz="2400" b="0" i="0" u="none" strike="noStrike" cap="none">
                <a:solidFill>
                  <a:srgbClr val="000000"/>
                </a:solidFill>
                <a:latin typeface="Consolas"/>
                <a:ea typeface="Consolas"/>
                <a:cs typeface="Consolas"/>
                <a:sym typeface="Consolas"/>
              </a:rPr>
              <a:t>;</a:t>
            </a:r>
            <a:endParaRPr/>
          </a:p>
        </p:txBody>
      </p:sp>
      <p:sp>
        <p:nvSpPr>
          <p:cNvPr id="200" name="Google Shape;200;g11d9dd36dc2_0_677"/>
          <p:cNvSpPr txBox="1"/>
          <p:nvPr/>
        </p:nvSpPr>
        <p:spPr>
          <a:xfrm>
            <a:off x="2070099" y="5024046"/>
            <a:ext cx="80517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'München'</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d9dd36dc2_0_76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NOT</a:t>
            </a:r>
            <a:endParaRPr/>
          </a:p>
        </p:txBody>
      </p:sp>
      <p:sp>
        <p:nvSpPr>
          <p:cNvPr id="207" name="Google Shape;207;g11d9dd36dc2_0_76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Toán tử NOT được sử dụng để quy định trả về đúng nếu giá trị ở vế sau là FALSE</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208" name="Google Shape;208;g11d9dd36dc2_0_762"/>
          <p:cNvSpPr txBox="1"/>
          <p:nvPr/>
        </p:nvSpPr>
        <p:spPr>
          <a:xfrm>
            <a:off x="1943100" y="2903475"/>
            <a:ext cx="8305800" cy="12006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a:t>
            </a:r>
            <a:r>
              <a:rPr lang="en-US" sz="2400" b="0" i="0" u="none" strike="noStrike" cap="none">
                <a:solidFill>
                  <a:srgbClr val="000000"/>
                </a:solidFill>
                <a:latin typeface="Consolas"/>
                <a:ea typeface="Consolas"/>
                <a:cs typeface="Consolas"/>
                <a:sym typeface="Consolas"/>
              </a:rPr>
              <a:t>;</a:t>
            </a:r>
            <a:endParaRPr/>
          </a:p>
        </p:txBody>
      </p:sp>
      <p:sp>
        <p:nvSpPr>
          <p:cNvPr id="209" name="Google Shape;209;g11d9dd36dc2_0_762"/>
          <p:cNvSpPr txBox="1"/>
          <p:nvPr/>
        </p:nvSpPr>
        <p:spPr>
          <a:xfrm>
            <a:off x="1943100" y="4824058"/>
            <a:ext cx="6096000" cy="1200288"/>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p>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country&lt;&gt;</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d9dd36dc2_0_84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Kết hợp AND, OR và NOT</a:t>
            </a:r>
            <a:endParaRPr/>
          </a:p>
        </p:txBody>
      </p:sp>
      <p:sp>
        <p:nvSpPr>
          <p:cNvPr id="216" name="Google Shape;216;g11d9dd36dc2_0_84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Ví dụ kết hợp AND và OR:</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 kết hợp AND và NOT:</a:t>
            </a:r>
            <a:endParaRPr/>
          </a:p>
        </p:txBody>
      </p:sp>
      <p:sp>
        <p:nvSpPr>
          <p:cNvPr id="217" name="Google Shape;217;g11d9dd36dc2_0_847"/>
          <p:cNvSpPr txBox="1"/>
          <p:nvPr/>
        </p:nvSpPr>
        <p:spPr>
          <a:xfrm>
            <a:off x="1158239" y="2046838"/>
            <a:ext cx="108102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'München'</a:t>
            </a:r>
            <a:r>
              <a:rPr lang="en-US" sz="2400" b="0" i="0" u="none" strike="noStrike" cap="none">
                <a:solidFill>
                  <a:srgbClr val="000000"/>
                </a:solidFill>
                <a:latin typeface="Consolas"/>
                <a:ea typeface="Consolas"/>
                <a:cs typeface="Consolas"/>
                <a:sym typeface="Consolas"/>
              </a:rPr>
              <a:t>);</a:t>
            </a:r>
            <a:endParaRPr/>
          </a:p>
        </p:txBody>
      </p:sp>
      <p:sp>
        <p:nvSpPr>
          <p:cNvPr id="218" name="Google Shape;218;g11d9dd36dc2_0_847"/>
          <p:cNvSpPr txBox="1"/>
          <p:nvPr/>
        </p:nvSpPr>
        <p:spPr>
          <a:xfrm>
            <a:off x="1158239" y="4164011"/>
            <a:ext cx="105156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'USA'</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d9dd36dc2_0_93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ORDER BY</a:t>
            </a:r>
            <a:endParaRPr/>
          </a:p>
        </p:txBody>
      </p:sp>
      <p:sp>
        <p:nvSpPr>
          <p:cNvPr id="225" name="Google Shape;225;g11d9dd36dc2_0_93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81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Câu lệnh ORDER BY sắp xếp các bản ghi theo trật tự dựa vào giá trị của một cột hoặc nhiều cột</a:t>
            </a:r>
            <a:endParaRPr/>
          </a:p>
          <a:p>
            <a:pPr marL="228600" lvl="0" indent="-228600" algn="l" rtl="0">
              <a:lnSpc>
                <a:spcPct val="81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81000"/>
              </a:lnSpc>
              <a:spcBef>
                <a:spcPts val="1000"/>
              </a:spcBef>
              <a:spcAft>
                <a:spcPts val="0"/>
              </a:spcAft>
              <a:buClr>
                <a:schemeClr val="dk1"/>
              </a:buClr>
              <a:buSzPts val="2800"/>
              <a:buNone/>
            </a:pPr>
            <a:endParaRPr/>
          </a:p>
          <a:p>
            <a:pPr marL="228600" lvl="0" indent="-50800" algn="l" rtl="0">
              <a:lnSpc>
                <a:spcPct val="81000"/>
              </a:lnSpc>
              <a:spcBef>
                <a:spcPts val="1000"/>
              </a:spcBef>
              <a:spcAft>
                <a:spcPts val="0"/>
              </a:spcAft>
              <a:buClr>
                <a:schemeClr val="dk1"/>
              </a:buClr>
              <a:buSzPts val="2800"/>
              <a:buNone/>
            </a:pPr>
            <a:endParaRPr/>
          </a:p>
          <a:p>
            <a:pPr marL="228600" lvl="0" indent="-50800" algn="l" rtl="0">
              <a:lnSpc>
                <a:spcPct val="81000"/>
              </a:lnSpc>
              <a:spcBef>
                <a:spcPts val="1000"/>
              </a:spcBef>
              <a:spcAft>
                <a:spcPts val="0"/>
              </a:spcAft>
              <a:buClr>
                <a:schemeClr val="dk1"/>
              </a:buClr>
              <a:buSzPts val="2800"/>
              <a:buNone/>
            </a:pPr>
            <a:endParaRPr/>
          </a:p>
          <a:p>
            <a:pPr marL="228600" lvl="0" indent="-228600" algn="l" rtl="0">
              <a:lnSpc>
                <a:spcPct val="81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Trong đó:</a:t>
            </a:r>
            <a:endParaRPr/>
          </a:p>
          <a:p>
            <a:pPr marL="685800" lvl="1" indent="-228600" algn="l" rtl="0">
              <a:lnSpc>
                <a:spcPct val="81000"/>
              </a:lnSpc>
              <a:spcBef>
                <a:spcPts val="500"/>
              </a:spcBef>
              <a:spcAft>
                <a:spcPts val="0"/>
              </a:spcAft>
              <a:buClr>
                <a:schemeClr val="dk1"/>
              </a:buClr>
              <a:buSzPts val="2400"/>
              <a:buChar char="•"/>
            </a:pPr>
            <a:r>
              <a:rPr lang="en-US" sz="2400" b="1"/>
              <a:t>ASC</a:t>
            </a:r>
            <a:r>
              <a:rPr lang="en-US" b="0"/>
              <a:t>: Trật tự tăng dần</a:t>
            </a:r>
            <a:endParaRPr/>
          </a:p>
          <a:p>
            <a:pPr marL="685800" lvl="1" indent="-228600" algn="l" rtl="0">
              <a:lnSpc>
                <a:spcPct val="81000"/>
              </a:lnSpc>
              <a:spcBef>
                <a:spcPts val="500"/>
              </a:spcBef>
              <a:spcAft>
                <a:spcPts val="0"/>
              </a:spcAft>
              <a:buClr>
                <a:schemeClr val="dk1"/>
              </a:buClr>
              <a:buSzPts val="2400"/>
              <a:buChar char="•"/>
            </a:pPr>
            <a:r>
              <a:rPr lang="en-US" sz="2400" b="1"/>
              <a:t>DESC</a:t>
            </a:r>
            <a:r>
              <a:rPr lang="en-US" b="0"/>
              <a:t>: Trật tự giảm dần</a:t>
            </a:r>
            <a:endParaRPr/>
          </a:p>
        </p:txBody>
      </p:sp>
      <p:sp>
        <p:nvSpPr>
          <p:cNvPr id="226" name="Google Shape;226;g11d9dd36dc2_0_932"/>
          <p:cNvSpPr txBox="1"/>
          <p:nvPr/>
        </p:nvSpPr>
        <p:spPr>
          <a:xfrm>
            <a:off x="1991360" y="2680752"/>
            <a:ext cx="8798700" cy="12006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 column2, ... </a:t>
            </a:r>
            <a:r>
              <a:rPr lang="en-US" sz="2400" b="0" i="0" u="none" strike="noStrike" cap="none">
                <a:solidFill>
                  <a:srgbClr val="0000CD"/>
                </a:solidFill>
                <a:latin typeface="Consolas"/>
                <a:ea typeface="Consolas"/>
                <a:cs typeface="Consolas"/>
                <a:sym typeface="Consolas"/>
              </a:rPr>
              <a:t>ASC</a:t>
            </a:r>
            <a:r>
              <a:rPr lang="en-US" sz="2400" b="0" i="0" u="none" strike="noStrike" cap="none">
                <a:solidFill>
                  <a:srgbClr val="000000"/>
                </a:solidFill>
                <a:latin typeface="Consolas"/>
                <a:ea typeface="Consolas"/>
                <a:cs typeface="Consolas"/>
                <a:sym typeface="Consolas"/>
              </a:rPr>
              <a:t>|</a:t>
            </a:r>
            <a:r>
              <a:rPr lang="en-US" sz="2400" b="0" i="0" u="none" strike="noStrike" cap="none">
                <a:solidFill>
                  <a:srgbClr val="0000CD"/>
                </a:solidFill>
                <a:latin typeface="Consolas"/>
                <a:ea typeface="Consolas"/>
                <a:cs typeface="Consolas"/>
                <a:sym typeface="Consolas"/>
              </a:rPr>
              <a:t>DESC</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1d9dd36dc2_0_101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ORDER BY: Ví dụ</a:t>
            </a:r>
            <a:endParaRPr/>
          </a:p>
        </p:txBody>
      </p:sp>
      <p:sp>
        <p:nvSpPr>
          <p:cNvPr id="233" name="Google Shape;233;g11d9dd36dc2_0_101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Sắp xếp các khách hàng theo trật tự tên A-Z:</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Sắp xếp các khách hàng theo trật tự tên Z-A:</a:t>
            </a:r>
            <a:endParaRPr/>
          </a:p>
        </p:txBody>
      </p:sp>
      <p:sp>
        <p:nvSpPr>
          <p:cNvPr id="234" name="Google Shape;234;g11d9dd36dc2_0_1017"/>
          <p:cNvSpPr txBox="1"/>
          <p:nvPr/>
        </p:nvSpPr>
        <p:spPr>
          <a:xfrm>
            <a:off x="1747520" y="2069514"/>
            <a:ext cx="60960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name;</a:t>
            </a:r>
            <a:endParaRPr/>
          </a:p>
        </p:txBody>
      </p:sp>
      <p:sp>
        <p:nvSpPr>
          <p:cNvPr id="235" name="Google Shape;235;g11d9dd36dc2_0_1017"/>
          <p:cNvSpPr txBox="1"/>
          <p:nvPr/>
        </p:nvSpPr>
        <p:spPr>
          <a:xfrm>
            <a:off x="1747520" y="4161339"/>
            <a:ext cx="6746100" cy="8310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name </a:t>
            </a:r>
            <a:r>
              <a:rPr lang="en-US" sz="2400" b="0" i="0" u="none" strike="noStrike" cap="none">
                <a:solidFill>
                  <a:srgbClr val="0000CD"/>
                </a:solidFill>
                <a:latin typeface="Consolas"/>
                <a:ea typeface="Consolas"/>
                <a:cs typeface="Consolas"/>
                <a:sym typeface="Consolas"/>
              </a:rPr>
              <a:t>DESC</a:t>
            </a:r>
            <a:r>
              <a:rPr lang="en-US" sz="2400" b="0" i="0" u="none" strike="noStrike" cap="none">
                <a:solidFill>
                  <a:srgbClr val="000000"/>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d9dd36dc2_0_1291"/>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[Thực hành] Kết nối SQL</a:t>
            </a:r>
            <a:endParaRPr/>
          </a:p>
        </p:txBody>
      </p:sp>
      <p:sp>
        <p:nvSpPr>
          <p:cNvPr id="242" name="Google Shape;242;g11d9dd36dc2_0_1291"/>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Yêu cầu:</a:t>
            </a:r>
            <a:endParaRPr/>
          </a:p>
          <a:p>
            <a:pPr marL="457200" lvl="0" indent="-406400" algn="l" rtl="0">
              <a:spcBef>
                <a:spcPts val="1000"/>
              </a:spcBef>
              <a:spcAft>
                <a:spcPts val="0"/>
              </a:spcAft>
              <a:buSzPts val="2800"/>
              <a:buChar char="●"/>
            </a:pPr>
            <a:r>
              <a:rPr lang="en-US"/>
              <a:t>Phần mềm kết nối:</a:t>
            </a:r>
            <a:endParaRPr/>
          </a:p>
          <a:p>
            <a:pPr marL="914400" lvl="1" indent="-381000" algn="l" rtl="0">
              <a:spcBef>
                <a:spcPts val="0"/>
              </a:spcBef>
              <a:spcAft>
                <a:spcPts val="0"/>
              </a:spcAft>
              <a:buSzPts val="2400"/>
              <a:buChar char="○"/>
            </a:pPr>
            <a:r>
              <a:rPr lang="en-US"/>
              <a:t>DBeaver (phiên bản Community): </a:t>
            </a:r>
            <a:r>
              <a:rPr lang="en-US" u="sng">
                <a:solidFill>
                  <a:schemeClr val="hlink"/>
                </a:solidFill>
                <a:hlinkClick r:id="rId3"/>
              </a:rPr>
              <a:t>https://dbeaver.io/download/</a:t>
            </a:r>
            <a:endParaRPr/>
          </a:p>
          <a:p>
            <a:pPr marL="457200" lvl="0" indent="-406400" algn="l" rtl="0">
              <a:spcBef>
                <a:spcPts val="0"/>
              </a:spcBef>
              <a:spcAft>
                <a:spcPts val="0"/>
              </a:spcAft>
              <a:buSzPts val="2800"/>
              <a:buChar char="●"/>
            </a:pPr>
            <a:r>
              <a:rPr lang="en-US"/>
              <a:t>Thông tin kết nối</a:t>
            </a:r>
            <a:endParaRPr/>
          </a:p>
          <a:p>
            <a:pPr marL="914400" lvl="1" indent="-381000" algn="l" rtl="0">
              <a:spcBef>
                <a:spcPts val="0"/>
              </a:spcBef>
              <a:spcAft>
                <a:spcPts val="0"/>
              </a:spcAft>
              <a:buSzPts val="2400"/>
              <a:buChar char="○"/>
            </a:pPr>
            <a:r>
              <a:rPr lang="en-US"/>
              <a:t>Host: 14.225.44.220</a:t>
            </a:r>
            <a:endParaRPr/>
          </a:p>
          <a:p>
            <a:pPr marL="914400" lvl="1" indent="-381000" algn="l" rtl="0">
              <a:spcBef>
                <a:spcPts val="0"/>
              </a:spcBef>
              <a:spcAft>
                <a:spcPts val="0"/>
              </a:spcAft>
              <a:buSzPts val="2400"/>
              <a:buChar char="○"/>
            </a:pPr>
            <a:r>
              <a:rPr lang="en-US"/>
              <a:t>Username: hocvien</a:t>
            </a:r>
            <a:endParaRPr/>
          </a:p>
          <a:p>
            <a:pPr marL="914400" lvl="1" indent="-381000" algn="l" rtl="0">
              <a:spcBef>
                <a:spcPts val="0"/>
              </a:spcBef>
              <a:spcAft>
                <a:spcPts val="0"/>
              </a:spcAft>
              <a:buSzPts val="2400"/>
              <a:buChar char="○"/>
            </a:pPr>
            <a:r>
              <a:rPr lang="en-US"/>
              <a:t>Password: CodeGym</a:t>
            </a:r>
            <a:endParaRPr/>
          </a:p>
          <a:p>
            <a:pPr marL="914400" lvl="1" indent="-381000" algn="l" rtl="0">
              <a:spcBef>
                <a:spcPts val="0"/>
              </a:spcBef>
              <a:spcAft>
                <a:spcPts val="0"/>
              </a:spcAft>
              <a:buSzPts val="2400"/>
              <a:buChar char="○"/>
            </a:pPr>
            <a:r>
              <a:rPr lang="en-US"/>
              <a:t>Database: classicmodels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d9dd36dc2_0_1307"/>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Mô hình dữ liệu</a:t>
            </a:r>
            <a:endParaRPr/>
          </a:p>
        </p:txBody>
      </p:sp>
      <p:pic>
        <p:nvPicPr>
          <p:cNvPr id="249" name="Google Shape;249;g11d9dd36dc2_0_1307"/>
          <p:cNvPicPr preferRelativeResize="0"/>
          <p:nvPr/>
        </p:nvPicPr>
        <p:blipFill>
          <a:blip r:embed="rId3">
            <a:alphaModFix/>
          </a:blip>
          <a:stretch>
            <a:fillRect/>
          </a:stretch>
        </p:blipFill>
        <p:spPr>
          <a:xfrm>
            <a:off x="2739975" y="1203375"/>
            <a:ext cx="6712050" cy="53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d9dd36dc2_0_131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Mô tả các bảng</a:t>
            </a:r>
            <a:endParaRPr/>
          </a:p>
        </p:txBody>
      </p:sp>
      <p:sp>
        <p:nvSpPr>
          <p:cNvPr id="256" name="Google Shape;256;g11d9dd36dc2_0_1314"/>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a:t>Customers: lưu trữ dữ liệu của khách hàng.</a:t>
            </a:r>
            <a:endParaRPr/>
          </a:p>
          <a:p>
            <a:pPr marL="457200" lvl="0" indent="-406400" algn="l" rtl="0">
              <a:spcBef>
                <a:spcPts val="0"/>
              </a:spcBef>
              <a:spcAft>
                <a:spcPts val="0"/>
              </a:spcAft>
              <a:buSzPts val="2800"/>
              <a:buChar char="•"/>
            </a:pPr>
            <a:r>
              <a:rPr lang="en-US"/>
              <a:t>Products: lưu trữ danh sách các xe mô hình quy mô.</a:t>
            </a:r>
            <a:endParaRPr/>
          </a:p>
          <a:p>
            <a:pPr marL="457200" lvl="0" indent="-406400" algn="l" rtl="0">
              <a:spcBef>
                <a:spcPts val="0"/>
              </a:spcBef>
              <a:spcAft>
                <a:spcPts val="0"/>
              </a:spcAft>
              <a:buSzPts val="2800"/>
              <a:buChar char="•"/>
            </a:pPr>
            <a:r>
              <a:rPr lang="en-US"/>
              <a:t>ProductLines: lưu trữ danh sách các danh mục dòng sản phẩm.</a:t>
            </a:r>
            <a:endParaRPr/>
          </a:p>
          <a:p>
            <a:pPr marL="457200" lvl="0" indent="-406400" algn="l" rtl="0">
              <a:spcBef>
                <a:spcPts val="0"/>
              </a:spcBef>
              <a:spcAft>
                <a:spcPts val="0"/>
              </a:spcAft>
              <a:buSzPts val="2800"/>
              <a:buChar char="•"/>
            </a:pPr>
            <a:r>
              <a:rPr lang="en-US"/>
              <a:t>Orders: lưu trữ các đơn hàng bán do khách hàng đặt.</a:t>
            </a:r>
            <a:endParaRPr/>
          </a:p>
          <a:p>
            <a:pPr marL="457200" lvl="0" indent="-406400" algn="l" rtl="0">
              <a:spcBef>
                <a:spcPts val="0"/>
              </a:spcBef>
              <a:spcAft>
                <a:spcPts val="0"/>
              </a:spcAft>
              <a:buSzPts val="2800"/>
              <a:buChar char="•"/>
            </a:pPr>
            <a:r>
              <a:rPr lang="en-US"/>
              <a:t>OrderDetails: lưu trữ các chi tiết đơn hàng bán hàng cho mỗi đơn hàng bán hàng.</a:t>
            </a:r>
            <a:endParaRPr/>
          </a:p>
          <a:p>
            <a:pPr marL="457200" lvl="0" indent="-406400" algn="l" rtl="0">
              <a:spcBef>
                <a:spcPts val="0"/>
              </a:spcBef>
              <a:spcAft>
                <a:spcPts val="0"/>
              </a:spcAft>
              <a:buSzPts val="2800"/>
              <a:buChar char="•"/>
            </a:pPr>
            <a:r>
              <a:rPr lang="en-US"/>
              <a:t>Payments: lưu trữ các khoản thanh toán do khách hàng thực hiện dựa trên tài khoản của họ.</a:t>
            </a:r>
            <a:endParaRPr/>
          </a:p>
          <a:p>
            <a:pPr marL="457200" lvl="0" indent="-406400" algn="l" rtl="0">
              <a:spcBef>
                <a:spcPts val="0"/>
              </a:spcBef>
              <a:spcAft>
                <a:spcPts val="0"/>
              </a:spcAft>
              <a:buSzPts val="2800"/>
              <a:buChar char="•"/>
            </a:pPr>
            <a:r>
              <a:rPr lang="en-US"/>
              <a:t>Employees: lưu trữ tất cả thông tin của nhân viên cũng như cơ cấu tổ chức như ai báo cáo cho ai.</a:t>
            </a:r>
            <a:endParaRPr/>
          </a:p>
          <a:p>
            <a:pPr marL="457200" lvl="0" indent="-406400" algn="l" rtl="0">
              <a:spcBef>
                <a:spcPts val="0"/>
              </a:spcBef>
              <a:spcAft>
                <a:spcPts val="0"/>
              </a:spcAft>
              <a:buSzPts val="2800"/>
              <a:buChar char="•"/>
            </a:pPr>
            <a:r>
              <a:rPr lang="en-US"/>
              <a:t>Offices: lưu trữ dữ liệu văn phòng bán hàng.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df55be715_0_38"/>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Mục tiêu bài học</a:t>
            </a:r>
            <a:endParaRPr/>
          </a:p>
        </p:txBody>
      </p:sp>
      <p:sp>
        <p:nvSpPr>
          <p:cNvPr id="122" name="Google Shape;122;g11df55be715_0_38"/>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0"/>
              </a:spcBef>
              <a:spcAft>
                <a:spcPts val="0"/>
              </a:spcAft>
              <a:buSzPts val="2500"/>
              <a:buChar char="•"/>
            </a:pPr>
            <a:r>
              <a:rPr lang="en-US" sz="2500"/>
              <a:t>Trình bày được khái niệm cơ sở dữ liệu</a:t>
            </a:r>
            <a:endParaRPr sz="2500"/>
          </a:p>
          <a:p>
            <a:pPr marL="457200" lvl="0" indent="-387350" algn="l" rtl="0">
              <a:lnSpc>
                <a:spcPct val="90000"/>
              </a:lnSpc>
              <a:spcBef>
                <a:spcPts val="0"/>
              </a:spcBef>
              <a:spcAft>
                <a:spcPts val="0"/>
              </a:spcAft>
              <a:buSzPts val="2500"/>
              <a:buChar char="•"/>
            </a:pPr>
            <a:r>
              <a:rPr lang="en-US" sz="2500"/>
              <a:t>Trình bày được khái niệm SQL</a:t>
            </a:r>
            <a:endParaRPr sz="2500"/>
          </a:p>
          <a:p>
            <a:pPr marL="457200" lvl="0" indent="-387350" algn="l" rtl="0">
              <a:lnSpc>
                <a:spcPct val="90000"/>
              </a:lnSpc>
              <a:spcBef>
                <a:spcPts val="0"/>
              </a:spcBef>
              <a:spcAft>
                <a:spcPts val="0"/>
              </a:spcAft>
              <a:buSzPts val="2500"/>
              <a:buChar char="•"/>
            </a:pPr>
            <a:r>
              <a:rPr lang="en-US" sz="2500"/>
              <a:t>Trình bày được cú pháp SQL cơ bản</a:t>
            </a:r>
            <a:endParaRPr sz="2500"/>
          </a:p>
          <a:p>
            <a:pPr marL="457200" lvl="0" indent="-387350" algn="l" rtl="0">
              <a:lnSpc>
                <a:spcPct val="90000"/>
              </a:lnSpc>
              <a:spcBef>
                <a:spcPts val="0"/>
              </a:spcBef>
              <a:spcAft>
                <a:spcPts val="0"/>
              </a:spcAft>
              <a:buSzPts val="2500"/>
              <a:buChar char="•"/>
            </a:pPr>
            <a:r>
              <a:rPr lang="en-US" sz="2500"/>
              <a:t>Sử dụng được lệnh SELECT &amp; FROM</a:t>
            </a:r>
            <a:endParaRPr sz="2500"/>
          </a:p>
          <a:p>
            <a:pPr marL="457200" lvl="0" indent="-387350" algn="l" rtl="0">
              <a:spcBef>
                <a:spcPts val="0"/>
              </a:spcBef>
              <a:spcAft>
                <a:spcPts val="0"/>
              </a:spcAft>
              <a:buSzPts val="2500"/>
              <a:buChar char="•"/>
            </a:pPr>
            <a:r>
              <a:rPr lang="en-US" sz="2500"/>
              <a:t>Sử dụng được mệnh đề WHERE</a:t>
            </a:r>
            <a:endParaRPr sz="2500"/>
          </a:p>
          <a:p>
            <a:pPr marL="457200" lvl="0" indent="-387350" algn="l" rtl="0">
              <a:lnSpc>
                <a:spcPct val="90000"/>
              </a:lnSpc>
              <a:spcBef>
                <a:spcPts val="0"/>
              </a:spcBef>
              <a:spcAft>
                <a:spcPts val="0"/>
              </a:spcAft>
              <a:buSzPts val="2500"/>
              <a:buChar char="•"/>
            </a:pPr>
            <a:r>
              <a:rPr lang="en-US" sz="2500"/>
              <a:t>Sử dụng được từ khóa LIMIT</a:t>
            </a:r>
            <a:endParaRPr sz="2500"/>
          </a:p>
          <a:p>
            <a:pPr marL="457200" lvl="0" indent="-387350" algn="l" rtl="0">
              <a:lnSpc>
                <a:spcPct val="90000"/>
              </a:lnSpc>
              <a:spcBef>
                <a:spcPts val="0"/>
              </a:spcBef>
              <a:spcAft>
                <a:spcPts val="0"/>
              </a:spcAft>
              <a:buSzPts val="2500"/>
              <a:buChar char="•"/>
            </a:pPr>
            <a:r>
              <a:rPr lang="en-US" sz="2500"/>
              <a:t>Sử dụng được từ khóa ORDER BY</a:t>
            </a:r>
            <a:endParaRPr sz="2500"/>
          </a:p>
          <a:p>
            <a:pPr marL="457200" lvl="0" indent="-387350" algn="l" rtl="0">
              <a:lnSpc>
                <a:spcPct val="90000"/>
              </a:lnSpc>
              <a:spcBef>
                <a:spcPts val="0"/>
              </a:spcBef>
              <a:spcAft>
                <a:spcPts val="0"/>
              </a:spcAft>
              <a:buSzPts val="2500"/>
              <a:buChar char="•"/>
            </a:pPr>
            <a:r>
              <a:rPr lang="en-US" sz="2500"/>
              <a:t>Sử dụng được toán tử so sánh</a:t>
            </a:r>
            <a:endParaRPr sz="2500"/>
          </a:p>
          <a:p>
            <a:pPr marL="457200" lvl="0" indent="-387350" algn="l" rtl="0">
              <a:lnSpc>
                <a:spcPct val="90000"/>
              </a:lnSpc>
              <a:spcBef>
                <a:spcPts val="0"/>
              </a:spcBef>
              <a:spcAft>
                <a:spcPts val="0"/>
              </a:spcAft>
              <a:buSzPts val="2500"/>
              <a:buChar char="•"/>
            </a:pPr>
            <a:r>
              <a:rPr lang="en-US" sz="2500"/>
              <a:t>Sử dụng được toán tử logic AND, OR và NOT</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10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10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1000"/>
                                        <p:tgtEl>
                                          <p:spTgt spid="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Effect transition="in" filter="fade">
                                      <p:cBhvr>
                                        <p:cTn id="27" dur="1000"/>
                                        <p:tgtEl>
                                          <p:spTgt spid="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
                                            <p:txEl>
                                              <p:pRg st="5" end="5"/>
                                            </p:txEl>
                                          </p:spTgt>
                                        </p:tgtEl>
                                        <p:attrNameLst>
                                          <p:attrName>style.visibility</p:attrName>
                                        </p:attrNameLst>
                                      </p:cBhvr>
                                      <p:to>
                                        <p:strVal val="visible"/>
                                      </p:to>
                                    </p:set>
                                    <p:animEffect transition="in" filter="fade">
                                      <p:cBhvr>
                                        <p:cTn id="32" dur="1000"/>
                                        <p:tgtEl>
                                          <p:spTgt spid="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
                                            <p:txEl>
                                              <p:pRg st="6" end="6"/>
                                            </p:txEl>
                                          </p:spTgt>
                                        </p:tgtEl>
                                        <p:attrNameLst>
                                          <p:attrName>style.visibility</p:attrName>
                                        </p:attrNameLst>
                                      </p:cBhvr>
                                      <p:to>
                                        <p:strVal val="visible"/>
                                      </p:to>
                                    </p:set>
                                    <p:animEffect transition="in" filter="fade">
                                      <p:cBhvr>
                                        <p:cTn id="37" dur="1000"/>
                                        <p:tgtEl>
                                          <p:spTgt spid="1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2">
                                            <p:txEl>
                                              <p:pRg st="7" end="7"/>
                                            </p:txEl>
                                          </p:spTgt>
                                        </p:tgtEl>
                                        <p:attrNameLst>
                                          <p:attrName>style.visibility</p:attrName>
                                        </p:attrNameLst>
                                      </p:cBhvr>
                                      <p:to>
                                        <p:strVal val="visible"/>
                                      </p:to>
                                    </p:set>
                                    <p:animEffect transition="in" filter="fade">
                                      <p:cBhvr>
                                        <p:cTn id="42" dur="1000"/>
                                        <p:tgtEl>
                                          <p:spTgt spid="1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xEl>
                                              <p:pRg st="8" end="8"/>
                                            </p:txEl>
                                          </p:spTgt>
                                        </p:tgtEl>
                                        <p:attrNameLst>
                                          <p:attrName>style.visibility</p:attrName>
                                        </p:attrNameLst>
                                      </p:cBhvr>
                                      <p:to>
                                        <p:strVal val="visible"/>
                                      </p:to>
                                    </p:set>
                                    <p:animEffect transition="in" filter="fade">
                                      <p:cBhvr>
                                        <p:cTn id="47" dur="1000"/>
                                        <p:tgtEl>
                                          <p:spTgt spid="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d9dd36dc2_0_1339"/>
          <p:cNvSpPr txBox="1">
            <a:spLocks noGrp="1"/>
          </p:cNvSpPr>
          <p:nvPr>
            <p:ph type="title"/>
          </p:nvPr>
        </p:nvSpPr>
        <p:spPr>
          <a:xfrm>
            <a:off x="1456706" y="1685987"/>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[Bài tập] Thực thi các câu lệnh SQL</a:t>
            </a:r>
            <a:endParaRPr/>
          </a:p>
        </p:txBody>
      </p:sp>
      <p:sp>
        <p:nvSpPr>
          <p:cNvPr id="263" name="Google Shape;263;g11d9dd36dc2_0_1339"/>
          <p:cNvSpPr txBox="1">
            <a:spLocks noGrp="1"/>
          </p:cNvSpPr>
          <p:nvPr>
            <p:ph type="body" idx="1"/>
          </p:nvPr>
        </p:nvSpPr>
        <p:spPr>
          <a:xfrm>
            <a:off x="1456706" y="4565712"/>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u="sng">
                <a:solidFill>
                  <a:schemeClr val="hlink"/>
                </a:solidFill>
                <a:hlinkClick r:id="rId3"/>
              </a:rPr>
              <a:t>https://learn.codegym.vn/courses/sql-trong-phan-tich-du-lieu/lessons/sql-co-ban/quizzes/thuc-hanh-thuc-thi-cac-cau-lenh-sql</a:t>
            </a:r>
            <a:endParaRPr/>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g11df55be715_0_143"/>
          <p:cNvSpPr txBox="1">
            <a:spLocks noGrp="1"/>
          </p:cNvSpPr>
          <p:nvPr>
            <p:ph type="subTitle" idx="1"/>
          </p:nvPr>
        </p:nvSpPr>
        <p:spPr>
          <a:xfrm>
            <a:off x="1346419" y="2678592"/>
            <a:ext cx="9499200" cy="1986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2000"/>
              </a:spcBef>
              <a:spcAft>
                <a:spcPts val="0"/>
              </a:spcAft>
              <a:buClr>
                <a:srgbClr val="272781"/>
              </a:buClr>
              <a:buSzPts val="3705"/>
              <a:buNone/>
            </a:pPr>
            <a:r>
              <a:rPr lang="en-US" sz="6105" b="1">
                <a:solidFill>
                  <a:srgbClr val="272781"/>
                </a:solidFill>
                <a:latin typeface="Arial"/>
                <a:ea typeface="Arial"/>
                <a:cs typeface="Arial"/>
                <a:sym typeface="Arial"/>
              </a:rPr>
              <a:t>Q &amp; A</a:t>
            </a:r>
            <a:endParaRPr sz="3700" b="1">
              <a:solidFill>
                <a:srgbClr val="2F5496"/>
              </a:solidFill>
            </a:endParaRPr>
          </a:p>
        </p:txBody>
      </p:sp>
      <p:grpSp>
        <p:nvGrpSpPr>
          <p:cNvPr id="269" name="Google Shape;269;g11df55be715_0_143"/>
          <p:cNvGrpSpPr/>
          <p:nvPr/>
        </p:nvGrpSpPr>
        <p:grpSpPr>
          <a:xfrm>
            <a:off x="4222126" y="619488"/>
            <a:ext cx="3747870" cy="1260419"/>
            <a:chOff x="4257207" y="1339803"/>
            <a:chExt cx="3747870" cy="1260419"/>
          </a:xfrm>
        </p:grpSpPr>
        <p:pic>
          <p:nvPicPr>
            <p:cNvPr id="270" name="Google Shape;270;g11df55be715_0_143"/>
            <p:cNvPicPr preferRelativeResize="0"/>
            <p:nvPr/>
          </p:nvPicPr>
          <p:blipFill rotWithShape="1">
            <a:blip r:embed="rId3">
              <a:alphaModFix/>
            </a:blip>
            <a:srcRect/>
            <a:stretch/>
          </p:blipFill>
          <p:spPr>
            <a:xfrm>
              <a:off x="4257207" y="1339803"/>
              <a:ext cx="3747748" cy="813707"/>
            </a:xfrm>
            <a:prstGeom prst="rect">
              <a:avLst/>
            </a:prstGeom>
            <a:noFill/>
            <a:ln>
              <a:noFill/>
            </a:ln>
          </p:spPr>
        </p:pic>
        <p:sp>
          <p:nvSpPr>
            <p:cNvPr id="271" name="Google Shape;271;g11df55be715_0_143"/>
            <p:cNvSpPr txBox="1"/>
            <p:nvPr/>
          </p:nvSpPr>
          <p:spPr>
            <a:xfrm>
              <a:off x="4302177" y="2138522"/>
              <a:ext cx="3702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Raising the bar</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d9dd36dc2_0_1298"/>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Cơ sở dữ liệu</a:t>
            </a:r>
            <a:endParaRPr/>
          </a:p>
        </p:txBody>
      </p:sp>
      <p:sp>
        <p:nvSpPr>
          <p:cNvPr id="129" name="Google Shape;129;g11d9dd36dc2_0_1298"/>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a:t>Cơ sở dữ liệu (Database) là một </a:t>
            </a:r>
            <a:r>
              <a:rPr lang="en-US" b="1"/>
              <a:t>tập hợp</a:t>
            </a:r>
            <a:r>
              <a:rPr lang="en-US"/>
              <a:t> các dữ liệu </a:t>
            </a:r>
            <a:r>
              <a:rPr lang="en-US" b="1"/>
              <a:t>có tổ chức</a:t>
            </a:r>
            <a:r>
              <a:rPr lang="en-US"/>
              <a:t>, thường được lưu trữ và truy cập điện tử từ hệ thống máy tính.</a:t>
            </a:r>
            <a:endParaRPr/>
          </a:p>
          <a:p>
            <a:pPr marL="457200" lvl="0" indent="-406400" algn="l" rtl="0">
              <a:spcBef>
                <a:spcPts val="0"/>
              </a:spcBef>
              <a:spcAft>
                <a:spcPts val="0"/>
              </a:spcAft>
              <a:buSzPts val="2800"/>
              <a:buChar char="•"/>
            </a:pPr>
            <a:r>
              <a:rPr lang="en-US"/>
              <a:t>Khi cơ sở dữ liệu phức tạp hơn, chúng thường được phát triển bằng cách sử dụng các kỹ thuật thiết kế và mô hình hóa chính thức.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d9dd36dc2_0_3"/>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SQL</a:t>
            </a:r>
            <a:endParaRPr/>
          </a:p>
        </p:txBody>
      </p:sp>
      <p:sp>
        <p:nvSpPr>
          <p:cNvPr id="136" name="Google Shape;136;g11d9dd36dc2_0_3"/>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SQL là viết tắt của Structured Query Language (ngôn ngữ truy vấn có cấu trúc)</a:t>
            </a:r>
            <a:endParaRPr/>
          </a:p>
          <a:p>
            <a:pPr marL="457200" lvl="0" indent="-406400" algn="l" rtl="0">
              <a:lnSpc>
                <a:spcPct val="90000"/>
              </a:lnSpc>
              <a:spcBef>
                <a:spcPts val="0"/>
              </a:spcBef>
              <a:spcAft>
                <a:spcPts val="0"/>
              </a:spcAft>
              <a:buSzPts val="2800"/>
              <a:buChar char="•"/>
            </a:pPr>
            <a:r>
              <a:rPr lang="en-US"/>
              <a:t>Được sử dụng để thao tác với các CSDL Quan hệ</a:t>
            </a:r>
            <a:endParaRPr/>
          </a:p>
          <a:p>
            <a:pPr marL="457200" lvl="0" indent="-406400" algn="l" rtl="0">
              <a:lnSpc>
                <a:spcPct val="90000"/>
              </a:lnSpc>
              <a:spcBef>
                <a:spcPts val="0"/>
              </a:spcBef>
              <a:spcAft>
                <a:spcPts val="0"/>
              </a:spcAft>
              <a:buSzPts val="2800"/>
              <a:buChar char="•"/>
            </a:pPr>
            <a:r>
              <a:rPr lang="en-US"/>
              <a:t>Có nhiều phiên bản SQL khác nhau, mặc dù hầu hết đều sử dụng chung một cú pháp, tuy nhiên cũng có một số khác biệt</a:t>
            </a:r>
            <a:endParaRPr/>
          </a:p>
          <a:p>
            <a:pPr marL="457200" lvl="0" indent="-406400" algn="l" rtl="0">
              <a:lnSpc>
                <a:spcPct val="90000"/>
              </a:lnSpc>
              <a:spcBef>
                <a:spcPts val="0"/>
              </a:spcBef>
              <a:spcAft>
                <a:spcPts val="0"/>
              </a:spcAft>
              <a:buSzPts val="2800"/>
              <a:buChar char="•"/>
            </a:pPr>
            <a:r>
              <a:rPr lang="en-US"/>
              <a:t>Chẳng hạn, một số câu lệnh SQL dành cho MySQL có thể không thực thi được trên Microsoft SQL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44957ae66a_1_0"/>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Các nhóm câu lệnh SQL</a:t>
            </a:r>
            <a:endParaRPr/>
          </a:p>
        </p:txBody>
      </p:sp>
      <p:sp>
        <p:nvSpPr>
          <p:cNvPr id="143" name="Google Shape;143;g144957ae66a_1_0"/>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SQL có thể được chia thành 4 nhóm câu lệnh:</a:t>
            </a:r>
            <a:endParaRPr/>
          </a:p>
          <a:p>
            <a:pPr marL="457200" lvl="0" indent="-406400" algn="l" rtl="0">
              <a:spcBef>
                <a:spcPts val="1000"/>
              </a:spcBef>
              <a:spcAft>
                <a:spcPts val="0"/>
              </a:spcAft>
              <a:buSzPts val="2800"/>
              <a:buChar char="•"/>
            </a:pPr>
            <a:r>
              <a:rPr lang="en-US" b="1"/>
              <a:t>Nhóm truy vấn dữ liệu (DQL)</a:t>
            </a:r>
            <a:endParaRPr b="1"/>
          </a:p>
          <a:p>
            <a:pPr marL="914400" lvl="1" indent="-381000" algn="l" rtl="0">
              <a:spcBef>
                <a:spcPts val="0"/>
              </a:spcBef>
              <a:spcAft>
                <a:spcPts val="0"/>
              </a:spcAft>
              <a:buSzPts val="2400"/>
              <a:buChar char="•"/>
            </a:pPr>
            <a:r>
              <a:rPr lang="en-US"/>
              <a:t>Gồm các lệnh truy vấn lựa chọn (SELECT) để lấy thông tin nhưng không làm thay đổi dữ liệu trong các bảng</a:t>
            </a:r>
            <a:endParaRPr/>
          </a:p>
          <a:p>
            <a:pPr marL="457200" lvl="0" indent="-406400" algn="l" rtl="0">
              <a:spcBef>
                <a:spcPts val="0"/>
              </a:spcBef>
              <a:spcAft>
                <a:spcPts val="0"/>
              </a:spcAft>
              <a:buSzPts val="2800"/>
              <a:buChar char="•"/>
            </a:pPr>
            <a:r>
              <a:rPr lang="en-US" b="1"/>
              <a:t>Nhóm thao tác dữ liệu (DML)</a:t>
            </a:r>
            <a:endParaRPr b="1"/>
          </a:p>
          <a:p>
            <a:pPr marL="914400" lvl="1" indent="-381000" algn="l" rtl="0">
              <a:spcBef>
                <a:spcPts val="0"/>
              </a:spcBef>
              <a:spcAft>
                <a:spcPts val="0"/>
              </a:spcAft>
              <a:buSzPts val="2400"/>
              <a:buChar char="•"/>
            </a:pPr>
            <a:r>
              <a:rPr lang="en-US"/>
              <a:t>Gồm các lệnh làm thay đổi dữ liệu trong các bảng</a:t>
            </a:r>
            <a:endParaRPr/>
          </a:p>
          <a:p>
            <a:pPr marL="914400" lvl="1" indent="-381000" algn="l" rtl="0">
              <a:spcBef>
                <a:spcPts val="0"/>
              </a:spcBef>
              <a:spcAft>
                <a:spcPts val="0"/>
              </a:spcAft>
              <a:buSzPts val="2400"/>
              <a:buChar char="•"/>
            </a:pPr>
            <a:r>
              <a:rPr lang="en-US"/>
              <a:t>Ví dụ: INSERT, DELETE, UPDATE,...</a:t>
            </a:r>
            <a:endParaRPr/>
          </a:p>
          <a:p>
            <a:pPr marL="457200" lvl="0" indent="-406400" algn="l" rtl="0">
              <a:spcBef>
                <a:spcPts val="0"/>
              </a:spcBef>
              <a:spcAft>
                <a:spcPts val="0"/>
              </a:spcAft>
              <a:buSzPts val="2800"/>
              <a:buChar char="•"/>
            </a:pPr>
            <a:r>
              <a:rPr lang="en-US" b="1"/>
              <a:t>Nhóm định nghĩa dữ liệu (DDL)</a:t>
            </a:r>
            <a:endParaRPr b="1"/>
          </a:p>
          <a:p>
            <a:pPr marL="914400" lvl="1" indent="-381000" algn="l" rtl="0">
              <a:spcBef>
                <a:spcPts val="0"/>
              </a:spcBef>
              <a:spcAft>
                <a:spcPts val="0"/>
              </a:spcAft>
              <a:buSzPts val="2400"/>
              <a:buChar char="•"/>
            </a:pPr>
            <a:r>
              <a:rPr lang="en-US"/>
              <a:t>Gồm các lệnh tạo, thay đổi các bảng dữ liệu</a:t>
            </a:r>
            <a:endParaRPr/>
          </a:p>
          <a:p>
            <a:pPr marL="914400" lvl="1" indent="-381000" algn="l" rtl="0">
              <a:spcBef>
                <a:spcPts val="0"/>
              </a:spcBef>
              <a:spcAft>
                <a:spcPts val="0"/>
              </a:spcAft>
              <a:buSzPts val="2400"/>
              <a:buChar char="•"/>
            </a:pPr>
            <a:r>
              <a:rPr lang="en-US"/>
              <a:t>Ví dụ: CREATE, DROP, ALTER</a:t>
            </a:r>
            <a:endParaRPr/>
          </a:p>
          <a:p>
            <a:pPr marL="457200" lvl="0" indent="-406400" algn="l" rtl="0">
              <a:spcBef>
                <a:spcPts val="0"/>
              </a:spcBef>
              <a:spcAft>
                <a:spcPts val="0"/>
              </a:spcAft>
              <a:buSzPts val="2800"/>
              <a:buChar char="•"/>
            </a:pPr>
            <a:r>
              <a:rPr lang="en-US" b="1"/>
              <a:t>Nhóm điều khiển dữ liệu (DCL)</a:t>
            </a:r>
            <a:endParaRPr b="1"/>
          </a:p>
          <a:p>
            <a:pPr marL="914400" lvl="1" indent="-381000" algn="l" rtl="0">
              <a:spcBef>
                <a:spcPts val="0"/>
              </a:spcBef>
              <a:spcAft>
                <a:spcPts val="0"/>
              </a:spcAft>
              <a:buSzPts val="2400"/>
              <a:buChar char="•"/>
            </a:pPr>
            <a:r>
              <a:rPr lang="en-US"/>
              <a:t>Gồm các lệnh quản lý quyền truy nhập vào dữ liệu và các bảng</a:t>
            </a:r>
            <a:endParaRPr/>
          </a:p>
          <a:p>
            <a:pPr marL="914400" lvl="1" indent="-381000" algn="l" rtl="0">
              <a:spcBef>
                <a:spcPts val="0"/>
              </a:spcBef>
              <a:spcAft>
                <a:spcPts val="0"/>
              </a:spcAft>
              <a:buSzPts val="2400"/>
              <a:buChar char="•"/>
            </a:pPr>
            <a:r>
              <a:rPr lang="en-US"/>
              <a:t>Ví dụ: GRANT, REVOKE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1d9dd36dc2_0_86"/>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Sử dụng câu lệnh SQL</a:t>
            </a:r>
            <a:endParaRPr/>
          </a:p>
        </p:txBody>
      </p:sp>
      <p:sp>
        <p:nvSpPr>
          <p:cNvPr id="150" name="Google Shape;150;g11d9dd36dc2_0_86"/>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Sử dụng câu lệnh SQL, chúng ta có thể:</a:t>
            </a:r>
            <a:endParaRPr/>
          </a:p>
          <a:p>
            <a:pPr marL="914400" lvl="1" indent="-381000" algn="l" rtl="0">
              <a:lnSpc>
                <a:spcPct val="90000"/>
              </a:lnSpc>
              <a:spcBef>
                <a:spcPts val="0"/>
              </a:spcBef>
              <a:spcAft>
                <a:spcPts val="0"/>
              </a:spcAft>
              <a:buSzPts val="2400"/>
              <a:buChar char="•"/>
            </a:pPr>
            <a:r>
              <a:rPr lang="en-US"/>
              <a:t>Thực thi các câu truy vấn</a:t>
            </a:r>
            <a:endParaRPr/>
          </a:p>
          <a:p>
            <a:pPr marL="914400" lvl="1" indent="-381000" algn="l" rtl="0">
              <a:lnSpc>
                <a:spcPct val="90000"/>
              </a:lnSpc>
              <a:spcBef>
                <a:spcPts val="0"/>
              </a:spcBef>
              <a:spcAft>
                <a:spcPts val="0"/>
              </a:spcAft>
              <a:buSzPts val="2400"/>
              <a:buChar char="•"/>
            </a:pPr>
            <a:r>
              <a:rPr lang="en-US"/>
              <a:t>Truy vấn dữ liệu từ CSDL</a:t>
            </a:r>
            <a:endParaRPr/>
          </a:p>
          <a:p>
            <a:pPr marL="914400" lvl="1" indent="-381000" algn="l" rtl="0">
              <a:lnSpc>
                <a:spcPct val="90000"/>
              </a:lnSpc>
              <a:spcBef>
                <a:spcPts val="0"/>
              </a:spcBef>
              <a:spcAft>
                <a:spcPts val="0"/>
              </a:spcAft>
              <a:buSzPts val="2400"/>
              <a:buChar char="•"/>
            </a:pPr>
            <a:r>
              <a:rPr lang="en-US"/>
              <a:t>Thêm dữ liệu vào CSDL</a:t>
            </a:r>
            <a:endParaRPr/>
          </a:p>
          <a:p>
            <a:pPr marL="914400" lvl="1" indent="-381000" algn="l" rtl="0">
              <a:lnSpc>
                <a:spcPct val="90000"/>
              </a:lnSpc>
              <a:spcBef>
                <a:spcPts val="0"/>
              </a:spcBef>
              <a:spcAft>
                <a:spcPts val="0"/>
              </a:spcAft>
              <a:buSzPts val="2400"/>
              <a:buChar char="•"/>
            </a:pPr>
            <a:r>
              <a:rPr lang="en-US"/>
              <a:t>Cập nhật dữ liệu trong CSDL</a:t>
            </a:r>
            <a:endParaRPr/>
          </a:p>
          <a:p>
            <a:pPr marL="914400" lvl="1" indent="-381000" algn="l" rtl="0">
              <a:lnSpc>
                <a:spcPct val="90000"/>
              </a:lnSpc>
              <a:spcBef>
                <a:spcPts val="0"/>
              </a:spcBef>
              <a:spcAft>
                <a:spcPts val="0"/>
              </a:spcAft>
              <a:buSzPts val="2400"/>
              <a:buChar char="•"/>
            </a:pPr>
            <a:r>
              <a:rPr lang="en-US"/>
              <a:t>Xóa các bản ghi trong CSDL</a:t>
            </a:r>
            <a:endParaRPr/>
          </a:p>
          <a:p>
            <a:pPr marL="914400" lvl="1" indent="-381000" algn="l" rtl="0">
              <a:lnSpc>
                <a:spcPct val="90000"/>
              </a:lnSpc>
              <a:spcBef>
                <a:spcPts val="0"/>
              </a:spcBef>
              <a:spcAft>
                <a:spcPts val="0"/>
              </a:spcAft>
              <a:buSzPts val="2400"/>
              <a:buChar char="•"/>
            </a:pPr>
            <a:r>
              <a:rPr lang="en-US"/>
              <a:t>Tạo CSDL mới</a:t>
            </a:r>
            <a:endParaRPr/>
          </a:p>
          <a:p>
            <a:pPr marL="914400" lvl="1" indent="-381000" algn="l" rtl="0">
              <a:lnSpc>
                <a:spcPct val="90000"/>
              </a:lnSpc>
              <a:spcBef>
                <a:spcPts val="0"/>
              </a:spcBef>
              <a:spcAft>
                <a:spcPts val="0"/>
              </a:spcAft>
              <a:buSzPts val="2400"/>
              <a:buChar char="•"/>
            </a:pPr>
            <a:r>
              <a:rPr lang="en-US"/>
              <a:t>Tạo bảng mới trong CSDL</a:t>
            </a:r>
            <a:endParaRPr/>
          </a:p>
          <a:p>
            <a:pPr marL="914400" lvl="1" indent="-381000" algn="l" rtl="0">
              <a:lnSpc>
                <a:spcPct val="90000"/>
              </a:lnSpc>
              <a:spcBef>
                <a:spcPts val="0"/>
              </a:spcBef>
              <a:spcAft>
                <a:spcPts val="0"/>
              </a:spcAft>
              <a:buSzPts val="2400"/>
              <a:buChar char="•"/>
            </a:pPr>
            <a:r>
              <a:rPr lang="en-US"/>
              <a:t>Xóa CSDL</a:t>
            </a:r>
            <a:endParaRPr/>
          </a:p>
          <a:p>
            <a:pPr marL="914400" lvl="1" indent="-381000" algn="l" rtl="0">
              <a:lnSpc>
                <a:spcPct val="90000"/>
              </a:lnSpc>
              <a:spcBef>
                <a:spcPts val="0"/>
              </a:spcBef>
              <a:spcAft>
                <a:spcPts val="0"/>
              </a:spcAft>
              <a:buSzPts val="2400"/>
              <a:buChar char="•"/>
            </a:pPr>
            <a:r>
              <a:rPr lang="en-US"/>
              <a:t>Xóa bảng</a:t>
            </a:r>
            <a:endParaRPr/>
          </a:p>
          <a:p>
            <a:pPr marL="914400" lvl="1" indent="-381000" algn="l" rtl="0">
              <a:lnSpc>
                <a:spcPct val="90000"/>
              </a:lnSpc>
              <a:spcBef>
                <a:spcPts val="0"/>
              </a:spcBef>
              <a:spcAft>
                <a:spcPts val="0"/>
              </a:spcAft>
              <a:buSzPts val="2400"/>
              <a:buChar char="•"/>
            </a:pP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d9dd36dc2_0_169"/>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Cú pháp của SQL</a:t>
            </a:r>
            <a:endParaRPr/>
          </a:p>
        </p:txBody>
      </p:sp>
      <p:sp>
        <p:nvSpPr>
          <p:cNvPr id="157" name="Google Shape;157;g11d9dd36dc2_0_169"/>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Một số từ khóa quan trọng:</a:t>
            </a:r>
            <a:endParaRPr/>
          </a:p>
          <a:p>
            <a:pPr marL="914400" lvl="1" indent="-381000" algn="l" rtl="0">
              <a:lnSpc>
                <a:spcPct val="90000"/>
              </a:lnSpc>
              <a:spcBef>
                <a:spcPts val="0"/>
              </a:spcBef>
              <a:spcAft>
                <a:spcPts val="0"/>
              </a:spcAft>
              <a:buSzPts val="2400"/>
              <a:buChar char="•"/>
            </a:pPr>
            <a:r>
              <a:rPr lang="en-US" b="1"/>
              <a:t>SELECT, UPDATE, DELETE, INSERT,</a:t>
            </a:r>
            <a:endParaRPr b="1"/>
          </a:p>
          <a:p>
            <a:pPr marL="914400" lvl="1" indent="-381000" algn="l" rtl="0">
              <a:lnSpc>
                <a:spcPct val="90000"/>
              </a:lnSpc>
              <a:spcBef>
                <a:spcPts val="0"/>
              </a:spcBef>
              <a:spcAft>
                <a:spcPts val="0"/>
              </a:spcAft>
              <a:buSzPts val="2400"/>
              <a:buChar char="•"/>
            </a:pPr>
            <a:r>
              <a:rPr lang="en-US" b="1"/>
              <a:t>CREATE, ALTER, DROP</a:t>
            </a:r>
            <a:endParaRPr/>
          </a:p>
          <a:p>
            <a:pPr marL="457200" lvl="0" indent="-406400" algn="l" rtl="0">
              <a:lnSpc>
                <a:spcPct val="90000"/>
              </a:lnSpc>
              <a:spcBef>
                <a:spcPts val="0"/>
              </a:spcBef>
              <a:spcAft>
                <a:spcPts val="0"/>
              </a:spcAft>
              <a:buSzPts val="2800"/>
              <a:buChar char="•"/>
            </a:pPr>
            <a:r>
              <a:rPr lang="en-US"/>
              <a:t>Nên đặt dấu chấm phẩy (;) ở cuối mỗi câu lệnh</a:t>
            </a:r>
            <a:endParaRPr/>
          </a:p>
          <a:p>
            <a:pPr marL="457200" lvl="0" indent="-406400" algn="l" rtl="0">
              <a:lnSpc>
                <a:spcPct val="90000"/>
              </a:lnSpc>
              <a:spcBef>
                <a:spcPts val="0"/>
              </a:spcBef>
              <a:spcAft>
                <a:spcPts val="0"/>
              </a:spcAft>
              <a:buSzPts val="2800"/>
              <a:buChar char="•"/>
            </a:pPr>
            <a:r>
              <a:rPr lang="en-US"/>
              <a:t>Từ khóa không phân biệt chữ hoa và chữ thường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d9dd36dc2_0_25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a:latin typeface="Open Sans SemiBold"/>
                <a:ea typeface="Open Sans SemiBold"/>
                <a:cs typeface="Open Sans SemiBold"/>
                <a:sym typeface="Open Sans SemiBold"/>
              </a:rPr>
              <a:t>Sử dụng SELECT &amp; FROM</a:t>
            </a:r>
            <a:endParaRPr/>
          </a:p>
        </p:txBody>
      </p:sp>
      <p:sp>
        <p:nvSpPr>
          <p:cNvPr id="164" name="Google Shape;164;g11d9dd36dc2_0_25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Cú pháp câu lệnh SELECT: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65" name="Google Shape;165;g11d9dd36dc2_0_252"/>
          <p:cNvSpPr txBox="1"/>
          <p:nvPr/>
        </p:nvSpPr>
        <p:spPr>
          <a:xfrm>
            <a:off x="1665194" y="2240753"/>
            <a:ext cx="6096000" cy="9543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800" b="0" i="0" u="none" strike="noStrike" cap="none">
                <a:solidFill>
                  <a:srgbClr val="0000CD"/>
                </a:solidFill>
                <a:latin typeface="Calibri"/>
                <a:ea typeface="Calibri"/>
                <a:cs typeface="Calibri"/>
                <a:sym typeface="Calibri"/>
              </a:rPr>
              <a:t>SELECT</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column1</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 column2, ...</a:t>
            </a:r>
            <a:br>
              <a:rPr lang="en-US" sz="2800" b="0" i="1" u="none" strike="noStrike" cap="none">
                <a:solidFill>
                  <a:srgbClr val="000000"/>
                </a:solidFill>
                <a:latin typeface="Calibri"/>
                <a:ea typeface="Calibri"/>
                <a:cs typeface="Calibri"/>
                <a:sym typeface="Calibri"/>
              </a:rPr>
            </a:br>
            <a:r>
              <a:rPr lang="en-US" sz="2800" b="0" i="0" u="none" strike="noStrike" cap="none">
                <a:solidFill>
                  <a:srgbClr val="0000CD"/>
                </a:solidFill>
                <a:latin typeface="Calibri"/>
                <a:ea typeface="Calibri"/>
                <a:cs typeface="Calibri"/>
                <a:sym typeface="Calibri"/>
              </a:rPr>
              <a:t>FROM</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table_name</a:t>
            </a:r>
            <a:r>
              <a:rPr lang="en-US" sz="2800" b="0" i="0" u="none" strike="noStrike" cap="none">
                <a:solidFill>
                  <a:srgbClr val="000000"/>
                </a:solidFill>
                <a:latin typeface="Calibri"/>
                <a:ea typeface="Calibri"/>
                <a:cs typeface="Calibri"/>
                <a:sym typeface="Calibri"/>
              </a:rPr>
              <a:t>; </a:t>
            </a:r>
            <a:endParaRPr sz="2800"/>
          </a:p>
        </p:txBody>
      </p:sp>
      <p:sp>
        <p:nvSpPr>
          <p:cNvPr id="166" name="Google Shape;166;g11d9dd36dc2_0_252"/>
          <p:cNvSpPr txBox="1"/>
          <p:nvPr/>
        </p:nvSpPr>
        <p:spPr>
          <a:xfrm>
            <a:off x="1665200" y="4137750"/>
            <a:ext cx="7073400" cy="5232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800" b="0" i="0" u="none" strike="noStrike" cap="none">
                <a:solidFill>
                  <a:srgbClr val="0000CD"/>
                </a:solidFill>
                <a:latin typeface="Calibri"/>
                <a:ea typeface="Calibri"/>
                <a:cs typeface="Calibri"/>
                <a:sym typeface="Calibri"/>
              </a:rPr>
              <a:t>SELECT</a:t>
            </a:r>
            <a:r>
              <a:rPr lang="en-US" sz="2800" b="0" i="0" u="none" strike="noStrike" cap="none">
                <a:solidFill>
                  <a:srgbClr val="000000"/>
                </a:solidFill>
                <a:latin typeface="Calibri"/>
                <a:ea typeface="Calibri"/>
                <a:cs typeface="Calibri"/>
                <a:sym typeface="Calibri"/>
              </a:rPr>
              <a:t> CustomerName, City </a:t>
            </a:r>
            <a:r>
              <a:rPr lang="en-US" sz="2800" b="0" i="0" u="none" strike="noStrike" cap="none">
                <a:solidFill>
                  <a:srgbClr val="0000CD"/>
                </a:solidFill>
                <a:latin typeface="Calibri"/>
                <a:ea typeface="Calibri"/>
                <a:cs typeface="Calibri"/>
                <a:sym typeface="Calibri"/>
              </a:rPr>
              <a:t>FROM</a:t>
            </a:r>
            <a:r>
              <a:rPr lang="en-US" sz="2800" b="0" i="0" u="none" strike="noStrike" cap="none">
                <a:solidFill>
                  <a:srgbClr val="000000"/>
                </a:solidFill>
                <a:latin typeface="Calibri"/>
                <a:ea typeface="Calibri"/>
                <a:cs typeface="Calibri"/>
                <a:sym typeface="Calibri"/>
              </a:rPr>
              <a:t> Customers;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d9dd36dc2_0_424"/>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WHERE</a:t>
            </a:r>
            <a:endParaRPr/>
          </a:p>
        </p:txBody>
      </p:sp>
      <p:sp>
        <p:nvSpPr>
          <p:cNvPr id="173" name="Google Shape;173;g11d9dd36dc2_0_424"/>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br>
              <a:rPr lang="en-US" sz="2800">
                <a:solidFill>
                  <a:schemeClr val="dk1"/>
                </a:solidFill>
                <a:latin typeface="Open Sans"/>
                <a:ea typeface="Open Sans"/>
                <a:cs typeface="Open Sans"/>
                <a:sym typeface="Open Sans"/>
              </a:rPr>
            </a:br>
            <a:br>
              <a:rPr lang="en-US" sz="2800">
                <a:solidFill>
                  <a:schemeClr val="dk1"/>
                </a:solidFill>
                <a:latin typeface="Open Sans"/>
                <a:ea typeface="Open Sans"/>
                <a:cs typeface="Open Sans"/>
                <a:sym typeface="Open Sans"/>
              </a:rPr>
            </a:b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74" name="Google Shape;174;g11d9dd36dc2_0_424"/>
          <p:cNvSpPr txBox="1"/>
          <p:nvPr/>
        </p:nvSpPr>
        <p:spPr>
          <a:xfrm>
            <a:off x="1617996" y="2035170"/>
            <a:ext cx="6096000" cy="13854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800" b="0" i="0" u="none" strike="noStrike" cap="none">
                <a:solidFill>
                  <a:srgbClr val="0000CD"/>
                </a:solidFill>
                <a:latin typeface="Calibri"/>
                <a:ea typeface="Calibri"/>
                <a:cs typeface="Calibri"/>
                <a:sym typeface="Calibri"/>
              </a:rPr>
              <a:t>SELECT</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column1</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 column2, ...</a:t>
            </a:r>
            <a:br>
              <a:rPr lang="en-US" sz="2800" b="0" i="1" u="none" strike="noStrike" cap="none">
                <a:solidFill>
                  <a:srgbClr val="000000"/>
                </a:solidFill>
                <a:latin typeface="Calibri"/>
                <a:ea typeface="Calibri"/>
                <a:cs typeface="Calibri"/>
                <a:sym typeface="Calibri"/>
              </a:rPr>
            </a:br>
            <a:r>
              <a:rPr lang="en-US" sz="2800" b="0" i="0" u="none" strike="noStrike" cap="none">
                <a:solidFill>
                  <a:srgbClr val="0000CD"/>
                </a:solidFill>
                <a:latin typeface="Calibri"/>
                <a:ea typeface="Calibri"/>
                <a:cs typeface="Calibri"/>
                <a:sym typeface="Calibri"/>
              </a:rPr>
              <a:t>FROM</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table_name</a:t>
            </a:r>
            <a:br>
              <a:rPr lang="en-US" sz="2800" b="0" i="1" u="none" strike="noStrike" cap="none">
                <a:solidFill>
                  <a:srgbClr val="000000"/>
                </a:solidFill>
                <a:latin typeface="Calibri"/>
                <a:ea typeface="Calibri"/>
                <a:cs typeface="Calibri"/>
                <a:sym typeface="Calibri"/>
              </a:rPr>
            </a:br>
            <a:r>
              <a:rPr lang="en-US" sz="2800" b="0" i="0" u="none" strike="noStrike" cap="none">
                <a:solidFill>
                  <a:srgbClr val="0000CD"/>
                </a:solidFill>
                <a:latin typeface="Calibri"/>
                <a:ea typeface="Calibri"/>
                <a:cs typeface="Calibri"/>
                <a:sym typeface="Calibri"/>
              </a:rPr>
              <a:t>WHERE</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condition</a:t>
            </a:r>
            <a:r>
              <a:rPr lang="en-US" sz="2800" b="0" i="0" u="none" strike="noStrike" cap="none">
                <a:solidFill>
                  <a:srgbClr val="000000"/>
                </a:solidFill>
                <a:latin typeface="Calibri"/>
                <a:ea typeface="Calibri"/>
                <a:cs typeface="Calibri"/>
                <a:sym typeface="Calibri"/>
              </a:rPr>
              <a:t>; </a:t>
            </a:r>
            <a:endParaRPr sz="2800"/>
          </a:p>
        </p:txBody>
      </p:sp>
      <p:sp>
        <p:nvSpPr>
          <p:cNvPr id="175" name="Google Shape;175;g11d9dd36dc2_0_424"/>
          <p:cNvSpPr txBox="1"/>
          <p:nvPr/>
        </p:nvSpPr>
        <p:spPr>
          <a:xfrm>
            <a:off x="1617995" y="4310247"/>
            <a:ext cx="6096000" cy="954300"/>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US" sz="2800" b="0" i="0" u="none" strike="noStrike" cap="none">
                <a:solidFill>
                  <a:srgbClr val="0000CD"/>
                </a:solidFill>
                <a:latin typeface="Calibri"/>
                <a:ea typeface="Calibri"/>
                <a:cs typeface="Calibri"/>
                <a:sym typeface="Calibri"/>
              </a:rPr>
              <a:t>SELECT</a:t>
            </a:r>
            <a:r>
              <a:rPr lang="en-US" sz="2800" b="0" i="0" u="none" strike="noStrike" cap="none">
                <a:solidFill>
                  <a:srgbClr val="000000"/>
                </a:solidFill>
                <a:latin typeface="Calibri"/>
                <a:ea typeface="Calibri"/>
                <a:cs typeface="Calibri"/>
                <a:sym typeface="Calibri"/>
              </a:rPr>
              <a:t> * </a:t>
            </a:r>
            <a:r>
              <a:rPr lang="en-US" sz="2800" b="0" i="0" u="none" strike="noStrike" cap="none">
                <a:solidFill>
                  <a:srgbClr val="0000CD"/>
                </a:solidFill>
                <a:latin typeface="Calibri"/>
                <a:ea typeface="Calibri"/>
                <a:cs typeface="Calibri"/>
                <a:sym typeface="Calibri"/>
              </a:rPr>
              <a:t>FROM</a:t>
            </a:r>
            <a:r>
              <a:rPr lang="en-US" sz="2800" b="0" i="0" u="none" strike="noStrike" cap="none">
                <a:solidFill>
                  <a:srgbClr val="000000"/>
                </a:solidFill>
                <a:latin typeface="Calibri"/>
                <a:ea typeface="Calibri"/>
                <a:cs typeface="Calibri"/>
                <a:sym typeface="Calibri"/>
              </a:rPr>
              <a:t> Customers</a:t>
            </a:r>
            <a:br>
              <a:rPr lang="en-US" sz="2800" b="0" i="0" u="none" strike="noStrike" cap="none">
                <a:solidFill>
                  <a:srgbClr val="000000"/>
                </a:solidFill>
                <a:latin typeface="Calibri"/>
                <a:ea typeface="Calibri"/>
                <a:cs typeface="Calibri"/>
                <a:sym typeface="Calibri"/>
              </a:rPr>
            </a:br>
            <a:r>
              <a:rPr lang="en-US" sz="2800" b="0" i="0" u="none" strike="noStrike" cap="none">
                <a:solidFill>
                  <a:srgbClr val="0000CD"/>
                </a:solidFill>
                <a:latin typeface="Calibri"/>
                <a:ea typeface="Calibri"/>
                <a:cs typeface="Calibri"/>
                <a:sym typeface="Calibri"/>
              </a:rPr>
              <a:t>WHERE</a:t>
            </a:r>
            <a:r>
              <a:rPr lang="en-US" sz="2800" b="0" i="0" u="none" strike="noStrike" cap="none">
                <a:solidFill>
                  <a:srgbClr val="000000"/>
                </a:solidFill>
                <a:latin typeface="Calibri"/>
                <a:ea typeface="Calibri"/>
                <a:cs typeface="Calibri"/>
                <a:sym typeface="Calibri"/>
              </a:rPr>
              <a:t> Country=</a:t>
            </a:r>
            <a:r>
              <a:rPr lang="en-US" sz="2800" b="0" i="0" u="none" strike="noStrike" cap="none">
                <a:solidFill>
                  <a:srgbClr val="A52A2A"/>
                </a:solidFill>
                <a:latin typeface="Calibri"/>
                <a:ea typeface="Calibri"/>
                <a:cs typeface="Calibri"/>
                <a:sym typeface="Calibri"/>
              </a:rPr>
              <a:t>'Mexico'</a:t>
            </a:r>
            <a:r>
              <a:rPr lang="en-US" sz="2800" b="0" i="0" u="none" strike="noStrike" cap="none">
                <a:solidFill>
                  <a:srgbClr val="000000"/>
                </a:solidFill>
                <a:latin typeface="Calibri"/>
                <a:ea typeface="Calibri"/>
                <a:cs typeface="Calibri"/>
                <a:sym typeface="Calibri"/>
              </a:rPr>
              <a:t>; </a:t>
            </a:r>
            <a:endParaRPr sz="2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2239</Words>
  <Application>Microsoft Office PowerPoint</Application>
  <PresentationFormat>Widescreen</PresentationFormat>
  <Paragraphs>247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Open Sans</vt:lpstr>
      <vt:lpstr>Calibri</vt:lpstr>
      <vt:lpstr>Consolas</vt:lpstr>
      <vt:lpstr>Open Sans Light</vt:lpstr>
      <vt:lpstr>Open Sans SemiBold</vt:lpstr>
      <vt:lpstr>Arial</vt:lpstr>
      <vt:lpstr>Office Theme</vt:lpstr>
      <vt:lpstr>Tổng quan SQL</vt:lpstr>
      <vt:lpstr>Mục tiêu bài học</vt:lpstr>
      <vt:lpstr>Cơ sở dữ liệu</vt:lpstr>
      <vt:lpstr>SQL</vt:lpstr>
      <vt:lpstr>Các nhóm câu lệnh SQL</vt:lpstr>
      <vt:lpstr>Sử dụng câu lệnh SQL</vt:lpstr>
      <vt:lpstr>Cú pháp của SQL</vt:lpstr>
      <vt:lpstr>Sử dụng SELECT &amp; FROM</vt:lpstr>
      <vt:lpstr>Câu lệnh WHERE</vt:lpstr>
      <vt:lpstr>Các toán tử trong câu lệnh WHERE</vt:lpstr>
      <vt:lpstr>Toán tử AND</vt:lpstr>
      <vt:lpstr>Toán tử OR</vt:lpstr>
      <vt:lpstr>Toán tử NOT</vt:lpstr>
      <vt:lpstr>Kết hợp AND, OR và NOT</vt:lpstr>
      <vt:lpstr>Câu lệnh ORDER BY</vt:lpstr>
      <vt:lpstr>Câu lệnh ORDER BY: Ví dụ</vt:lpstr>
      <vt:lpstr>[Thực hành] Kết nối SQL</vt:lpstr>
      <vt:lpstr>Mô hình dữ liệu</vt:lpstr>
      <vt:lpstr>Mô tả các bảng</vt:lpstr>
      <vt:lpstr>[Bài tập] Thực thi các câu lệnh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SQL</dc:title>
  <cp:lastModifiedBy>Student User</cp:lastModifiedBy>
  <cp:revision>1</cp:revision>
  <dcterms:modified xsi:type="dcterms:W3CDTF">2022-08-23T15:00:06Z</dcterms:modified>
</cp:coreProperties>
</file>