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77" r:id="rId10"/>
    <p:sldId id="264" r:id="rId11"/>
    <p:sldId id="265" r:id="rId12"/>
    <p:sldId id="266" r:id="rId13"/>
    <p:sldId id="267" r:id="rId14"/>
    <p:sldId id="268" r:id="rId15"/>
    <p:sldId id="276" r:id="rId16"/>
    <p:sldId id="269" r:id="rId17"/>
    <p:sldId id="270" r:id="rId18"/>
    <p:sldId id="271" r:id="rId19"/>
    <p:sldId id="272" r:id="rId20"/>
    <p:sldId id="273" r:id="rId21"/>
    <p:sldId id="274"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75" r:id="rId36"/>
  </p:sldIdLst>
  <p:sldSz cx="12192000" cy="6858000"/>
  <p:notesSz cx="6858000" cy="9144000"/>
  <p:embeddedFontLst>
    <p:embeddedFont>
      <p:font typeface="Calibri" panose="020F0502020204030204" pitchFamily="34" charset="0"/>
      <p:regular r:id="rId38"/>
      <p:bold r:id="rId39"/>
      <p:italic r:id="rId40"/>
      <p:boldItalic r:id="rId41"/>
    </p:embeddedFont>
    <p:embeddedFont>
      <p:font typeface="Consolas" panose="020B0609020204030204" pitchFamily="49" charset="0"/>
      <p:regular r:id="rId42"/>
      <p:bold r:id="rId43"/>
      <p:italic r:id="rId44"/>
      <p:boldItalic r:id="rId45"/>
    </p:embeddedFont>
    <p:embeddedFont>
      <p:font typeface="Open Sans" panose="020B0606030504020204" pitchFamily="34" charset="0"/>
      <p:regular r:id="rId46"/>
      <p:bold r:id="rId47"/>
      <p:italic r:id="rId48"/>
      <p:boldItalic r:id="rId49"/>
    </p:embeddedFont>
    <p:embeddedFont>
      <p:font typeface="Open Sans Light" panose="020B0306030504020204" pitchFamily="34" charset="0"/>
      <p:regular r:id="rId50"/>
      <p:bold r:id="rId51"/>
      <p:italic r:id="rId52"/>
      <p:boldItalic r:id="rId53"/>
    </p:embeddedFont>
    <p:embeddedFont>
      <p:font typeface="Open Sans SemiBold" panose="020B0706030804020204" pitchFamily="3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8" roundtripDataSignature="AMtx7miZkwhilUU8KtIKV4AxOverGo7pg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B43BBC-EBED-4EB1-8001-FBA347E85749}">
  <a:tblStyle styleId="{93B43BBC-EBED-4EB1-8001-FBA347E8574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761" autoAdjust="0"/>
  </p:normalViewPr>
  <p:slideViewPr>
    <p:cSldViewPr snapToGrid="0">
      <p:cViewPr varScale="1">
        <p:scale>
          <a:sx n="102" d="100"/>
          <a:sy n="102" d="100"/>
        </p:scale>
        <p:origin x="114" y="3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customschemas.google.com/relationships/presentationmetadata" Target="meta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font" Target="fonts/font19.fntdata"/><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font" Target="fonts/font17.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57" Type="http://schemas.openxmlformats.org/officeDocument/2006/relationships/font" Target="fonts/font2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1d9dd36dc2_0_5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g11d9dd36dc2_0_50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Các toán tử trong câu lệnh WHERE có thể là:</a:t>
            </a:r>
            <a:endParaRPr/>
          </a:p>
          <a:p>
            <a:pPr marL="171450" lvl="0" indent="-171450" algn="l" rtl="0">
              <a:lnSpc>
                <a:spcPct val="100000"/>
              </a:lnSpc>
              <a:spcBef>
                <a:spcPts val="0"/>
              </a:spcBef>
              <a:spcAft>
                <a:spcPts val="0"/>
              </a:spcAft>
              <a:buClr>
                <a:schemeClr val="dk1"/>
              </a:buClr>
              <a:buSzPts val="1200"/>
              <a:buFont typeface="Arial"/>
              <a:buChar char="•"/>
            </a:pPr>
            <a:r>
              <a:rPr lang="en-US"/>
              <a:t>Toán tử bằng, </a:t>
            </a:r>
            <a:endParaRPr/>
          </a:p>
          <a:p>
            <a:pPr marL="171450" lvl="0" indent="-171450" algn="l" rtl="0">
              <a:lnSpc>
                <a:spcPct val="100000"/>
              </a:lnSpc>
              <a:spcBef>
                <a:spcPts val="0"/>
              </a:spcBef>
              <a:spcAft>
                <a:spcPts val="0"/>
              </a:spcAft>
              <a:buClr>
                <a:schemeClr val="dk1"/>
              </a:buClr>
              <a:buSzPts val="1200"/>
              <a:buFont typeface="Arial"/>
              <a:buChar char="•"/>
            </a:pPr>
            <a:r>
              <a:rPr lang="en-US"/>
              <a:t>toán tử khác, </a:t>
            </a:r>
            <a:endParaRPr/>
          </a:p>
          <a:p>
            <a:pPr marL="171450" lvl="0" indent="-171450" algn="l" rtl="0">
              <a:lnSpc>
                <a:spcPct val="100000"/>
              </a:lnSpc>
              <a:spcBef>
                <a:spcPts val="0"/>
              </a:spcBef>
              <a:spcAft>
                <a:spcPts val="0"/>
              </a:spcAft>
              <a:buClr>
                <a:schemeClr val="dk1"/>
              </a:buClr>
              <a:buSzPts val="1200"/>
              <a:buFont typeface="Arial"/>
              <a:buChar char="•"/>
            </a:pPr>
            <a:r>
              <a:rPr lang="en-US"/>
              <a:t>toán tử lớn hơn, </a:t>
            </a:r>
            <a:endParaRPr/>
          </a:p>
          <a:p>
            <a:pPr marL="171450" lvl="0" indent="-171450" algn="l" rtl="0">
              <a:lnSpc>
                <a:spcPct val="100000"/>
              </a:lnSpc>
              <a:spcBef>
                <a:spcPts val="0"/>
              </a:spcBef>
              <a:spcAft>
                <a:spcPts val="0"/>
              </a:spcAft>
              <a:buClr>
                <a:schemeClr val="dk1"/>
              </a:buClr>
              <a:buSzPts val="1200"/>
              <a:buFont typeface="Arial"/>
              <a:buChar char="•"/>
            </a:pPr>
            <a:r>
              <a:rPr lang="en-US"/>
              <a:t>toán tử nhỏ hơn</a:t>
            </a:r>
            <a:endParaRPr/>
          </a:p>
          <a:p>
            <a:pPr marL="171450" lvl="0" indent="-171450" algn="l" rtl="0">
              <a:lnSpc>
                <a:spcPct val="100000"/>
              </a:lnSpc>
              <a:spcBef>
                <a:spcPts val="0"/>
              </a:spcBef>
              <a:spcAft>
                <a:spcPts val="0"/>
              </a:spcAft>
              <a:buClr>
                <a:schemeClr val="dk1"/>
              </a:buClr>
              <a:buSzPts val="1200"/>
              <a:buFont typeface="Arial"/>
              <a:buChar char="•"/>
            </a:pPr>
            <a:r>
              <a:rPr lang="en-US"/>
              <a:t>Toán tử lớn hơn hoặc bằng</a:t>
            </a:r>
            <a:endParaRPr/>
          </a:p>
          <a:p>
            <a:pPr marL="171450" lvl="0" indent="-171450" algn="l" rtl="0">
              <a:lnSpc>
                <a:spcPct val="100000"/>
              </a:lnSpc>
              <a:spcBef>
                <a:spcPts val="0"/>
              </a:spcBef>
              <a:spcAft>
                <a:spcPts val="0"/>
              </a:spcAft>
              <a:buClr>
                <a:schemeClr val="dk1"/>
              </a:buClr>
              <a:buSzPts val="1200"/>
              <a:buFont typeface="Arial"/>
              <a:buChar char="•"/>
            </a:pPr>
            <a:r>
              <a:rPr lang="en-US"/>
              <a:t>Toán tử nhỏ hơn hoặc bằng</a:t>
            </a:r>
            <a:endParaRPr/>
          </a:p>
          <a:p>
            <a:pPr marL="171450" lvl="0" indent="-171450" algn="l" rtl="0">
              <a:lnSpc>
                <a:spcPct val="100000"/>
              </a:lnSpc>
              <a:spcBef>
                <a:spcPts val="0"/>
              </a:spcBef>
              <a:spcAft>
                <a:spcPts val="0"/>
              </a:spcAft>
              <a:buClr>
                <a:schemeClr val="dk1"/>
              </a:buClr>
              <a:buSzPts val="1200"/>
              <a:buFont typeface="Arial"/>
              <a:buChar char="•"/>
            </a:pPr>
            <a:r>
              <a:rPr lang="en-US"/>
              <a:t>Toán tử between lấy dữ liệu nằm trong khoảng</a:t>
            </a:r>
            <a:endParaRPr/>
          </a:p>
          <a:p>
            <a:pPr marL="171450" lvl="0" indent="-171450" algn="l" rtl="0">
              <a:lnSpc>
                <a:spcPct val="100000"/>
              </a:lnSpc>
              <a:spcBef>
                <a:spcPts val="0"/>
              </a:spcBef>
              <a:spcAft>
                <a:spcPts val="0"/>
              </a:spcAft>
              <a:buClr>
                <a:schemeClr val="dk1"/>
              </a:buClr>
              <a:buSzPts val="1200"/>
              <a:buFont typeface="Arial"/>
              <a:buChar char="•"/>
            </a:pPr>
            <a:r>
              <a:rPr lang="en-US"/>
              <a:t>Toán tử like lấy dữ liệu so sánh theo mẫu (pattern)</a:t>
            </a:r>
            <a:endParaRPr/>
          </a:p>
          <a:p>
            <a:pPr marL="171450" lvl="0" indent="-171450" algn="l" rtl="0">
              <a:lnSpc>
                <a:spcPct val="100000"/>
              </a:lnSpc>
              <a:spcBef>
                <a:spcPts val="0"/>
              </a:spcBef>
              <a:spcAft>
                <a:spcPts val="0"/>
              </a:spcAft>
              <a:buClr>
                <a:schemeClr val="dk1"/>
              </a:buClr>
              <a:buSzPts val="1200"/>
              <a:buFont typeface="Arial"/>
              <a:buChar char="•"/>
            </a:pPr>
            <a:r>
              <a:rPr lang="en-US"/>
              <a:t>Toán tử in so sánh theo 1 danh sách các giá trị</a:t>
            </a:r>
            <a:endParaRPr/>
          </a:p>
        </p:txBody>
      </p:sp>
      <p:sp>
        <p:nvSpPr>
          <p:cNvPr id="172" name="Google Shape;172;g11d9dd36dc2_0_50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1d9dd36dc2_0_5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g11d9dd36dc2_0_5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Toán tử AND được sử dụng để nối hai biểu thức điều kiện, kết quả cuối cùng là true nếu hai biểu thức điều kiện đều là true. Nếu một trong hai biểu thức điều kiện là false thì kết quả cuối cùng là false.</a:t>
            </a:r>
            <a:endParaRPr/>
          </a:p>
          <a:p>
            <a:pPr marL="0" lvl="0" indent="0" algn="l" rtl="0">
              <a:lnSpc>
                <a:spcPct val="100000"/>
              </a:lnSpc>
              <a:spcBef>
                <a:spcPts val="0"/>
              </a:spcBef>
              <a:spcAft>
                <a:spcPts val="0"/>
              </a:spcAft>
              <a:buSzPts val="1400"/>
              <a:buNone/>
            </a:pPr>
            <a:r>
              <a:rPr lang="en-US"/>
              <a:t>Trong ví dụ này, chúng ta đang truy vấn tất cả khách hàng có quốc gia là Germany và thành phố là Berlin</a:t>
            </a:r>
            <a:endParaRPr/>
          </a:p>
        </p:txBody>
      </p:sp>
      <p:sp>
        <p:nvSpPr>
          <p:cNvPr id="179" name="Google Shape;179;g11d9dd36dc2_0_59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d9dd36dc2_0_6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g11d9dd36dc2_0_67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Toán tử OR được sử dụng để nối hai biểu thức điều kiện, kết quả trả về là true nếu một trong hai biểu thức điều kiện là true, còn kết quả là false nếu toàn bộ 2 biểu thức điều kiện đều là false.</a:t>
            </a:r>
            <a:endParaRPr/>
          </a:p>
          <a:p>
            <a:pPr marL="0" lvl="0" indent="0" algn="l" rtl="0">
              <a:lnSpc>
                <a:spcPct val="100000"/>
              </a:lnSpc>
              <a:spcBef>
                <a:spcPts val="0"/>
              </a:spcBef>
              <a:spcAft>
                <a:spcPts val="0"/>
              </a:spcAft>
              <a:buSzPts val="1400"/>
              <a:buNone/>
            </a:pPr>
            <a:r>
              <a:rPr lang="en-US"/>
              <a:t>Trong ví dụ này, chúng ta đang truy vấn tất cả các khách hàng có thành phố là Berlin hoặc là Munchen</a:t>
            </a:r>
            <a:endParaRPr/>
          </a:p>
        </p:txBody>
      </p:sp>
      <p:sp>
        <p:nvSpPr>
          <p:cNvPr id="188" name="Google Shape;188;g11d9dd36dc2_0_67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1d9dd36dc2_0_7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g11d9dd36dc2_0_76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Toán tử NOT được sử dụng để phủ định giá trị của một biểu thức điều kiện. Kết quả cuối cùng là true nếu giá trị của biểu thức điều kiện là false. Kết quả cuối cùng là FALSE nếu giá trị của biểu thức điều kiện là true.</a:t>
            </a:r>
            <a:endParaRPr/>
          </a:p>
          <a:p>
            <a:pPr marL="0" lvl="0" indent="0" algn="l" rtl="0">
              <a:lnSpc>
                <a:spcPct val="100000"/>
              </a:lnSpc>
              <a:spcBef>
                <a:spcPts val="0"/>
              </a:spcBef>
              <a:spcAft>
                <a:spcPts val="0"/>
              </a:spcAft>
              <a:buSzPts val="1400"/>
              <a:buNone/>
            </a:pPr>
            <a:r>
              <a:rPr lang="en-US"/>
              <a:t>Trong ví dụ này, chúng ta đang truy vấn tất cả các khách hàng mà không có quốc gia là Germany</a:t>
            </a:r>
            <a:endParaRPr/>
          </a:p>
        </p:txBody>
      </p:sp>
      <p:sp>
        <p:nvSpPr>
          <p:cNvPr id="197" name="Google Shape;197;g11d9dd36dc2_0_76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1d9dd36dc2_0_8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g11d9dd36dc2_0_84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Chúng ta có thể sử dụng kết hợp các toán tử AND, OR và NOT trong cùng một biểu thức điều kiện.</a:t>
            </a:r>
            <a:endParaRPr/>
          </a:p>
          <a:p>
            <a:pPr marL="0" lvl="0" indent="0" algn="l" rtl="0">
              <a:lnSpc>
                <a:spcPct val="100000"/>
              </a:lnSpc>
              <a:spcBef>
                <a:spcPts val="0"/>
              </a:spcBef>
              <a:spcAft>
                <a:spcPts val="0"/>
              </a:spcAft>
              <a:buSzPts val="1400"/>
              <a:buNone/>
            </a:pPr>
            <a:r>
              <a:rPr lang="en-US"/>
              <a:t>Các toán tử này có độ ưu tiên lần lượt là NOT, AND và OR.</a:t>
            </a:r>
            <a:endParaRPr/>
          </a:p>
          <a:p>
            <a:pPr marL="0" lvl="0" indent="0" algn="l" rtl="0">
              <a:lnSpc>
                <a:spcPct val="100000"/>
              </a:lnSpc>
              <a:spcBef>
                <a:spcPts val="0"/>
              </a:spcBef>
              <a:spcAft>
                <a:spcPts val="0"/>
              </a:spcAft>
              <a:buSzPts val="1400"/>
              <a:buNone/>
            </a:pPr>
            <a:r>
              <a:rPr lang="en-US"/>
              <a:t>Chúng ta có thể sử dụng cặp dấu ngoặc tròn để nhóm các biểu thức điều kiện nhằm thay đổi độ ưu tiên của chúng.</a:t>
            </a:r>
            <a:endParaRPr/>
          </a:p>
          <a:p>
            <a:pPr marL="0" lvl="0" indent="0" algn="l" rtl="0">
              <a:lnSpc>
                <a:spcPct val="100000"/>
              </a:lnSpc>
              <a:spcBef>
                <a:spcPts val="0"/>
              </a:spcBef>
              <a:spcAft>
                <a:spcPts val="0"/>
              </a:spcAft>
              <a:buSzPts val="1400"/>
              <a:buNone/>
            </a:pPr>
            <a:r>
              <a:rPr lang="en-US"/>
              <a:t>Trong ví dụ đầu tiên, chúng ta truy vấn tất cả các khách hàng có quốc gia là Germany và thuộc một trong 2 thành phố là Berlin hoặc Munchen.</a:t>
            </a:r>
            <a:endParaRPr/>
          </a:p>
          <a:p>
            <a:pPr marL="0" lvl="0" indent="0" algn="l" rtl="0">
              <a:lnSpc>
                <a:spcPct val="100000"/>
              </a:lnSpc>
              <a:spcBef>
                <a:spcPts val="0"/>
              </a:spcBef>
              <a:spcAft>
                <a:spcPts val="0"/>
              </a:spcAft>
              <a:buSzPts val="1400"/>
              <a:buNone/>
            </a:pPr>
            <a:r>
              <a:rPr lang="en-US"/>
              <a:t>Ở trong ví dụ sau, chúng ta truy vấn tất cả các khách hàng có quốc gia không phải là Germany và cũng không phải là USA</a:t>
            </a:r>
            <a:endParaRPr/>
          </a:p>
        </p:txBody>
      </p:sp>
      <p:sp>
        <p:nvSpPr>
          <p:cNvPr id="206" name="Google Shape;206;g11d9dd36dc2_0_84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1d9dd36dc2_0_8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g11d9dd36dc2_0_84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Chúng ta có thể sử dụng kết hợp các toán tử AND, OR và NOT trong cùng một biểu thức điều kiện.</a:t>
            </a:r>
            <a:endParaRPr/>
          </a:p>
          <a:p>
            <a:pPr marL="0" lvl="0" indent="0" algn="l" rtl="0">
              <a:lnSpc>
                <a:spcPct val="100000"/>
              </a:lnSpc>
              <a:spcBef>
                <a:spcPts val="0"/>
              </a:spcBef>
              <a:spcAft>
                <a:spcPts val="0"/>
              </a:spcAft>
              <a:buSzPts val="1400"/>
              <a:buNone/>
            </a:pPr>
            <a:r>
              <a:rPr lang="en-US"/>
              <a:t>Các toán tử này có độ ưu tiên lần lượt là NOT, AND và OR.</a:t>
            </a:r>
            <a:endParaRPr/>
          </a:p>
          <a:p>
            <a:pPr marL="0" lvl="0" indent="0" algn="l" rtl="0">
              <a:lnSpc>
                <a:spcPct val="100000"/>
              </a:lnSpc>
              <a:spcBef>
                <a:spcPts val="0"/>
              </a:spcBef>
              <a:spcAft>
                <a:spcPts val="0"/>
              </a:spcAft>
              <a:buSzPts val="1400"/>
              <a:buNone/>
            </a:pPr>
            <a:r>
              <a:rPr lang="en-US"/>
              <a:t>Chúng ta có thể sử dụng cặp dấu ngoặc tròn để nhóm các biểu thức điều kiện nhằm thay đổi độ ưu tiên của chúng.</a:t>
            </a:r>
            <a:endParaRPr/>
          </a:p>
          <a:p>
            <a:pPr marL="0" lvl="0" indent="0" algn="l" rtl="0">
              <a:lnSpc>
                <a:spcPct val="100000"/>
              </a:lnSpc>
              <a:spcBef>
                <a:spcPts val="0"/>
              </a:spcBef>
              <a:spcAft>
                <a:spcPts val="0"/>
              </a:spcAft>
              <a:buSzPts val="1400"/>
              <a:buNone/>
            </a:pPr>
            <a:r>
              <a:rPr lang="en-US"/>
              <a:t>Trong ví dụ đầu tiên, chúng ta truy vấn tất cả các khách hàng có quốc gia là Germany và thuộc một trong 2 thành phố là Berlin hoặc Munchen.</a:t>
            </a:r>
            <a:endParaRPr/>
          </a:p>
          <a:p>
            <a:pPr marL="0" lvl="0" indent="0" algn="l" rtl="0">
              <a:lnSpc>
                <a:spcPct val="100000"/>
              </a:lnSpc>
              <a:spcBef>
                <a:spcPts val="0"/>
              </a:spcBef>
              <a:spcAft>
                <a:spcPts val="0"/>
              </a:spcAft>
              <a:buSzPts val="1400"/>
              <a:buNone/>
            </a:pPr>
            <a:r>
              <a:rPr lang="en-US"/>
              <a:t>Ở trong ví dụ sau, chúng ta truy vấn tất cả các khách hàng có quốc gia không phải là Germany và cũng không phải là USA</a:t>
            </a:r>
            <a:endParaRPr/>
          </a:p>
        </p:txBody>
      </p:sp>
      <p:sp>
        <p:nvSpPr>
          <p:cNvPr id="206" name="Google Shape;206;g11d9dd36dc2_0_84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extLst>
      <p:ext uri="{BB962C8B-B14F-4D97-AF65-F5344CB8AC3E}">
        <p14:creationId xmlns:p14="http://schemas.microsoft.com/office/powerpoint/2010/main" val="1050146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1d9dd36dc2_0_9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g11d9dd36dc2_0_9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Lệnh ORDER BY được sử dụng để sắp xếp trật tự của kết quả truy vấn theo giá trị của các trường.</a:t>
            </a:r>
            <a:endParaRPr/>
          </a:p>
          <a:p>
            <a:pPr marL="0" lvl="0" indent="0" algn="l" rtl="0">
              <a:lnSpc>
                <a:spcPct val="100000"/>
              </a:lnSpc>
              <a:spcBef>
                <a:spcPts val="0"/>
              </a:spcBef>
              <a:spcAft>
                <a:spcPts val="0"/>
              </a:spcAft>
              <a:buSzPts val="1400"/>
              <a:buNone/>
            </a:pPr>
            <a:r>
              <a:rPr lang="en-US"/>
              <a:t>Cú pháp của câu lệnh ORDER BY bao gồm từ khoá ORDER BY và danh sách các cột được sử dụng để sắp xếp, cuối cùng là trật tự sắp xếp tăng dần hoặc giảm dần.</a:t>
            </a:r>
            <a:endParaRPr/>
          </a:p>
          <a:p>
            <a:pPr marL="0" lvl="0" indent="0" algn="l" rtl="0">
              <a:lnSpc>
                <a:spcPct val="100000"/>
              </a:lnSpc>
              <a:spcBef>
                <a:spcPts val="0"/>
              </a:spcBef>
              <a:spcAft>
                <a:spcPts val="0"/>
              </a:spcAft>
              <a:buSzPts val="1400"/>
              <a:buNone/>
            </a:pPr>
            <a:r>
              <a:rPr lang="en-US"/>
              <a:t>Nếu không được chỉ định thì mặc định các giá trị sẽ được sắp xếp theo trật tự tăng dần.</a:t>
            </a:r>
            <a:endParaRPr/>
          </a:p>
        </p:txBody>
      </p:sp>
      <p:sp>
        <p:nvSpPr>
          <p:cNvPr id="215" name="Google Shape;215;g11d9dd36dc2_0_9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1d9dd36dc2_0_10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g11d9dd36dc2_0_10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Trong ví dụ đầu tiên, chúng ta truy vấn tất cả các khách hàng và sắp xếp kết quả theo trật tự tăng dần của tên.</a:t>
            </a:r>
            <a:endParaRPr/>
          </a:p>
          <a:p>
            <a:pPr marL="0" lvl="0" indent="0" algn="l" rtl="0">
              <a:lnSpc>
                <a:spcPct val="100000"/>
              </a:lnSpc>
              <a:spcBef>
                <a:spcPts val="0"/>
              </a:spcBef>
              <a:spcAft>
                <a:spcPts val="0"/>
              </a:spcAft>
              <a:buSzPts val="1400"/>
              <a:buNone/>
            </a:pPr>
            <a:r>
              <a:rPr lang="en-US"/>
              <a:t>Trong ví dụ thứ hai, chúng ta truy vấn tất cả các khách hàng và sắp xếp kết quả theo trật tự giảm dần của tên.</a:t>
            </a:r>
            <a:endParaRPr/>
          </a:p>
        </p:txBody>
      </p:sp>
      <p:sp>
        <p:nvSpPr>
          <p:cNvPr id="224" name="Google Shape;224;g11d9dd36dc2_0_10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1d9dd36dc2_0_11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g11d9dd36dc2_0_110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Câu lệnh GROUP BY được sử dụng để nhóm kết quả truy vấn thành các nhóm tuỳ theo giá trị của các cột được chỉ định.</a:t>
            </a:r>
            <a:endParaRPr/>
          </a:p>
          <a:p>
            <a:pPr marL="0" lvl="0" indent="0" algn="l" rtl="0">
              <a:lnSpc>
                <a:spcPct val="100000"/>
              </a:lnSpc>
              <a:spcBef>
                <a:spcPts val="0"/>
              </a:spcBef>
              <a:spcAft>
                <a:spcPts val="0"/>
              </a:spcAft>
              <a:buSzPts val="1400"/>
              <a:buNone/>
            </a:pPr>
            <a:r>
              <a:rPr lang="en-US"/>
              <a:t>Câu lệnh GROUP BY thường được sử dụng cùng với các hàm khác trong SQL.</a:t>
            </a:r>
            <a:endParaRPr/>
          </a:p>
          <a:p>
            <a:pPr marL="0" lvl="0" indent="0" algn="l" rtl="0">
              <a:lnSpc>
                <a:spcPct val="100000"/>
              </a:lnSpc>
              <a:spcBef>
                <a:spcPts val="0"/>
              </a:spcBef>
              <a:spcAft>
                <a:spcPts val="0"/>
              </a:spcAft>
              <a:buSzPts val="1400"/>
              <a:buNone/>
            </a:pPr>
            <a:r>
              <a:rPr lang="en-US"/>
              <a:t>Cú pháp của câu lệnh GROUP BY bao gồm từ khoá GROUP BY và danh sách các cột được sử dụng để nhóm.</a:t>
            </a:r>
            <a:endParaRPr/>
          </a:p>
        </p:txBody>
      </p:sp>
      <p:sp>
        <p:nvSpPr>
          <p:cNvPr id="234" name="Google Shape;234;g11d9dd36dc2_0_110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1d9dd36dc2_0_11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2" name="Google Shape;242;g11d9dd36dc2_0_118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Chẳng hạn, trong ví dụ đầu tiên, chúng ta nhóm kết quả truy vấn theo từng quốc gia, sau đó đếm số lượng các khách hàng của từng quốc gia đó.</a:t>
            </a:r>
            <a:endParaRPr/>
          </a:p>
          <a:p>
            <a:pPr marL="0" lvl="0" indent="0" algn="l" rtl="0">
              <a:lnSpc>
                <a:spcPct val="100000"/>
              </a:lnSpc>
              <a:spcBef>
                <a:spcPts val="0"/>
              </a:spcBef>
              <a:spcAft>
                <a:spcPts val="0"/>
              </a:spcAft>
              <a:buSzPts val="1400"/>
              <a:buNone/>
            </a:pPr>
            <a:r>
              <a:rPr lang="en-US"/>
              <a:t>Trong ví dụ thứ hai, chúng ta cũng nhóm kết quả theo từng quốc gia và đếm số lượng khách hàng của từng quốc gia, và sau đó sắp xếp các kết quả này theo số lượng khách hàng của từng quốc gia</a:t>
            </a:r>
            <a:endParaRPr/>
          </a:p>
        </p:txBody>
      </p:sp>
      <p:sp>
        <p:nvSpPr>
          <p:cNvPr id="243" name="Google Shape;243;g11d9dd36dc2_0_118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1658498d03_0_2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g11658498d03_0_2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Học viên và giảng viên cùng trao đổi chia sẻ quy định học tập với nhau</a:t>
            </a:r>
            <a:endParaRPr/>
          </a:p>
        </p:txBody>
      </p:sp>
      <p:sp>
        <p:nvSpPr>
          <p:cNvPr id="119" name="Google Shape;119;g11658498d03_0_2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1d9dd36dc2_0_11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g11d9dd36dc2_0_11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Câu lệnh HAVING được sử dụng để quy định các điều kiện trong trường hợp sử dụng các hàm SQL. Ở trong các trường hợp này, chúng ta không thể để biểu thức điều kiện vào trong câu lệnh WHERE.</a:t>
            </a:r>
            <a:endParaRPr/>
          </a:p>
          <a:p>
            <a:pPr marL="0" lvl="0" indent="0" algn="l" rtl="0">
              <a:lnSpc>
                <a:spcPct val="100000"/>
              </a:lnSpc>
              <a:spcBef>
                <a:spcPts val="0"/>
              </a:spcBef>
              <a:spcAft>
                <a:spcPts val="0"/>
              </a:spcAft>
              <a:buSzPts val="1400"/>
              <a:buNone/>
            </a:pPr>
            <a:r>
              <a:rPr lang="en-US"/>
              <a:t>Cú pháp của câu lệnh HAVING bao gồm từ khoá HAVING và biểu thức điều kiện đi kèm.</a:t>
            </a:r>
            <a:endParaRPr/>
          </a:p>
        </p:txBody>
      </p:sp>
      <p:sp>
        <p:nvSpPr>
          <p:cNvPr id="253" name="Google Shape;253;g11d9dd36dc2_0_119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1d9dd36dc2_0_12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g11d9dd36dc2_0_120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Chẳng hạn, trong ví dụ đầu tiên, chúng ta đếm số lượng các khách hàng trong từng quốc gia, và chỉ nhận các quốc gia mà có nhiều hơn 5 khách hàng</a:t>
            </a:r>
            <a:endParaRPr/>
          </a:p>
          <a:p>
            <a:pPr marL="0" lvl="0" indent="0" algn="l" rtl="0">
              <a:lnSpc>
                <a:spcPct val="100000"/>
              </a:lnSpc>
              <a:spcBef>
                <a:spcPts val="0"/>
              </a:spcBef>
              <a:spcAft>
                <a:spcPts val="0"/>
              </a:spcAft>
              <a:buSzPts val="1400"/>
              <a:buNone/>
            </a:pPr>
            <a:r>
              <a:rPr lang="en-US"/>
              <a:t>Trong ví dụ thứ hai, chúng ta cũng thực hiện điều tương tự nhưng có một cải tiến đó là đặt tên cho giá trị số lượng khách hàng ở trong mệnh đề SELECT, sau đó sử dụng trong biểu thức của câu lệnh HAVING mà không cần lặp lại hàm COUNT()</a:t>
            </a:r>
            <a:endParaRPr/>
          </a:p>
        </p:txBody>
      </p:sp>
      <p:sp>
        <p:nvSpPr>
          <p:cNvPr id="262" name="Google Shape;262;g11d9dd36dc2_0_120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47942737ec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47942737ec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g147942737ec_0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47942737ec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47942737ec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g147942737ec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47942737ec_0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47942737ec_0_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Ví dụ trên là đếm tổng số sản phẩm có trong bảng product_mast với hàm COUNT()</a:t>
            </a:r>
            <a:endParaRPr/>
          </a:p>
        </p:txBody>
      </p:sp>
      <p:sp>
        <p:nvSpPr>
          <p:cNvPr id="210" name="Google Shape;210;g147942737ec_0_3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47942737ec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47942737ec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g147942737ec_0_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47942737ec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47942737ec_0_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g147942737ec_0_3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47942737ec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47942737ec_0_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g147942737ec_0_3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27</a:t>
            </a:fld>
            <a:endParaRPr/>
          </a:p>
        </p:txBody>
      </p:sp>
    </p:spTree>
    <p:extLst>
      <p:ext uri="{BB962C8B-B14F-4D97-AF65-F5344CB8AC3E}">
        <p14:creationId xmlns:p14="http://schemas.microsoft.com/office/powerpoint/2010/main" val="17571787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47942737ec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47942737ec_0_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g147942737ec_0_3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28</a:t>
            </a:fld>
            <a:endParaRPr/>
          </a:p>
        </p:txBody>
      </p:sp>
    </p:spTree>
    <p:extLst>
      <p:ext uri="{BB962C8B-B14F-4D97-AF65-F5344CB8AC3E}">
        <p14:creationId xmlns:p14="http://schemas.microsoft.com/office/powerpoint/2010/main" val="34325007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47942737ec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47942737ec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g147942737ec_0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29</a:t>
            </a:fld>
            <a:endParaRPr/>
          </a:p>
        </p:txBody>
      </p:sp>
    </p:spTree>
    <p:extLst>
      <p:ext uri="{BB962C8B-B14F-4D97-AF65-F5344CB8AC3E}">
        <p14:creationId xmlns:p14="http://schemas.microsoft.com/office/powerpoint/2010/main" val="565844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1df55be715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g11df55be715_0_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g11df55be715_0_3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47942737ec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47942737ec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g147942737ec_0_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30</a:t>
            </a:fld>
            <a:endParaRPr/>
          </a:p>
        </p:txBody>
      </p:sp>
    </p:spTree>
    <p:extLst>
      <p:ext uri="{BB962C8B-B14F-4D97-AF65-F5344CB8AC3E}">
        <p14:creationId xmlns:p14="http://schemas.microsoft.com/office/powerpoint/2010/main" val="9965771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47942737ec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47942737ec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g147942737ec_0_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31</a:t>
            </a:fld>
            <a:endParaRPr/>
          </a:p>
        </p:txBody>
      </p:sp>
    </p:spTree>
    <p:extLst>
      <p:ext uri="{BB962C8B-B14F-4D97-AF65-F5344CB8AC3E}">
        <p14:creationId xmlns:p14="http://schemas.microsoft.com/office/powerpoint/2010/main" val="39423279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47942737ec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47942737ec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g147942737ec_0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32</a:t>
            </a:fld>
            <a:endParaRPr/>
          </a:p>
        </p:txBody>
      </p:sp>
    </p:spTree>
    <p:extLst>
      <p:ext uri="{BB962C8B-B14F-4D97-AF65-F5344CB8AC3E}">
        <p14:creationId xmlns:p14="http://schemas.microsoft.com/office/powerpoint/2010/main" val="28345979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47942737ec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47942737ec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g147942737ec_0_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33</a:t>
            </a:fld>
            <a:endParaRPr/>
          </a:p>
        </p:txBody>
      </p:sp>
    </p:spTree>
    <p:extLst>
      <p:ext uri="{BB962C8B-B14F-4D97-AF65-F5344CB8AC3E}">
        <p14:creationId xmlns:p14="http://schemas.microsoft.com/office/powerpoint/2010/main" val="13954095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47942737ec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47942737ec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g147942737ec_0_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34</a:t>
            </a:fld>
            <a:endParaRPr/>
          </a:p>
        </p:txBody>
      </p:sp>
    </p:spTree>
    <p:extLst>
      <p:ext uri="{BB962C8B-B14F-4D97-AF65-F5344CB8AC3E}">
        <p14:creationId xmlns:p14="http://schemas.microsoft.com/office/powerpoint/2010/main" val="23170649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1df55be715_0_1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11df55be715_0_1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1d9dd36dc2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g11d9dd36dc2_0_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SQL là viết tắt của Structured Query Language (ngôn ngữ truy vấn có cấu trúc)</a:t>
            </a:r>
            <a:endParaRPr/>
          </a:p>
          <a:p>
            <a:pPr marL="0" lvl="0" indent="0" algn="l" rtl="0">
              <a:lnSpc>
                <a:spcPct val="100000"/>
              </a:lnSpc>
              <a:spcBef>
                <a:spcPts val="0"/>
              </a:spcBef>
              <a:spcAft>
                <a:spcPts val="0"/>
              </a:spcAft>
              <a:buSzPts val="1400"/>
              <a:buNone/>
            </a:pPr>
            <a:r>
              <a:rPr lang="en-US"/>
              <a:t>SQL được sử dụng để thao tác với các CSDL Quan hệ</a:t>
            </a:r>
            <a:endParaRPr/>
          </a:p>
          <a:p>
            <a:pPr marL="0" lvl="0" indent="0" algn="l" rtl="0">
              <a:lnSpc>
                <a:spcPct val="100000"/>
              </a:lnSpc>
              <a:spcBef>
                <a:spcPts val="0"/>
              </a:spcBef>
              <a:spcAft>
                <a:spcPts val="0"/>
              </a:spcAft>
              <a:buSzPts val="1400"/>
              <a:buNone/>
            </a:pPr>
            <a:r>
              <a:rPr lang="en-US"/>
              <a:t>Có nhiều phiên bản SQL khác nhau, mặc dù hầu hết đều sử dụng chung một cú pháp, tuy nhiên cũng có một số khác biệt</a:t>
            </a:r>
            <a:endParaRPr/>
          </a:p>
          <a:p>
            <a:pPr marL="0" lvl="0" indent="0" algn="l" rtl="0">
              <a:lnSpc>
                <a:spcPct val="100000"/>
              </a:lnSpc>
              <a:spcBef>
                <a:spcPts val="0"/>
              </a:spcBef>
              <a:spcAft>
                <a:spcPts val="0"/>
              </a:spcAft>
              <a:buSzPts val="1400"/>
              <a:buNone/>
            </a:pPr>
            <a:r>
              <a:rPr lang="en-US"/>
              <a:t>Chẳng hạn, một số câu lệnh SQL dành cho MySQL có thể không thực thi được trên Microsoft SQL Server</a:t>
            </a:r>
            <a:endParaRPr/>
          </a:p>
          <a:p>
            <a:pPr marL="0" lvl="0" indent="0" algn="l" rtl="0">
              <a:lnSpc>
                <a:spcPct val="100000"/>
              </a:lnSpc>
              <a:spcBef>
                <a:spcPts val="0"/>
              </a:spcBef>
              <a:spcAft>
                <a:spcPts val="0"/>
              </a:spcAft>
              <a:buSzPts val="1400"/>
              <a:buNone/>
            </a:pPr>
            <a:endParaRPr/>
          </a:p>
        </p:txBody>
      </p:sp>
      <p:sp>
        <p:nvSpPr>
          <p:cNvPr id="133" name="Google Shape;133;g11d9dd36dc2_0_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1d9dd36dc2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11d9dd36dc2_0_8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50"/>
              <a:t>Khi sử dụng câu lệnh SQL, chúng ta có thể:</a:t>
            </a:r>
            <a:endParaRPr/>
          </a:p>
          <a:p>
            <a:pPr marL="685800" lvl="1" indent="-228600" algn="l" rtl="0">
              <a:lnSpc>
                <a:spcPct val="100000"/>
              </a:lnSpc>
              <a:spcBef>
                <a:spcPts val="500"/>
              </a:spcBef>
              <a:spcAft>
                <a:spcPts val="0"/>
              </a:spcAft>
              <a:buSzPts val="1400"/>
              <a:buNone/>
            </a:pPr>
            <a:r>
              <a:rPr lang="en-US" sz="1800"/>
              <a:t>Thực thi các câu truy vấn</a:t>
            </a:r>
            <a:endParaRPr sz="1800"/>
          </a:p>
          <a:p>
            <a:pPr marL="685800" lvl="1" indent="-228600" algn="l" rtl="0">
              <a:lnSpc>
                <a:spcPct val="100000"/>
              </a:lnSpc>
              <a:spcBef>
                <a:spcPts val="500"/>
              </a:spcBef>
              <a:spcAft>
                <a:spcPts val="0"/>
              </a:spcAft>
              <a:buSzPts val="1400"/>
              <a:buNone/>
            </a:pPr>
            <a:r>
              <a:rPr lang="en-US" sz="1800"/>
              <a:t>Truy vấn dữ liệu từ CSDL</a:t>
            </a:r>
            <a:endParaRPr/>
          </a:p>
          <a:p>
            <a:pPr marL="685800" lvl="1" indent="-228600" algn="l" rtl="0">
              <a:lnSpc>
                <a:spcPct val="100000"/>
              </a:lnSpc>
              <a:spcBef>
                <a:spcPts val="500"/>
              </a:spcBef>
              <a:spcAft>
                <a:spcPts val="0"/>
              </a:spcAft>
              <a:buSzPts val="1400"/>
              <a:buNone/>
            </a:pPr>
            <a:r>
              <a:rPr lang="en-US" sz="1800"/>
              <a:t>Thêm dữ liệu vào CSDL</a:t>
            </a:r>
            <a:endParaRPr/>
          </a:p>
          <a:p>
            <a:pPr marL="685800" lvl="1" indent="-228600" algn="l" rtl="0">
              <a:lnSpc>
                <a:spcPct val="100000"/>
              </a:lnSpc>
              <a:spcBef>
                <a:spcPts val="500"/>
              </a:spcBef>
              <a:spcAft>
                <a:spcPts val="0"/>
              </a:spcAft>
              <a:buSzPts val="1400"/>
              <a:buNone/>
            </a:pPr>
            <a:r>
              <a:rPr lang="en-US" sz="1800"/>
              <a:t>Cập nhật dữ liệu trong CSDL</a:t>
            </a:r>
            <a:endParaRPr/>
          </a:p>
          <a:p>
            <a:pPr marL="685800" lvl="1" indent="-228600" algn="l" rtl="0">
              <a:lnSpc>
                <a:spcPct val="100000"/>
              </a:lnSpc>
              <a:spcBef>
                <a:spcPts val="500"/>
              </a:spcBef>
              <a:spcAft>
                <a:spcPts val="0"/>
              </a:spcAft>
              <a:buSzPts val="1400"/>
              <a:buNone/>
            </a:pPr>
            <a:r>
              <a:rPr lang="en-US" sz="1800"/>
              <a:t>Xóa các bản ghi trong CSDL</a:t>
            </a:r>
            <a:endParaRPr/>
          </a:p>
          <a:p>
            <a:pPr marL="685800" lvl="1" indent="-228600" algn="l" rtl="0">
              <a:lnSpc>
                <a:spcPct val="100000"/>
              </a:lnSpc>
              <a:spcBef>
                <a:spcPts val="500"/>
              </a:spcBef>
              <a:spcAft>
                <a:spcPts val="0"/>
              </a:spcAft>
              <a:buSzPts val="1400"/>
              <a:buNone/>
            </a:pPr>
            <a:r>
              <a:rPr lang="en-US" sz="1800"/>
              <a:t>Tạo CSDL mới</a:t>
            </a:r>
            <a:endParaRPr sz="1800"/>
          </a:p>
          <a:p>
            <a:pPr marL="685800" lvl="1" indent="-228600" algn="l" rtl="0">
              <a:lnSpc>
                <a:spcPct val="100000"/>
              </a:lnSpc>
              <a:spcBef>
                <a:spcPts val="500"/>
              </a:spcBef>
              <a:spcAft>
                <a:spcPts val="0"/>
              </a:spcAft>
              <a:buSzPts val="1400"/>
              <a:buNone/>
            </a:pPr>
            <a:r>
              <a:rPr lang="en-US" sz="1800"/>
              <a:t>Tạo bảng mới trong CSDL</a:t>
            </a:r>
            <a:endParaRPr/>
          </a:p>
          <a:p>
            <a:pPr marL="685800" lvl="1" indent="-228600" algn="l" rtl="0">
              <a:lnSpc>
                <a:spcPct val="100000"/>
              </a:lnSpc>
              <a:spcBef>
                <a:spcPts val="500"/>
              </a:spcBef>
              <a:spcAft>
                <a:spcPts val="0"/>
              </a:spcAft>
              <a:buSzPts val="1400"/>
              <a:buNone/>
            </a:pPr>
            <a:r>
              <a:rPr lang="en-US" sz="1800"/>
              <a:t>Xóa CSDL</a:t>
            </a:r>
            <a:endParaRPr/>
          </a:p>
          <a:p>
            <a:pPr marL="685800" lvl="1" indent="-228600" algn="l" rtl="0">
              <a:lnSpc>
                <a:spcPct val="100000"/>
              </a:lnSpc>
              <a:spcBef>
                <a:spcPts val="500"/>
              </a:spcBef>
              <a:spcAft>
                <a:spcPts val="0"/>
              </a:spcAft>
              <a:buSzPts val="1400"/>
              <a:buNone/>
            </a:pPr>
            <a:r>
              <a:rPr lang="en-US" sz="1800"/>
              <a:t>Xóa bảng</a:t>
            </a:r>
            <a:endParaRPr sz="1800"/>
          </a:p>
          <a:p>
            <a:pPr marL="685800" lvl="1" indent="-228600" algn="l" rtl="0">
              <a:lnSpc>
                <a:spcPct val="100000"/>
              </a:lnSpc>
              <a:spcBef>
                <a:spcPts val="500"/>
              </a:spcBef>
              <a:spcAft>
                <a:spcPts val="0"/>
              </a:spcAft>
              <a:buSzPts val="1400"/>
              <a:buNone/>
            </a:pPr>
            <a:r>
              <a:rPr lang="en-US" sz="1800"/>
              <a:t>…</a:t>
            </a:r>
            <a:endParaRPr/>
          </a:p>
        </p:txBody>
      </p:sp>
      <p:sp>
        <p:nvSpPr>
          <p:cNvPr id="140" name="Google Shape;140;g11d9dd36dc2_0_8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1d9dd36dc2_0_1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g11d9dd36dc2_0_16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Để sử dụng SQL chúng ta cần biết cú pháp của các câu lệnh quan trọng, bao gồm:</a:t>
            </a:r>
            <a:endParaRPr/>
          </a:p>
          <a:p>
            <a:pPr marL="0" lvl="0" indent="0" algn="l" rtl="0">
              <a:lnSpc>
                <a:spcPct val="100000"/>
              </a:lnSpc>
              <a:spcBef>
                <a:spcPts val="0"/>
              </a:spcBef>
              <a:spcAft>
                <a:spcPts val="0"/>
              </a:spcAft>
              <a:buSzPts val="1400"/>
              <a:buNone/>
            </a:pPr>
            <a:r>
              <a:rPr lang="en-US" b="1"/>
              <a:t>SELECT, UPDATE, DELETE, INSERT, CREATE, ALTER, DROP</a:t>
            </a:r>
            <a:endParaRPr/>
          </a:p>
          <a:p>
            <a:pPr marL="0" lvl="0" indent="0" algn="l" rtl="0">
              <a:lnSpc>
                <a:spcPct val="100000"/>
              </a:lnSpc>
              <a:spcBef>
                <a:spcPts val="0"/>
              </a:spcBef>
              <a:spcAft>
                <a:spcPts val="0"/>
              </a:spcAft>
              <a:buSzPts val="1400"/>
              <a:buNone/>
            </a:pPr>
            <a:r>
              <a:rPr lang="en-US"/>
              <a:t>Nên đặt dấu chấm phẩy (;) ở cuối mỗi câu lệnh</a:t>
            </a:r>
            <a:endParaRPr/>
          </a:p>
          <a:p>
            <a:pPr marL="0" lvl="0" indent="0" algn="l" rtl="0">
              <a:lnSpc>
                <a:spcPct val="100000"/>
              </a:lnSpc>
              <a:spcBef>
                <a:spcPts val="0"/>
              </a:spcBef>
              <a:spcAft>
                <a:spcPts val="0"/>
              </a:spcAft>
              <a:buSzPts val="1400"/>
              <a:buNone/>
            </a:pPr>
            <a:r>
              <a:rPr lang="en-US"/>
              <a:t>Từ khóa không phân biệt chữ hoa và chữ thường</a:t>
            </a:r>
            <a:endParaRPr/>
          </a:p>
          <a:p>
            <a:pPr marL="0" lvl="0" indent="0" algn="l" rtl="0">
              <a:lnSpc>
                <a:spcPct val="100000"/>
              </a:lnSpc>
              <a:spcBef>
                <a:spcPts val="0"/>
              </a:spcBef>
              <a:spcAft>
                <a:spcPts val="0"/>
              </a:spcAft>
              <a:buSzPts val="1400"/>
              <a:buNone/>
            </a:pPr>
            <a:r>
              <a:rPr lang="en-US"/>
              <a:t>Đây là các câu lệnh được sử dụng nhiều nhất trong các thao tác thông thường, ngoài ra còn có các câu lệnh khác.</a:t>
            </a:r>
            <a:endParaRPr/>
          </a:p>
        </p:txBody>
      </p:sp>
      <p:sp>
        <p:nvSpPr>
          <p:cNvPr id="147" name="Google Shape;147;g11d9dd36dc2_0_16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1d9dd36dc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g11d9dd36dc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Để truy vấn dữ liệu, chúng ta sử dụng câu lệnh SELECT.</a:t>
            </a:r>
            <a:endParaRPr/>
          </a:p>
          <a:p>
            <a:pPr marL="0" lvl="0" indent="0" algn="l" rtl="0">
              <a:lnSpc>
                <a:spcPct val="100000"/>
              </a:lnSpc>
              <a:spcBef>
                <a:spcPts val="0"/>
              </a:spcBef>
              <a:spcAft>
                <a:spcPts val="0"/>
              </a:spcAft>
              <a:buSzPts val="1400"/>
              <a:buNone/>
            </a:pPr>
            <a:r>
              <a:rPr lang="en-US"/>
              <a:t>Cú pháp đơn giản nhất của SELECT là:</a:t>
            </a:r>
            <a:endParaRPr/>
          </a:p>
          <a:p>
            <a:pPr marL="0" lvl="0" indent="0" algn="l" rtl="0">
              <a:lnSpc>
                <a:spcPct val="100000"/>
              </a:lnSpc>
              <a:spcBef>
                <a:spcPts val="0"/>
              </a:spcBef>
              <a:spcAft>
                <a:spcPts val="0"/>
              </a:spcAft>
              <a:buSzPts val="1400"/>
              <a:buNone/>
            </a:pPr>
            <a:r>
              <a:rPr lang="en-US"/>
              <a:t>Từ khóa select tên các cột cách nhau bởi dấu phảy từ khóa from tên của bảng;</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Ví dụ ta lấy ra CustomerName và City từ bảng Customers.</a:t>
            </a:r>
            <a:endParaRPr/>
          </a:p>
        </p:txBody>
      </p:sp>
      <p:sp>
        <p:nvSpPr>
          <p:cNvPr id="154" name="Google Shape;154;g11d9dd36dc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d9dd36dc2_0_4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g11d9dd36dc2_0_4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Câu lệnh where dùng để thiết lập điều kiện cho các câu lệnh trong SQL. Sau từ khóa where là biểu thức điều kiện.</a:t>
            </a:r>
            <a:endParaRPr/>
          </a:p>
          <a:p>
            <a:pPr marL="0" lvl="0" indent="0" algn="l" rtl="0">
              <a:lnSpc>
                <a:spcPct val="100000"/>
              </a:lnSpc>
              <a:spcBef>
                <a:spcPts val="0"/>
              </a:spcBef>
              <a:spcAft>
                <a:spcPts val="0"/>
              </a:spcAft>
              <a:buSzPts val="1400"/>
              <a:buNone/>
            </a:pPr>
            <a:r>
              <a:rPr lang="en-US"/>
              <a:t>Biểu thức điều kiện trong câu lệnh WHERE được sử dụng để lựa chọn một hoặc nhiều bản ghi sẽ bị tác động bởi câu lệnh SQL hiện tại.</a:t>
            </a:r>
            <a:endParaRPr/>
          </a:p>
          <a:p>
            <a:pPr marL="0" lvl="0" indent="0" algn="l" rtl="0">
              <a:lnSpc>
                <a:spcPct val="100000"/>
              </a:lnSpc>
              <a:spcBef>
                <a:spcPts val="0"/>
              </a:spcBef>
              <a:spcAft>
                <a:spcPts val="0"/>
              </a:spcAft>
              <a:buSzPts val="1400"/>
              <a:buNone/>
            </a:pPr>
            <a:r>
              <a:rPr lang="en-US"/>
              <a:t>Chẳng hạn trong ví dụ sau câu lệnh WHERE giúp lựa chọn các bản ghi có cột Country có giá trị là Mexico.</a:t>
            </a:r>
            <a:endParaRPr/>
          </a:p>
          <a:p>
            <a:pPr marL="0" lvl="0" indent="0" algn="l" rtl="0">
              <a:lnSpc>
                <a:spcPct val="100000"/>
              </a:lnSpc>
              <a:spcBef>
                <a:spcPts val="0"/>
              </a:spcBef>
              <a:spcAft>
                <a:spcPts val="0"/>
              </a:spcAft>
              <a:buSzPts val="1400"/>
              <a:buNone/>
            </a:pPr>
            <a:r>
              <a:rPr lang="en-US"/>
              <a:t>Trong biểu thức điều kiện, chúng ta có thể sử dụng nhiều toán tử khác nhau.</a:t>
            </a:r>
            <a:endParaRPr/>
          </a:p>
        </p:txBody>
      </p:sp>
      <p:sp>
        <p:nvSpPr>
          <p:cNvPr id="163" name="Google Shape;163;g11d9dd36dc2_0_4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1d9dd36dc2_0_11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11d9dd36dc2_0_110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Câu lệnh GROUP BY được sử dụng để nhóm kết quả truy vấn thành các nhóm tuỳ theo giá trị của các cột được chỉ định.</a:t>
            </a:r>
            <a:endParaRPr/>
          </a:p>
          <a:p>
            <a:pPr marL="0" lvl="0" indent="0" algn="l" rtl="0">
              <a:lnSpc>
                <a:spcPct val="100000"/>
              </a:lnSpc>
              <a:spcBef>
                <a:spcPts val="0"/>
              </a:spcBef>
              <a:spcAft>
                <a:spcPts val="0"/>
              </a:spcAft>
              <a:buSzPts val="1400"/>
              <a:buNone/>
            </a:pPr>
            <a:r>
              <a:rPr lang="en-US"/>
              <a:t>Câu lệnh GROUP BY thường được sử dụng cùng với các hàm khác trong SQL.</a:t>
            </a:r>
            <a:endParaRPr/>
          </a:p>
          <a:p>
            <a:pPr marL="0" lvl="0" indent="0" algn="l" rtl="0">
              <a:lnSpc>
                <a:spcPct val="100000"/>
              </a:lnSpc>
              <a:spcBef>
                <a:spcPts val="0"/>
              </a:spcBef>
              <a:spcAft>
                <a:spcPts val="0"/>
              </a:spcAft>
              <a:buSzPts val="1400"/>
              <a:buNone/>
            </a:pPr>
            <a:r>
              <a:rPr lang="en-US"/>
              <a:t>Cú pháp của câu lệnh GROUP BY bao gồm từ khoá GROUP BY và danh sách các cột được sử dụng để nhóm.</a:t>
            </a:r>
            <a:endParaRPr/>
          </a:p>
        </p:txBody>
      </p:sp>
      <p:sp>
        <p:nvSpPr>
          <p:cNvPr id="158" name="Google Shape;158;g11d9dd36dc2_0_110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extLst>
      <p:ext uri="{BB962C8B-B14F-4D97-AF65-F5344CB8AC3E}">
        <p14:creationId xmlns:p14="http://schemas.microsoft.com/office/powerpoint/2010/main" val="41139394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2"/>
          <p:cNvSpPr txBox="1">
            <a:spLocks noGrp="1"/>
          </p:cNvSpPr>
          <p:nvPr>
            <p:ph type="ctrTitle"/>
          </p:nvPr>
        </p:nvSpPr>
        <p:spPr>
          <a:xfrm>
            <a:off x="1524000" y="47336"/>
            <a:ext cx="9144000" cy="1103283"/>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Open Sans Light"/>
              <a:buNone/>
              <a:defRPr sz="6000" b="0">
                <a:latin typeface="Open Sans Light"/>
                <a:ea typeface="Open Sans Light"/>
                <a:cs typeface="Open Sans Light"/>
                <a:sym typeface="Open Sans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2"/>
          <p:cNvSpPr txBox="1">
            <a:spLocks noGrp="1"/>
          </p:cNvSpPr>
          <p:nvPr>
            <p:ph type="subTitle" idx="1"/>
          </p:nvPr>
        </p:nvSpPr>
        <p:spPr>
          <a:xfrm>
            <a:off x="1785257" y="1939493"/>
            <a:ext cx="9144000" cy="1655762"/>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400"/>
              <a:buNone/>
              <a:defRPr sz="2400">
                <a:latin typeface="Open Sans Light"/>
                <a:ea typeface="Open Sans Light"/>
                <a:cs typeface="Open Sans Light"/>
                <a:sym typeface="Open Sans Light"/>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1" name="Google Shape;21;p32"/>
          <p:cNvPicPr preferRelativeResize="0"/>
          <p:nvPr/>
        </p:nvPicPr>
        <p:blipFill rotWithShape="1">
          <a:blip r:embed="rId2">
            <a:alphaModFix/>
          </a:blip>
          <a:srcRect t="1" b="14707"/>
          <a:stretch/>
        </p:blipFill>
        <p:spPr>
          <a:xfrm>
            <a:off x="161306" y="45719"/>
            <a:ext cx="1295400" cy="1104900"/>
          </a:xfrm>
          <a:prstGeom prst="rect">
            <a:avLst/>
          </a:prstGeom>
          <a:noFill/>
          <a:ln>
            <a:noFill/>
          </a:ln>
        </p:spPr>
      </p:pic>
      <p:sp>
        <p:nvSpPr>
          <p:cNvPr id="22" name="Google Shape;22;p32"/>
          <p:cNvSpPr/>
          <p:nvPr/>
        </p:nvSpPr>
        <p:spPr>
          <a:xfrm>
            <a:off x="0" y="0"/>
            <a:ext cx="12192000" cy="45719"/>
          </a:xfrm>
          <a:prstGeom prst="rect">
            <a:avLst/>
          </a:prstGeom>
          <a:solidFill>
            <a:srgbClr val="28288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 name="Google Shape;23;p32"/>
          <p:cNvSpPr txBox="1"/>
          <p:nvPr/>
        </p:nvSpPr>
        <p:spPr>
          <a:xfrm>
            <a:off x="188356" y="1148838"/>
            <a:ext cx="1244600" cy="60007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404040"/>
                </a:solidFill>
                <a:latin typeface="Calibri"/>
                <a:ea typeface="Calibri"/>
                <a:cs typeface="Calibri"/>
                <a:sym typeface="Calibri"/>
              </a:rPr>
              <a:t>www.codegym.vn </a:t>
            </a:r>
            <a:endParaRPr sz="1100" b="0" i="0" u="none" strike="noStrike" cap="none">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900"/>
              <a:buFont typeface="Arial"/>
              <a:buNone/>
            </a:pPr>
            <a:r>
              <a:rPr lang="en-US" sz="900" b="0" i="0" u="none" strike="noStrike" cap="none">
                <a:solidFill>
                  <a:srgbClr val="404040"/>
                </a:solidFill>
                <a:latin typeface="Calibri"/>
                <a:ea typeface="Calibri"/>
                <a:cs typeface="Calibri"/>
                <a:sym typeface="Calibri"/>
              </a:rPr>
              <a:t> </a:t>
            </a:r>
            <a:endParaRPr sz="11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4"/>
        <p:cNvGrpSpPr/>
        <p:nvPr/>
      </p:nvGrpSpPr>
      <p:grpSpPr>
        <a:xfrm>
          <a:off x="0" y="0"/>
          <a:ext cx="0" cy="0"/>
          <a:chOff x="0" y="0"/>
          <a:chExt cx="0" cy="0"/>
        </a:xfrm>
      </p:grpSpPr>
      <p:sp>
        <p:nvSpPr>
          <p:cNvPr id="95" name="Google Shape;95;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4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4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4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3"/>
          <p:cNvSpPr txBox="1">
            <a:spLocks noGrp="1"/>
          </p:cNvSpPr>
          <p:nvPr>
            <p:ph type="title"/>
          </p:nvPr>
        </p:nvSpPr>
        <p:spPr>
          <a:xfrm>
            <a:off x="1618012" y="42280"/>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Open Sans"/>
              <a:buNone/>
              <a:defRPr>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3"/>
          <p:cNvSpPr txBox="1">
            <a:spLocks noGrp="1"/>
          </p:cNvSpPr>
          <p:nvPr>
            <p:ph type="body" idx="1"/>
          </p:nvPr>
        </p:nvSpPr>
        <p:spPr>
          <a:xfrm>
            <a:off x="1618012" y="1502780"/>
            <a:ext cx="10515600" cy="4351338"/>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chemeClr val="dk1"/>
              </a:buClr>
              <a:buSzPts val="2800"/>
              <a:buChar char="•"/>
              <a:defRPr>
                <a:latin typeface="Open Sans"/>
                <a:ea typeface="Open Sans"/>
                <a:cs typeface="Open Sans"/>
                <a:sym typeface="Open Sans"/>
              </a:defRPr>
            </a:lvl1pPr>
            <a:lvl2pPr marL="914400" lvl="1" indent="-381000" algn="l">
              <a:lnSpc>
                <a:spcPct val="90000"/>
              </a:lnSpc>
              <a:spcBef>
                <a:spcPts val="500"/>
              </a:spcBef>
              <a:spcAft>
                <a:spcPts val="0"/>
              </a:spcAft>
              <a:buClr>
                <a:schemeClr val="dk1"/>
              </a:buClr>
              <a:buSzPts val="2400"/>
              <a:buChar char="•"/>
              <a:defRPr>
                <a:latin typeface="Open Sans"/>
                <a:ea typeface="Open Sans"/>
                <a:cs typeface="Open Sans"/>
                <a:sym typeface="Open Sans"/>
              </a:defRPr>
            </a:lvl2pPr>
            <a:lvl3pPr marL="1371600" lvl="2" indent="-355600" algn="l">
              <a:lnSpc>
                <a:spcPct val="90000"/>
              </a:lnSpc>
              <a:spcBef>
                <a:spcPts val="500"/>
              </a:spcBef>
              <a:spcAft>
                <a:spcPts val="0"/>
              </a:spcAft>
              <a:buClr>
                <a:schemeClr val="dk1"/>
              </a:buClr>
              <a:buSzPts val="2000"/>
              <a:buChar char="•"/>
              <a:defRPr>
                <a:latin typeface="Open Sans"/>
                <a:ea typeface="Open Sans"/>
                <a:cs typeface="Open Sans"/>
                <a:sym typeface="Open Sans"/>
              </a:defRPr>
            </a:lvl3pPr>
            <a:lvl4pPr marL="1828800" lvl="3" indent="-342900" algn="l">
              <a:lnSpc>
                <a:spcPct val="90000"/>
              </a:lnSpc>
              <a:spcBef>
                <a:spcPts val="500"/>
              </a:spcBef>
              <a:spcAft>
                <a:spcPts val="0"/>
              </a:spcAft>
              <a:buClr>
                <a:schemeClr val="dk1"/>
              </a:buClr>
              <a:buSzPts val="1800"/>
              <a:buChar char="•"/>
              <a:defRPr>
                <a:latin typeface="Open Sans"/>
                <a:ea typeface="Open Sans"/>
                <a:cs typeface="Open Sans"/>
                <a:sym typeface="Open Sans"/>
              </a:defRPr>
            </a:lvl4pPr>
            <a:lvl5pPr marL="2286000" lvl="4" indent="-342900" algn="l">
              <a:lnSpc>
                <a:spcPct val="90000"/>
              </a:lnSpc>
              <a:spcBef>
                <a:spcPts val="500"/>
              </a:spcBef>
              <a:spcAft>
                <a:spcPts val="0"/>
              </a:spcAft>
              <a:buClr>
                <a:schemeClr val="dk1"/>
              </a:buClr>
              <a:buSzPts val="1800"/>
              <a:buChar char="•"/>
              <a:defRPr>
                <a:latin typeface="Open Sans"/>
                <a:ea typeface="Open Sans"/>
                <a:cs typeface="Open Sans"/>
                <a:sym typeface="Open Sans"/>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30" name="Google Shape;30;p33"/>
          <p:cNvPicPr preferRelativeResize="0"/>
          <p:nvPr/>
        </p:nvPicPr>
        <p:blipFill rotWithShape="1">
          <a:blip r:embed="rId2">
            <a:alphaModFix/>
          </a:blip>
          <a:srcRect t="1" b="14707"/>
          <a:stretch/>
        </p:blipFill>
        <p:spPr>
          <a:xfrm>
            <a:off x="161306" y="45719"/>
            <a:ext cx="1295400" cy="1104900"/>
          </a:xfrm>
          <a:prstGeom prst="rect">
            <a:avLst/>
          </a:prstGeom>
          <a:noFill/>
          <a:ln>
            <a:noFill/>
          </a:ln>
        </p:spPr>
      </p:pic>
      <p:sp>
        <p:nvSpPr>
          <p:cNvPr id="31" name="Google Shape;31;p33"/>
          <p:cNvSpPr/>
          <p:nvPr/>
        </p:nvSpPr>
        <p:spPr>
          <a:xfrm>
            <a:off x="0" y="0"/>
            <a:ext cx="12192000" cy="45719"/>
          </a:xfrm>
          <a:prstGeom prst="rect">
            <a:avLst/>
          </a:prstGeom>
          <a:solidFill>
            <a:srgbClr val="28288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 name="Google Shape;32;p33"/>
          <p:cNvSpPr txBox="1"/>
          <p:nvPr/>
        </p:nvSpPr>
        <p:spPr>
          <a:xfrm>
            <a:off x="188356" y="1148838"/>
            <a:ext cx="1244600" cy="60007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404040"/>
                </a:solidFill>
                <a:latin typeface="Calibri"/>
                <a:ea typeface="Calibri"/>
                <a:cs typeface="Calibri"/>
                <a:sym typeface="Calibri"/>
              </a:rPr>
              <a:t>www.codegym.vn </a:t>
            </a:r>
            <a:endParaRPr sz="1100" b="0" i="0" u="none" strike="noStrike" cap="none">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900"/>
              <a:buFont typeface="Arial"/>
              <a:buNone/>
            </a:pPr>
            <a:r>
              <a:rPr lang="en-US" sz="900" b="0" i="0" u="none" strike="noStrike" cap="none">
                <a:solidFill>
                  <a:srgbClr val="404040"/>
                </a:solidFill>
                <a:latin typeface="Calibri"/>
                <a:ea typeface="Calibri"/>
                <a:cs typeface="Calibri"/>
                <a:sym typeface="Calibri"/>
              </a:rPr>
              <a:t> </a:t>
            </a:r>
            <a:endParaRPr sz="11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34"/>
          <p:cNvSpPr txBox="1">
            <a:spLocks noGrp="1"/>
          </p:cNvSpPr>
          <p:nvPr>
            <p:ph type="title"/>
          </p:nvPr>
        </p:nvSpPr>
        <p:spPr>
          <a:xfrm>
            <a:off x="1456706" y="1685987"/>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Open Sans"/>
              <a:buNone/>
              <a:defRPr sz="6000">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4"/>
          <p:cNvSpPr txBox="1">
            <a:spLocks noGrp="1"/>
          </p:cNvSpPr>
          <p:nvPr>
            <p:ph type="body" idx="1"/>
          </p:nvPr>
        </p:nvSpPr>
        <p:spPr>
          <a:xfrm>
            <a:off x="1456706" y="4565712"/>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6" name="Google Shape;36;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39" name="Google Shape;39;p34"/>
          <p:cNvPicPr preferRelativeResize="0"/>
          <p:nvPr/>
        </p:nvPicPr>
        <p:blipFill rotWithShape="1">
          <a:blip r:embed="rId2">
            <a:alphaModFix/>
          </a:blip>
          <a:srcRect t="1" b="14707"/>
          <a:stretch/>
        </p:blipFill>
        <p:spPr>
          <a:xfrm>
            <a:off x="161306" y="45719"/>
            <a:ext cx="1295400" cy="1104900"/>
          </a:xfrm>
          <a:prstGeom prst="rect">
            <a:avLst/>
          </a:prstGeom>
          <a:noFill/>
          <a:ln>
            <a:noFill/>
          </a:ln>
        </p:spPr>
      </p:pic>
      <p:sp>
        <p:nvSpPr>
          <p:cNvPr id="40" name="Google Shape;40;p34"/>
          <p:cNvSpPr/>
          <p:nvPr/>
        </p:nvSpPr>
        <p:spPr>
          <a:xfrm>
            <a:off x="0" y="0"/>
            <a:ext cx="12192000" cy="45719"/>
          </a:xfrm>
          <a:prstGeom prst="rect">
            <a:avLst/>
          </a:prstGeom>
          <a:solidFill>
            <a:srgbClr val="28288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 name="Google Shape;41;p34"/>
          <p:cNvSpPr txBox="1"/>
          <p:nvPr/>
        </p:nvSpPr>
        <p:spPr>
          <a:xfrm>
            <a:off x="188356" y="1148838"/>
            <a:ext cx="1244600" cy="60007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404040"/>
                </a:solidFill>
                <a:latin typeface="Calibri"/>
                <a:ea typeface="Calibri"/>
                <a:cs typeface="Calibri"/>
                <a:sym typeface="Calibri"/>
              </a:rPr>
              <a:t>www.codegym.vn </a:t>
            </a:r>
            <a:endParaRPr sz="1100" b="0" i="0" u="none" strike="noStrike" cap="none">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900"/>
              <a:buFont typeface="Arial"/>
              <a:buNone/>
            </a:pPr>
            <a:r>
              <a:rPr lang="en-US" sz="900" b="0" i="0" u="none" strike="noStrike" cap="none">
                <a:solidFill>
                  <a:srgbClr val="404040"/>
                </a:solidFill>
                <a:latin typeface="Calibri"/>
                <a:ea typeface="Calibri"/>
                <a:cs typeface="Calibri"/>
                <a:sym typeface="Calibri"/>
              </a:rPr>
              <a:t> </a:t>
            </a:r>
            <a:endParaRPr sz="11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36"/>
          <p:cNvSpPr txBox="1">
            <a:spLocks noGrp="1"/>
          </p:cNvSpPr>
          <p:nvPr>
            <p:ph type="title"/>
          </p:nvPr>
        </p:nvSpPr>
        <p:spPr>
          <a:xfrm>
            <a:off x="1618012" y="45719"/>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36"/>
          <p:cNvSpPr txBox="1">
            <a:spLocks noGrp="1"/>
          </p:cNvSpPr>
          <p:nvPr>
            <p:ph type="body" idx="1"/>
          </p:nvPr>
        </p:nvSpPr>
        <p:spPr>
          <a:xfrm>
            <a:off x="1618012" y="1681163"/>
            <a:ext cx="4379563"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6"/>
          <p:cNvSpPr txBox="1">
            <a:spLocks noGrp="1"/>
          </p:cNvSpPr>
          <p:nvPr>
            <p:ph type="body" idx="2"/>
          </p:nvPr>
        </p:nvSpPr>
        <p:spPr>
          <a:xfrm>
            <a:off x="1618012" y="2505075"/>
            <a:ext cx="4379563"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6"/>
          <p:cNvSpPr txBox="1">
            <a:spLocks noGrp="1"/>
          </p:cNvSpPr>
          <p:nvPr>
            <p:ph type="body" idx="3"/>
          </p:nvPr>
        </p:nvSpPr>
        <p:spPr>
          <a:xfrm>
            <a:off x="6172200" y="1681163"/>
            <a:ext cx="442059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36"/>
          <p:cNvSpPr txBox="1">
            <a:spLocks noGrp="1"/>
          </p:cNvSpPr>
          <p:nvPr>
            <p:ph type="body" idx="4"/>
          </p:nvPr>
        </p:nvSpPr>
        <p:spPr>
          <a:xfrm>
            <a:off x="6172200" y="2505075"/>
            <a:ext cx="442059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51" name="Google Shape;51;p36"/>
          <p:cNvPicPr preferRelativeResize="0"/>
          <p:nvPr/>
        </p:nvPicPr>
        <p:blipFill rotWithShape="1">
          <a:blip r:embed="rId2">
            <a:alphaModFix/>
          </a:blip>
          <a:srcRect t="1" b="14707"/>
          <a:stretch/>
        </p:blipFill>
        <p:spPr>
          <a:xfrm>
            <a:off x="161306" y="45719"/>
            <a:ext cx="1295400" cy="1104900"/>
          </a:xfrm>
          <a:prstGeom prst="rect">
            <a:avLst/>
          </a:prstGeom>
          <a:noFill/>
          <a:ln>
            <a:noFill/>
          </a:ln>
        </p:spPr>
      </p:pic>
      <p:sp>
        <p:nvSpPr>
          <p:cNvPr id="52" name="Google Shape;52;p36"/>
          <p:cNvSpPr/>
          <p:nvPr/>
        </p:nvSpPr>
        <p:spPr>
          <a:xfrm>
            <a:off x="0" y="0"/>
            <a:ext cx="12192000" cy="45719"/>
          </a:xfrm>
          <a:prstGeom prst="rect">
            <a:avLst/>
          </a:prstGeom>
          <a:solidFill>
            <a:srgbClr val="28288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3" name="Google Shape;53;p36"/>
          <p:cNvSpPr txBox="1"/>
          <p:nvPr/>
        </p:nvSpPr>
        <p:spPr>
          <a:xfrm>
            <a:off x="188356" y="1148838"/>
            <a:ext cx="1244600" cy="60007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404040"/>
                </a:solidFill>
                <a:latin typeface="Calibri"/>
                <a:ea typeface="Calibri"/>
                <a:cs typeface="Calibri"/>
                <a:sym typeface="Calibri"/>
              </a:rPr>
              <a:t>www.codegym.vn </a:t>
            </a:r>
            <a:endParaRPr sz="1100" b="0" i="0" u="none" strike="noStrike" cap="none">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900"/>
              <a:buFont typeface="Arial"/>
              <a:buNone/>
            </a:pPr>
            <a:r>
              <a:rPr lang="en-US" sz="900" b="0" i="0" u="none" strike="noStrike" cap="none">
                <a:solidFill>
                  <a:srgbClr val="404040"/>
                </a:solidFill>
                <a:latin typeface="Calibri"/>
                <a:ea typeface="Calibri"/>
                <a:cs typeface="Calibri"/>
                <a:sym typeface="Calibri"/>
              </a:rPr>
              <a:t> </a:t>
            </a:r>
            <a:endParaRPr sz="11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35"/>
          <p:cNvSpPr txBox="1">
            <a:spLocks noGrp="1"/>
          </p:cNvSpPr>
          <p:nvPr>
            <p:ph type="title"/>
          </p:nvPr>
        </p:nvSpPr>
        <p:spPr>
          <a:xfrm>
            <a:off x="1566553" y="0"/>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5"/>
          <p:cNvSpPr txBox="1">
            <a:spLocks noGrp="1"/>
          </p:cNvSpPr>
          <p:nvPr>
            <p:ph type="body" idx="1"/>
          </p:nvPr>
        </p:nvSpPr>
        <p:spPr>
          <a:xfrm>
            <a:off x="1566553" y="1789999"/>
            <a:ext cx="4453247"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5"/>
          <p:cNvSpPr txBox="1">
            <a:spLocks noGrp="1"/>
          </p:cNvSpPr>
          <p:nvPr>
            <p:ph type="body" idx="2"/>
          </p:nvPr>
        </p:nvSpPr>
        <p:spPr>
          <a:xfrm>
            <a:off x="6875813" y="1789999"/>
            <a:ext cx="4477987"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61" name="Google Shape;61;p35"/>
          <p:cNvPicPr preferRelativeResize="0"/>
          <p:nvPr/>
        </p:nvPicPr>
        <p:blipFill rotWithShape="1">
          <a:blip r:embed="rId2">
            <a:alphaModFix/>
          </a:blip>
          <a:srcRect t="1" b="14707"/>
          <a:stretch/>
        </p:blipFill>
        <p:spPr>
          <a:xfrm>
            <a:off x="161306" y="45719"/>
            <a:ext cx="1295400" cy="1104900"/>
          </a:xfrm>
          <a:prstGeom prst="rect">
            <a:avLst/>
          </a:prstGeom>
          <a:noFill/>
          <a:ln>
            <a:noFill/>
          </a:ln>
        </p:spPr>
      </p:pic>
      <p:sp>
        <p:nvSpPr>
          <p:cNvPr id="62" name="Google Shape;62;p35"/>
          <p:cNvSpPr/>
          <p:nvPr/>
        </p:nvSpPr>
        <p:spPr>
          <a:xfrm>
            <a:off x="0" y="0"/>
            <a:ext cx="12192000" cy="45719"/>
          </a:xfrm>
          <a:prstGeom prst="rect">
            <a:avLst/>
          </a:prstGeom>
          <a:solidFill>
            <a:srgbClr val="28288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3" name="Google Shape;63;p35"/>
          <p:cNvSpPr txBox="1"/>
          <p:nvPr/>
        </p:nvSpPr>
        <p:spPr>
          <a:xfrm>
            <a:off x="188356" y="1148838"/>
            <a:ext cx="1244600" cy="60007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404040"/>
                </a:solidFill>
                <a:latin typeface="Calibri"/>
                <a:ea typeface="Calibri"/>
                <a:cs typeface="Calibri"/>
                <a:sym typeface="Calibri"/>
              </a:rPr>
              <a:t>www.codegym.vn </a:t>
            </a:r>
            <a:endParaRPr sz="1100" b="0" i="0" u="none" strike="noStrike" cap="none">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900"/>
              <a:buFont typeface="Arial"/>
              <a:buNone/>
            </a:pPr>
            <a:r>
              <a:rPr lang="en-US" sz="900" b="0" i="0" u="none" strike="noStrike" cap="none">
                <a:solidFill>
                  <a:srgbClr val="404040"/>
                </a:solidFill>
                <a:latin typeface="Calibri"/>
                <a:ea typeface="Calibri"/>
                <a:cs typeface="Calibri"/>
                <a:sym typeface="Calibri"/>
              </a:rPr>
              <a:t> </a:t>
            </a:r>
            <a:endParaRPr sz="11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69" name="Google Shape;69;p37"/>
          <p:cNvSpPr/>
          <p:nvPr/>
        </p:nvSpPr>
        <p:spPr>
          <a:xfrm>
            <a:off x="0" y="0"/>
            <a:ext cx="12192000" cy="45719"/>
          </a:xfrm>
          <a:prstGeom prst="rect">
            <a:avLst/>
          </a:prstGeom>
          <a:solidFill>
            <a:srgbClr val="28288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4"/>
        <p:cNvGrpSpPr/>
        <p:nvPr/>
      </p:nvGrpSpPr>
      <p:grpSpPr>
        <a:xfrm>
          <a:off x="0" y="0"/>
          <a:ext cx="0" cy="0"/>
          <a:chOff x="0" y="0"/>
          <a:chExt cx="0" cy="0"/>
        </a:xfrm>
      </p:grpSpPr>
      <p:sp>
        <p:nvSpPr>
          <p:cNvPr id="75" name="Google Shape;75;p39"/>
          <p:cNvSpPr txBox="1">
            <a:spLocks noGrp="1"/>
          </p:cNvSpPr>
          <p:nvPr>
            <p:ph type="title"/>
          </p:nvPr>
        </p:nvSpPr>
        <p:spPr>
          <a:xfrm>
            <a:off x="1456706" y="0"/>
            <a:ext cx="3932237" cy="108382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7" name="Google Shape;77;p39"/>
          <p:cNvSpPr txBox="1">
            <a:spLocks noGrp="1"/>
          </p:cNvSpPr>
          <p:nvPr>
            <p:ph type="body" idx="2"/>
          </p:nvPr>
        </p:nvSpPr>
        <p:spPr>
          <a:xfrm>
            <a:off x="1456706" y="108382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8" name="Google Shape;78;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81" name="Google Shape;81;p39"/>
          <p:cNvPicPr preferRelativeResize="0"/>
          <p:nvPr/>
        </p:nvPicPr>
        <p:blipFill rotWithShape="1">
          <a:blip r:embed="rId2">
            <a:alphaModFix/>
          </a:blip>
          <a:srcRect t="1" b="14707"/>
          <a:stretch/>
        </p:blipFill>
        <p:spPr>
          <a:xfrm>
            <a:off x="161306" y="45719"/>
            <a:ext cx="1295400" cy="1104900"/>
          </a:xfrm>
          <a:prstGeom prst="rect">
            <a:avLst/>
          </a:prstGeom>
          <a:noFill/>
          <a:ln>
            <a:noFill/>
          </a:ln>
        </p:spPr>
      </p:pic>
      <p:sp>
        <p:nvSpPr>
          <p:cNvPr id="82" name="Google Shape;82;p39"/>
          <p:cNvSpPr/>
          <p:nvPr/>
        </p:nvSpPr>
        <p:spPr>
          <a:xfrm>
            <a:off x="0" y="0"/>
            <a:ext cx="12192000" cy="45719"/>
          </a:xfrm>
          <a:prstGeom prst="rect">
            <a:avLst/>
          </a:prstGeom>
          <a:solidFill>
            <a:srgbClr val="28288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3" name="Google Shape;83;p39"/>
          <p:cNvSpPr txBox="1"/>
          <p:nvPr/>
        </p:nvSpPr>
        <p:spPr>
          <a:xfrm>
            <a:off x="188356" y="1148838"/>
            <a:ext cx="1244600" cy="60007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404040"/>
                </a:solidFill>
                <a:latin typeface="Calibri"/>
                <a:ea typeface="Calibri"/>
                <a:cs typeface="Calibri"/>
                <a:sym typeface="Calibri"/>
              </a:rPr>
              <a:t>www.codegym.vn </a:t>
            </a:r>
            <a:endParaRPr sz="1100" b="0" i="0" u="none" strike="noStrike" cap="none">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900"/>
              <a:buFont typeface="Arial"/>
              <a:buNone/>
            </a:pPr>
            <a:r>
              <a:rPr lang="en-US" sz="900" b="0" i="0" u="none" strike="noStrike" cap="none">
                <a:solidFill>
                  <a:srgbClr val="404040"/>
                </a:solidFill>
                <a:latin typeface="Calibri"/>
                <a:ea typeface="Calibri"/>
                <a:cs typeface="Calibri"/>
                <a:sym typeface="Calibri"/>
              </a:rPr>
              <a:t> </a:t>
            </a:r>
            <a:endParaRPr sz="11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4"/>
        <p:cNvGrpSpPr/>
        <p:nvPr/>
      </p:nvGrpSpPr>
      <p:grpSpPr>
        <a:xfrm>
          <a:off x="0" y="0"/>
          <a:ext cx="0" cy="0"/>
          <a:chOff x="0" y="0"/>
          <a:chExt cx="0" cy="0"/>
        </a:xfrm>
      </p:grpSpPr>
      <p:sp>
        <p:nvSpPr>
          <p:cNvPr id="85" name="Google Shape;85;p40"/>
          <p:cNvSpPr txBox="1">
            <a:spLocks noGrp="1"/>
          </p:cNvSpPr>
          <p:nvPr>
            <p:ph type="title"/>
          </p:nvPr>
        </p:nvSpPr>
        <p:spPr>
          <a:xfrm>
            <a:off x="1615281" y="49514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0"/>
          <p:cNvSpPr>
            <a:spLocks noGrp="1"/>
          </p:cNvSpPr>
          <p:nvPr>
            <p:ph type="pic" idx="2"/>
          </p:nvPr>
        </p:nvSpPr>
        <p:spPr>
          <a:xfrm>
            <a:off x="5183188" y="987425"/>
            <a:ext cx="6172200" cy="4873625"/>
          </a:xfrm>
          <a:prstGeom prst="rect">
            <a:avLst/>
          </a:prstGeom>
          <a:noFill/>
          <a:ln>
            <a:noFill/>
          </a:ln>
        </p:spPr>
      </p:sp>
      <p:sp>
        <p:nvSpPr>
          <p:cNvPr id="87" name="Google Shape;87;p40"/>
          <p:cNvSpPr txBox="1">
            <a:spLocks noGrp="1"/>
          </p:cNvSpPr>
          <p:nvPr>
            <p:ph type="body" idx="1"/>
          </p:nvPr>
        </p:nvSpPr>
        <p:spPr>
          <a:xfrm>
            <a:off x="1615281" y="209534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8" name="Google Shape;88;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91" name="Google Shape;91;p40"/>
          <p:cNvPicPr preferRelativeResize="0"/>
          <p:nvPr/>
        </p:nvPicPr>
        <p:blipFill rotWithShape="1">
          <a:blip r:embed="rId2">
            <a:alphaModFix/>
          </a:blip>
          <a:srcRect t="1" b="14707"/>
          <a:stretch/>
        </p:blipFill>
        <p:spPr>
          <a:xfrm>
            <a:off x="161306" y="45719"/>
            <a:ext cx="1295400" cy="1104900"/>
          </a:xfrm>
          <a:prstGeom prst="rect">
            <a:avLst/>
          </a:prstGeom>
          <a:noFill/>
          <a:ln>
            <a:noFill/>
          </a:ln>
        </p:spPr>
      </p:pic>
      <p:sp>
        <p:nvSpPr>
          <p:cNvPr id="92" name="Google Shape;92;p40"/>
          <p:cNvSpPr/>
          <p:nvPr/>
        </p:nvSpPr>
        <p:spPr>
          <a:xfrm>
            <a:off x="0" y="0"/>
            <a:ext cx="12192000" cy="45719"/>
          </a:xfrm>
          <a:prstGeom prst="rect">
            <a:avLst/>
          </a:prstGeom>
          <a:solidFill>
            <a:srgbClr val="28288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3" name="Google Shape;93;p40"/>
          <p:cNvSpPr txBox="1"/>
          <p:nvPr/>
        </p:nvSpPr>
        <p:spPr>
          <a:xfrm>
            <a:off x="188356" y="1148838"/>
            <a:ext cx="1244600" cy="60007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404040"/>
                </a:solidFill>
                <a:latin typeface="Calibri"/>
                <a:ea typeface="Calibri"/>
                <a:cs typeface="Calibri"/>
                <a:sym typeface="Calibri"/>
              </a:rPr>
              <a:t>www.codegym.vn </a:t>
            </a:r>
            <a:endParaRPr sz="1100" b="0" i="0" u="none" strike="noStrike" cap="none">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900"/>
              <a:buFont typeface="Arial"/>
              <a:buNone/>
            </a:pPr>
            <a:r>
              <a:rPr lang="en-US" sz="900" b="0" i="0" u="none" strike="noStrike" cap="none">
                <a:solidFill>
                  <a:srgbClr val="404040"/>
                </a:solidFill>
                <a:latin typeface="Calibri"/>
                <a:ea typeface="Calibri"/>
                <a:cs typeface="Calibri"/>
                <a:sym typeface="Calibri"/>
              </a:rPr>
              <a:t> </a:t>
            </a:r>
            <a:endParaRPr sz="1100" b="0" i="0" u="none" strike="noStrike" cap="none">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w3schools.com/sql/sql_wildcards.asp"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
          <p:cNvSpPr/>
          <p:nvPr/>
        </p:nvSpPr>
        <p:spPr>
          <a:xfrm>
            <a:off x="0" y="0"/>
            <a:ext cx="12192000" cy="6858000"/>
          </a:xfrm>
          <a:prstGeom prst="rect">
            <a:avLst/>
          </a:prstGeom>
          <a:solidFill>
            <a:srgbClr val="28288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2" name="Google Shape;112;p1"/>
          <p:cNvSpPr txBox="1">
            <a:spLocks noGrp="1"/>
          </p:cNvSpPr>
          <p:nvPr>
            <p:ph type="ctrTitle"/>
          </p:nvPr>
        </p:nvSpPr>
        <p:spPr>
          <a:xfrm>
            <a:off x="342406" y="2536168"/>
            <a:ext cx="11507188" cy="217385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lt1"/>
              </a:buClr>
              <a:buSzPts val="6000"/>
              <a:buFont typeface="Open Sans Light"/>
              <a:buNone/>
            </a:pPr>
            <a:r>
              <a:rPr lang="en-US" b="1">
                <a:solidFill>
                  <a:schemeClr val="lt1"/>
                </a:solidFill>
              </a:rPr>
              <a:t>SQL</a:t>
            </a:r>
            <a:endParaRPr b="1">
              <a:solidFill>
                <a:schemeClr val="lt1"/>
              </a:solidFill>
            </a:endParaRPr>
          </a:p>
        </p:txBody>
      </p:sp>
      <p:sp>
        <p:nvSpPr>
          <p:cNvPr id="113" name="Google Shape;113;p1"/>
          <p:cNvSpPr txBox="1">
            <a:spLocks noGrp="1"/>
          </p:cNvSpPr>
          <p:nvPr>
            <p:ph type="subTitle" idx="1"/>
          </p:nvPr>
        </p:nvSpPr>
        <p:spPr>
          <a:xfrm>
            <a:off x="342407" y="5759532"/>
            <a:ext cx="11507188" cy="665616"/>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2400"/>
              <a:buNone/>
            </a:pPr>
            <a:r>
              <a:rPr lang="en-US">
                <a:solidFill>
                  <a:schemeClr val="lt1"/>
                </a:solidFill>
              </a:rPr>
              <a:t>Khóa học: Phân tích dữ liệu</a:t>
            </a:r>
            <a:endParaRPr>
              <a:solidFill>
                <a:schemeClr val="lt1"/>
              </a:solidFill>
            </a:endParaRPr>
          </a:p>
        </p:txBody>
      </p:sp>
      <p:pic>
        <p:nvPicPr>
          <p:cNvPr id="114" name="Google Shape;114;p1"/>
          <p:cNvPicPr preferRelativeResize="0"/>
          <p:nvPr/>
        </p:nvPicPr>
        <p:blipFill rotWithShape="1">
          <a:blip r:embed="rId3">
            <a:alphaModFix/>
          </a:blip>
          <a:srcRect/>
          <a:stretch/>
        </p:blipFill>
        <p:spPr>
          <a:xfrm>
            <a:off x="4422177" y="442200"/>
            <a:ext cx="3347646" cy="1097830"/>
          </a:xfrm>
          <a:prstGeom prst="rect">
            <a:avLst/>
          </a:prstGeom>
          <a:noFill/>
          <a:ln>
            <a:noFill/>
          </a:ln>
        </p:spPr>
      </p:pic>
      <p:cxnSp>
        <p:nvCxnSpPr>
          <p:cNvPr id="115" name="Google Shape;115;p1"/>
          <p:cNvCxnSpPr/>
          <p:nvPr/>
        </p:nvCxnSpPr>
        <p:spPr>
          <a:xfrm>
            <a:off x="2477037" y="1741631"/>
            <a:ext cx="7237926"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11d9dd36dc2_0_509"/>
          <p:cNvSpPr txBox="1">
            <a:spLocks noGrp="1"/>
          </p:cNvSpPr>
          <p:nvPr>
            <p:ph type="title"/>
          </p:nvPr>
        </p:nvSpPr>
        <p:spPr>
          <a:xfrm>
            <a:off x="1618012" y="4228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sz="4000" b="1" i="0">
                <a:solidFill>
                  <a:schemeClr val="dk1"/>
                </a:solidFill>
                <a:latin typeface="Open Sans SemiBold"/>
                <a:ea typeface="Open Sans SemiBold"/>
                <a:cs typeface="Open Sans SemiBold"/>
                <a:sym typeface="Open Sans SemiBold"/>
              </a:rPr>
              <a:t>Các toán tử trong câu lệnh WHERE</a:t>
            </a:r>
            <a:endParaRPr/>
          </a:p>
        </p:txBody>
      </p:sp>
      <p:graphicFrame>
        <p:nvGraphicFramePr>
          <p:cNvPr id="175" name="Google Shape;175;g11d9dd36dc2_0_509"/>
          <p:cNvGraphicFramePr/>
          <p:nvPr>
            <p:extLst>
              <p:ext uri="{D42A27DB-BD31-4B8C-83A1-F6EECF244321}">
                <p14:modId xmlns:p14="http://schemas.microsoft.com/office/powerpoint/2010/main" val="4154795751"/>
              </p:ext>
            </p:extLst>
          </p:nvPr>
        </p:nvGraphicFramePr>
        <p:xfrm>
          <a:off x="1338554" y="1357534"/>
          <a:ext cx="9514900" cy="4633060"/>
        </p:xfrm>
        <a:graphic>
          <a:graphicData uri="http://schemas.openxmlformats.org/drawingml/2006/table">
            <a:tbl>
              <a:tblPr>
                <a:noFill/>
                <a:tableStyleId>{93B43BBC-EBED-4EB1-8001-FBA347E85749}</a:tableStyleId>
              </a:tblPr>
              <a:tblGrid>
                <a:gridCol w="1808150">
                  <a:extLst>
                    <a:ext uri="{9D8B030D-6E8A-4147-A177-3AD203B41FA5}">
                      <a16:colId xmlns:a16="http://schemas.microsoft.com/office/drawing/2014/main" val="20000"/>
                    </a:ext>
                  </a:extLst>
                </a:gridCol>
                <a:gridCol w="7706750">
                  <a:extLst>
                    <a:ext uri="{9D8B030D-6E8A-4147-A177-3AD203B41FA5}">
                      <a16:colId xmlns:a16="http://schemas.microsoft.com/office/drawing/2014/main" val="20001"/>
                    </a:ext>
                  </a:extLst>
                </a:gridCol>
              </a:tblGrid>
              <a:tr h="355600">
                <a:tc>
                  <a:txBody>
                    <a:bodyPr/>
                    <a:lstStyle/>
                    <a:p>
                      <a:pPr marL="0" marR="0" lvl="0" indent="0" algn="l" rtl="0">
                        <a:lnSpc>
                          <a:spcPct val="100000"/>
                        </a:lnSpc>
                        <a:spcBef>
                          <a:spcPts val="0"/>
                        </a:spcBef>
                        <a:spcAft>
                          <a:spcPts val="0"/>
                        </a:spcAft>
                        <a:buClr>
                          <a:srgbClr val="000000"/>
                        </a:buClr>
                        <a:buSzPts val="2800"/>
                        <a:buFont typeface="Arial"/>
                        <a:buNone/>
                      </a:pPr>
                      <a:r>
                        <a:rPr lang="en-US" sz="2800" b="1" u="none" strike="noStrike" cap="none"/>
                        <a:t>Toán tử</a:t>
                      </a:r>
                      <a:endParaRPr sz="1400" u="none" strike="noStrike" cap="none"/>
                    </a:p>
                  </a:txBody>
                  <a:tcPr marL="45725" marR="45725" marT="45725" marB="45725" anchor="ctr">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800"/>
                        <a:buFont typeface="Arial"/>
                        <a:buNone/>
                      </a:pPr>
                      <a:r>
                        <a:rPr lang="en-US" sz="2800" b="1" u="none" strike="noStrike" cap="none"/>
                        <a:t>Mô tả</a:t>
                      </a:r>
                      <a:endParaRPr sz="1400" u="none" strike="noStrike" cap="none"/>
                    </a:p>
                  </a:txBody>
                  <a:tcPr marL="45725" marR="45725" marT="45725" marB="45725" anchor="ctr">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3048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t>=</a:t>
                      </a:r>
                      <a:endParaRPr sz="1400" u="none" strike="noStrike" cap="none"/>
                    </a:p>
                  </a:txBody>
                  <a:tcPr marL="45725" marR="45725" marT="45725" marB="45725" anchor="ctr">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t>So sánh bằng</a:t>
                      </a:r>
                      <a:endParaRPr sz="1400" u="none" strike="noStrike" cap="none"/>
                    </a:p>
                  </a:txBody>
                  <a:tcPr marL="45725" marR="45725" marT="45725" marB="45725" anchor="ctr">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3048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t>&lt;&gt;</a:t>
                      </a:r>
                      <a:endParaRPr sz="1400" u="none" strike="noStrike" cap="none"/>
                    </a:p>
                  </a:txBody>
                  <a:tcPr marL="45725" marR="45725" marT="45725" marB="45725" anchor="ctr">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t>Khác nhau</a:t>
                      </a:r>
                      <a:endParaRPr sz="1400" u="none" strike="noStrike" cap="none"/>
                    </a:p>
                  </a:txBody>
                  <a:tcPr marL="45725" marR="45725" marT="45725" marB="45725" anchor="ctr">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3048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t>&gt;</a:t>
                      </a:r>
                      <a:endParaRPr sz="1400" u="none" strike="noStrike" cap="none"/>
                    </a:p>
                  </a:txBody>
                  <a:tcPr marL="45725" marR="45725" marT="45725" marB="45725" anchor="ctr">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t>Lớn hơn</a:t>
                      </a:r>
                      <a:endParaRPr sz="1400" u="none" strike="noStrike" cap="none"/>
                    </a:p>
                  </a:txBody>
                  <a:tcPr marL="45725" marR="45725" marT="45725" marB="45725" anchor="ctr">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3048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t>&lt;</a:t>
                      </a:r>
                      <a:endParaRPr sz="1400" u="none" strike="noStrike" cap="none"/>
                    </a:p>
                  </a:txBody>
                  <a:tcPr marL="45725" marR="45725" marT="45725" marB="45725" anchor="ctr">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t>Nhỏ hơn</a:t>
                      </a:r>
                      <a:endParaRPr sz="1400" u="none" strike="noStrike" cap="none"/>
                    </a:p>
                  </a:txBody>
                  <a:tcPr marL="45725" marR="45725" marT="45725" marB="45725" anchor="ctr">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3048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t>&gt;=</a:t>
                      </a:r>
                      <a:endParaRPr sz="1400" u="none" strike="noStrike" cap="none"/>
                    </a:p>
                  </a:txBody>
                  <a:tcPr marL="45725" marR="45725" marT="45725" marB="45725" anchor="ctr">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t>Lớn hơn hoặc bằng</a:t>
                      </a:r>
                      <a:endParaRPr sz="1400" u="none" strike="noStrike" cap="none"/>
                    </a:p>
                  </a:txBody>
                  <a:tcPr marL="45725" marR="45725" marT="45725" marB="45725" anchor="ctr">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r h="3048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t>&lt;=</a:t>
                      </a:r>
                      <a:endParaRPr sz="1400" u="none" strike="noStrike" cap="none"/>
                    </a:p>
                  </a:txBody>
                  <a:tcPr marL="45725" marR="45725" marT="45725" marB="45725" anchor="ctr">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t>Nhỏ hơn hoặc bằng</a:t>
                      </a:r>
                      <a:endParaRPr sz="1400" u="none" strike="noStrike" cap="none"/>
                    </a:p>
                  </a:txBody>
                  <a:tcPr marL="45725" marR="45725" marT="45725" marB="45725" anchor="ctr">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extLst>
                  <a:ext uri="{0D108BD9-81ED-4DB2-BD59-A6C34878D82A}">
                    <a16:rowId xmlns:a16="http://schemas.microsoft.com/office/drawing/2014/main" val="10006"/>
                  </a:ext>
                </a:extLst>
              </a:tr>
              <a:tr h="3048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t>BETWEEN</a:t>
                      </a:r>
                      <a:endParaRPr sz="1400" u="none" strike="noStrike" cap="none"/>
                    </a:p>
                  </a:txBody>
                  <a:tcPr marL="45725" marR="45725" marT="45725" marB="45725" anchor="ctr">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t>Nằm trong khoảng (bao gồm cả 2 giá trị biên)</a:t>
                      </a:r>
                      <a:endParaRPr sz="1400" u="none" strike="noStrike" cap="none"/>
                    </a:p>
                  </a:txBody>
                  <a:tcPr marL="45725" marR="45725" marT="45725" marB="45725" anchor="ctr">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extLst>
                  <a:ext uri="{0D108BD9-81ED-4DB2-BD59-A6C34878D82A}">
                    <a16:rowId xmlns:a16="http://schemas.microsoft.com/office/drawing/2014/main" val="10007"/>
                  </a:ext>
                </a:extLst>
              </a:tr>
              <a:tr h="3048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t>LIKE</a:t>
                      </a:r>
                      <a:endParaRPr sz="1400" u="none" strike="noStrike" cap="none"/>
                    </a:p>
                  </a:txBody>
                  <a:tcPr marL="45725" marR="45725" marT="45725" marB="45725" anchor="ctr">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t>So sánh theo mẫu (pattern, wildcard)</a:t>
                      </a:r>
                      <a:endParaRPr sz="1400" u="none" strike="noStrike" cap="none"/>
                    </a:p>
                  </a:txBody>
                  <a:tcPr marL="45725" marR="45725" marT="45725" marB="45725" anchor="ctr">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extLst>
                  <a:ext uri="{0D108BD9-81ED-4DB2-BD59-A6C34878D82A}">
                    <a16:rowId xmlns:a16="http://schemas.microsoft.com/office/drawing/2014/main" val="10008"/>
                  </a:ext>
                </a:extLst>
              </a:tr>
              <a:tr h="3048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t>IN</a:t>
                      </a:r>
                      <a:endParaRPr sz="1400" u="none" strike="noStrike" cap="none"/>
                    </a:p>
                  </a:txBody>
                  <a:tcPr marL="45725" marR="45725" marT="45725" marB="45725" anchor="ctr">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t>So sánh theo một danh sách các giá trị</a:t>
                      </a:r>
                      <a:endParaRPr sz="1400" u="none" strike="noStrike" cap="none"/>
                    </a:p>
                  </a:txBody>
                  <a:tcPr marL="45725" marR="45725" marT="45725" marB="45725" anchor="ctr">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11d9dd36dc2_0_592"/>
          <p:cNvSpPr txBox="1">
            <a:spLocks noGrp="1"/>
          </p:cNvSpPr>
          <p:nvPr>
            <p:ph type="title"/>
          </p:nvPr>
        </p:nvSpPr>
        <p:spPr>
          <a:xfrm>
            <a:off x="1618012" y="4228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sz="4000" b="1" i="0">
                <a:solidFill>
                  <a:schemeClr val="dk1"/>
                </a:solidFill>
                <a:latin typeface="Open Sans SemiBold"/>
                <a:ea typeface="Open Sans SemiBold"/>
                <a:cs typeface="Open Sans SemiBold"/>
                <a:sym typeface="Open Sans SemiBold"/>
              </a:rPr>
              <a:t>Toán tử AND</a:t>
            </a:r>
            <a:endParaRPr/>
          </a:p>
        </p:txBody>
      </p:sp>
      <p:sp>
        <p:nvSpPr>
          <p:cNvPr id="182" name="Google Shape;182;g11d9dd36dc2_0_592"/>
          <p:cNvSpPr txBox="1">
            <a:spLocks noGrp="1"/>
          </p:cNvSpPr>
          <p:nvPr>
            <p:ph type="body" idx="1"/>
          </p:nvPr>
        </p:nvSpPr>
        <p:spPr>
          <a:xfrm>
            <a:off x="1618012" y="1502780"/>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Toán tử AND được sử dụng để quy định trả về đúng nếu 2 điều kiện ở hai vế đều trả về giá trị TRUE</a:t>
            </a:r>
            <a:endParaRPr/>
          </a:p>
          <a:p>
            <a:pPr marL="228600" lvl="0" indent="-228600" algn="l" rtl="0">
              <a:lnSpc>
                <a:spcPct val="90000"/>
              </a:lnSpc>
              <a:spcBef>
                <a:spcPts val="1000"/>
              </a:spcBef>
              <a:spcAft>
                <a:spcPts val="0"/>
              </a:spcAft>
              <a:buClr>
                <a:schemeClr val="dk1"/>
              </a:buClr>
              <a:buSzPts val="2800"/>
              <a:buChar char="•"/>
            </a:pPr>
            <a:r>
              <a:rPr lang="en-US"/>
              <a:t>Cú pháp:</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Ví dụ:</a:t>
            </a:r>
            <a:endParaRPr/>
          </a:p>
        </p:txBody>
      </p:sp>
      <p:sp>
        <p:nvSpPr>
          <p:cNvPr id="183" name="Google Shape;183;g11d9dd36dc2_0_592"/>
          <p:cNvSpPr txBox="1"/>
          <p:nvPr/>
        </p:nvSpPr>
        <p:spPr>
          <a:xfrm>
            <a:off x="2098703" y="2905929"/>
            <a:ext cx="8981400" cy="12006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CD"/>
                </a:solidFill>
                <a:latin typeface="Consolas"/>
                <a:ea typeface="Consolas"/>
                <a:cs typeface="Consolas"/>
                <a:sym typeface="Consolas"/>
              </a:rPr>
              <a:t>SELECT</a:t>
            </a:r>
            <a:r>
              <a:rPr lang="en-US" sz="2400" b="0" i="0" u="none" strike="noStrike" cap="none">
                <a:solidFill>
                  <a:srgbClr val="000000"/>
                </a:solidFill>
                <a:latin typeface="Consolas"/>
                <a:ea typeface="Consolas"/>
                <a:cs typeface="Consolas"/>
                <a:sym typeface="Consolas"/>
              </a:rPr>
              <a:t> </a:t>
            </a:r>
            <a:r>
              <a:rPr lang="en-US" sz="2400" b="0" i="1" u="none" strike="noStrike" cap="none">
                <a:solidFill>
                  <a:srgbClr val="000000"/>
                </a:solidFill>
                <a:latin typeface="Consolas"/>
                <a:ea typeface="Consolas"/>
                <a:cs typeface="Consolas"/>
                <a:sym typeface="Consolas"/>
              </a:rPr>
              <a:t>column1</a:t>
            </a:r>
            <a:r>
              <a:rPr lang="en-US" sz="2400" b="0" i="0" u="none" strike="noStrike" cap="none">
                <a:solidFill>
                  <a:srgbClr val="000000"/>
                </a:solidFill>
                <a:latin typeface="Consolas"/>
                <a:ea typeface="Consolas"/>
                <a:cs typeface="Consolas"/>
                <a:sym typeface="Consolas"/>
              </a:rPr>
              <a:t>,</a:t>
            </a:r>
            <a:r>
              <a:rPr lang="en-US" sz="2400" b="0" i="1" u="none" strike="noStrike" cap="none">
                <a:solidFill>
                  <a:srgbClr val="000000"/>
                </a:solidFill>
                <a:latin typeface="Consolas"/>
                <a:ea typeface="Consolas"/>
                <a:cs typeface="Consolas"/>
                <a:sym typeface="Consolas"/>
              </a:rPr>
              <a:t> column2, ...</a:t>
            </a:r>
            <a:br>
              <a:rPr lang="en-US" sz="2400" b="0" i="1"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FROM</a:t>
            </a:r>
            <a:r>
              <a:rPr lang="en-US" sz="2400" b="0" i="0" u="none" strike="noStrike" cap="none">
                <a:solidFill>
                  <a:srgbClr val="000000"/>
                </a:solidFill>
                <a:latin typeface="Consolas"/>
                <a:ea typeface="Consolas"/>
                <a:cs typeface="Consolas"/>
                <a:sym typeface="Consolas"/>
              </a:rPr>
              <a:t> </a:t>
            </a:r>
            <a:r>
              <a:rPr lang="en-US" sz="2400" b="0" i="1" u="none" strike="noStrike" cap="none">
                <a:solidFill>
                  <a:srgbClr val="000000"/>
                </a:solidFill>
                <a:latin typeface="Consolas"/>
                <a:ea typeface="Consolas"/>
                <a:cs typeface="Consolas"/>
                <a:sym typeface="Consolas"/>
              </a:rPr>
              <a:t>table_name</a:t>
            </a:r>
            <a:br>
              <a:rPr lang="en-US" sz="2400" b="0" i="1"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WHERE</a:t>
            </a:r>
            <a:r>
              <a:rPr lang="en-US" sz="2400" b="0" i="0" u="none" strike="noStrike" cap="none">
                <a:solidFill>
                  <a:srgbClr val="000000"/>
                </a:solidFill>
                <a:latin typeface="Consolas"/>
                <a:ea typeface="Consolas"/>
                <a:cs typeface="Consolas"/>
                <a:sym typeface="Consolas"/>
              </a:rPr>
              <a:t> </a:t>
            </a:r>
            <a:r>
              <a:rPr lang="en-US" sz="2400" b="0" i="1" u="none" strike="noStrike" cap="none">
                <a:solidFill>
                  <a:srgbClr val="000000"/>
                </a:solidFill>
                <a:latin typeface="Consolas"/>
                <a:ea typeface="Consolas"/>
                <a:cs typeface="Consolas"/>
                <a:sym typeface="Consolas"/>
              </a:rPr>
              <a:t>condition1</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AND</a:t>
            </a:r>
            <a:r>
              <a:rPr lang="en-US" sz="2400" b="0" i="0" u="none" strike="noStrike" cap="none">
                <a:solidFill>
                  <a:srgbClr val="000000"/>
                </a:solidFill>
                <a:latin typeface="Consolas"/>
                <a:ea typeface="Consolas"/>
                <a:cs typeface="Consolas"/>
                <a:sym typeface="Consolas"/>
              </a:rPr>
              <a:t> </a:t>
            </a:r>
            <a:r>
              <a:rPr lang="en-US" sz="2400" b="0" i="1" u="none" strike="noStrike" cap="none">
                <a:solidFill>
                  <a:srgbClr val="000000"/>
                </a:solidFill>
                <a:latin typeface="Consolas"/>
                <a:ea typeface="Consolas"/>
                <a:cs typeface="Consolas"/>
                <a:sym typeface="Consolas"/>
              </a:rPr>
              <a:t>condition2</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AND</a:t>
            </a:r>
            <a:r>
              <a:rPr lang="en-US" sz="2400" b="0" i="0" u="none" strike="noStrike" cap="none">
                <a:solidFill>
                  <a:srgbClr val="000000"/>
                </a:solidFill>
                <a:latin typeface="Consolas"/>
                <a:ea typeface="Consolas"/>
                <a:cs typeface="Consolas"/>
                <a:sym typeface="Consolas"/>
              </a:rPr>
              <a:t> </a:t>
            </a:r>
            <a:r>
              <a:rPr lang="en-US" sz="2400" b="0" i="1" u="none" strike="noStrike" cap="none">
                <a:solidFill>
                  <a:srgbClr val="000000"/>
                </a:solidFill>
                <a:latin typeface="Consolas"/>
                <a:ea typeface="Consolas"/>
                <a:cs typeface="Consolas"/>
                <a:sym typeface="Consolas"/>
              </a:rPr>
              <a:t>condition3 ...</a:t>
            </a:r>
            <a:r>
              <a:rPr lang="en-US" sz="2400" b="0" i="0" u="none" strike="noStrike" cap="none">
                <a:solidFill>
                  <a:srgbClr val="000000"/>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
        <p:nvSpPr>
          <p:cNvPr id="184" name="Google Shape;184;g11d9dd36dc2_0_592"/>
          <p:cNvSpPr txBox="1"/>
          <p:nvPr/>
        </p:nvSpPr>
        <p:spPr>
          <a:xfrm>
            <a:off x="2072640" y="5024046"/>
            <a:ext cx="8046600" cy="8310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CD"/>
                </a:solidFill>
                <a:latin typeface="Consolas"/>
                <a:ea typeface="Consolas"/>
                <a:cs typeface="Consolas"/>
                <a:sym typeface="Consolas"/>
              </a:rPr>
              <a:t>SELECT</a:t>
            </a:r>
            <a:r>
              <a:rPr lang="en-US" sz="2400" b="0" i="0" u="none" strike="noStrike" cap="none">
                <a:solidFill>
                  <a:srgbClr val="000000"/>
                </a:solidFill>
                <a:latin typeface="Consolas"/>
                <a:ea typeface="Consolas"/>
                <a:cs typeface="Consolas"/>
                <a:sym typeface="Consolas"/>
              </a:rPr>
              <a:t> * </a:t>
            </a:r>
            <a:r>
              <a:rPr lang="en-US" sz="2400" b="0" i="0" u="none" strike="noStrike" cap="none">
                <a:solidFill>
                  <a:srgbClr val="0000CD"/>
                </a:solidFill>
                <a:latin typeface="Consolas"/>
                <a:ea typeface="Consolas"/>
                <a:cs typeface="Consolas"/>
                <a:sym typeface="Consolas"/>
              </a:rPr>
              <a:t>FROM</a:t>
            </a:r>
            <a:r>
              <a:rPr lang="en-US" sz="2400" b="0" i="0" u="none" strike="noStrike" cap="none">
                <a:solidFill>
                  <a:srgbClr val="000000"/>
                </a:solidFill>
                <a:latin typeface="Consolas"/>
                <a:ea typeface="Consolas"/>
                <a:cs typeface="Consolas"/>
                <a:sym typeface="Consolas"/>
              </a:rPr>
              <a:t> customers</a:t>
            </a:r>
            <a:br>
              <a:rPr lang="en-US" sz="2400" b="0" i="0"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WHERE</a:t>
            </a:r>
            <a:r>
              <a:rPr lang="en-US" sz="2400" b="0" i="0" u="none" strike="noStrike" cap="none">
                <a:solidFill>
                  <a:srgbClr val="000000"/>
                </a:solidFill>
                <a:latin typeface="Consolas"/>
                <a:ea typeface="Consolas"/>
                <a:cs typeface="Consolas"/>
                <a:sym typeface="Consolas"/>
              </a:rPr>
              <a:t> country=</a:t>
            </a:r>
            <a:r>
              <a:rPr lang="en-US" sz="2400" b="0" i="0" u="none" strike="noStrike" cap="none">
                <a:solidFill>
                  <a:srgbClr val="A52A2A"/>
                </a:solidFill>
                <a:latin typeface="Consolas"/>
                <a:ea typeface="Consolas"/>
                <a:cs typeface="Consolas"/>
                <a:sym typeface="Consolas"/>
              </a:rPr>
              <a:t>'Germany'</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AND</a:t>
            </a:r>
            <a:r>
              <a:rPr lang="en-US" sz="2400" b="0" i="0" u="none" strike="noStrike" cap="none">
                <a:solidFill>
                  <a:srgbClr val="000000"/>
                </a:solidFill>
                <a:latin typeface="Consolas"/>
                <a:ea typeface="Consolas"/>
                <a:cs typeface="Consolas"/>
                <a:sym typeface="Consolas"/>
              </a:rPr>
              <a:t> city=</a:t>
            </a:r>
            <a:r>
              <a:rPr lang="en-US" sz="2400" b="0" i="0" u="none" strike="noStrike" cap="none">
                <a:solidFill>
                  <a:srgbClr val="A52A2A"/>
                </a:solidFill>
                <a:latin typeface="Consolas"/>
                <a:ea typeface="Consolas"/>
                <a:cs typeface="Consolas"/>
                <a:sym typeface="Consolas"/>
              </a:rPr>
              <a:t>'Berlin'</a:t>
            </a:r>
            <a:r>
              <a:rPr lang="en-US" sz="2400" b="0" i="0" u="none" strike="noStrike" cap="none">
                <a:solidFill>
                  <a:srgbClr val="000000"/>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11d9dd36dc2_0_677"/>
          <p:cNvSpPr txBox="1">
            <a:spLocks noGrp="1"/>
          </p:cNvSpPr>
          <p:nvPr>
            <p:ph type="title"/>
          </p:nvPr>
        </p:nvSpPr>
        <p:spPr>
          <a:xfrm>
            <a:off x="1618012" y="4228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sz="4000" b="1" i="0">
                <a:solidFill>
                  <a:schemeClr val="dk1"/>
                </a:solidFill>
                <a:latin typeface="Open Sans SemiBold"/>
                <a:ea typeface="Open Sans SemiBold"/>
                <a:cs typeface="Open Sans SemiBold"/>
                <a:sym typeface="Open Sans SemiBold"/>
              </a:rPr>
              <a:t>Toán tử OR</a:t>
            </a:r>
            <a:endParaRPr/>
          </a:p>
        </p:txBody>
      </p:sp>
      <p:sp>
        <p:nvSpPr>
          <p:cNvPr id="191" name="Google Shape;191;g11d9dd36dc2_0_677"/>
          <p:cNvSpPr txBox="1">
            <a:spLocks noGrp="1"/>
          </p:cNvSpPr>
          <p:nvPr>
            <p:ph type="body" idx="1"/>
          </p:nvPr>
        </p:nvSpPr>
        <p:spPr>
          <a:xfrm>
            <a:off x="1618012" y="1502780"/>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sz="2800">
                <a:solidFill>
                  <a:schemeClr val="dk1"/>
                </a:solidFill>
                <a:latin typeface="Open Sans"/>
                <a:ea typeface="Open Sans"/>
                <a:cs typeface="Open Sans"/>
                <a:sym typeface="Open Sans"/>
              </a:rPr>
              <a:t>Toán tử OR được sử dụng để quy định trả về đúng nếu 1 trong 2 điều kiện ở hai vế trả về giá trị TRUE</a:t>
            </a:r>
            <a:endParaRPr/>
          </a:p>
          <a:p>
            <a:pPr marL="228600" lvl="0" indent="-228600" algn="l" rtl="0">
              <a:lnSpc>
                <a:spcPct val="90000"/>
              </a:lnSpc>
              <a:spcBef>
                <a:spcPts val="1000"/>
              </a:spcBef>
              <a:spcAft>
                <a:spcPts val="0"/>
              </a:spcAft>
              <a:buClr>
                <a:schemeClr val="dk1"/>
              </a:buClr>
              <a:buSzPts val="2800"/>
              <a:buChar char="•"/>
            </a:pPr>
            <a:r>
              <a:rPr lang="en-US" sz="2800">
                <a:solidFill>
                  <a:schemeClr val="dk1"/>
                </a:solidFill>
                <a:latin typeface="Open Sans"/>
                <a:ea typeface="Open Sans"/>
                <a:cs typeface="Open Sans"/>
                <a:sym typeface="Open Sans"/>
              </a:rPr>
              <a:t>Cú pháp:</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sz="2800">
                <a:solidFill>
                  <a:schemeClr val="dk1"/>
                </a:solidFill>
                <a:latin typeface="Open Sans"/>
                <a:ea typeface="Open Sans"/>
                <a:cs typeface="Open Sans"/>
                <a:sym typeface="Open Sans"/>
              </a:rPr>
              <a:t>Ví dụ:</a:t>
            </a:r>
            <a:endParaRPr/>
          </a:p>
        </p:txBody>
      </p:sp>
      <p:sp>
        <p:nvSpPr>
          <p:cNvPr id="192" name="Google Shape;192;g11d9dd36dc2_0_677"/>
          <p:cNvSpPr txBox="1"/>
          <p:nvPr/>
        </p:nvSpPr>
        <p:spPr>
          <a:xfrm>
            <a:off x="1998979" y="2905929"/>
            <a:ext cx="8920500" cy="12006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CD"/>
                </a:solidFill>
                <a:latin typeface="Consolas"/>
                <a:ea typeface="Consolas"/>
                <a:cs typeface="Consolas"/>
                <a:sym typeface="Consolas"/>
              </a:rPr>
              <a:t>SELECT</a:t>
            </a:r>
            <a:r>
              <a:rPr lang="en-US" sz="2400" b="0" i="0" u="none" strike="noStrike" cap="none">
                <a:solidFill>
                  <a:srgbClr val="000000"/>
                </a:solidFill>
                <a:latin typeface="Consolas"/>
                <a:ea typeface="Consolas"/>
                <a:cs typeface="Consolas"/>
                <a:sym typeface="Consolas"/>
              </a:rPr>
              <a:t> </a:t>
            </a:r>
            <a:r>
              <a:rPr lang="en-US" sz="2400" b="0" i="1" u="none" strike="noStrike" cap="none">
                <a:solidFill>
                  <a:srgbClr val="000000"/>
                </a:solidFill>
                <a:latin typeface="Consolas"/>
                <a:ea typeface="Consolas"/>
                <a:cs typeface="Consolas"/>
                <a:sym typeface="Consolas"/>
              </a:rPr>
              <a:t>column1</a:t>
            </a:r>
            <a:r>
              <a:rPr lang="en-US" sz="2400" b="0" i="0" u="none" strike="noStrike" cap="none">
                <a:solidFill>
                  <a:srgbClr val="000000"/>
                </a:solidFill>
                <a:latin typeface="Consolas"/>
                <a:ea typeface="Consolas"/>
                <a:cs typeface="Consolas"/>
                <a:sym typeface="Consolas"/>
              </a:rPr>
              <a:t>,</a:t>
            </a:r>
            <a:r>
              <a:rPr lang="en-US" sz="2400" b="0" i="1" u="none" strike="noStrike" cap="none">
                <a:solidFill>
                  <a:srgbClr val="000000"/>
                </a:solidFill>
                <a:latin typeface="Consolas"/>
                <a:ea typeface="Consolas"/>
                <a:cs typeface="Consolas"/>
                <a:sym typeface="Consolas"/>
              </a:rPr>
              <a:t> column2, ...</a:t>
            </a:r>
            <a:br>
              <a:rPr lang="en-US" sz="2400" b="0" i="1"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FROM</a:t>
            </a:r>
            <a:r>
              <a:rPr lang="en-US" sz="2400" b="0" i="0" u="none" strike="noStrike" cap="none">
                <a:solidFill>
                  <a:srgbClr val="000000"/>
                </a:solidFill>
                <a:latin typeface="Consolas"/>
                <a:ea typeface="Consolas"/>
                <a:cs typeface="Consolas"/>
                <a:sym typeface="Consolas"/>
              </a:rPr>
              <a:t> </a:t>
            </a:r>
            <a:r>
              <a:rPr lang="en-US" sz="2400" b="0" i="1" u="none" strike="noStrike" cap="none">
                <a:solidFill>
                  <a:srgbClr val="000000"/>
                </a:solidFill>
                <a:latin typeface="Consolas"/>
                <a:ea typeface="Consolas"/>
                <a:cs typeface="Consolas"/>
                <a:sym typeface="Consolas"/>
              </a:rPr>
              <a:t>table_name</a:t>
            </a:r>
            <a:br>
              <a:rPr lang="en-US" sz="2400" b="0" i="1"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WHERE</a:t>
            </a:r>
            <a:r>
              <a:rPr lang="en-US" sz="2400" b="0" i="0" u="none" strike="noStrike" cap="none">
                <a:solidFill>
                  <a:srgbClr val="000000"/>
                </a:solidFill>
                <a:latin typeface="Consolas"/>
                <a:ea typeface="Consolas"/>
                <a:cs typeface="Consolas"/>
                <a:sym typeface="Consolas"/>
              </a:rPr>
              <a:t> </a:t>
            </a:r>
            <a:r>
              <a:rPr lang="en-US" sz="2400" b="0" i="1" u="none" strike="noStrike" cap="none">
                <a:solidFill>
                  <a:srgbClr val="000000"/>
                </a:solidFill>
                <a:latin typeface="Consolas"/>
                <a:ea typeface="Consolas"/>
                <a:cs typeface="Consolas"/>
                <a:sym typeface="Consolas"/>
              </a:rPr>
              <a:t>condition1</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OR</a:t>
            </a:r>
            <a:r>
              <a:rPr lang="en-US" sz="2400" b="0" i="0" u="none" strike="noStrike" cap="none">
                <a:solidFill>
                  <a:srgbClr val="000000"/>
                </a:solidFill>
                <a:latin typeface="Consolas"/>
                <a:ea typeface="Consolas"/>
                <a:cs typeface="Consolas"/>
                <a:sym typeface="Consolas"/>
              </a:rPr>
              <a:t> </a:t>
            </a:r>
            <a:r>
              <a:rPr lang="en-US" sz="2400" b="0" i="1" u="none" strike="noStrike" cap="none">
                <a:solidFill>
                  <a:srgbClr val="000000"/>
                </a:solidFill>
                <a:latin typeface="Consolas"/>
                <a:ea typeface="Consolas"/>
                <a:cs typeface="Consolas"/>
                <a:sym typeface="Consolas"/>
              </a:rPr>
              <a:t>condition2</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OR</a:t>
            </a:r>
            <a:r>
              <a:rPr lang="en-US" sz="2400" b="0" i="0" u="none" strike="noStrike" cap="none">
                <a:solidFill>
                  <a:srgbClr val="000000"/>
                </a:solidFill>
                <a:latin typeface="Consolas"/>
                <a:ea typeface="Consolas"/>
                <a:cs typeface="Consolas"/>
                <a:sym typeface="Consolas"/>
              </a:rPr>
              <a:t> </a:t>
            </a:r>
            <a:r>
              <a:rPr lang="en-US" sz="2400" b="0" i="1" u="none" strike="noStrike" cap="none">
                <a:solidFill>
                  <a:srgbClr val="000000"/>
                </a:solidFill>
                <a:latin typeface="Consolas"/>
                <a:ea typeface="Consolas"/>
                <a:cs typeface="Consolas"/>
                <a:sym typeface="Consolas"/>
              </a:rPr>
              <a:t>condition3 ...</a:t>
            </a:r>
            <a:r>
              <a:rPr lang="en-US" sz="2400" b="0" i="0" u="none" strike="noStrike" cap="none">
                <a:solidFill>
                  <a:srgbClr val="000000"/>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
        <p:nvSpPr>
          <p:cNvPr id="193" name="Google Shape;193;g11d9dd36dc2_0_677"/>
          <p:cNvSpPr txBox="1"/>
          <p:nvPr/>
        </p:nvSpPr>
        <p:spPr>
          <a:xfrm>
            <a:off x="2070099" y="5024046"/>
            <a:ext cx="8051700" cy="8310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CD"/>
                </a:solidFill>
                <a:latin typeface="Consolas"/>
                <a:ea typeface="Consolas"/>
                <a:cs typeface="Consolas"/>
                <a:sym typeface="Consolas"/>
              </a:rPr>
              <a:t>SELECT</a:t>
            </a:r>
            <a:r>
              <a:rPr lang="en-US" sz="2400" b="0" i="0" u="none" strike="noStrike" cap="none">
                <a:solidFill>
                  <a:srgbClr val="000000"/>
                </a:solidFill>
                <a:latin typeface="Consolas"/>
                <a:ea typeface="Consolas"/>
                <a:cs typeface="Consolas"/>
                <a:sym typeface="Consolas"/>
              </a:rPr>
              <a:t> * </a:t>
            </a:r>
            <a:r>
              <a:rPr lang="en-US" sz="2400" b="0" i="0" u="none" strike="noStrike" cap="none">
                <a:solidFill>
                  <a:srgbClr val="0000CD"/>
                </a:solidFill>
                <a:latin typeface="Consolas"/>
                <a:ea typeface="Consolas"/>
                <a:cs typeface="Consolas"/>
                <a:sym typeface="Consolas"/>
              </a:rPr>
              <a:t>FROM</a:t>
            </a:r>
            <a:r>
              <a:rPr lang="en-US" sz="2400" b="0" i="0" u="none" strike="noStrike" cap="none">
                <a:solidFill>
                  <a:srgbClr val="000000"/>
                </a:solidFill>
                <a:latin typeface="Consolas"/>
                <a:ea typeface="Consolas"/>
                <a:cs typeface="Consolas"/>
                <a:sym typeface="Consolas"/>
              </a:rPr>
              <a:t> customers</a:t>
            </a:r>
            <a:br>
              <a:rPr lang="en-US" sz="2400" b="0" i="0"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WHERE</a:t>
            </a:r>
            <a:r>
              <a:rPr lang="en-US" sz="2400" b="0" i="0" u="none" strike="noStrike" cap="none">
                <a:solidFill>
                  <a:srgbClr val="000000"/>
                </a:solidFill>
                <a:latin typeface="Consolas"/>
                <a:ea typeface="Consolas"/>
                <a:cs typeface="Consolas"/>
                <a:sym typeface="Consolas"/>
              </a:rPr>
              <a:t> city=</a:t>
            </a:r>
            <a:r>
              <a:rPr lang="en-US" sz="2400" b="0" i="0" u="none" strike="noStrike" cap="none">
                <a:solidFill>
                  <a:srgbClr val="A52A2A"/>
                </a:solidFill>
                <a:latin typeface="Consolas"/>
                <a:ea typeface="Consolas"/>
                <a:cs typeface="Consolas"/>
                <a:sym typeface="Consolas"/>
              </a:rPr>
              <a:t>'Berlin'</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OR</a:t>
            </a:r>
            <a:r>
              <a:rPr lang="en-US" sz="2400" b="0" i="0" u="none" strike="noStrike" cap="none">
                <a:solidFill>
                  <a:srgbClr val="000000"/>
                </a:solidFill>
                <a:latin typeface="Consolas"/>
                <a:ea typeface="Consolas"/>
                <a:cs typeface="Consolas"/>
                <a:sym typeface="Consolas"/>
              </a:rPr>
              <a:t> city=</a:t>
            </a:r>
            <a:r>
              <a:rPr lang="en-US" sz="2400" b="0" i="0" u="none" strike="noStrike" cap="none">
                <a:solidFill>
                  <a:srgbClr val="A52A2A"/>
                </a:solidFill>
                <a:latin typeface="Consolas"/>
                <a:ea typeface="Consolas"/>
                <a:cs typeface="Consolas"/>
                <a:sym typeface="Consolas"/>
              </a:rPr>
              <a:t>'München'</a:t>
            </a:r>
            <a:r>
              <a:rPr lang="en-US" sz="2400" b="0" i="0" u="none" strike="noStrike" cap="none">
                <a:solidFill>
                  <a:srgbClr val="000000"/>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11d9dd36dc2_0_762"/>
          <p:cNvSpPr txBox="1">
            <a:spLocks noGrp="1"/>
          </p:cNvSpPr>
          <p:nvPr>
            <p:ph type="title"/>
          </p:nvPr>
        </p:nvSpPr>
        <p:spPr>
          <a:xfrm>
            <a:off x="1618012" y="4228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sz="4000" b="1" i="0">
                <a:solidFill>
                  <a:schemeClr val="dk1"/>
                </a:solidFill>
                <a:latin typeface="Open Sans SemiBold"/>
                <a:ea typeface="Open Sans SemiBold"/>
                <a:cs typeface="Open Sans SemiBold"/>
                <a:sym typeface="Open Sans SemiBold"/>
              </a:rPr>
              <a:t>Toán tử NOT</a:t>
            </a:r>
            <a:endParaRPr/>
          </a:p>
        </p:txBody>
      </p:sp>
      <p:sp>
        <p:nvSpPr>
          <p:cNvPr id="200" name="Google Shape;200;g11d9dd36dc2_0_762"/>
          <p:cNvSpPr txBox="1">
            <a:spLocks noGrp="1"/>
          </p:cNvSpPr>
          <p:nvPr>
            <p:ph type="body" idx="1"/>
          </p:nvPr>
        </p:nvSpPr>
        <p:spPr>
          <a:xfrm>
            <a:off x="1618012" y="1502780"/>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sz="2800">
                <a:solidFill>
                  <a:schemeClr val="dk1"/>
                </a:solidFill>
                <a:latin typeface="Open Sans"/>
                <a:ea typeface="Open Sans"/>
                <a:cs typeface="Open Sans"/>
                <a:sym typeface="Open Sans"/>
              </a:rPr>
              <a:t>Toán tử NOT được sử dụng để quy định trả về đúng nếu giá trị ở vế sau là FALSE</a:t>
            </a:r>
            <a:endParaRPr/>
          </a:p>
          <a:p>
            <a:pPr marL="228600" lvl="0" indent="-228600" algn="l" rtl="0">
              <a:lnSpc>
                <a:spcPct val="90000"/>
              </a:lnSpc>
              <a:spcBef>
                <a:spcPts val="1000"/>
              </a:spcBef>
              <a:spcAft>
                <a:spcPts val="0"/>
              </a:spcAft>
              <a:buClr>
                <a:schemeClr val="dk1"/>
              </a:buClr>
              <a:buSzPts val="2800"/>
              <a:buChar char="•"/>
            </a:pPr>
            <a:r>
              <a:rPr lang="en-US" sz="2800">
                <a:solidFill>
                  <a:schemeClr val="dk1"/>
                </a:solidFill>
                <a:latin typeface="Open Sans"/>
                <a:ea typeface="Open Sans"/>
                <a:cs typeface="Open Sans"/>
                <a:sym typeface="Open Sans"/>
              </a:rPr>
              <a:t>Cú pháp:</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sz="2800">
                <a:solidFill>
                  <a:schemeClr val="dk1"/>
                </a:solidFill>
                <a:latin typeface="Open Sans"/>
                <a:ea typeface="Open Sans"/>
                <a:cs typeface="Open Sans"/>
                <a:sym typeface="Open Sans"/>
              </a:rPr>
              <a:t>Ví dụ:</a:t>
            </a:r>
            <a:endParaRPr/>
          </a:p>
        </p:txBody>
      </p:sp>
      <p:sp>
        <p:nvSpPr>
          <p:cNvPr id="201" name="Google Shape;201;g11d9dd36dc2_0_762"/>
          <p:cNvSpPr txBox="1"/>
          <p:nvPr/>
        </p:nvSpPr>
        <p:spPr>
          <a:xfrm>
            <a:off x="1943100" y="2903475"/>
            <a:ext cx="8305800" cy="12006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CD"/>
                </a:solidFill>
                <a:latin typeface="Consolas"/>
                <a:ea typeface="Consolas"/>
                <a:cs typeface="Consolas"/>
                <a:sym typeface="Consolas"/>
              </a:rPr>
              <a:t>SELECT</a:t>
            </a:r>
            <a:r>
              <a:rPr lang="en-US" sz="2400" b="0" i="0" u="none" strike="noStrike" cap="none">
                <a:solidFill>
                  <a:srgbClr val="000000"/>
                </a:solidFill>
                <a:latin typeface="Consolas"/>
                <a:ea typeface="Consolas"/>
                <a:cs typeface="Consolas"/>
                <a:sym typeface="Consolas"/>
              </a:rPr>
              <a:t> </a:t>
            </a:r>
            <a:r>
              <a:rPr lang="en-US" sz="2400" b="0" i="1" u="none" strike="noStrike" cap="none">
                <a:solidFill>
                  <a:srgbClr val="000000"/>
                </a:solidFill>
                <a:latin typeface="Consolas"/>
                <a:ea typeface="Consolas"/>
                <a:cs typeface="Consolas"/>
                <a:sym typeface="Consolas"/>
              </a:rPr>
              <a:t>column1</a:t>
            </a:r>
            <a:r>
              <a:rPr lang="en-US" sz="2400" b="0" i="0" u="none" strike="noStrike" cap="none">
                <a:solidFill>
                  <a:srgbClr val="000000"/>
                </a:solidFill>
                <a:latin typeface="Consolas"/>
                <a:ea typeface="Consolas"/>
                <a:cs typeface="Consolas"/>
                <a:sym typeface="Consolas"/>
              </a:rPr>
              <a:t>,</a:t>
            </a:r>
            <a:r>
              <a:rPr lang="en-US" sz="2400" b="0" i="1" u="none" strike="noStrike" cap="none">
                <a:solidFill>
                  <a:srgbClr val="000000"/>
                </a:solidFill>
                <a:latin typeface="Consolas"/>
                <a:ea typeface="Consolas"/>
                <a:cs typeface="Consolas"/>
                <a:sym typeface="Consolas"/>
              </a:rPr>
              <a:t> column2, ...</a:t>
            </a:r>
            <a:br>
              <a:rPr lang="en-US" sz="2400" b="0" i="1"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FROM</a:t>
            </a:r>
            <a:r>
              <a:rPr lang="en-US" sz="2400" b="0" i="0" u="none" strike="noStrike" cap="none">
                <a:solidFill>
                  <a:srgbClr val="000000"/>
                </a:solidFill>
                <a:latin typeface="Consolas"/>
                <a:ea typeface="Consolas"/>
                <a:cs typeface="Consolas"/>
                <a:sym typeface="Consolas"/>
              </a:rPr>
              <a:t> </a:t>
            </a:r>
            <a:r>
              <a:rPr lang="en-US" sz="2400" b="0" i="1" u="none" strike="noStrike" cap="none">
                <a:solidFill>
                  <a:srgbClr val="000000"/>
                </a:solidFill>
                <a:latin typeface="Consolas"/>
                <a:ea typeface="Consolas"/>
                <a:cs typeface="Consolas"/>
                <a:sym typeface="Consolas"/>
              </a:rPr>
              <a:t>table_name</a:t>
            </a:r>
            <a:br>
              <a:rPr lang="en-US" sz="2400" b="0" i="1"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WHERE</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NOT</a:t>
            </a:r>
            <a:r>
              <a:rPr lang="en-US" sz="2400" b="0" i="0" u="none" strike="noStrike" cap="none">
                <a:solidFill>
                  <a:srgbClr val="000000"/>
                </a:solidFill>
                <a:latin typeface="Consolas"/>
                <a:ea typeface="Consolas"/>
                <a:cs typeface="Consolas"/>
                <a:sym typeface="Consolas"/>
              </a:rPr>
              <a:t> </a:t>
            </a:r>
            <a:r>
              <a:rPr lang="en-US" sz="2400" b="0" i="1" u="none" strike="noStrike" cap="none">
                <a:solidFill>
                  <a:srgbClr val="000000"/>
                </a:solidFill>
                <a:latin typeface="Consolas"/>
                <a:ea typeface="Consolas"/>
                <a:cs typeface="Consolas"/>
                <a:sym typeface="Consolas"/>
              </a:rPr>
              <a:t>condition</a:t>
            </a:r>
            <a:r>
              <a:rPr lang="en-US" sz="2400" b="0" i="0" u="none" strike="noStrike" cap="none">
                <a:solidFill>
                  <a:srgbClr val="000000"/>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
        <p:nvSpPr>
          <p:cNvPr id="202" name="Google Shape;202;g11d9dd36dc2_0_762"/>
          <p:cNvSpPr txBox="1"/>
          <p:nvPr/>
        </p:nvSpPr>
        <p:spPr>
          <a:xfrm>
            <a:off x="1943100" y="4824058"/>
            <a:ext cx="6096000" cy="8310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CD"/>
                </a:solidFill>
                <a:latin typeface="Consolas"/>
                <a:ea typeface="Consolas"/>
                <a:cs typeface="Consolas"/>
                <a:sym typeface="Consolas"/>
              </a:rPr>
              <a:t>SELECT</a:t>
            </a:r>
            <a:r>
              <a:rPr lang="en-US" sz="2400" b="0" i="0" u="none" strike="noStrike" cap="none">
                <a:solidFill>
                  <a:srgbClr val="000000"/>
                </a:solidFill>
                <a:latin typeface="Consolas"/>
                <a:ea typeface="Consolas"/>
                <a:cs typeface="Consolas"/>
                <a:sym typeface="Consolas"/>
              </a:rPr>
              <a:t> * </a:t>
            </a:r>
            <a:r>
              <a:rPr lang="en-US" sz="2400" b="0" i="0" u="none" strike="noStrike" cap="none">
                <a:solidFill>
                  <a:srgbClr val="0000CD"/>
                </a:solidFill>
                <a:latin typeface="Consolas"/>
                <a:ea typeface="Consolas"/>
                <a:cs typeface="Consolas"/>
                <a:sym typeface="Consolas"/>
              </a:rPr>
              <a:t>FROM</a:t>
            </a:r>
            <a:r>
              <a:rPr lang="en-US" sz="2400" b="0" i="0" u="none" strike="noStrike" cap="none">
                <a:solidFill>
                  <a:srgbClr val="000000"/>
                </a:solidFill>
                <a:latin typeface="Consolas"/>
                <a:ea typeface="Consolas"/>
                <a:cs typeface="Consolas"/>
                <a:sym typeface="Consolas"/>
              </a:rPr>
              <a:t> customers</a:t>
            </a:r>
            <a:br>
              <a:rPr lang="en-US" sz="2400" b="0" i="0"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WHERE</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NOT</a:t>
            </a:r>
            <a:r>
              <a:rPr lang="en-US" sz="2400" b="0" i="0" u="none" strike="noStrike" cap="none">
                <a:solidFill>
                  <a:srgbClr val="000000"/>
                </a:solidFill>
                <a:latin typeface="Consolas"/>
                <a:ea typeface="Consolas"/>
                <a:cs typeface="Consolas"/>
                <a:sym typeface="Consolas"/>
              </a:rPr>
              <a:t> country=</a:t>
            </a:r>
            <a:r>
              <a:rPr lang="en-US" sz="2400" b="0" i="0" u="none" strike="noStrike" cap="none">
                <a:solidFill>
                  <a:srgbClr val="A52A2A"/>
                </a:solidFill>
                <a:latin typeface="Consolas"/>
                <a:ea typeface="Consolas"/>
                <a:cs typeface="Consolas"/>
                <a:sym typeface="Consolas"/>
              </a:rPr>
              <a:t>'Germany'</a:t>
            </a:r>
            <a:r>
              <a:rPr lang="en-US" sz="2400" b="0" i="0" u="none" strike="noStrike" cap="none">
                <a:solidFill>
                  <a:srgbClr val="000000"/>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11d9dd36dc2_0_847"/>
          <p:cNvSpPr txBox="1">
            <a:spLocks noGrp="1"/>
          </p:cNvSpPr>
          <p:nvPr>
            <p:ph type="title"/>
          </p:nvPr>
        </p:nvSpPr>
        <p:spPr>
          <a:xfrm>
            <a:off x="1618012" y="4228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sz="4000" b="1" i="0">
                <a:solidFill>
                  <a:schemeClr val="dk1"/>
                </a:solidFill>
                <a:latin typeface="Open Sans SemiBold"/>
                <a:ea typeface="Open Sans SemiBold"/>
                <a:cs typeface="Open Sans SemiBold"/>
                <a:sym typeface="Open Sans SemiBold"/>
              </a:rPr>
              <a:t>Kết hợp AND, OR và NOT</a:t>
            </a:r>
            <a:endParaRPr/>
          </a:p>
        </p:txBody>
      </p:sp>
      <p:sp>
        <p:nvSpPr>
          <p:cNvPr id="209" name="Google Shape;209;g11d9dd36dc2_0_847"/>
          <p:cNvSpPr txBox="1">
            <a:spLocks noGrp="1"/>
          </p:cNvSpPr>
          <p:nvPr>
            <p:ph type="body" idx="1"/>
          </p:nvPr>
        </p:nvSpPr>
        <p:spPr>
          <a:xfrm>
            <a:off x="1618012" y="1502780"/>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sz="2800">
                <a:solidFill>
                  <a:schemeClr val="dk1"/>
                </a:solidFill>
                <a:latin typeface="Open Sans"/>
                <a:ea typeface="Open Sans"/>
                <a:cs typeface="Open Sans"/>
                <a:sym typeface="Open Sans"/>
              </a:rPr>
              <a:t>Ví dụ kết hợp AND và OR:</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sz="2800">
                <a:solidFill>
                  <a:schemeClr val="dk1"/>
                </a:solidFill>
                <a:latin typeface="Open Sans"/>
                <a:ea typeface="Open Sans"/>
                <a:cs typeface="Open Sans"/>
                <a:sym typeface="Open Sans"/>
              </a:rPr>
              <a:t>Ví dụ kết hợp AND và NOT:</a:t>
            </a:r>
            <a:endParaRPr/>
          </a:p>
        </p:txBody>
      </p:sp>
      <p:sp>
        <p:nvSpPr>
          <p:cNvPr id="210" name="Google Shape;210;g11d9dd36dc2_0_847"/>
          <p:cNvSpPr txBox="1"/>
          <p:nvPr/>
        </p:nvSpPr>
        <p:spPr>
          <a:xfrm>
            <a:off x="1158239" y="2046838"/>
            <a:ext cx="10810200" cy="8310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CD"/>
                </a:solidFill>
                <a:latin typeface="Consolas"/>
                <a:ea typeface="Consolas"/>
                <a:cs typeface="Consolas"/>
                <a:sym typeface="Consolas"/>
              </a:rPr>
              <a:t>SELECT</a:t>
            </a:r>
            <a:r>
              <a:rPr lang="en-US" sz="2400" b="0" i="0" u="none" strike="noStrike" cap="none">
                <a:solidFill>
                  <a:srgbClr val="000000"/>
                </a:solidFill>
                <a:latin typeface="Consolas"/>
                <a:ea typeface="Consolas"/>
                <a:cs typeface="Consolas"/>
                <a:sym typeface="Consolas"/>
              </a:rPr>
              <a:t> * </a:t>
            </a:r>
            <a:r>
              <a:rPr lang="en-US" sz="2400" b="0" i="0" u="none" strike="noStrike" cap="none">
                <a:solidFill>
                  <a:srgbClr val="0000CD"/>
                </a:solidFill>
                <a:latin typeface="Consolas"/>
                <a:ea typeface="Consolas"/>
                <a:cs typeface="Consolas"/>
                <a:sym typeface="Consolas"/>
              </a:rPr>
              <a:t>FROM</a:t>
            </a:r>
            <a:r>
              <a:rPr lang="en-US" sz="2400" b="0" i="0" u="none" strike="noStrike" cap="none">
                <a:solidFill>
                  <a:srgbClr val="000000"/>
                </a:solidFill>
                <a:latin typeface="Consolas"/>
                <a:ea typeface="Consolas"/>
                <a:cs typeface="Consolas"/>
                <a:sym typeface="Consolas"/>
              </a:rPr>
              <a:t> customers</a:t>
            </a:r>
            <a:br>
              <a:rPr lang="en-US" sz="2400" b="0" i="0"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WHERE</a:t>
            </a:r>
            <a:r>
              <a:rPr lang="en-US" sz="2400" b="0" i="0" u="none" strike="noStrike" cap="none">
                <a:solidFill>
                  <a:srgbClr val="000000"/>
                </a:solidFill>
                <a:latin typeface="Consolas"/>
                <a:ea typeface="Consolas"/>
                <a:cs typeface="Consolas"/>
                <a:sym typeface="Consolas"/>
              </a:rPr>
              <a:t> country=</a:t>
            </a:r>
            <a:r>
              <a:rPr lang="en-US" sz="2400" b="0" i="0" u="none" strike="noStrike" cap="none">
                <a:solidFill>
                  <a:srgbClr val="A52A2A"/>
                </a:solidFill>
                <a:latin typeface="Consolas"/>
                <a:ea typeface="Consolas"/>
                <a:cs typeface="Consolas"/>
                <a:sym typeface="Consolas"/>
              </a:rPr>
              <a:t>'Germany'</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AND</a:t>
            </a:r>
            <a:r>
              <a:rPr lang="en-US" sz="2400" b="0" i="0" u="none" strike="noStrike" cap="none">
                <a:solidFill>
                  <a:srgbClr val="000000"/>
                </a:solidFill>
                <a:latin typeface="Consolas"/>
                <a:ea typeface="Consolas"/>
                <a:cs typeface="Consolas"/>
                <a:sym typeface="Consolas"/>
              </a:rPr>
              <a:t> (city=</a:t>
            </a:r>
            <a:r>
              <a:rPr lang="en-US" sz="2400" b="0" i="0" u="none" strike="noStrike" cap="none">
                <a:solidFill>
                  <a:srgbClr val="A52A2A"/>
                </a:solidFill>
                <a:latin typeface="Consolas"/>
                <a:ea typeface="Consolas"/>
                <a:cs typeface="Consolas"/>
                <a:sym typeface="Consolas"/>
              </a:rPr>
              <a:t>'Berlin'</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OR</a:t>
            </a:r>
            <a:r>
              <a:rPr lang="en-US" sz="2400" b="0" i="0" u="none" strike="noStrike" cap="none">
                <a:solidFill>
                  <a:srgbClr val="000000"/>
                </a:solidFill>
                <a:latin typeface="Consolas"/>
                <a:ea typeface="Consolas"/>
                <a:cs typeface="Consolas"/>
                <a:sym typeface="Consolas"/>
              </a:rPr>
              <a:t> city=</a:t>
            </a:r>
            <a:r>
              <a:rPr lang="en-US" sz="2400" b="0" i="0" u="none" strike="noStrike" cap="none">
                <a:solidFill>
                  <a:srgbClr val="A52A2A"/>
                </a:solidFill>
                <a:latin typeface="Consolas"/>
                <a:ea typeface="Consolas"/>
                <a:cs typeface="Consolas"/>
                <a:sym typeface="Consolas"/>
              </a:rPr>
              <a:t>'München'</a:t>
            </a:r>
            <a:r>
              <a:rPr lang="en-US" sz="2400" b="0" i="0" u="none" strike="noStrike" cap="none">
                <a:solidFill>
                  <a:srgbClr val="000000"/>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
        <p:nvSpPr>
          <p:cNvPr id="211" name="Google Shape;211;g11d9dd36dc2_0_847"/>
          <p:cNvSpPr txBox="1"/>
          <p:nvPr/>
        </p:nvSpPr>
        <p:spPr>
          <a:xfrm>
            <a:off x="1158239" y="4164011"/>
            <a:ext cx="10515600" cy="8310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CD"/>
                </a:solidFill>
                <a:latin typeface="Consolas"/>
                <a:ea typeface="Consolas"/>
                <a:cs typeface="Consolas"/>
                <a:sym typeface="Consolas"/>
              </a:rPr>
              <a:t>SELECT</a:t>
            </a:r>
            <a:r>
              <a:rPr lang="en-US" sz="2400" b="0" i="0" u="none" strike="noStrike" cap="none">
                <a:solidFill>
                  <a:srgbClr val="000000"/>
                </a:solidFill>
                <a:latin typeface="Consolas"/>
                <a:ea typeface="Consolas"/>
                <a:cs typeface="Consolas"/>
                <a:sym typeface="Consolas"/>
              </a:rPr>
              <a:t> * </a:t>
            </a:r>
            <a:r>
              <a:rPr lang="en-US" sz="2400" b="0" i="0" u="none" strike="noStrike" cap="none">
                <a:solidFill>
                  <a:srgbClr val="0000CD"/>
                </a:solidFill>
                <a:latin typeface="Consolas"/>
                <a:ea typeface="Consolas"/>
                <a:cs typeface="Consolas"/>
                <a:sym typeface="Consolas"/>
              </a:rPr>
              <a:t>FROM</a:t>
            </a:r>
            <a:r>
              <a:rPr lang="en-US" sz="2400" b="0" i="0" u="none" strike="noStrike" cap="none">
                <a:solidFill>
                  <a:srgbClr val="000000"/>
                </a:solidFill>
                <a:latin typeface="Consolas"/>
                <a:ea typeface="Consolas"/>
                <a:cs typeface="Consolas"/>
                <a:sym typeface="Consolas"/>
              </a:rPr>
              <a:t> Customers</a:t>
            </a:r>
            <a:br>
              <a:rPr lang="en-US" sz="2400" b="0" i="0"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WHERE</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NOT</a:t>
            </a:r>
            <a:r>
              <a:rPr lang="en-US" sz="2400" b="0" i="0" u="none" strike="noStrike" cap="none">
                <a:solidFill>
                  <a:srgbClr val="000000"/>
                </a:solidFill>
                <a:latin typeface="Consolas"/>
                <a:ea typeface="Consolas"/>
                <a:cs typeface="Consolas"/>
                <a:sym typeface="Consolas"/>
              </a:rPr>
              <a:t> Country=</a:t>
            </a:r>
            <a:r>
              <a:rPr lang="en-US" sz="2400" b="0" i="0" u="none" strike="noStrike" cap="none">
                <a:solidFill>
                  <a:srgbClr val="A52A2A"/>
                </a:solidFill>
                <a:latin typeface="Consolas"/>
                <a:ea typeface="Consolas"/>
                <a:cs typeface="Consolas"/>
                <a:sym typeface="Consolas"/>
              </a:rPr>
              <a:t>'Germany'</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AND</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NOT</a:t>
            </a:r>
            <a:r>
              <a:rPr lang="en-US" sz="2400" b="0" i="0" u="none" strike="noStrike" cap="none">
                <a:solidFill>
                  <a:srgbClr val="000000"/>
                </a:solidFill>
                <a:latin typeface="Consolas"/>
                <a:ea typeface="Consolas"/>
                <a:cs typeface="Consolas"/>
                <a:sym typeface="Consolas"/>
              </a:rPr>
              <a:t> Country=</a:t>
            </a:r>
            <a:r>
              <a:rPr lang="en-US" sz="2400" b="0" i="0" u="none" strike="noStrike" cap="none">
                <a:solidFill>
                  <a:srgbClr val="A52A2A"/>
                </a:solidFill>
                <a:latin typeface="Consolas"/>
                <a:ea typeface="Consolas"/>
                <a:cs typeface="Consolas"/>
                <a:sym typeface="Consolas"/>
              </a:rPr>
              <a:t>'USA'</a:t>
            </a:r>
            <a:r>
              <a:rPr lang="en-US" sz="2400" b="0" i="0" u="none" strike="noStrike" cap="none">
                <a:solidFill>
                  <a:srgbClr val="000000"/>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11d9dd36dc2_0_847"/>
          <p:cNvSpPr txBox="1">
            <a:spLocks noGrp="1"/>
          </p:cNvSpPr>
          <p:nvPr>
            <p:ph type="title"/>
          </p:nvPr>
        </p:nvSpPr>
        <p:spPr>
          <a:xfrm>
            <a:off x="1618012" y="4228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sz="4000" b="1">
                <a:latin typeface="Open Sans SemiBold"/>
                <a:ea typeface="Open Sans SemiBold"/>
                <a:cs typeface="Open Sans SemiBold"/>
                <a:sym typeface="Open Sans SemiBold"/>
              </a:rPr>
              <a:t>Wildcard</a:t>
            </a:r>
            <a:endParaRPr/>
          </a:p>
        </p:txBody>
      </p:sp>
      <p:sp>
        <p:nvSpPr>
          <p:cNvPr id="209" name="Google Shape;209;g11d9dd36dc2_0_847"/>
          <p:cNvSpPr txBox="1">
            <a:spLocks noGrp="1"/>
          </p:cNvSpPr>
          <p:nvPr>
            <p:ph type="body" idx="1"/>
          </p:nvPr>
        </p:nvSpPr>
        <p:spPr>
          <a:xfrm>
            <a:off x="1618012" y="1502780"/>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hlinkClick r:id="rId3"/>
              </a:rPr>
              <a:t>SQL Wildcard Characters (w3schools.com)</a:t>
            </a:r>
            <a:endParaRPr/>
          </a:p>
        </p:txBody>
      </p:sp>
    </p:spTree>
    <p:extLst>
      <p:ext uri="{BB962C8B-B14F-4D97-AF65-F5344CB8AC3E}">
        <p14:creationId xmlns:p14="http://schemas.microsoft.com/office/powerpoint/2010/main" val="790645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11d9dd36dc2_0_932"/>
          <p:cNvSpPr txBox="1">
            <a:spLocks noGrp="1"/>
          </p:cNvSpPr>
          <p:nvPr>
            <p:ph type="title"/>
          </p:nvPr>
        </p:nvSpPr>
        <p:spPr>
          <a:xfrm>
            <a:off x="1618012" y="4228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sz="4000" b="1" i="0">
                <a:solidFill>
                  <a:schemeClr val="dk1"/>
                </a:solidFill>
                <a:latin typeface="Open Sans SemiBold"/>
                <a:ea typeface="Open Sans SemiBold"/>
                <a:cs typeface="Open Sans SemiBold"/>
                <a:sym typeface="Open Sans SemiBold"/>
              </a:rPr>
              <a:t>Câu lệnh ORDER BY</a:t>
            </a:r>
            <a:endParaRPr/>
          </a:p>
        </p:txBody>
      </p:sp>
      <p:sp>
        <p:nvSpPr>
          <p:cNvPr id="218" name="Google Shape;218;g11d9dd36dc2_0_932"/>
          <p:cNvSpPr txBox="1">
            <a:spLocks noGrp="1"/>
          </p:cNvSpPr>
          <p:nvPr>
            <p:ph type="body" idx="1"/>
          </p:nvPr>
        </p:nvSpPr>
        <p:spPr>
          <a:xfrm>
            <a:off x="1618012" y="1502780"/>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81000"/>
              </a:lnSpc>
              <a:spcBef>
                <a:spcPts val="0"/>
              </a:spcBef>
              <a:spcAft>
                <a:spcPts val="0"/>
              </a:spcAft>
              <a:buClr>
                <a:schemeClr val="dk1"/>
              </a:buClr>
              <a:buSzPts val="2800"/>
              <a:buChar char="•"/>
            </a:pPr>
            <a:r>
              <a:rPr lang="en-US" sz="2800">
                <a:solidFill>
                  <a:schemeClr val="dk1"/>
                </a:solidFill>
                <a:latin typeface="Open Sans"/>
                <a:ea typeface="Open Sans"/>
                <a:cs typeface="Open Sans"/>
                <a:sym typeface="Open Sans"/>
              </a:rPr>
              <a:t>Câu lệnh ORDER BY sắp xếp các bản ghi theo trật tự dựa vào giá trị của một cột hoặc nhiều cột</a:t>
            </a:r>
            <a:endParaRPr/>
          </a:p>
          <a:p>
            <a:pPr marL="228600" lvl="0" indent="-228600" algn="l" rtl="0">
              <a:lnSpc>
                <a:spcPct val="81000"/>
              </a:lnSpc>
              <a:spcBef>
                <a:spcPts val="1000"/>
              </a:spcBef>
              <a:spcAft>
                <a:spcPts val="0"/>
              </a:spcAft>
              <a:buClr>
                <a:schemeClr val="dk1"/>
              </a:buClr>
              <a:buSzPts val="2800"/>
              <a:buChar char="•"/>
            </a:pPr>
            <a:r>
              <a:rPr lang="en-US" sz="2800">
                <a:solidFill>
                  <a:schemeClr val="dk1"/>
                </a:solidFill>
                <a:latin typeface="Open Sans"/>
                <a:ea typeface="Open Sans"/>
                <a:cs typeface="Open Sans"/>
                <a:sym typeface="Open Sans"/>
              </a:rPr>
              <a:t>Cú pháp:</a:t>
            </a:r>
            <a:endParaRPr/>
          </a:p>
          <a:p>
            <a:pPr marL="228600" lvl="0" indent="-50800" algn="l" rtl="0">
              <a:lnSpc>
                <a:spcPct val="81000"/>
              </a:lnSpc>
              <a:spcBef>
                <a:spcPts val="1000"/>
              </a:spcBef>
              <a:spcAft>
                <a:spcPts val="0"/>
              </a:spcAft>
              <a:buClr>
                <a:schemeClr val="dk1"/>
              </a:buClr>
              <a:buSzPts val="2800"/>
              <a:buNone/>
            </a:pPr>
            <a:endParaRPr/>
          </a:p>
          <a:p>
            <a:pPr marL="228600" lvl="0" indent="-50800" algn="l" rtl="0">
              <a:lnSpc>
                <a:spcPct val="81000"/>
              </a:lnSpc>
              <a:spcBef>
                <a:spcPts val="1000"/>
              </a:spcBef>
              <a:spcAft>
                <a:spcPts val="0"/>
              </a:spcAft>
              <a:buClr>
                <a:schemeClr val="dk1"/>
              </a:buClr>
              <a:buSzPts val="2800"/>
              <a:buNone/>
            </a:pPr>
            <a:endParaRPr/>
          </a:p>
          <a:p>
            <a:pPr marL="228600" lvl="0" indent="-50800" algn="l" rtl="0">
              <a:lnSpc>
                <a:spcPct val="81000"/>
              </a:lnSpc>
              <a:spcBef>
                <a:spcPts val="1000"/>
              </a:spcBef>
              <a:spcAft>
                <a:spcPts val="0"/>
              </a:spcAft>
              <a:buClr>
                <a:schemeClr val="dk1"/>
              </a:buClr>
              <a:buSzPts val="2800"/>
              <a:buNone/>
            </a:pPr>
            <a:endParaRPr/>
          </a:p>
          <a:p>
            <a:pPr marL="228600" lvl="0" indent="-228600" algn="l" rtl="0">
              <a:lnSpc>
                <a:spcPct val="81000"/>
              </a:lnSpc>
              <a:spcBef>
                <a:spcPts val="1000"/>
              </a:spcBef>
              <a:spcAft>
                <a:spcPts val="0"/>
              </a:spcAft>
              <a:buClr>
                <a:schemeClr val="dk1"/>
              </a:buClr>
              <a:buSzPts val="2800"/>
              <a:buChar char="•"/>
            </a:pPr>
            <a:r>
              <a:rPr lang="en-US" sz="2800">
                <a:solidFill>
                  <a:schemeClr val="dk1"/>
                </a:solidFill>
                <a:latin typeface="Open Sans"/>
                <a:ea typeface="Open Sans"/>
                <a:cs typeface="Open Sans"/>
                <a:sym typeface="Open Sans"/>
              </a:rPr>
              <a:t>Trong đó:</a:t>
            </a:r>
            <a:endParaRPr/>
          </a:p>
          <a:p>
            <a:pPr marL="685800" lvl="1" indent="-228600" algn="l" rtl="0">
              <a:lnSpc>
                <a:spcPct val="81000"/>
              </a:lnSpc>
              <a:spcBef>
                <a:spcPts val="500"/>
              </a:spcBef>
              <a:spcAft>
                <a:spcPts val="0"/>
              </a:spcAft>
              <a:buClr>
                <a:schemeClr val="dk1"/>
              </a:buClr>
              <a:buSzPts val="2400"/>
              <a:buChar char="•"/>
            </a:pPr>
            <a:r>
              <a:rPr lang="en-US" sz="2400" b="1"/>
              <a:t>ASC</a:t>
            </a:r>
            <a:r>
              <a:rPr lang="en-US" b="0"/>
              <a:t>: Trật tự tăng dần</a:t>
            </a:r>
            <a:endParaRPr/>
          </a:p>
          <a:p>
            <a:pPr marL="685800" lvl="1" indent="-228600" algn="l" rtl="0">
              <a:lnSpc>
                <a:spcPct val="81000"/>
              </a:lnSpc>
              <a:spcBef>
                <a:spcPts val="500"/>
              </a:spcBef>
              <a:spcAft>
                <a:spcPts val="0"/>
              </a:spcAft>
              <a:buClr>
                <a:schemeClr val="dk1"/>
              </a:buClr>
              <a:buSzPts val="2400"/>
              <a:buChar char="•"/>
            </a:pPr>
            <a:r>
              <a:rPr lang="en-US" sz="2400" b="1"/>
              <a:t>DESC</a:t>
            </a:r>
            <a:r>
              <a:rPr lang="en-US" b="0"/>
              <a:t>: Trật tự giảm dần</a:t>
            </a:r>
            <a:endParaRPr/>
          </a:p>
        </p:txBody>
      </p:sp>
      <p:sp>
        <p:nvSpPr>
          <p:cNvPr id="219" name="Google Shape;219;g11d9dd36dc2_0_932"/>
          <p:cNvSpPr txBox="1"/>
          <p:nvPr/>
        </p:nvSpPr>
        <p:spPr>
          <a:xfrm>
            <a:off x="1991360" y="2680752"/>
            <a:ext cx="8798700" cy="12006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CD"/>
                </a:solidFill>
                <a:latin typeface="Consolas"/>
                <a:ea typeface="Consolas"/>
                <a:cs typeface="Consolas"/>
                <a:sym typeface="Consolas"/>
              </a:rPr>
              <a:t>SELECT</a:t>
            </a:r>
            <a:r>
              <a:rPr lang="en-US" sz="2400" b="0" i="0" u="none" strike="noStrike" cap="none">
                <a:solidFill>
                  <a:srgbClr val="000000"/>
                </a:solidFill>
                <a:latin typeface="Consolas"/>
                <a:ea typeface="Consolas"/>
                <a:cs typeface="Consolas"/>
                <a:sym typeface="Consolas"/>
              </a:rPr>
              <a:t> </a:t>
            </a:r>
            <a:r>
              <a:rPr lang="en-US" sz="2400" b="0" i="1" u="none" strike="noStrike" cap="none">
                <a:solidFill>
                  <a:srgbClr val="000000"/>
                </a:solidFill>
                <a:latin typeface="Consolas"/>
                <a:ea typeface="Consolas"/>
                <a:cs typeface="Consolas"/>
                <a:sym typeface="Consolas"/>
              </a:rPr>
              <a:t>column1</a:t>
            </a:r>
            <a:r>
              <a:rPr lang="en-US" sz="2400" b="0" i="0" u="none" strike="noStrike" cap="none">
                <a:solidFill>
                  <a:srgbClr val="000000"/>
                </a:solidFill>
                <a:latin typeface="Consolas"/>
                <a:ea typeface="Consolas"/>
                <a:cs typeface="Consolas"/>
                <a:sym typeface="Consolas"/>
              </a:rPr>
              <a:t>,</a:t>
            </a:r>
            <a:r>
              <a:rPr lang="en-US" sz="2400" b="0" i="1" u="none" strike="noStrike" cap="none">
                <a:solidFill>
                  <a:srgbClr val="000000"/>
                </a:solidFill>
                <a:latin typeface="Consolas"/>
                <a:ea typeface="Consolas"/>
                <a:cs typeface="Consolas"/>
                <a:sym typeface="Consolas"/>
              </a:rPr>
              <a:t> column2, ...</a:t>
            </a:r>
            <a:br>
              <a:rPr lang="en-US" sz="2400" b="0" i="1"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FROM</a:t>
            </a:r>
            <a:r>
              <a:rPr lang="en-US" sz="2400" b="0" i="0" u="none" strike="noStrike" cap="none">
                <a:solidFill>
                  <a:srgbClr val="000000"/>
                </a:solidFill>
                <a:latin typeface="Consolas"/>
                <a:ea typeface="Consolas"/>
                <a:cs typeface="Consolas"/>
                <a:sym typeface="Consolas"/>
              </a:rPr>
              <a:t> </a:t>
            </a:r>
            <a:r>
              <a:rPr lang="en-US" sz="2400" b="0" i="1" u="none" strike="noStrike" cap="none">
                <a:solidFill>
                  <a:srgbClr val="000000"/>
                </a:solidFill>
                <a:latin typeface="Consolas"/>
                <a:ea typeface="Consolas"/>
                <a:cs typeface="Consolas"/>
                <a:sym typeface="Consolas"/>
              </a:rPr>
              <a:t>table_name</a:t>
            </a:r>
            <a:br>
              <a:rPr lang="en-US" sz="2400" b="0" i="1"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ORDER</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BY</a:t>
            </a:r>
            <a:r>
              <a:rPr lang="en-US" sz="2400" b="0" i="0" u="none" strike="noStrike" cap="none">
                <a:solidFill>
                  <a:srgbClr val="000000"/>
                </a:solidFill>
                <a:latin typeface="Consolas"/>
                <a:ea typeface="Consolas"/>
                <a:cs typeface="Consolas"/>
                <a:sym typeface="Consolas"/>
              </a:rPr>
              <a:t> </a:t>
            </a:r>
            <a:r>
              <a:rPr lang="en-US" sz="2400" b="0" i="1" u="none" strike="noStrike" cap="none">
                <a:solidFill>
                  <a:srgbClr val="000000"/>
                </a:solidFill>
                <a:latin typeface="Consolas"/>
                <a:ea typeface="Consolas"/>
                <a:cs typeface="Consolas"/>
                <a:sym typeface="Consolas"/>
              </a:rPr>
              <a:t>column1, column2, ... </a:t>
            </a:r>
            <a:r>
              <a:rPr lang="en-US" sz="2400" b="0" i="0" u="none" strike="noStrike" cap="none">
                <a:solidFill>
                  <a:srgbClr val="0000CD"/>
                </a:solidFill>
                <a:latin typeface="Consolas"/>
                <a:ea typeface="Consolas"/>
                <a:cs typeface="Consolas"/>
                <a:sym typeface="Consolas"/>
              </a:rPr>
              <a:t>ASC</a:t>
            </a:r>
            <a:r>
              <a:rPr lang="en-US" sz="2400" b="0" i="0" u="none" strike="noStrike" cap="none">
                <a:solidFill>
                  <a:srgbClr val="000000"/>
                </a:solidFill>
                <a:latin typeface="Consolas"/>
                <a:ea typeface="Consolas"/>
                <a:cs typeface="Consolas"/>
                <a:sym typeface="Consolas"/>
              </a:rPr>
              <a:t>|</a:t>
            </a:r>
            <a:r>
              <a:rPr lang="en-US" sz="2400" b="0" i="0" u="none" strike="noStrike" cap="none">
                <a:solidFill>
                  <a:srgbClr val="0000CD"/>
                </a:solidFill>
                <a:latin typeface="Consolas"/>
                <a:ea typeface="Consolas"/>
                <a:cs typeface="Consolas"/>
                <a:sym typeface="Consolas"/>
              </a:rPr>
              <a:t>DESC</a:t>
            </a:r>
            <a:r>
              <a:rPr lang="en-US" sz="2400" b="0" i="0" u="none" strike="noStrike" cap="none">
                <a:solidFill>
                  <a:srgbClr val="000000"/>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
        <p:nvSpPr>
          <p:cNvPr id="220" name="Google Shape;220;g11d9dd36dc2_0_932"/>
          <p:cNvSpPr txBox="1">
            <a:spLocks noGrp="1"/>
          </p:cNvSpPr>
          <p:nvPr>
            <p:ph type="sldNum" idx="4294967295"/>
          </p:nvPr>
        </p:nvSpPr>
        <p:spPr>
          <a:xfrm>
            <a:off x="11080144" y="6404292"/>
            <a:ext cx="273600" cy="269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11d9dd36dc2_0_1017"/>
          <p:cNvSpPr txBox="1">
            <a:spLocks noGrp="1"/>
          </p:cNvSpPr>
          <p:nvPr>
            <p:ph type="title"/>
          </p:nvPr>
        </p:nvSpPr>
        <p:spPr>
          <a:xfrm>
            <a:off x="1618012" y="4228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sz="4000" b="1" i="0">
                <a:solidFill>
                  <a:schemeClr val="dk1"/>
                </a:solidFill>
                <a:latin typeface="Open Sans SemiBold"/>
                <a:ea typeface="Open Sans SemiBold"/>
                <a:cs typeface="Open Sans SemiBold"/>
                <a:sym typeface="Open Sans SemiBold"/>
              </a:rPr>
              <a:t>Câu lệnh ORDER BY: Ví dụ</a:t>
            </a:r>
            <a:endParaRPr/>
          </a:p>
        </p:txBody>
      </p:sp>
      <p:sp>
        <p:nvSpPr>
          <p:cNvPr id="227" name="Google Shape;227;g11d9dd36dc2_0_1017"/>
          <p:cNvSpPr txBox="1">
            <a:spLocks noGrp="1"/>
          </p:cNvSpPr>
          <p:nvPr>
            <p:ph type="body" idx="1"/>
          </p:nvPr>
        </p:nvSpPr>
        <p:spPr>
          <a:xfrm>
            <a:off x="1618012" y="1502780"/>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sz="2800">
                <a:solidFill>
                  <a:schemeClr val="dk1"/>
                </a:solidFill>
                <a:latin typeface="Open Sans"/>
                <a:ea typeface="Open Sans"/>
                <a:cs typeface="Open Sans"/>
                <a:sym typeface="Open Sans"/>
              </a:rPr>
              <a:t>Sắp xếp các khách hàng theo trật tự tên A-Z:</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sz="2800">
                <a:solidFill>
                  <a:schemeClr val="dk1"/>
                </a:solidFill>
                <a:latin typeface="Open Sans"/>
                <a:ea typeface="Open Sans"/>
                <a:cs typeface="Open Sans"/>
                <a:sym typeface="Open Sans"/>
              </a:rPr>
              <a:t>Sắp xếp các khách hàng theo trật tự tên Z-A:</a:t>
            </a:r>
            <a:endParaRPr/>
          </a:p>
        </p:txBody>
      </p:sp>
      <p:sp>
        <p:nvSpPr>
          <p:cNvPr id="228" name="Google Shape;228;g11d9dd36dc2_0_1017"/>
          <p:cNvSpPr txBox="1"/>
          <p:nvPr/>
        </p:nvSpPr>
        <p:spPr>
          <a:xfrm>
            <a:off x="1747520" y="2069514"/>
            <a:ext cx="6096000" cy="8310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CD"/>
                </a:solidFill>
                <a:latin typeface="Consolas"/>
                <a:ea typeface="Consolas"/>
                <a:cs typeface="Consolas"/>
                <a:sym typeface="Consolas"/>
              </a:rPr>
              <a:t>SELECT</a:t>
            </a:r>
            <a:r>
              <a:rPr lang="en-US" sz="2400" b="0" i="0" u="none" strike="noStrike" cap="none">
                <a:solidFill>
                  <a:srgbClr val="000000"/>
                </a:solidFill>
                <a:latin typeface="Consolas"/>
                <a:ea typeface="Consolas"/>
                <a:cs typeface="Consolas"/>
                <a:sym typeface="Consolas"/>
              </a:rPr>
              <a:t> * </a:t>
            </a:r>
            <a:r>
              <a:rPr lang="en-US" sz="2400" b="0" i="0" u="none" strike="noStrike" cap="none">
                <a:solidFill>
                  <a:srgbClr val="0000CD"/>
                </a:solidFill>
                <a:latin typeface="Consolas"/>
                <a:ea typeface="Consolas"/>
                <a:cs typeface="Consolas"/>
                <a:sym typeface="Consolas"/>
              </a:rPr>
              <a:t>FROM</a:t>
            </a:r>
            <a:r>
              <a:rPr lang="en-US" sz="2400" b="0" i="0" u="none" strike="noStrike" cap="none">
                <a:solidFill>
                  <a:srgbClr val="000000"/>
                </a:solidFill>
                <a:latin typeface="Consolas"/>
                <a:ea typeface="Consolas"/>
                <a:cs typeface="Consolas"/>
                <a:sym typeface="Consolas"/>
              </a:rPr>
              <a:t> customers</a:t>
            </a:r>
            <a:br>
              <a:rPr lang="en-US" sz="2400" b="0" i="0"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ORDER</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BY</a:t>
            </a:r>
            <a:r>
              <a:rPr lang="en-US" sz="2400" b="0" i="0" u="none" strike="noStrike" cap="none">
                <a:solidFill>
                  <a:srgbClr val="000000"/>
                </a:solidFill>
                <a:latin typeface="Consolas"/>
                <a:ea typeface="Consolas"/>
                <a:cs typeface="Consolas"/>
                <a:sym typeface="Consolas"/>
              </a:rPr>
              <a:t> name;</a:t>
            </a:r>
            <a:endParaRPr sz="1400" b="0" i="0" u="none" strike="noStrike" cap="none">
              <a:solidFill>
                <a:srgbClr val="000000"/>
              </a:solidFill>
              <a:latin typeface="Arial"/>
              <a:ea typeface="Arial"/>
              <a:cs typeface="Arial"/>
              <a:sym typeface="Arial"/>
            </a:endParaRPr>
          </a:p>
        </p:txBody>
      </p:sp>
      <p:sp>
        <p:nvSpPr>
          <p:cNvPr id="229" name="Google Shape;229;g11d9dd36dc2_0_1017"/>
          <p:cNvSpPr txBox="1"/>
          <p:nvPr/>
        </p:nvSpPr>
        <p:spPr>
          <a:xfrm>
            <a:off x="1747520" y="4161339"/>
            <a:ext cx="6746100" cy="8310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CD"/>
                </a:solidFill>
                <a:latin typeface="Consolas"/>
                <a:ea typeface="Consolas"/>
                <a:cs typeface="Consolas"/>
                <a:sym typeface="Consolas"/>
              </a:rPr>
              <a:t>SELECT</a:t>
            </a:r>
            <a:r>
              <a:rPr lang="en-US" sz="2400" b="0" i="0" u="none" strike="noStrike" cap="none">
                <a:solidFill>
                  <a:srgbClr val="000000"/>
                </a:solidFill>
                <a:latin typeface="Consolas"/>
                <a:ea typeface="Consolas"/>
                <a:cs typeface="Consolas"/>
                <a:sym typeface="Consolas"/>
              </a:rPr>
              <a:t> * </a:t>
            </a:r>
            <a:r>
              <a:rPr lang="en-US" sz="2400" b="0" i="0" u="none" strike="noStrike" cap="none">
                <a:solidFill>
                  <a:srgbClr val="0000CD"/>
                </a:solidFill>
                <a:latin typeface="Consolas"/>
                <a:ea typeface="Consolas"/>
                <a:cs typeface="Consolas"/>
                <a:sym typeface="Consolas"/>
              </a:rPr>
              <a:t>FROM</a:t>
            </a:r>
            <a:r>
              <a:rPr lang="en-US" sz="2400" b="0" i="0" u="none" strike="noStrike" cap="none">
                <a:solidFill>
                  <a:srgbClr val="000000"/>
                </a:solidFill>
                <a:latin typeface="Consolas"/>
                <a:ea typeface="Consolas"/>
                <a:cs typeface="Consolas"/>
                <a:sym typeface="Consolas"/>
              </a:rPr>
              <a:t> customers</a:t>
            </a:r>
            <a:br>
              <a:rPr lang="en-US" sz="2400" b="0" i="0"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ORDER</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BY</a:t>
            </a:r>
            <a:r>
              <a:rPr lang="en-US" sz="2400" b="0" i="0" u="none" strike="noStrike" cap="none">
                <a:solidFill>
                  <a:srgbClr val="000000"/>
                </a:solidFill>
                <a:latin typeface="Consolas"/>
                <a:ea typeface="Consolas"/>
                <a:cs typeface="Consolas"/>
                <a:sym typeface="Consolas"/>
              </a:rPr>
              <a:t> name </a:t>
            </a:r>
            <a:r>
              <a:rPr lang="en-US" sz="2400" b="0" i="0" u="none" strike="noStrike" cap="none">
                <a:solidFill>
                  <a:srgbClr val="0000CD"/>
                </a:solidFill>
                <a:latin typeface="Consolas"/>
                <a:ea typeface="Consolas"/>
                <a:cs typeface="Consolas"/>
                <a:sym typeface="Consolas"/>
              </a:rPr>
              <a:t>DESC</a:t>
            </a:r>
            <a:r>
              <a:rPr lang="en-US" sz="2400" b="0" i="0" u="none" strike="noStrike" cap="none">
                <a:solidFill>
                  <a:srgbClr val="000000"/>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
        <p:nvSpPr>
          <p:cNvPr id="230" name="Google Shape;230;g11d9dd36dc2_0_1017"/>
          <p:cNvSpPr txBox="1">
            <a:spLocks noGrp="1"/>
          </p:cNvSpPr>
          <p:nvPr>
            <p:ph type="sldNum" idx="4294967295"/>
          </p:nvPr>
        </p:nvSpPr>
        <p:spPr>
          <a:xfrm>
            <a:off x="11080144" y="6404292"/>
            <a:ext cx="273600" cy="269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11d9dd36dc2_0_1103"/>
          <p:cNvSpPr txBox="1">
            <a:spLocks noGrp="1"/>
          </p:cNvSpPr>
          <p:nvPr>
            <p:ph type="title"/>
          </p:nvPr>
        </p:nvSpPr>
        <p:spPr>
          <a:xfrm>
            <a:off x="1618012" y="4228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sz="4000" b="1" i="0">
                <a:solidFill>
                  <a:schemeClr val="dk1"/>
                </a:solidFill>
                <a:latin typeface="Open Sans SemiBold"/>
                <a:ea typeface="Open Sans SemiBold"/>
                <a:cs typeface="Open Sans SemiBold"/>
                <a:sym typeface="Open Sans SemiBold"/>
              </a:rPr>
              <a:t>Câu lệnh GROUP BY</a:t>
            </a:r>
            <a:endParaRPr/>
          </a:p>
        </p:txBody>
      </p:sp>
      <p:sp>
        <p:nvSpPr>
          <p:cNvPr id="237" name="Google Shape;237;g11d9dd36dc2_0_1103"/>
          <p:cNvSpPr txBox="1">
            <a:spLocks noGrp="1"/>
          </p:cNvSpPr>
          <p:nvPr>
            <p:ph type="body" idx="1"/>
          </p:nvPr>
        </p:nvSpPr>
        <p:spPr>
          <a:xfrm>
            <a:off x="1618012" y="1502780"/>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sz="2800">
                <a:solidFill>
                  <a:schemeClr val="dk1"/>
                </a:solidFill>
                <a:latin typeface="Open Sans"/>
                <a:ea typeface="Open Sans"/>
                <a:cs typeface="Open Sans"/>
                <a:sym typeface="Open Sans"/>
              </a:rPr>
              <a:t>Câu lệnh GROUP BY được dùng để nhóm các tập kết quả dựa theo giá trị của một cột hoặc nhiều cột</a:t>
            </a:r>
            <a:endParaRPr/>
          </a:p>
          <a:p>
            <a:pPr marL="228600" lvl="0" indent="-228600" algn="l" rtl="0">
              <a:lnSpc>
                <a:spcPct val="90000"/>
              </a:lnSpc>
              <a:spcBef>
                <a:spcPts val="1000"/>
              </a:spcBef>
              <a:spcAft>
                <a:spcPts val="0"/>
              </a:spcAft>
              <a:buClr>
                <a:schemeClr val="dk1"/>
              </a:buClr>
              <a:buSzPts val="2800"/>
              <a:buChar char="•"/>
            </a:pPr>
            <a:r>
              <a:rPr lang="en-US" sz="2800">
                <a:solidFill>
                  <a:schemeClr val="dk1"/>
                </a:solidFill>
                <a:latin typeface="Open Sans"/>
                <a:ea typeface="Open Sans"/>
                <a:cs typeface="Open Sans"/>
                <a:sym typeface="Open Sans"/>
              </a:rPr>
              <a:t>Câu lệnh GROUP BY thường được dùng chung với các hàm khác của SQL như: COUNT(), MIN(), MAX(), SUM(), AVG()</a:t>
            </a:r>
            <a:endParaRPr/>
          </a:p>
          <a:p>
            <a:pPr marL="228600" lvl="0" indent="-228600" algn="l" rtl="0">
              <a:lnSpc>
                <a:spcPct val="90000"/>
              </a:lnSpc>
              <a:spcBef>
                <a:spcPts val="1000"/>
              </a:spcBef>
              <a:spcAft>
                <a:spcPts val="0"/>
              </a:spcAft>
              <a:buClr>
                <a:schemeClr val="dk1"/>
              </a:buClr>
              <a:buSzPts val="2800"/>
              <a:buChar char="•"/>
            </a:pPr>
            <a:r>
              <a:rPr lang="en-US" sz="2800">
                <a:solidFill>
                  <a:schemeClr val="dk1"/>
                </a:solidFill>
                <a:latin typeface="Open Sans"/>
                <a:ea typeface="Open Sans"/>
                <a:cs typeface="Open Sans"/>
                <a:sym typeface="Open Sans"/>
              </a:rPr>
              <a:t>Cú pháp:</a:t>
            </a:r>
            <a:endParaRPr/>
          </a:p>
        </p:txBody>
      </p:sp>
      <p:sp>
        <p:nvSpPr>
          <p:cNvPr id="238" name="Google Shape;238;g11d9dd36dc2_0_1103"/>
          <p:cNvSpPr txBox="1"/>
          <p:nvPr/>
        </p:nvSpPr>
        <p:spPr>
          <a:xfrm>
            <a:off x="2311400" y="3800893"/>
            <a:ext cx="6096000" cy="15699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CD"/>
                </a:solidFill>
                <a:latin typeface="Consolas"/>
                <a:ea typeface="Consolas"/>
                <a:cs typeface="Consolas"/>
                <a:sym typeface="Consolas"/>
              </a:rPr>
              <a:t>SELECT</a:t>
            </a:r>
            <a:r>
              <a:rPr lang="en-US" sz="2400" b="0" i="0" u="none" strike="noStrike" cap="none">
                <a:solidFill>
                  <a:srgbClr val="000000"/>
                </a:solidFill>
                <a:latin typeface="Consolas"/>
                <a:ea typeface="Consolas"/>
                <a:cs typeface="Consolas"/>
                <a:sym typeface="Consolas"/>
              </a:rPr>
              <a:t> </a:t>
            </a:r>
            <a:r>
              <a:rPr lang="en-US" sz="2400" b="0" i="1" u="none" strike="noStrike" cap="none">
                <a:solidFill>
                  <a:srgbClr val="000000"/>
                </a:solidFill>
                <a:latin typeface="Consolas"/>
                <a:ea typeface="Consolas"/>
                <a:cs typeface="Consolas"/>
                <a:sym typeface="Consolas"/>
              </a:rPr>
              <a:t>column_name(s)</a:t>
            </a:r>
            <a:br>
              <a:rPr lang="en-US" sz="2400" b="0" i="1"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FROM</a:t>
            </a:r>
            <a:r>
              <a:rPr lang="en-US" sz="2400" b="0" i="0" u="none" strike="noStrike" cap="none">
                <a:solidFill>
                  <a:srgbClr val="000000"/>
                </a:solidFill>
                <a:latin typeface="Consolas"/>
                <a:ea typeface="Consolas"/>
                <a:cs typeface="Consolas"/>
                <a:sym typeface="Consolas"/>
              </a:rPr>
              <a:t> </a:t>
            </a:r>
            <a:r>
              <a:rPr lang="en-US" sz="2400" b="0" i="1" u="none" strike="noStrike" cap="none">
                <a:solidFill>
                  <a:srgbClr val="000000"/>
                </a:solidFill>
                <a:latin typeface="Consolas"/>
                <a:ea typeface="Consolas"/>
                <a:cs typeface="Consolas"/>
                <a:sym typeface="Consolas"/>
              </a:rPr>
              <a:t>table_name</a:t>
            </a:r>
            <a:br>
              <a:rPr lang="en-US" sz="2400" b="0" i="1"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WHERE</a:t>
            </a:r>
            <a:r>
              <a:rPr lang="en-US" sz="2400" b="0" i="0" u="none" strike="noStrike" cap="none">
                <a:solidFill>
                  <a:srgbClr val="000000"/>
                </a:solidFill>
                <a:latin typeface="Consolas"/>
                <a:ea typeface="Consolas"/>
                <a:cs typeface="Consolas"/>
                <a:sym typeface="Consolas"/>
              </a:rPr>
              <a:t> </a:t>
            </a:r>
            <a:r>
              <a:rPr lang="en-US" sz="2400" b="0" i="1" u="none" strike="noStrike" cap="none">
                <a:solidFill>
                  <a:srgbClr val="000000"/>
                </a:solidFill>
                <a:latin typeface="Consolas"/>
                <a:ea typeface="Consolas"/>
                <a:cs typeface="Consolas"/>
                <a:sym typeface="Consolas"/>
              </a:rPr>
              <a:t>condition</a:t>
            </a:r>
            <a:br>
              <a:rPr lang="en-US" sz="2400" b="0" i="1"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GROUP</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BY</a:t>
            </a:r>
            <a:r>
              <a:rPr lang="en-US" sz="2400" b="0" i="0" u="none" strike="noStrike" cap="none">
                <a:solidFill>
                  <a:srgbClr val="000000"/>
                </a:solidFill>
                <a:latin typeface="Consolas"/>
                <a:ea typeface="Consolas"/>
                <a:cs typeface="Consolas"/>
                <a:sym typeface="Consolas"/>
              </a:rPr>
              <a:t> </a:t>
            </a:r>
            <a:r>
              <a:rPr lang="en-US" sz="2400" b="0" i="1" u="none" strike="noStrike" cap="none">
                <a:solidFill>
                  <a:srgbClr val="000000"/>
                </a:solidFill>
                <a:latin typeface="Consolas"/>
                <a:ea typeface="Consolas"/>
                <a:cs typeface="Consolas"/>
                <a:sym typeface="Consolas"/>
              </a:rPr>
              <a:t>column_name(s)</a:t>
            </a:r>
            <a:endParaRPr sz="1400" b="0" i="0" u="none" strike="noStrike" cap="none">
              <a:solidFill>
                <a:srgbClr val="000000"/>
              </a:solidFill>
              <a:latin typeface="Arial"/>
              <a:ea typeface="Arial"/>
              <a:cs typeface="Arial"/>
              <a:sym typeface="Arial"/>
            </a:endParaRPr>
          </a:p>
        </p:txBody>
      </p:sp>
      <p:sp>
        <p:nvSpPr>
          <p:cNvPr id="239" name="Google Shape;239;g11d9dd36dc2_0_1103"/>
          <p:cNvSpPr txBox="1">
            <a:spLocks noGrp="1"/>
          </p:cNvSpPr>
          <p:nvPr>
            <p:ph type="sldNum" idx="4294967295"/>
          </p:nvPr>
        </p:nvSpPr>
        <p:spPr>
          <a:xfrm>
            <a:off x="11080144" y="6404292"/>
            <a:ext cx="273600" cy="269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11d9dd36dc2_0_1188"/>
          <p:cNvSpPr txBox="1">
            <a:spLocks noGrp="1"/>
          </p:cNvSpPr>
          <p:nvPr>
            <p:ph type="title"/>
          </p:nvPr>
        </p:nvSpPr>
        <p:spPr>
          <a:xfrm>
            <a:off x="1618012" y="4228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sz="4000" b="1" i="0">
                <a:solidFill>
                  <a:schemeClr val="dk1"/>
                </a:solidFill>
                <a:latin typeface="Open Sans SemiBold"/>
                <a:ea typeface="Open Sans SemiBold"/>
                <a:cs typeface="Open Sans SemiBold"/>
                <a:sym typeface="Open Sans SemiBold"/>
              </a:rPr>
              <a:t>Câu lệnh GROUP BY: Ví dụ</a:t>
            </a:r>
            <a:endParaRPr/>
          </a:p>
        </p:txBody>
      </p:sp>
      <p:sp>
        <p:nvSpPr>
          <p:cNvPr id="246" name="Google Shape;246;g11d9dd36dc2_0_1188"/>
          <p:cNvSpPr txBox="1">
            <a:spLocks noGrp="1"/>
          </p:cNvSpPr>
          <p:nvPr>
            <p:ph type="body" idx="1"/>
          </p:nvPr>
        </p:nvSpPr>
        <p:spPr>
          <a:xfrm>
            <a:off x="838200" y="1346200"/>
            <a:ext cx="10515600" cy="48309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sz="2800">
                <a:solidFill>
                  <a:schemeClr val="dk1"/>
                </a:solidFill>
                <a:latin typeface="Open Sans"/>
                <a:ea typeface="Open Sans"/>
                <a:cs typeface="Open Sans"/>
                <a:sym typeface="Open Sans"/>
              </a:rPr>
              <a:t>Số l</a:t>
            </a:r>
            <a:r>
              <a:rPr lang="en-US"/>
              <a:t>ư</a:t>
            </a:r>
            <a:r>
              <a:rPr lang="en-US" sz="2800">
                <a:solidFill>
                  <a:schemeClr val="dk1"/>
                </a:solidFill>
                <a:latin typeface="Open Sans"/>
                <a:ea typeface="Open Sans"/>
                <a:cs typeface="Open Sans"/>
                <a:sym typeface="Open Sans"/>
              </a:rPr>
              <a:t>ợng khách hàng thuộc từng quốc gia:</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Hoặc:</a:t>
            </a:r>
            <a:endParaRPr/>
          </a:p>
        </p:txBody>
      </p:sp>
      <p:sp>
        <p:nvSpPr>
          <p:cNvPr id="247" name="Google Shape;247;g11d9dd36dc2_0_1188"/>
          <p:cNvSpPr txBox="1"/>
          <p:nvPr/>
        </p:nvSpPr>
        <p:spPr>
          <a:xfrm>
            <a:off x="1671320" y="1997403"/>
            <a:ext cx="6096000" cy="12006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CD"/>
                </a:solidFill>
                <a:latin typeface="Consolas"/>
                <a:ea typeface="Consolas"/>
                <a:cs typeface="Consolas"/>
                <a:sym typeface="Consolas"/>
              </a:rPr>
              <a:t>SELECT</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COUNT</a:t>
            </a:r>
            <a:r>
              <a:rPr lang="en-US" sz="2400" b="0" i="0" u="none" strike="noStrike" cap="none">
                <a:solidFill>
                  <a:srgbClr val="000000"/>
                </a:solidFill>
                <a:latin typeface="Consolas"/>
                <a:ea typeface="Consolas"/>
                <a:cs typeface="Consolas"/>
                <a:sym typeface="Consolas"/>
              </a:rPr>
              <a:t>(id), country</a:t>
            </a:r>
            <a:br>
              <a:rPr lang="en-US" sz="2400" b="0" i="0"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FROM</a:t>
            </a:r>
            <a:r>
              <a:rPr lang="en-US" sz="2400" b="0" i="0" u="none" strike="noStrike" cap="none">
                <a:solidFill>
                  <a:srgbClr val="000000"/>
                </a:solidFill>
                <a:latin typeface="Consolas"/>
                <a:ea typeface="Consolas"/>
                <a:cs typeface="Consolas"/>
                <a:sym typeface="Consolas"/>
              </a:rPr>
              <a:t> customers</a:t>
            </a:r>
            <a:br>
              <a:rPr lang="en-US" sz="2400" b="0" i="0"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GROUP</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BY</a:t>
            </a:r>
            <a:r>
              <a:rPr lang="en-US" sz="2400" b="0" i="0" u="none" strike="noStrike" cap="none">
                <a:solidFill>
                  <a:srgbClr val="000000"/>
                </a:solidFill>
                <a:latin typeface="Consolas"/>
                <a:ea typeface="Consolas"/>
                <a:cs typeface="Consolas"/>
                <a:sym typeface="Consolas"/>
              </a:rPr>
              <a:t> country;</a:t>
            </a:r>
            <a:endParaRPr sz="1400" b="0" i="0" u="none" strike="noStrike" cap="none">
              <a:solidFill>
                <a:srgbClr val="000000"/>
              </a:solidFill>
              <a:latin typeface="Arial"/>
              <a:ea typeface="Arial"/>
              <a:cs typeface="Arial"/>
              <a:sym typeface="Arial"/>
            </a:endParaRPr>
          </a:p>
        </p:txBody>
      </p:sp>
      <p:sp>
        <p:nvSpPr>
          <p:cNvPr id="248" name="Google Shape;248;g11d9dd36dc2_0_1188"/>
          <p:cNvSpPr txBox="1"/>
          <p:nvPr/>
        </p:nvSpPr>
        <p:spPr>
          <a:xfrm>
            <a:off x="1671320" y="3921147"/>
            <a:ext cx="7757100" cy="15699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CD"/>
                </a:solidFill>
                <a:latin typeface="Consolas"/>
                <a:ea typeface="Consolas"/>
                <a:cs typeface="Consolas"/>
                <a:sym typeface="Consolas"/>
              </a:rPr>
              <a:t>SELECT</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COUNT</a:t>
            </a:r>
            <a:r>
              <a:rPr lang="en-US" sz="2400" b="0" i="0" u="none" strike="noStrike" cap="none">
                <a:solidFill>
                  <a:srgbClr val="000000"/>
                </a:solidFill>
                <a:latin typeface="Consolas"/>
                <a:ea typeface="Consolas"/>
                <a:cs typeface="Consolas"/>
                <a:sym typeface="Consolas"/>
              </a:rPr>
              <a:t>(id) </a:t>
            </a:r>
            <a:r>
              <a:rPr lang="en-US" sz="2400" b="0" i="0" u="none" strike="noStrike" cap="none">
                <a:solidFill>
                  <a:srgbClr val="0000CD"/>
                </a:solidFill>
                <a:latin typeface="Consolas"/>
                <a:ea typeface="Consolas"/>
                <a:cs typeface="Consolas"/>
                <a:sym typeface="Consolas"/>
              </a:rPr>
              <a:t>AS </a:t>
            </a:r>
            <a:r>
              <a:rPr lang="en-US" sz="2400" b="0" i="0" u="none" strike="noStrike" cap="none">
                <a:solidFill>
                  <a:srgbClr val="000000"/>
                </a:solidFill>
                <a:latin typeface="Consolas"/>
                <a:ea typeface="Consolas"/>
                <a:cs typeface="Consolas"/>
                <a:sym typeface="Consolas"/>
              </a:rPr>
              <a:t>customerCount, country</a:t>
            </a:r>
            <a:br>
              <a:rPr lang="en-US" sz="2400" b="0" i="0"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FROM</a:t>
            </a:r>
            <a:r>
              <a:rPr lang="en-US" sz="2400" b="0" i="0" u="none" strike="noStrike" cap="none">
                <a:solidFill>
                  <a:srgbClr val="000000"/>
                </a:solidFill>
                <a:latin typeface="Consolas"/>
                <a:ea typeface="Consolas"/>
                <a:cs typeface="Consolas"/>
                <a:sym typeface="Consolas"/>
              </a:rPr>
              <a:t> customers</a:t>
            </a:r>
            <a:br>
              <a:rPr lang="en-US" sz="2400" b="0" i="0"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GROUP</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BY</a:t>
            </a:r>
            <a:r>
              <a:rPr lang="en-US" sz="2400" b="0" i="0" u="none" strike="noStrike" cap="none">
                <a:solidFill>
                  <a:srgbClr val="000000"/>
                </a:solidFill>
                <a:latin typeface="Consolas"/>
                <a:ea typeface="Consolas"/>
                <a:cs typeface="Consolas"/>
                <a:sym typeface="Consolas"/>
              </a:rPr>
              <a:t> country</a:t>
            </a:r>
            <a:br>
              <a:rPr lang="en-US" sz="2400" b="0" i="0"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ORDER</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BY</a:t>
            </a:r>
            <a:r>
              <a:rPr lang="en-US" sz="2400" b="0" i="0" u="none" strike="noStrike" cap="none">
                <a:solidFill>
                  <a:srgbClr val="000000"/>
                </a:solidFill>
                <a:latin typeface="Consolas"/>
                <a:ea typeface="Consolas"/>
                <a:cs typeface="Consolas"/>
                <a:sym typeface="Consolas"/>
              </a:rPr>
              <a:t> customerCount </a:t>
            </a:r>
            <a:r>
              <a:rPr lang="en-US" sz="2400" b="0" i="0" u="none" strike="noStrike" cap="none">
                <a:solidFill>
                  <a:srgbClr val="0000CD"/>
                </a:solidFill>
                <a:latin typeface="Consolas"/>
                <a:ea typeface="Consolas"/>
                <a:cs typeface="Consolas"/>
                <a:sym typeface="Consolas"/>
              </a:rPr>
              <a:t>DESC</a:t>
            </a:r>
            <a:r>
              <a:rPr lang="en-US" sz="2400" b="0" i="0" u="none" strike="noStrike" cap="none">
                <a:solidFill>
                  <a:srgbClr val="000000"/>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
        <p:nvSpPr>
          <p:cNvPr id="249" name="Google Shape;249;g11d9dd36dc2_0_1188"/>
          <p:cNvSpPr txBox="1">
            <a:spLocks noGrp="1"/>
          </p:cNvSpPr>
          <p:nvPr>
            <p:ph type="sldNum" idx="4294967295"/>
          </p:nvPr>
        </p:nvSpPr>
        <p:spPr>
          <a:xfrm>
            <a:off x="11080144" y="6404292"/>
            <a:ext cx="273600" cy="269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1658498d03_0_221"/>
          <p:cNvSpPr txBox="1">
            <a:spLocks noGrp="1"/>
          </p:cNvSpPr>
          <p:nvPr>
            <p:ph type="title"/>
          </p:nvPr>
        </p:nvSpPr>
        <p:spPr>
          <a:xfrm>
            <a:off x="1618012" y="4228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Quy định học tập</a:t>
            </a:r>
            <a:endParaRPr/>
          </a:p>
        </p:txBody>
      </p:sp>
      <p:pic>
        <p:nvPicPr>
          <p:cNvPr id="122" name="Google Shape;122;g11658498d03_0_221"/>
          <p:cNvPicPr preferRelativeResize="0"/>
          <p:nvPr/>
        </p:nvPicPr>
        <p:blipFill rotWithShape="1">
          <a:blip r:embed="rId3">
            <a:alphaModFix/>
          </a:blip>
          <a:srcRect l="847" r="1753"/>
          <a:stretch/>
        </p:blipFill>
        <p:spPr>
          <a:xfrm>
            <a:off x="1004125" y="1862900"/>
            <a:ext cx="10183750" cy="4397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g11d9dd36dc2_0_1197"/>
          <p:cNvSpPr txBox="1">
            <a:spLocks noGrp="1"/>
          </p:cNvSpPr>
          <p:nvPr>
            <p:ph type="title"/>
          </p:nvPr>
        </p:nvSpPr>
        <p:spPr>
          <a:xfrm>
            <a:off x="1618012" y="4228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sz="4000" b="1" i="0">
                <a:solidFill>
                  <a:schemeClr val="dk1"/>
                </a:solidFill>
                <a:latin typeface="Open Sans SemiBold"/>
                <a:ea typeface="Open Sans SemiBold"/>
                <a:cs typeface="Open Sans SemiBold"/>
                <a:sym typeface="Open Sans SemiBold"/>
              </a:rPr>
              <a:t>Câu lệnh HAVING</a:t>
            </a:r>
            <a:endParaRPr/>
          </a:p>
        </p:txBody>
      </p:sp>
      <p:sp>
        <p:nvSpPr>
          <p:cNvPr id="256" name="Google Shape;256;g11d9dd36dc2_0_1197"/>
          <p:cNvSpPr txBox="1">
            <a:spLocks noGrp="1"/>
          </p:cNvSpPr>
          <p:nvPr>
            <p:ph type="body" idx="1"/>
          </p:nvPr>
        </p:nvSpPr>
        <p:spPr>
          <a:xfrm>
            <a:off x="1618012" y="1502780"/>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sz="2800">
                <a:solidFill>
                  <a:schemeClr val="dk1"/>
                </a:solidFill>
                <a:latin typeface="Open Sans"/>
                <a:ea typeface="Open Sans"/>
                <a:cs typeface="Open Sans"/>
                <a:sym typeface="Open Sans"/>
              </a:rPr>
              <a:t>Câu lệnh HAVING được sử dụng để quy định các điều kiện trong trường hợp sử dụng các hàm SQL (không thể sử dụng câu lệnh WHERE)</a:t>
            </a:r>
            <a:endParaRPr/>
          </a:p>
          <a:p>
            <a:pPr marL="228600" lvl="0" indent="-228600" algn="l" rtl="0">
              <a:lnSpc>
                <a:spcPct val="90000"/>
              </a:lnSpc>
              <a:spcBef>
                <a:spcPts val="1000"/>
              </a:spcBef>
              <a:spcAft>
                <a:spcPts val="0"/>
              </a:spcAft>
              <a:buClr>
                <a:schemeClr val="dk1"/>
              </a:buClr>
              <a:buSzPts val="2800"/>
              <a:buChar char="•"/>
            </a:pPr>
            <a:r>
              <a:rPr lang="en-US" sz="2800">
                <a:solidFill>
                  <a:schemeClr val="dk1"/>
                </a:solidFill>
                <a:latin typeface="Open Sans"/>
                <a:ea typeface="Open Sans"/>
                <a:cs typeface="Open Sans"/>
                <a:sym typeface="Open Sans"/>
              </a:rPr>
              <a:t>Cú pháp:</a:t>
            </a:r>
            <a:endParaRPr/>
          </a:p>
        </p:txBody>
      </p:sp>
      <p:sp>
        <p:nvSpPr>
          <p:cNvPr id="257" name="Google Shape;257;g11d9dd36dc2_0_1197"/>
          <p:cNvSpPr txBox="1"/>
          <p:nvPr/>
        </p:nvSpPr>
        <p:spPr>
          <a:xfrm>
            <a:off x="2438400" y="3283356"/>
            <a:ext cx="6096000" cy="23088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CD"/>
                </a:solidFill>
                <a:latin typeface="Consolas"/>
                <a:ea typeface="Consolas"/>
                <a:cs typeface="Consolas"/>
                <a:sym typeface="Consolas"/>
              </a:rPr>
              <a:t>SELECT</a:t>
            </a:r>
            <a:r>
              <a:rPr lang="en-US" sz="2400" b="0" i="0" u="none" strike="noStrike" cap="none">
                <a:solidFill>
                  <a:srgbClr val="000000"/>
                </a:solidFill>
                <a:latin typeface="Consolas"/>
                <a:ea typeface="Consolas"/>
                <a:cs typeface="Consolas"/>
                <a:sym typeface="Consolas"/>
              </a:rPr>
              <a:t> </a:t>
            </a:r>
            <a:r>
              <a:rPr lang="en-US" sz="2400" b="0" i="1" u="none" strike="noStrike" cap="none">
                <a:solidFill>
                  <a:srgbClr val="000000"/>
                </a:solidFill>
                <a:latin typeface="Consolas"/>
                <a:ea typeface="Consolas"/>
                <a:cs typeface="Consolas"/>
                <a:sym typeface="Consolas"/>
              </a:rPr>
              <a:t>column_name(s)</a:t>
            </a:r>
            <a:br>
              <a:rPr lang="en-US" sz="2400" b="0" i="1"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FROM</a:t>
            </a:r>
            <a:r>
              <a:rPr lang="en-US" sz="2400" b="0" i="0" u="none" strike="noStrike" cap="none">
                <a:solidFill>
                  <a:srgbClr val="000000"/>
                </a:solidFill>
                <a:latin typeface="Consolas"/>
                <a:ea typeface="Consolas"/>
                <a:cs typeface="Consolas"/>
                <a:sym typeface="Consolas"/>
              </a:rPr>
              <a:t> </a:t>
            </a:r>
            <a:r>
              <a:rPr lang="en-US" sz="2400" b="0" i="1" u="none" strike="noStrike" cap="none">
                <a:solidFill>
                  <a:srgbClr val="000000"/>
                </a:solidFill>
                <a:latin typeface="Consolas"/>
                <a:ea typeface="Consolas"/>
                <a:cs typeface="Consolas"/>
                <a:sym typeface="Consolas"/>
              </a:rPr>
              <a:t>table_name</a:t>
            </a:r>
            <a:br>
              <a:rPr lang="en-US" sz="2400" b="0" i="1"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WHERE</a:t>
            </a:r>
            <a:r>
              <a:rPr lang="en-US" sz="2400" b="0" i="0" u="none" strike="noStrike" cap="none">
                <a:solidFill>
                  <a:srgbClr val="000000"/>
                </a:solidFill>
                <a:latin typeface="Consolas"/>
                <a:ea typeface="Consolas"/>
                <a:cs typeface="Consolas"/>
                <a:sym typeface="Consolas"/>
              </a:rPr>
              <a:t> </a:t>
            </a:r>
            <a:r>
              <a:rPr lang="en-US" sz="2400" b="0" i="1" u="none" strike="noStrike" cap="none">
                <a:solidFill>
                  <a:srgbClr val="000000"/>
                </a:solidFill>
                <a:latin typeface="Consolas"/>
                <a:ea typeface="Consolas"/>
                <a:cs typeface="Consolas"/>
                <a:sym typeface="Consolas"/>
              </a:rPr>
              <a:t>condition</a:t>
            </a:r>
            <a:br>
              <a:rPr lang="en-US" sz="2400" b="0" i="1"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GROUP</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BY</a:t>
            </a:r>
            <a:r>
              <a:rPr lang="en-US" sz="2400" b="0" i="0" u="none" strike="noStrike" cap="none">
                <a:solidFill>
                  <a:srgbClr val="000000"/>
                </a:solidFill>
                <a:latin typeface="Consolas"/>
                <a:ea typeface="Consolas"/>
                <a:cs typeface="Consolas"/>
                <a:sym typeface="Consolas"/>
              </a:rPr>
              <a:t> </a:t>
            </a:r>
            <a:r>
              <a:rPr lang="en-US" sz="2400" b="0" i="1" u="none" strike="noStrike" cap="none">
                <a:solidFill>
                  <a:srgbClr val="000000"/>
                </a:solidFill>
                <a:latin typeface="Consolas"/>
                <a:ea typeface="Consolas"/>
                <a:cs typeface="Consolas"/>
                <a:sym typeface="Consolas"/>
              </a:rPr>
              <a:t>column_name(s)</a:t>
            </a:r>
            <a:br>
              <a:rPr lang="en-US" sz="2400" b="0" i="1"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HAVING</a:t>
            </a:r>
            <a:r>
              <a:rPr lang="en-US" sz="2400" b="0" i="0" u="none" strike="noStrike" cap="none">
                <a:solidFill>
                  <a:srgbClr val="000000"/>
                </a:solidFill>
                <a:latin typeface="Consolas"/>
                <a:ea typeface="Consolas"/>
                <a:cs typeface="Consolas"/>
                <a:sym typeface="Consolas"/>
              </a:rPr>
              <a:t> </a:t>
            </a:r>
            <a:r>
              <a:rPr lang="en-US" sz="2400" b="0" i="1" u="none" strike="noStrike" cap="none">
                <a:solidFill>
                  <a:srgbClr val="000000"/>
                </a:solidFill>
                <a:latin typeface="Consolas"/>
                <a:ea typeface="Consolas"/>
                <a:cs typeface="Consolas"/>
                <a:sym typeface="Consolas"/>
              </a:rPr>
              <a:t>condition</a:t>
            </a:r>
            <a:br>
              <a:rPr lang="en-US" sz="2400" b="0" i="1"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ORDER</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BY</a:t>
            </a:r>
            <a:r>
              <a:rPr lang="en-US" sz="2400" b="0" i="0" u="none" strike="noStrike" cap="none">
                <a:solidFill>
                  <a:srgbClr val="000000"/>
                </a:solidFill>
                <a:latin typeface="Consolas"/>
                <a:ea typeface="Consolas"/>
                <a:cs typeface="Consolas"/>
                <a:sym typeface="Consolas"/>
              </a:rPr>
              <a:t> </a:t>
            </a:r>
            <a:r>
              <a:rPr lang="en-US" sz="2400" b="0" i="1" u="none" strike="noStrike" cap="none">
                <a:solidFill>
                  <a:srgbClr val="000000"/>
                </a:solidFill>
                <a:latin typeface="Consolas"/>
                <a:ea typeface="Consolas"/>
                <a:cs typeface="Consolas"/>
                <a:sym typeface="Consolas"/>
              </a:rPr>
              <a:t>column_name(s);</a:t>
            </a:r>
            <a:endParaRPr sz="1400" b="0" i="0" u="none" strike="noStrike" cap="none">
              <a:solidFill>
                <a:srgbClr val="000000"/>
              </a:solidFill>
              <a:latin typeface="Arial"/>
              <a:ea typeface="Arial"/>
              <a:cs typeface="Arial"/>
              <a:sym typeface="Arial"/>
            </a:endParaRPr>
          </a:p>
        </p:txBody>
      </p:sp>
      <p:sp>
        <p:nvSpPr>
          <p:cNvPr id="258" name="Google Shape;258;g11d9dd36dc2_0_1197"/>
          <p:cNvSpPr txBox="1">
            <a:spLocks noGrp="1"/>
          </p:cNvSpPr>
          <p:nvPr>
            <p:ph type="sldNum" idx="4294967295"/>
          </p:nvPr>
        </p:nvSpPr>
        <p:spPr>
          <a:xfrm>
            <a:off x="11080144" y="6404292"/>
            <a:ext cx="273600" cy="269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11d9dd36dc2_0_1205"/>
          <p:cNvSpPr txBox="1">
            <a:spLocks noGrp="1"/>
          </p:cNvSpPr>
          <p:nvPr>
            <p:ph type="title"/>
          </p:nvPr>
        </p:nvSpPr>
        <p:spPr>
          <a:xfrm>
            <a:off x="1618012" y="4228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sz="4000" b="1" i="0">
                <a:solidFill>
                  <a:schemeClr val="dk1"/>
                </a:solidFill>
                <a:latin typeface="Open Sans SemiBold"/>
                <a:ea typeface="Open Sans SemiBold"/>
                <a:cs typeface="Open Sans SemiBold"/>
                <a:sym typeface="Open Sans SemiBold"/>
              </a:rPr>
              <a:t>Câu lệnh HAVING: Ví dụ</a:t>
            </a:r>
            <a:endParaRPr/>
          </a:p>
        </p:txBody>
      </p:sp>
      <p:sp>
        <p:nvSpPr>
          <p:cNvPr id="265" name="Google Shape;265;g11d9dd36dc2_0_1205"/>
          <p:cNvSpPr txBox="1">
            <a:spLocks noGrp="1"/>
          </p:cNvSpPr>
          <p:nvPr>
            <p:ph type="body" idx="1"/>
          </p:nvPr>
        </p:nvSpPr>
        <p:spPr>
          <a:xfrm>
            <a:off x="1618012" y="1502780"/>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sz="2800">
                <a:solidFill>
                  <a:schemeClr val="dk1"/>
                </a:solidFill>
                <a:latin typeface="Open Sans"/>
                <a:ea typeface="Open Sans"/>
                <a:cs typeface="Open Sans"/>
                <a:sym typeface="Open Sans"/>
              </a:rPr>
              <a:t>Chỉ liệt kê các quốc gia có nhiều hơn 5 khách hàng:</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sz="2800">
                <a:solidFill>
                  <a:schemeClr val="dk1"/>
                </a:solidFill>
                <a:latin typeface="Open Sans"/>
                <a:ea typeface="Open Sans"/>
                <a:cs typeface="Open Sans"/>
                <a:sym typeface="Open Sans"/>
              </a:rPr>
              <a:t>Hoặc:</a:t>
            </a:r>
            <a:endParaRPr/>
          </a:p>
        </p:txBody>
      </p:sp>
      <p:sp>
        <p:nvSpPr>
          <p:cNvPr id="266" name="Google Shape;266;g11d9dd36dc2_0_1205"/>
          <p:cNvSpPr txBox="1"/>
          <p:nvPr/>
        </p:nvSpPr>
        <p:spPr>
          <a:xfrm>
            <a:off x="1788159" y="1909355"/>
            <a:ext cx="7640400" cy="15699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CD"/>
                </a:solidFill>
                <a:latin typeface="Consolas"/>
                <a:ea typeface="Consolas"/>
                <a:cs typeface="Consolas"/>
                <a:sym typeface="Consolas"/>
              </a:rPr>
              <a:t>SELECT</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COUNT</a:t>
            </a:r>
            <a:r>
              <a:rPr lang="en-US" sz="2400" b="0" i="0" u="none" strike="noStrike" cap="none">
                <a:solidFill>
                  <a:srgbClr val="000000"/>
                </a:solidFill>
                <a:latin typeface="Consolas"/>
                <a:ea typeface="Consolas"/>
                <a:cs typeface="Consolas"/>
                <a:sym typeface="Consolas"/>
              </a:rPr>
              <a:t>(id), country</a:t>
            </a:r>
            <a:br>
              <a:rPr lang="en-US" sz="2400" b="0" i="0"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FROM</a:t>
            </a:r>
            <a:r>
              <a:rPr lang="en-US" sz="2400" b="0" i="0" u="none" strike="noStrike" cap="none">
                <a:solidFill>
                  <a:srgbClr val="000000"/>
                </a:solidFill>
                <a:latin typeface="Consolas"/>
                <a:ea typeface="Consolas"/>
                <a:cs typeface="Consolas"/>
                <a:sym typeface="Consolas"/>
              </a:rPr>
              <a:t> customers</a:t>
            </a:r>
            <a:br>
              <a:rPr lang="en-US" sz="2400" b="0" i="0"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GROUP</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BY</a:t>
            </a:r>
            <a:r>
              <a:rPr lang="en-US" sz="2400" b="0" i="0" u="none" strike="noStrike" cap="none">
                <a:solidFill>
                  <a:srgbClr val="000000"/>
                </a:solidFill>
                <a:latin typeface="Consolas"/>
                <a:ea typeface="Consolas"/>
                <a:cs typeface="Consolas"/>
                <a:sym typeface="Consolas"/>
              </a:rPr>
              <a:t> country</a:t>
            </a:r>
            <a:br>
              <a:rPr lang="en-US" sz="2400" b="0" i="0"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HAVING</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COUNT</a:t>
            </a:r>
            <a:r>
              <a:rPr lang="en-US" sz="2400" b="0" i="0" u="none" strike="noStrike" cap="none">
                <a:solidFill>
                  <a:srgbClr val="000000"/>
                </a:solidFill>
                <a:latin typeface="Consolas"/>
                <a:ea typeface="Consolas"/>
                <a:cs typeface="Consolas"/>
                <a:sym typeface="Consolas"/>
              </a:rPr>
              <a:t>(id) &gt; 5;</a:t>
            </a:r>
            <a:endParaRPr sz="1400" b="0" i="0" u="none" strike="noStrike" cap="none">
              <a:solidFill>
                <a:srgbClr val="000000"/>
              </a:solidFill>
              <a:latin typeface="Arial"/>
              <a:ea typeface="Arial"/>
              <a:cs typeface="Arial"/>
              <a:sym typeface="Arial"/>
            </a:endParaRPr>
          </a:p>
        </p:txBody>
      </p:sp>
      <p:sp>
        <p:nvSpPr>
          <p:cNvPr id="267" name="Google Shape;267;g11d9dd36dc2_0_1205"/>
          <p:cNvSpPr txBox="1"/>
          <p:nvPr/>
        </p:nvSpPr>
        <p:spPr>
          <a:xfrm>
            <a:off x="1788158" y="3973309"/>
            <a:ext cx="7640400" cy="15699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CD"/>
                </a:solidFill>
                <a:latin typeface="Consolas"/>
                <a:ea typeface="Consolas"/>
                <a:cs typeface="Consolas"/>
                <a:sym typeface="Consolas"/>
              </a:rPr>
              <a:t>SELECT</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COUNT</a:t>
            </a:r>
            <a:r>
              <a:rPr lang="en-US" sz="2400" b="0" i="0" u="none" strike="noStrike" cap="none">
                <a:solidFill>
                  <a:srgbClr val="000000"/>
                </a:solidFill>
                <a:latin typeface="Consolas"/>
                <a:ea typeface="Consolas"/>
                <a:cs typeface="Consolas"/>
                <a:sym typeface="Consolas"/>
              </a:rPr>
              <a:t>(id) </a:t>
            </a:r>
            <a:r>
              <a:rPr lang="en-US" sz="2400" b="0" i="0" u="none" strike="noStrike" cap="none">
                <a:solidFill>
                  <a:srgbClr val="0000CD"/>
                </a:solidFill>
                <a:latin typeface="Consolas"/>
                <a:ea typeface="Consolas"/>
                <a:cs typeface="Consolas"/>
                <a:sym typeface="Consolas"/>
              </a:rPr>
              <a:t>AS </a:t>
            </a:r>
            <a:r>
              <a:rPr lang="en-US" sz="2400" b="0" i="0" u="none" strike="noStrike" cap="none">
                <a:solidFill>
                  <a:srgbClr val="000000"/>
                </a:solidFill>
                <a:latin typeface="Consolas"/>
                <a:ea typeface="Consolas"/>
                <a:cs typeface="Consolas"/>
                <a:sym typeface="Consolas"/>
              </a:rPr>
              <a:t>customerCount, country</a:t>
            </a:r>
            <a:br>
              <a:rPr lang="en-US" sz="2400" b="0" i="0"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FROM</a:t>
            </a:r>
            <a:r>
              <a:rPr lang="en-US" sz="2400" b="0" i="0" u="none" strike="noStrike" cap="none">
                <a:solidFill>
                  <a:srgbClr val="000000"/>
                </a:solidFill>
                <a:latin typeface="Consolas"/>
                <a:ea typeface="Consolas"/>
                <a:cs typeface="Consolas"/>
                <a:sym typeface="Consolas"/>
              </a:rPr>
              <a:t> customers</a:t>
            </a:r>
            <a:br>
              <a:rPr lang="en-US" sz="2400" b="0" i="0"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GROUP</a:t>
            </a:r>
            <a:r>
              <a:rPr lang="en-US" sz="2400" b="0" i="0" u="none" strike="noStrike" cap="none">
                <a:solidFill>
                  <a:srgbClr val="000000"/>
                </a:solidFill>
                <a:latin typeface="Consolas"/>
                <a:ea typeface="Consolas"/>
                <a:cs typeface="Consolas"/>
                <a:sym typeface="Consolas"/>
              </a:rPr>
              <a:t> </a:t>
            </a:r>
            <a:r>
              <a:rPr lang="en-US" sz="2400" b="0" i="0" u="none" strike="noStrike" cap="none">
                <a:solidFill>
                  <a:srgbClr val="0000CD"/>
                </a:solidFill>
                <a:latin typeface="Consolas"/>
                <a:ea typeface="Consolas"/>
                <a:cs typeface="Consolas"/>
                <a:sym typeface="Consolas"/>
              </a:rPr>
              <a:t>BY</a:t>
            </a:r>
            <a:r>
              <a:rPr lang="en-US" sz="2400" b="0" i="0" u="none" strike="noStrike" cap="none">
                <a:solidFill>
                  <a:srgbClr val="000000"/>
                </a:solidFill>
                <a:latin typeface="Consolas"/>
                <a:ea typeface="Consolas"/>
                <a:cs typeface="Consolas"/>
                <a:sym typeface="Consolas"/>
              </a:rPr>
              <a:t> country</a:t>
            </a:r>
            <a:br>
              <a:rPr lang="en-US" sz="2400" b="0" i="0" u="none" strike="noStrike" cap="none">
                <a:solidFill>
                  <a:srgbClr val="000000"/>
                </a:solidFill>
                <a:latin typeface="Consolas"/>
                <a:ea typeface="Consolas"/>
                <a:cs typeface="Consolas"/>
                <a:sym typeface="Consolas"/>
              </a:rPr>
            </a:br>
            <a:r>
              <a:rPr lang="en-US" sz="2400" b="0" i="0" u="none" strike="noStrike" cap="none">
                <a:solidFill>
                  <a:srgbClr val="0000CD"/>
                </a:solidFill>
                <a:latin typeface="Consolas"/>
                <a:ea typeface="Consolas"/>
                <a:cs typeface="Consolas"/>
                <a:sym typeface="Consolas"/>
              </a:rPr>
              <a:t>HAVING</a:t>
            </a:r>
            <a:r>
              <a:rPr lang="en-US" sz="2400" b="0" i="0" u="none" strike="noStrike" cap="none">
                <a:solidFill>
                  <a:srgbClr val="000000"/>
                </a:solidFill>
                <a:latin typeface="Consolas"/>
                <a:ea typeface="Consolas"/>
                <a:cs typeface="Consolas"/>
                <a:sym typeface="Consolas"/>
              </a:rPr>
              <a:t> customerCount &gt; 5;</a:t>
            </a:r>
            <a:endParaRPr sz="1400" b="0" i="0" u="none" strike="noStrike" cap="none">
              <a:solidFill>
                <a:srgbClr val="000000"/>
              </a:solidFill>
              <a:latin typeface="Arial"/>
              <a:ea typeface="Arial"/>
              <a:cs typeface="Arial"/>
              <a:sym typeface="Arial"/>
            </a:endParaRPr>
          </a:p>
        </p:txBody>
      </p:sp>
      <p:sp>
        <p:nvSpPr>
          <p:cNvPr id="268" name="Google Shape;268;g11d9dd36dc2_0_1205"/>
          <p:cNvSpPr txBox="1">
            <a:spLocks noGrp="1"/>
          </p:cNvSpPr>
          <p:nvPr>
            <p:ph type="sldNum" idx="4294967295"/>
          </p:nvPr>
        </p:nvSpPr>
        <p:spPr>
          <a:xfrm>
            <a:off x="11080144" y="6404292"/>
            <a:ext cx="273600" cy="269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147942737ec_0_5"/>
          <p:cNvSpPr txBox="1">
            <a:spLocks noGrp="1"/>
          </p:cNvSpPr>
          <p:nvPr>
            <p:ph type="title"/>
          </p:nvPr>
        </p:nvSpPr>
        <p:spPr>
          <a:xfrm>
            <a:off x="1456706" y="1685987"/>
            <a:ext cx="10515600" cy="2852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Aggregate Functions</a:t>
            </a:r>
            <a:endParaRPr/>
          </a:p>
        </p:txBody>
      </p:sp>
      <p:sp>
        <p:nvSpPr>
          <p:cNvPr id="199" name="Google Shape;199;g147942737ec_0_5"/>
          <p:cNvSpPr txBox="1">
            <a:spLocks noGrp="1"/>
          </p:cNvSpPr>
          <p:nvPr>
            <p:ph type="body" idx="1"/>
          </p:nvPr>
        </p:nvSpPr>
        <p:spPr>
          <a:xfrm>
            <a:off x="1456706" y="4565712"/>
            <a:ext cx="10515600" cy="15003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Hàm tổng hợp dữ liệu</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147942737ec_0_12"/>
          <p:cNvSpPr txBox="1">
            <a:spLocks noGrp="1"/>
          </p:cNvSpPr>
          <p:nvPr>
            <p:ph type="title"/>
          </p:nvPr>
        </p:nvSpPr>
        <p:spPr>
          <a:xfrm>
            <a:off x="1618012" y="42280"/>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Hàm tổng hợp</a:t>
            </a:r>
            <a:endParaRPr/>
          </a:p>
        </p:txBody>
      </p:sp>
      <p:sp>
        <p:nvSpPr>
          <p:cNvPr id="206" name="Google Shape;206;g147942737ec_0_12"/>
          <p:cNvSpPr txBox="1">
            <a:spLocks noGrp="1"/>
          </p:cNvSpPr>
          <p:nvPr>
            <p:ph type="body" idx="1"/>
          </p:nvPr>
        </p:nvSpPr>
        <p:spPr>
          <a:xfrm>
            <a:off x="1618012" y="1502780"/>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Hàm tổng hợp là một hàm trong đó các </a:t>
            </a:r>
            <a:r>
              <a:rPr lang="en-US" b="1"/>
              <a:t>giá trị của nhiều hàng được gom nhóm lại với nhau</a:t>
            </a:r>
            <a:r>
              <a:rPr lang="en-US"/>
              <a:t> để làm đầu vào cho các tiêu chí nhất định để tạo thành một giá trị duy nhất có ý nghĩa quan trọng hơn.</a:t>
            </a:r>
            <a:endParaRPr/>
          </a:p>
          <a:p>
            <a:pPr marL="0" lvl="0" indent="0" algn="l" rtl="0">
              <a:spcBef>
                <a:spcPts val="1000"/>
              </a:spcBef>
              <a:spcAft>
                <a:spcPts val="0"/>
              </a:spcAft>
              <a:buNone/>
            </a:pPr>
            <a:endParaRPr/>
          </a:p>
          <a:p>
            <a:pPr marL="0" lvl="0" indent="0" algn="l" rtl="0">
              <a:spcBef>
                <a:spcPts val="1000"/>
              </a:spcBef>
              <a:spcAft>
                <a:spcPts val="0"/>
              </a:spcAft>
              <a:buNone/>
            </a:pPr>
            <a:r>
              <a:rPr lang="en-US"/>
              <a:t>Ý nghĩa của các hàm tổng hợp:</a:t>
            </a:r>
            <a:endParaRPr/>
          </a:p>
          <a:p>
            <a:pPr marL="457200" lvl="0" indent="-406400" algn="l" rtl="0">
              <a:spcBef>
                <a:spcPts val="1000"/>
              </a:spcBef>
              <a:spcAft>
                <a:spcPts val="0"/>
              </a:spcAft>
              <a:buSzPts val="2800"/>
              <a:buChar char="•"/>
            </a:pPr>
            <a:r>
              <a:rPr lang="en-US"/>
              <a:t>Các hàm tổng hợp giúp tính toán với khối lượng lớn dữ liệu</a:t>
            </a:r>
            <a:endParaRPr/>
          </a:p>
          <a:p>
            <a:pPr marL="457200" lvl="0" indent="-406400" algn="l" rtl="0">
              <a:spcBef>
                <a:spcPts val="0"/>
              </a:spcBef>
              <a:spcAft>
                <a:spcPts val="0"/>
              </a:spcAft>
              <a:buSzPts val="2800"/>
              <a:buChar char="•"/>
            </a:pPr>
            <a:r>
              <a:rPr lang="en-US"/>
              <a:t>Các hàm này có thể tạo ra một giá trị duy nhất cho toàn bộ nhóm hoặc bảng</a:t>
            </a:r>
            <a:endParaRPr/>
          </a:p>
          <a:p>
            <a:pPr marL="457200" lvl="0" indent="-406400" algn="l" rtl="0">
              <a:spcBef>
                <a:spcPts val="0"/>
              </a:spcBef>
              <a:spcAft>
                <a:spcPts val="0"/>
              </a:spcAft>
              <a:buSzPts val="2800"/>
              <a:buChar char="•"/>
            </a:pPr>
            <a:r>
              <a:rPr lang="en-US"/>
              <a:t>Các hàm này hoạt động trên tập hợp các hàng và trả về kết quả dựa trên các nhóm hàng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147942737ec_0_31"/>
          <p:cNvSpPr txBox="1">
            <a:spLocks noGrp="1"/>
          </p:cNvSpPr>
          <p:nvPr>
            <p:ph type="title"/>
          </p:nvPr>
        </p:nvSpPr>
        <p:spPr>
          <a:xfrm>
            <a:off x="1618012" y="42280"/>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Ví dụ về hàm tổng hợp</a:t>
            </a:r>
            <a:endParaRPr/>
          </a:p>
        </p:txBody>
      </p:sp>
      <p:grpSp>
        <p:nvGrpSpPr>
          <p:cNvPr id="213" name="Google Shape;213;g147942737ec_0_31"/>
          <p:cNvGrpSpPr/>
          <p:nvPr/>
        </p:nvGrpSpPr>
        <p:grpSpPr>
          <a:xfrm>
            <a:off x="789950" y="2081830"/>
            <a:ext cx="10612075" cy="3867150"/>
            <a:chOff x="789950" y="2126655"/>
            <a:chExt cx="10612075" cy="3867150"/>
          </a:xfrm>
        </p:grpSpPr>
        <p:pic>
          <p:nvPicPr>
            <p:cNvPr id="214" name="Google Shape;214;g147942737ec_0_31"/>
            <p:cNvPicPr preferRelativeResize="0"/>
            <p:nvPr/>
          </p:nvPicPr>
          <p:blipFill>
            <a:blip r:embed="rId3">
              <a:alphaModFix/>
            </a:blip>
            <a:stretch>
              <a:fillRect/>
            </a:stretch>
          </p:blipFill>
          <p:spPr>
            <a:xfrm>
              <a:off x="789950" y="2126655"/>
              <a:ext cx="3619500" cy="3867150"/>
            </a:xfrm>
            <a:prstGeom prst="rect">
              <a:avLst/>
            </a:prstGeom>
            <a:noFill/>
            <a:ln>
              <a:noFill/>
            </a:ln>
          </p:spPr>
        </p:pic>
        <p:sp>
          <p:nvSpPr>
            <p:cNvPr id="215" name="Google Shape;215;g147942737ec_0_31"/>
            <p:cNvSpPr/>
            <p:nvPr/>
          </p:nvSpPr>
          <p:spPr>
            <a:xfrm>
              <a:off x="4517450" y="2496650"/>
              <a:ext cx="493800" cy="30825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g147942737ec_0_31"/>
            <p:cNvSpPr/>
            <p:nvPr/>
          </p:nvSpPr>
          <p:spPr>
            <a:xfrm>
              <a:off x="6249304" y="3258350"/>
              <a:ext cx="2734200" cy="1325700"/>
            </a:xfrm>
            <a:prstGeom prst="cube">
              <a:avLst>
                <a:gd name="adj" fmla="val 25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500" b="1">
                  <a:solidFill>
                    <a:schemeClr val="lt1"/>
                  </a:solidFill>
                </a:rPr>
                <a:t>COUNT()</a:t>
              </a:r>
              <a:endParaRPr sz="2500" b="1">
                <a:solidFill>
                  <a:schemeClr val="lt1"/>
                </a:solidFill>
              </a:endParaRPr>
            </a:p>
            <a:p>
              <a:pPr marL="0" lvl="0" indent="0" algn="l" rtl="0">
                <a:spcBef>
                  <a:spcPts val="0"/>
                </a:spcBef>
                <a:spcAft>
                  <a:spcPts val="0"/>
                </a:spcAft>
                <a:buNone/>
              </a:pPr>
              <a:r>
                <a:rPr lang="en-US" sz="1600" b="1">
                  <a:solidFill>
                    <a:schemeClr val="lt1"/>
                  </a:solidFill>
                </a:rPr>
                <a:t>&gt; Đếm tổng sản phẩm</a:t>
              </a:r>
              <a:endParaRPr sz="1600" b="1">
                <a:solidFill>
                  <a:schemeClr val="lt1"/>
                </a:solidFill>
              </a:endParaRPr>
            </a:p>
          </p:txBody>
        </p:sp>
        <p:sp>
          <p:nvSpPr>
            <p:cNvPr id="217" name="Google Shape;217;g147942737ec_0_31"/>
            <p:cNvSpPr/>
            <p:nvPr/>
          </p:nvSpPr>
          <p:spPr>
            <a:xfrm>
              <a:off x="5100325" y="3916075"/>
              <a:ext cx="1047000" cy="239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g147942737ec_0_31"/>
            <p:cNvSpPr/>
            <p:nvPr/>
          </p:nvSpPr>
          <p:spPr>
            <a:xfrm>
              <a:off x="8777354" y="3916075"/>
              <a:ext cx="1047000" cy="239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g147942737ec_0_31"/>
            <p:cNvSpPr txBox="1"/>
            <p:nvPr/>
          </p:nvSpPr>
          <p:spPr>
            <a:xfrm>
              <a:off x="9922725" y="3260725"/>
              <a:ext cx="1479300" cy="138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800" b="1">
                  <a:solidFill>
                    <a:schemeClr val="dk2"/>
                  </a:solidFill>
                  <a:latin typeface="Calibri"/>
                  <a:ea typeface="Calibri"/>
                  <a:cs typeface="Calibri"/>
                  <a:sym typeface="Calibri"/>
                </a:rPr>
                <a:t>10</a:t>
              </a:r>
              <a:endParaRPr sz="7800" b="1">
                <a:solidFill>
                  <a:schemeClr val="dk2"/>
                </a:solidFill>
                <a:latin typeface="Calibri"/>
                <a:ea typeface="Calibri"/>
                <a:cs typeface="Calibri"/>
                <a:sym typeface="Calibri"/>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147942737ec_0_24"/>
          <p:cNvSpPr txBox="1">
            <a:spLocks noGrp="1"/>
          </p:cNvSpPr>
          <p:nvPr>
            <p:ph type="title"/>
          </p:nvPr>
        </p:nvSpPr>
        <p:spPr>
          <a:xfrm>
            <a:off x="1618012" y="42280"/>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Danh sách các hàm</a:t>
            </a:r>
            <a:endParaRPr/>
          </a:p>
        </p:txBody>
      </p:sp>
      <p:sp>
        <p:nvSpPr>
          <p:cNvPr id="226" name="Google Shape;226;g147942737ec_0_24"/>
          <p:cNvSpPr txBox="1">
            <a:spLocks noGrp="1"/>
          </p:cNvSpPr>
          <p:nvPr>
            <p:ph type="body" idx="1"/>
          </p:nvPr>
        </p:nvSpPr>
        <p:spPr>
          <a:xfrm>
            <a:off x="1618012" y="1502780"/>
            <a:ext cx="10515600" cy="4351200"/>
          </a:xfrm>
          <a:prstGeom prst="rect">
            <a:avLst/>
          </a:prstGeom>
        </p:spPr>
        <p:txBody>
          <a:bodyPr spcFirstLastPara="1" wrap="square" lIns="91425" tIns="45700" rIns="91425" bIns="45700" anchor="t" anchorCtr="0">
            <a:noAutofit/>
          </a:bodyPr>
          <a:lstStyle/>
          <a:p>
            <a:pPr marL="457200" lvl="0" indent="-406400" algn="l" rtl="0">
              <a:spcBef>
                <a:spcPts val="1000"/>
              </a:spcBef>
              <a:spcAft>
                <a:spcPts val="0"/>
              </a:spcAft>
              <a:buSzPts val="2800"/>
              <a:buChar char="•"/>
            </a:pPr>
            <a:r>
              <a:rPr lang="en-US"/>
              <a:t>COUNT()</a:t>
            </a:r>
            <a:endParaRPr/>
          </a:p>
          <a:p>
            <a:pPr marL="457200" lvl="0" indent="-406400" algn="l" rtl="0">
              <a:spcBef>
                <a:spcPts val="0"/>
              </a:spcBef>
              <a:spcAft>
                <a:spcPts val="0"/>
              </a:spcAft>
              <a:buSzPts val="2800"/>
              <a:buChar char="•"/>
            </a:pPr>
            <a:r>
              <a:rPr lang="en-US"/>
              <a:t>SUM()</a:t>
            </a:r>
            <a:endParaRPr/>
          </a:p>
          <a:p>
            <a:pPr marL="457200" lvl="0" indent="-406400" algn="l" rtl="0">
              <a:spcBef>
                <a:spcPts val="0"/>
              </a:spcBef>
              <a:spcAft>
                <a:spcPts val="0"/>
              </a:spcAft>
              <a:buSzPts val="2800"/>
              <a:buChar char="•"/>
            </a:pPr>
            <a:r>
              <a:rPr lang="en-US"/>
              <a:t>AVERAGE()</a:t>
            </a:r>
            <a:endParaRPr/>
          </a:p>
          <a:p>
            <a:pPr marL="457200" lvl="0" indent="-406400" algn="l" rtl="0">
              <a:spcBef>
                <a:spcPts val="0"/>
              </a:spcBef>
              <a:spcAft>
                <a:spcPts val="0"/>
              </a:spcAft>
              <a:buSzPts val="2800"/>
              <a:buChar char="•"/>
            </a:pPr>
            <a:r>
              <a:rPr lang="en-US"/>
              <a:t>MAX()</a:t>
            </a:r>
            <a:endParaRPr/>
          </a:p>
          <a:p>
            <a:pPr marL="457200" lvl="0" indent="-406400" algn="l" rtl="0">
              <a:spcBef>
                <a:spcPts val="0"/>
              </a:spcBef>
              <a:spcAft>
                <a:spcPts val="0"/>
              </a:spcAft>
              <a:buSzPts val="2800"/>
              <a:buChar char="•"/>
            </a:pPr>
            <a:r>
              <a:rPr lang="en-US"/>
              <a:t>MIN()</a:t>
            </a:r>
            <a:endParaRPr/>
          </a:p>
          <a:p>
            <a:pPr marL="457200" lvl="0" indent="-406400" algn="l" rtl="0">
              <a:spcBef>
                <a:spcPts val="0"/>
              </a:spcBef>
              <a:spcAft>
                <a:spcPts val="0"/>
              </a:spcAft>
              <a:buSzPts val="2800"/>
              <a:buChar char="•"/>
            </a:pPr>
            <a:r>
              <a:rPr lang="en-US"/>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147942737ec_0_37"/>
          <p:cNvSpPr txBox="1">
            <a:spLocks noGrp="1"/>
          </p:cNvSpPr>
          <p:nvPr>
            <p:ph type="title"/>
          </p:nvPr>
        </p:nvSpPr>
        <p:spPr>
          <a:xfrm>
            <a:off x="1618012" y="42280"/>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Hàm COUNT()</a:t>
            </a:r>
            <a:endParaRPr/>
          </a:p>
        </p:txBody>
      </p:sp>
      <p:sp>
        <p:nvSpPr>
          <p:cNvPr id="233" name="Google Shape;233;g147942737ec_0_37"/>
          <p:cNvSpPr txBox="1">
            <a:spLocks noGrp="1"/>
          </p:cNvSpPr>
          <p:nvPr>
            <p:ph type="body" idx="1"/>
          </p:nvPr>
        </p:nvSpPr>
        <p:spPr>
          <a:xfrm>
            <a:off x="1618012" y="1502780"/>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147942737ec_0_37"/>
          <p:cNvSpPr txBox="1">
            <a:spLocks noGrp="1"/>
          </p:cNvSpPr>
          <p:nvPr>
            <p:ph type="title"/>
          </p:nvPr>
        </p:nvSpPr>
        <p:spPr>
          <a:xfrm>
            <a:off x="1618012" y="42280"/>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Hàm LENGTH(str)</a:t>
            </a:r>
            <a:endParaRPr/>
          </a:p>
        </p:txBody>
      </p:sp>
      <p:sp>
        <p:nvSpPr>
          <p:cNvPr id="233" name="Google Shape;233;g147942737ec_0_37"/>
          <p:cNvSpPr txBox="1">
            <a:spLocks noGrp="1"/>
          </p:cNvSpPr>
          <p:nvPr>
            <p:ph type="body" idx="1"/>
          </p:nvPr>
        </p:nvSpPr>
        <p:spPr>
          <a:xfrm>
            <a:off x="1618012" y="1502780"/>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Số lượng ký tự (char) trong một string (chuỗi ký tự)</a:t>
            </a:r>
            <a:endParaRPr/>
          </a:p>
        </p:txBody>
      </p:sp>
    </p:spTree>
    <p:extLst>
      <p:ext uri="{BB962C8B-B14F-4D97-AF65-F5344CB8AC3E}">
        <p14:creationId xmlns:p14="http://schemas.microsoft.com/office/powerpoint/2010/main" val="4194751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147942737ec_0_37"/>
          <p:cNvSpPr txBox="1">
            <a:spLocks noGrp="1"/>
          </p:cNvSpPr>
          <p:nvPr>
            <p:ph type="title"/>
          </p:nvPr>
        </p:nvSpPr>
        <p:spPr>
          <a:xfrm>
            <a:off x="1618012" y="42280"/>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Hàm SUBSTRING(str, start, len)</a:t>
            </a:r>
            <a:endParaRPr/>
          </a:p>
        </p:txBody>
      </p:sp>
      <p:sp>
        <p:nvSpPr>
          <p:cNvPr id="233" name="Google Shape;233;g147942737ec_0_37"/>
          <p:cNvSpPr txBox="1">
            <a:spLocks noGrp="1"/>
          </p:cNvSpPr>
          <p:nvPr>
            <p:ph type="body" idx="1"/>
          </p:nvPr>
        </p:nvSpPr>
        <p:spPr>
          <a:xfrm>
            <a:off x="1618012" y="1502780"/>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Cắt string bắt đầu từ vị trí start, chiều dài chuỗi cắt là len</a:t>
            </a:r>
          </a:p>
          <a:p>
            <a:pPr marL="0" lvl="0" indent="0" algn="l" rtl="0">
              <a:spcBef>
                <a:spcPts val="1000"/>
              </a:spcBef>
              <a:spcAft>
                <a:spcPts val="0"/>
              </a:spcAft>
              <a:buNone/>
            </a:pPr>
            <a:endParaRPr lang="en-US"/>
          </a:p>
          <a:p>
            <a:pPr marL="0" lvl="0" indent="0" rtl="0">
              <a:spcBef>
                <a:spcPts val="1000"/>
              </a:spcBef>
              <a:spcAft>
                <a:spcPts val="0"/>
              </a:spcAft>
              <a:buNone/>
            </a:pPr>
            <a:r>
              <a:rPr lang="en-US"/>
              <a:t>RIGHT(</a:t>
            </a:r>
            <a:r>
              <a:rPr lang="en-US" i="1"/>
              <a:t>str, len</a:t>
            </a:r>
            <a:r>
              <a:rPr lang="en-US"/>
              <a:t>): cắt lấy </a:t>
            </a:r>
            <a:r>
              <a:rPr lang="en-US" i="1"/>
              <a:t>len</a:t>
            </a:r>
            <a:r>
              <a:rPr lang="en-US"/>
              <a:t> ký tự cuối</a:t>
            </a:r>
          </a:p>
          <a:p>
            <a:pPr marL="0" lvl="0" indent="0" rtl="0">
              <a:spcBef>
                <a:spcPts val="1000"/>
              </a:spcBef>
              <a:spcAft>
                <a:spcPts val="0"/>
              </a:spcAft>
              <a:buNone/>
            </a:pPr>
            <a:endParaRPr lang="en-US"/>
          </a:p>
          <a:p>
            <a:pPr marL="0" indent="0">
              <a:buNone/>
            </a:pPr>
            <a:r>
              <a:rPr lang="en-US"/>
              <a:t>LEFT(</a:t>
            </a:r>
            <a:r>
              <a:rPr lang="en-US" i="1"/>
              <a:t>str, len</a:t>
            </a:r>
            <a:r>
              <a:rPr lang="en-US"/>
              <a:t>): cắt lấy </a:t>
            </a:r>
            <a:r>
              <a:rPr lang="en-US" i="1"/>
              <a:t>len</a:t>
            </a:r>
            <a:r>
              <a:rPr lang="en-US"/>
              <a:t> ký tự đầu</a:t>
            </a:r>
          </a:p>
          <a:p>
            <a:pPr marL="0" lvl="0" indent="0" rtl="0">
              <a:spcBef>
                <a:spcPts val="1000"/>
              </a:spcBef>
              <a:spcAft>
                <a:spcPts val="0"/>
              </a:spcAft>
              <a:buNone/>
            </a:pPr>
            <a:endParaRPr/>
          </a:p>
        </p:txBody>
      </p:sp>
    </p:spTree>
    <p:extLst>
      <p:ext uri="{BB962C8B-B14F-4D97-AF65-F5344CB8AC3E}">
        <p14:creationId xmlns:p14="http://schemas.microsoft.com/office/powerpoint/2010/main" val="3235458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147942737ec_0_5"/>
          <p:cNvSpPr txBox="1">
            <a:spLocks noGrp="1"/>
          </p:cNvSpPr>
          <p:nvPr>
            <p:ph type="title"/>
          </p:nvPr>
        </p:nvSpPr>
        <p:spPr>
          <a:xfrm>
            <a:off x="1456706" y="1685987"/>
            <a:ext cx="10515600" cy="2852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JOIN</a:t>
            </a:r>
            <a:endParaRPr/>
          </a:p>
        </p:txBody>
      </p:sp>
      <p:sp>
        <p:nvSpPr>
          <p:cNvPr id="199" name="Google Shape;199;g147942737ec_0_5"/>
          <p:cNvSpPr txBox="1">
            <a:spLocks noGrp="1"/>
          </p:cNvSpPr>
          <p:nvPr>
            <p:ph type="body" idx="1"/>
          </p:nvPr>
        </p:nvSpPr>
        <p:spPr>
          <a:xfrm>
            <a:off x="1456706" y="4565712"/>
            <a:ext cx="10515600" cy="15003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GỘP BẢNG</a:t>
            </a:r>
            <a:endParaRPr/>
          </a:p>
        </p:txBody>
      </p:sp>
    </p:spTree>
    <p:extLst>
      <p:ext uri="{BB962C8B-B14F-4D97-AF65-F5344CB8AC3E}">
        <p14:creationId xmlns:p14="http://schemas.microsoft.com/office/powerpoint/2010/main" val="3055171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11df55be715_0_38"/>
          <p:cNvSpPr txBox="1">
            <a:spLocks noGrp="1"/>
          </p:cNvSpPr>
          <p:nvPr>
            <p:ph type="title"/>
          </p:nvPr>
        </p:nvSpPr>
        <p:spPr>
          <a:xfrm>
            <a:off x="1618012" y="4228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400"/>
              <a:buNone/>
            </a:pPr>
            <a:r>
              <a:rPr lang="en-US"/>
              <a:t>Mục tiêu bài học</a:t>
            </a:r>
            <a:endParaRPr/>
          </a:p>
        </p:txBody>
      </p:sp>
      <p:sp>
        <p:nvSpPr>
          <p:cNvPr id="129" name="Google Shape;129;g11df55be715_0_38"/>
          <p:cNvSpPr txBox="1">
            <a:spLocks noGrp="1"/>
          </p:cNvSpPr>
          <p:nvPr>
            <p:ph type="body" idx="1"/>
          </p:nvPr>
        </p:nvSpPr>
        <p:spPr>
          <a:xfrm>
            <a:off x="1618012" y="1502780"/>
            <a:ext cx="10515600" cy="4351200"/>
          </a:xfrm>
          <a:prstGeom prst="rect">
            <a:avLst/>
          </a:prstGeom>
          <a:noFill/>
          <a:ln>
            <a:noFill/>
          </a:ln>
        </p:spPr>
        <p:txBody>
          <a:bodyPr spcFirstLastPara="1" wrap="square" lIns="91425" tIns="45700" rIns="91425" bIns="45700" anchor="t" anchorCtr="0">
            <a:noAutofit/>
          </a:bodyPr>
          <a:lstStyle/>
          <a:p>
            <a:pPr marL="457200" lvl="0" indent="-387350" algn="l" rtl="0">
              <a:lnSpc>
                <a:spcPct val="90000"/>
              </a:lnSpc>
              <a:spcBef>
                <a:spcPts val="0"/>
              </a:spcBef>
              <a:spcAft>
                <a:spcPts val="0"/>
              </a:spcAft>
              <a:buSzPts val="2500"/>
              <a:buChar char="•"/>
            </a:pPr>
            <a:r>
              <a:rPr lang="en-US" sz="2500"/>
              <a:t>Trình bày được khái niệm cơ sở dữ liệu</a:t>
            </a:r>
            <a:endParaRPr sz="2500"/>
          </a:p>
          <a:p>
            <a:pPr marL="457200" lvl="0" indent="-387350" algn="l" rtl="0">
              <a:lnSpc>
                <a:spcPct val="90000"/>
              </a:lnSpc>
              <a:spcBef>
                <a:spcPts val="0"/>
              </a:spcBef>
              <a:spcAft>
                <a:spcPts val="0"/>
              </a:spcAft>
              <a:buSzPts val="2500"/>
              <a:buChar char="•"/>
            </a:pPr>
            <a:r>
              <a:rPr lang="en-US" sz="2500"/>
              <a:t>Trình bày được khái niệm SQL</a:t>
            </a:r>
            <a:endParaRPr sz="2500"/>
          </a:p>
          <a:p>
            <a:pPr marL="457200" lvl="0" indent="-387350" algn="l" rtl="0">
              <a:lnSpc>
                <a:spcPct val="90000"/>
              </a:lnSpc>
              <a:spcBef>
                <a:spcPts val="0"/>
              </a:spcBef>
              <a:spcAft>
                <a:spcPts val="0"/>
              </a:spcAft>
              <a:buSzPts val="2500"/>
              <a:buChar char="•"/>
            </a:pPr>
            <a:r>
              <a:rPr lang="en-US" sz="2500"/>
              <a:t>Trình bày được cú pháp SQL cơ bản</a:t>
            </a:r>
            <a:endParaRPr sz="2500"/>
          </a:p>
          <a:p>
            <a:pPr marL="457200" lvl="0" indent="-387350" algn="l" rtl="0">
              <a:lnSpc>
                <a:spcPct val="90000"/>
              </a:lnSpc>
              <a:spcBef>
                <a:spcPts val="0"/>
              </a:spcBef>
              <a:spcAft>
                <a:spcPts val="0"/>
              </a:spcAft>
              <a:buSzPts val="2500"/>
              <a:buChar char="•"/>
            </a:pPr>
            <a:r>
              <a:rPr lang="en-US" sz="2500"/>
              <a:t>Sử dụng được lệnh SELECT &amp; FROM</a:t>
            </a:r>
            <a:endParaRPr sz="2500"/>
          </a:p>
          <a:p>
            <a:pPr marL="457200" lvl="0" indent="-387350" algn="l" rtl="0">
              <a:lnSpc>
                <a:spcPct val="90000"/>
              </a:lnSpc>
              <a:spcBef>
                <a:spcPts val="0"/>
              </a:spcBef>
              <a:spcAft>
                <a:spcPts val="0"/>
              </a:spcAft>
              <a:buSzPts val="2500"/>
              <a:buChar char="•"/>
            </a:pPr>
            <a:r>
              <a:rPr lang="en-US" sz="2500"/>
              <a:t>Sử dụng được từ khóa LIMIT</a:t>
            </a:r>
            <a:endParaRPr sz="2500"/>
          </a:p>
          <a:p>
            <a:pPr marL="457200" lvl="0" indent="-387350" algn="l" rtl="0">
              <a:lnSpc>
                <a:spcPct val="90000"/>
              </a:lnSpc>
              <a:spcBef>
                <a:spcPts val="0"/>
              </a:spcBef>
              <a:spcAft>
                <a:spcPts val="0"/>
              </a:spcAft>
              <a:buSzPts val="2500"/>
              <a:buChar char="•"/>
            </a:pPr>
            <a:r>
              <a:rPr lang="en-US" sz="2500"/>
              <a:t>Sử dụng được từ khóa ORDER BY</a:t>
            </a:r>
            <a:endParaRPr sz="2500"/>
          </a:p>
          <a:p>
            <a:pPr marL="457200" lvl="0" indent="-387350" algn="l" rtl="0">
              <a:lnSpc>
                <a:spcPct val="90000"/>
              </a:lnSpc>
              <a:spcBef>
                <a:spcPts val="0"/>
              </a:spcBef>
              <a:spcAft>
                <a:spcPts val="0"/>
              </a:spcAft>
              <a:buSzPts val="2500"/>
              <a:buChar char="•"/>
            </a:pPr>
            <a:r>
              <a:rPr lang="en-US" sz="2500"/>
              <a:t>Sử dụng được mệnh đề WHERE</a:t>
            </a:r>
            <a:endParaRPr sz="2500"/>
          </a:p>
          <a:p>
            <a:pPr marL="457200" lvl="0" indent="-387350" algn="l" rtl="0">
              <a:lnSpc>
                <a:spcPct val="90000"/>
              </a:lnSpc>
              <a:spcBef>
                <a:spcPts val="0"/>
              </a:spcBef>
              <a:spcAft>
                <a:spcPts val="0"/>
              </a:spcAft>
              <a:buSzPts val="2500"/>
              <a:buChar char="•"/>
            </a:pPr>
            <a:r>
              <a:rPr lang="en-US" sz="2500"/>
              <a:t>Sử dụng được toán tử so sánh</a:t>
            </a:r>
            <a:endParaRPr sz="2500"/>
          </a:p>
          <a:p>
            <a:pPr marL="457200" lvl="0" indent="-387350" algn="l" rtl="0">
              <a:lnSpc>
                <a:spcPct val="90000"/>
              </a:lnSpc>
              <a:spcBef>
                <a:spcPts val="0"/>
              </a:spcBef>
              <a:spcAft>
                <a:spcPts val="0"/>
              </a:spcAft>
              <a:buSzPts val="2500"/>
              <a:buChar char="•"/>
            </a:pPr>
            <a:r>
              <a:rPr lang="en-US" sz="2500"/>
              <a:t>Sử dụng được toán tử logic AND, OR và NOT</a:t>
            </a:r>
            <a:endParaRPr sz="25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9">
                                            <p:txEl>
                                              <p:pRg st="0" end="0"/>
                                            </p:txEl>
                                          </p:spTgt>
                                        </p:tgtEl>
                                        <p:attrNameLst>
                                          <p:attrName>style.visibility</p:attrName>
                                        </p:attrNameLst>
                                      </p:cBhvr>
                                      <p:to>
                                        <p:strVal val="visible"/>
                                      </p:to>
                                    </p:set>
                                    <p:animEffect transition="in" filter="fade">
                                      <p:cBhvr>
                                        <p:cTn id="7" dur="1000"/>
                                        <p:tgtEl>
                                          <p:spTgt spid="1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9">
                                            <p:txEl>
                                              <p:pRg st="1" end="1"/>
                                            </p:txEl>
                                          </p:spTgt>
                                        </p:tgtEl>
                                        <p:attrNameLst>
                                          <p:attrName>style.visibility</p:attrName>
                                        </p:attrNameLst>
                                      </p:cBhvr>
                                      <p:to>
                                        <p:strVal val="visible"/>
                                      </p:to>
                                    </p:set>
                                    <p:animEffect transition="in" filter="fade">
                                      <p:cBhvr>
                                        <p:cTn id="12" dur="1000"/>
                                        <p:tgtEl>
                                          <p:spTgt spid="1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9">
                                            <p:txEl>
                                              <p:pRg st="2" end="2"/>
                                            </p:txEl>
                                          </p:spTgt>
                                        </p:tgtEl>
                                        <p:attrNameLst>
                                          <p:attrName>style.visibility</p:attrName>
                                        </p:attrNameLst>
                                      </p:cBhvr>
                                      <p:to>
                                        <p:strVal val="visible"/>
                                      </p:to>
                                    </p:set>
                                    <p:animEffect transition="in" filter="fade">
                                      <p:cBhvr>
                                        <p:cTn id="17" dur="1000"/>
                                        <p:tgtEl>
                                          <p:spTgt spid="1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9">
                                            <p:txEl>
                                              <p:pRg st="3" end="3"/>
                                            </p:txEl>
                                          </p:spTgt>
                                        </p:tgtEl>
                                        <p:attrNameLst>
                                          <p:attrName>style.visibility</p:attrName>
                                        </p:attrNameLst>
                                      </p:cBhvr>
                                      <p:to>
                                        <p:strVal val="visible"/>
                                      </p:to>
                                    </p:set>
                                    <p:animEffect transition="in" filter="fade">
                                      <p:cBhvr>
                                        <p:cTn id="22" dur="1000"/>
                                        <p:tgtEl>
                                          <p:spTgt spid="1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9">
                                            <p:txEl>
                                              <p:pRg st="4" end="4"/>
                                            </p:txEl>
                                          </p:spTgt>
                                        </p:tgtEl>
                                        <p:attrNameLst>
                                          <p:attrName>style.visibility</p:attrName>
                                        </p:attrNameLst>
                                      </p:cBhvr>
                                      <p:to>
                                        <p:strVal val="visible"/>
                                      </p:to>
                                    </p:set>
                                    <p:animEffect transition="in" filter="fade">
                                      <p:cBhvr>
                                        <p:cTn id="27" dur="1000"/>
                                        <p:tgtEl>
                                          <p:spTgt spid="12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9">
                                            <p:txEl>
                                              <p:pRg st="5" end="5"/>
                                            </p:txEl>
                                          </p:spTgt>
                                        </p:tgtEl>
                                        <p:attrNameLst>
                                          <p:attrName>style.visibility</p:attrName>
                                        </p:attrNameLst>
                                      </p:cBhvr>
                                      <p:to>
                                        <p:strVal val="visible"/>
                                      </p:to>
                                    </p:set>
                                    <p:animEffect transition="in" filter="fade">
                                      <p:cBhvr>
                                        <p:cTn id="32" dur="1000"/>
                                        <p:tgtEl>
                                          <p:spTgt spid="12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9">
                                            <p:txEl>
                                              <p:pRg st="6" end="6"/>
                                            </p:txEl>
                                          </p:spTgt>
                                        </p:tgtEl>
                                        <p:attrNameLst>
                                          <p:attrName>style.visibility</p:attrName>
                                        </p:attrNameLst>
                                      </p:cBhvr>
                                      <p:to>
                                        <p:strVal val="visible"/>
                                      </p:to>
                                    </p:set>
                                    <p:animEffect transition="in" filter="fade">
                                      <p:cBhvr>
                                        <p:cTn id="37" dur="1000"/>
                                        <p:tgtEl>
                                          <p:spTgt spid="12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9">
                                            <p:txEl>
                                              <p:pRg st="7" end="7"/>
                                            </p:txEl>
                                          </p:spTgt>
                                        </p:tgtEl>
                                        <p:attrNameLst>
                                          <p:attrName>style.visibility</p:attrName>
                                        </p:attrNameLst>
                                      </p:cBhvr>
                                      <p:to>
                                        <p:strVal val="visible"/>
                                      </p:to>
                                    </p:set>
                                    <p:animEffect transition="in" filter="fade">
                                      <p:cBhvr>
                                        <p:cTn id="42" dur="1000"/>
                                        <p:tgtEl>
                                          <p:spTgt spid="12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9">
                                            <p:txEl>
                                              <p:pRg st="8" end="8"/>
                                            </p:txEl>
                                          </p:spTgt>
                                        </p:tgtEl>
                                        <p:attrNameLst>
                                          <p:attrName>style.visibility</p:attrName>
                                        </p:attrNameLst>
                                      </p:cBhvr>
                                      <p:to>
                                        <p:strVal val="visible"/>
                                      </p:to>
                                    </p:set>
                                    <p:animEffect transition="in" filter="fade">
                                      <p:cBhvr>
                                        <p:cTn id="47" dur="1000"/>
                                        <p:tgtEl>
                                          <p:spTgt spid="12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147942737ec_0_24"/>
          <p:cNvSpPr txBox="1">
            <a:spLocks noGrp="1"/>
          </p:cNvSpPr>
          <p:nvPr>
            <p:ph type="title"/>
          </p:nvPr>
        </p:nvSpPr>
        <p:spPr>
          <a:xfrm>
            <a:off x="1618012" y="42280"/>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Danh sách các loại JOIN</a:t>
            </a:r>
            <a:endParaRPr/>
          </a:p>
        </p:txBody>
      </p:sp>
      <p:sp>
        <p:nvSpPr>
          <p:cNvPr id="226" name="Google Shape;226;g147942737ec_0_24"/>
          <p:cNvSpPr txBox="1">
            <a:spLocks noGrp="1"/>
          </p:cNvSpPr>
          <p:nvPr>
            <p:ph type="body" idx="1"/>
          </p:nvPr>
        </p:nvSpPr>
        <p:spPr>
          <a:xfrm>
            <a:off x="1618012" y="1502780"/>
            <a:ext cx="10515600" cy="4351200"/>
          </a:xfrm>
          <a:prstGeom prst="rect">
            <a:avLst/>
          </a:prstGeom>
        </p:spPr>
        <p:txBody>
          <a:bodyPr spcFirstLastPara="1" wrap="square" lIns="91425" tIns="45700" rIns="91425" bIns="45700" anchor="t" anchorCtr="0">
            <a:noAutofit/>
          </a:bodyPr>
          <a:lstStyle/>
          <a:p>
            <a:pPr marL="457200" lvl="0" indent="-406400" algn="l" rtl="0">
              <a:spcBef>
                <a:spcPts val="1000"/>
              </a:spcBef>
              <a:spcAft>
                <a:spcPts val="0"/>
              </a:spcAft>
              <a:buSzPts val="2800"/>
              <a:buChar char="•"/>
            </a:pPr>
            <a:r>
              <a:rPr lang="en-US"/>
              <a:t>INNER JOIN</a:t>
            </a:r>
            <a:endParaRPr/>
          </a:p>
          <a:p>
            <a:pPr marL="457200" lvl="0" indent="-406400" algn="l" rtl="0">
              <a:spcBef>
                <a:spcPts val="0"/>
              </a:spcBef>
              <a:spcAft>
                <a:spcPts val="0"/>
              </a:spcAft>
              <a:buSzPts val="2800"/>
              <a:buChar char="•"/>
            </a:pPr>
            <a:r>
              <a:rPr lang="en-US"/>
              <a:t>LEFT JOIN</a:t>
            </a:r>
            <a:endParaRPr/>
          </a:p>
          <a:p>
            <a:pPr marL="457200" lvl="0" indent="-406400" algn="l" rtl="0">
              <a:spcBef>
                <a:spcPts val="0"/>
              </a:spcBef>
              <a:spcAft>
                <a:spcPts val="0"/>
              </a:spcAft>
              <a:buSzPts val="2800"/>
              <a:buChar char="•"/>
            </a:pPr>
            <a:r>
              <a:rPr lang="en-US"/>
              <a:t>RIGHT JOIN</a:t>
            </a:r>
          </a:p>
          <a:p>
            <a:pPr marL="457200" lvl="0" indent="-406400" algn="l" rtl="0">
              <a:spcBef>
                <a:spcPts val="0"/>
              </a:spcBef>
              <a:spcAft>
                <a:spcPts val="0"/>
              </a:spcAft>
              <a:buSzPts val="2800"/>
              <a:buChar char="•"/>
            </a:pPr>
            <a:r>
              <a:rPr lang="en-US"/>
              <a:t>FULL JOIN</a:t>
            </a:r>
            <a:endParaRPr/>
          </a:p>
        </p:txBody>
      </p:sp>
      <p:sp>
        <p:nvSpPr>
          <p:cNvPr id="2" name="Oval 1">
            <a:extLst>
              <a:ext uri="{FF2B5EF4-FFF2-40B4-BE49-F238E27FC236}">
                <a16:creationId xmlns:a16="http://schemas.microsoft.com/office/drawing/2014/main" id="{706908F7-9A64-4652-8190-3141FB5C8255}"/>
              </a:ext>
            </a:extLst>
          </p:cNvPr>
          <p:cNvSpPr/>
          <p:nvPr/>
        </p:nvSpPr>
        <p:spPr>
          <a:xfrm>
            <a:off x="1256232" y="4127618"/>
            <a:ext cx="2384276" cy="1726361"/>
          </a:xfrm>
          <a:prstGeom prst="ellipse">
            <a:avLst/>
          </a:prstGeom>
          <a:solidFill>
            <a:schemeClr val="accent4">
              <a:alpha val="46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A7BECFE5-01A4-41DF-9AFC-9000B1294BA2}"/>
              </a:ext>
            </a:extLst>
          </p:cNvPr>
          <p:cNvSpPr/>
          <p:nvPr/>
        </p:nvSpPr>
        <p:spPr>
          <a:xfrm>
            <a:off x="2652970" y="4127617"/>
            <a:ext cx="2384276" cy="1726361"/>
          </a:xfrm>
          <a:prstGeom prst="ellipse">
            <a:avLst/>
          </a:prstGeom>
          <a:solidFill>
            <a:schemeClr val="accent1">
              <a:lumMod val="75000"/>
              <a:alpha val="46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5A4D07F-D9CB-4BCA-A3ED-055D9D44F46F}"/>
              </a:ext>
            </a:extLst>
          </p:cNvPr>
          <p:cNvSpPr/>
          <p:nvPr/>
        </p:nvSpPr>
        <p:spPr>
          <a:xfrm>
            <a:off x="5758016" y="4127618"/>
            <a:ext cx="2384276" cy="1726361"/>
          </a:xfrm>
          <a:prstGeom prst="ellipse">
            <a:avLst/>
          </a:prstGeom>
          <a:solidFill>
            <a:schemeClr val="accent4">
              <a:alpha val="46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9D96DAE-2839-45C5-B419-262CE470ECED}"/>
              </a:ext>
            </a:extLst>
          </p:cNvPr>
          <p:cNvSpPr/>
          <p:nvPr/>
        </p:nvSpPr>
        <p:spPr>
          <a:xfrm>
            <a:off x="7154754" y="4127617"/>
            <a:ext cx="2384276" cy="1726361"/>
          </a:xfrm>
          <a:prstGeom prst="ellipse">
            <a:avLst/>
          </a:prstGeom>
          <a:solidFill>
            <a:schemeClr val="accent1">
              <a:lumMod val="75000"/>
              <a:alpha val="46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6372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147942737ec_0_24"/>
          <p:cNvSpPr txBox="1">
            <a:spLocks noGrp="1"/>
          </p:cNvSpPr>
          <p:nvPr>
            <p:ph type="title"/>
          </p:nvPr>
        </p:nvSpPr>
        <p:spPr>
          <a:xfrm>
            <a:off x="1618012" y="42280"/>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CÚ PHÁP</a:t>
            </a:r>
            <a:endParaRPr/>
          </a:p>
        </p:txBody>
      </p:sp>
      <p:sp>
        <p:nvSpPr>
          <p:cNvPr id="226" name="Google Shape;226;g147942737ec_0_24"/>
          <p:cNvSpPr txBox="1">
            <a:spLocks noGrp="1"/>
          </p:cNvSpPr>
          <p:nvPr>
            <p:ph type="body" idx="1"/>
          </p:nvPr>
        </p:nvSpPr>
        <p:spPr>
          <a:xfrm>
            <a:off x="1618012" y="1502780"/>
            <a:ext cx="10515600" cy="4351200"/>
          </a:xfrm>
          <a:prstGeom prst="rect">
            <a:avLst/>
          </a:prstGeom>
        </p:spPr>
        <p:txBody>
          <a:bodyPr spcFirstLastPara="1" wrap="square" lIns="91425" tIns="45700" rIns="91425" bIns="45700" anchor="t" anchorCtr="0">
            <a:noAutofit/>
          </a:bodyPr>
          <a:lstStyle/>
          <a:p>
            <a:pPr marL="50800" lvl="0" indent="0" algn="l" rtl="0">
              <a:spcBef>
                <a:spcPts val="1000"/>
              </a:spcBef>
              <a:spcAft>
                <a:spcPts val="0"/>
              </a:spcAft>
              <a:buSzPts val="2800"/>
              <a:buNone/>
            </a:pPr>
            <a:r>
              <a:rPr lang="en-US"/>
              <a:t>SELECT t1.c1, t2.c2</a:t>
            </a:r>
          </a:p>
          <a:p>
            <a:pPr marL="50800" lvl="0" indent="0" algn="l" rtl="0">
              <a:spcBef>
                <a:spcPts val="1000"/>
              </a:spcBef>
              <a:spcAft>
                <a:spcPts val="0"/>
              </a:spcAft>
              <a:buSzPts val="2800"/>
              <a:buNone/>
            </a:pPr>
            <a:r>
              <a:rPr lang="en-US"/>
              <a:t>FROM t1</a:t>
            </a:r>
          </a:p>
          <a:p>
            <a:pPr marL="50800" lvl="0" indent="0" algn="l" rtl="0">
              <a:spcBef>
                <a:spcPts val="1000"/>
              </a:spcBef>
              <a:spcAft>
                <a:spcPts val="0"/>
              </a:spcAft>
              <a:buSzPts val="2800"/>
              <a:buNone/>
            </a:pPr>
            <a:r>
              <a:rPr lang="en-US"/>
              <a:t>JOIN t2</a:t>
            </a:r>
          </a:p>
          <a:p>
            <a:pPr marL="50800" lvl="0" indent="0" algn="l" rtl="0">
              <a:spcBef>
                <a:spcPts val="1000"/>
              </a:spcBef>
              <a:spcAft>
                <a:spcPts val="0"/>
              </a:spcAft>
              <a:buSzPts val="2800"/>
              <a:buNone/>
            </a:pPr>
            <a:r>
              <a:rPr lang="en-US"/>
              <a:t>ON t1.cx = t2.cy --Nếu có key chung</a:t>
            </a:r>
          </a:p>
          <a:p>
            <a:pPr marL="50800" lvl="0" indent="0" algn="l" rtl="0">
              <a:spcBef>
                <a:spcPts val="1000"/>
              </a:spcBef>
              <a:spcAft>
                <a:spcPts val="0"/>
              </a:spcAft>
              <a:buSzPts val="2800"/>
              <a:buNone/>
            </a:pPr>
            <a:r>
              <a:rPr lang="en-US"/>
              <a:t>WHERE conditions</a:t>
            </a:r>
            <a:endParaRPr/>
          </a:p>
        </p:txBody>
      </p:sp>
    </p:spTree>
    <p:extLst>
      <p:ext uri="{BB962C8B-B14F-4D97-AF65-F5344CB8AC3E}">
        <p14:creationId xmlns:p14="http://schemas.microsoft.com/office/powerpoint/2010/main" val="4397428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147942737ec_0_5"/>
          <p:cNvSpPr txBox="1">
            <a:spLocks noGrp="1"/>
          </p:cNvSpPr>
          <p:nvPr>
            <p:ph type="title"/>
          </p:nvPr>
        </p:nvSpPr>
        <p:spPr>
          <a:xfrm>
            <a:off x="1456706" y="1685987"/>
            <a:ext cx="10515600" cy="2852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CÚ PHÁP ĐIỀU KIỆN</a:t>
            </a:r>
            <a:endParaRPr/>
          </a:p>
        </p:txBody>
      </p:sp>
      <p:sp>
        <p:nvSpPr>
          <p:cNvPr id="199" name="Google Shape;199;g147942737ec_0_5"/>
          <p:cNvSpPr txBox="1">
            <a:spLocks noGrp="1"/>
          </p:cNvSpPr>
          <p:nvPr>
            <p:ph type="body" idx="1"/>
          </p:nvPr>
        </p:nvSpPr>
        <p:spPr>
          <a:xfrm>
            <a:off x="1456706" y="4565712"/>
            <a:ext cx="10515600" cy="15003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IF</a:t>
            </a:r>
          </a:p>
          <a:p>
            <a:pPr marL="0" lvl="0" indent="0" algn="l" rtl="0">
              <a:spcBef>
                <a:spcPts val="1000"/>
              </a:spcBef>
              <a:spcAft>
                <a:spcPts val="0"/>
              </a:spcAft>
              <a:buNone/>
            </a:pPr>
            <a:r>
              <a:rPr lang="en-US"/>
              <a:t>CASE</a:t>
            </a:r>
            <a:endParaRPr/>
          </a:p>
        </p:txBody>
      </p:sp>
    </p:spTree>
    <p:extLst>
      <p:ext uri="{BB962C8B-B14F-4D97-AF65-F5344CB8AC3E}">
        <p14:creationId xmlns:p14="http://schemas.microsoft.com/office/powerpoint/2010/main" val="10157832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147942737ec_0_24"/>
          <p:cNvSpPr txBox="1">
            <a:spLocks noGrp="1"/>
          </p:cNvSpPr>
          <p:nvPr>
            <p:ph type="title"/>
          </p:nvPr>
        </p:nvSpPr>
        <p:spPr>
          <a:xfrm>
            <a:off x="1618012" y="42280"/>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IF</a:t>
            </a:r>
            <a:endParaRPr/>
          </a:p>
        </p:txBody>
      </p:sp>
      <p:sp>
        <p:nvSpPr>
          <p:cNvPr id="226" name="Google Shape;226;g147942737ec_0_24"/>
          <p:cNvSpPr txBox="1">
            <a:spLocks noGrp="1"/>
          </p:cNvSpPr>
          <p:nvPr>
            <p:ph type="body" idx="1"/>
          </p:nvPr>
        </p:nvSpPr>
        <p:spPr>
          <a:xfrm>
            <a:off x="1618012" y="1502780"/>
            <a:ext cx="10515600" cy="4351200"/>
          </a:xfrm>
          <a:prstGeom prst="rect">
            <a:avLst/>
          </a:prstGeom>
        </p:spPr>
        <p:txBody>
          <a:bodyPr spcFirstLastPara="1" wrap="square" lIns="91425" tIns="45700" rIns="91425" bIns="45700" anchor="t" anchorCtr="0">
            <a:noAutofit/>
          </a:bodyPr>
          <a:lstStyle/>
          <a:p>
            <a:pPr marL="457200" lvl="0" indent="-406400" algn="l" rtl="0">
              <a:spcBef>
                <a:spcPts val="1000"/>
              </a:spcBef>
              <a:spcAft>
                <a:spcPts val="0"/>
              </a:spcAft>
              <a:buSzPts val="2800"/>
              <a:buChar char="•"/>
            </a:pPr>
            <a:r>
              <a:rPr lang="en-US"/>
              <a:t>Cú pháp</a:t>
            </a:r>
            <a:endParaRPr/>
          </a:p>
        </p:txBody>
      </p:sp>
      <p:sp>
        <p:nvSpPr>
          <p:cNvPr id="9" name="TextBox 8">
            <a:extLst>
              <a:ext uri="{FF2B5EF4-FFF2-40B4-BE49-F238E27FC236}">
                <a16:creationId xmlns:a16="http://schemas.microsoft.com/office/drawing/2014/main" id="{880FD453-F0F9-4E45-840C-878D55186CC0}"/>
              </a:ext>
            </a:extLst>
          </p:cNvPr>
          <p:cNvSpPr txBox="1"/>
          <p:nvPr/>
        </p:nvSpPr>
        <p:spPr>
          <a:xfrm>
            <a:off x="1618012" y="2844225"/>
            <a:ext cx="9688397" cy="584775"/>
          </a:xfrm>
          <a:prstGeom prst="rect">
            <a:avLst/>
          </a:prstGeom>
          <a:noFill/>
        </p:spPr>
        <p:txBody>
          <a:bodyPr wrap="square">
            <a:spAutoFit/>
          </a:bodyPr>
          <a:lstStyle/>
          <a:p>
            <a:r>
              <a:rPr lang="en-US" sz="3200"/>
              <a:t>IF(condition, result-when-true, result-when-false)</a:t>
            </a:r>
          </a:p>
        </p:txBody>
      </p:sp>
    </p:spTree>
    <p:extLst>
      <p:ext uri="{BB962C8B-B14F-4D97-AF65-F5344CB8AC3E}">
        <p14:creationId xmlns:p14="http://schemas.microsoft.com/office/powerpoint/2010/main" val="11842879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147942737ec_0_24"/>
          <p:cNvSpPr txBox="1">
            <a:spLocks noGrp="1"/>
          </p:cNvSpPr>
          <p:nvPr>
            <p:ph type="title"/>
          </p:nvPr>
        </p:nvSpPr>
        <p:spPr>
          <a:xfrm>
            <a:off x="1618012" y="42280"/>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CASE</a:t>
            </a:r>
            <a:endParaRPr/>
          </a:p>
        </p:txBody>
      </p:sp>
      <p:sp>
        <p:nvSpPr>
          <p:cNvPr id="8" name="TextBox 7">
            <a:extLst>
              <a:ext uri="{FF2B5EF4-FFF2-40B4-BE49-F238E27FC236}">
                <a16:creationId xmlns:a16="http://schemas.microsoft.com/office/drawing/2014/main" id="{79D891C0-00D9-4432-90C2-E5B6D539EBB0}"/>
              </a:ext>
            </a:extLst>
          </p:cNvPr>
          <p:cNvSpPr txBox="1"/>
          <p:nvPr/>
        </p:nvSpPr>
        <p:spPr>
          <a:xfrm>
            <a:off x="2095108" y="2017022"/>
            <a:ext cx="6094428" cy="2246769"/>
          </a:xfrm>
          <a:prstGeom prst="rect">
            <a:avLst/>
          </a:prstGeom>
          <a:noFill/>
        </p:spPr>
        <p:txBody>
          <a:bodyPr wrap="square">
            <a:spAutoFit/>
          </a:bodyPr>
          <a:lstStyle/>
          <a:p>
            <a:r>
              <a:rPr lang="en-US" sz="2800"/>
              <a:t>CASE</a:t>
            </a:r>
          </a:p>
          <a:p>
            <a:r>
              <a:rPr lang="en-US" sz="2800"/>
              <a:t>	WHEN cond1 THEN result1</a:t>
            </a:r>
          </a:p>
          <a:p>
            <a:r>
              <a:rPr lang="en-US" sz="2800"/>
              <a:t>	WHEN cond2 THEN result2</a:t>
            </a:r>
          </a:p>
          <a:p>
            <a:r>
              <a:rPr lang="en-US" sz="2800"/>
              <a:t>	ELSE results</a:t>
            </a:r>
          </a:p>
          <a:p>
            <a:r>
              <a:rPr lang="en-US" sz="2800"/>
              <a:t>END</a:t>
            </a:r>
          </a:p>
        </p:txBody>
      </p:sp>
    </p:spTree>
    <p:extLst>
      <p:ext uri="{BB962C8B-B14F-4D97-AF65-F5344CB8AC3E}">
        <p14:creationId xmlns:p14="http://schemas.microsoft.com/office/powerpoint/2010/main" val="33636147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272"/>
        <p:cNvGrpSpPr/>
        <p:nvPr/>
      </p:nvGrpSpPr>
      <p:grpSpPr>
        <a:xfrm>
          <a:off x="0" y="0"/>
          <a:ext cx="0" cy="0"/>
          <a:chOff x="0" y="0"/>
          <a:chExt cx="0" cy="0"/>
        </a:xfrm>
      </p:grpSpPr>
      <p:sp>
        <p:nvSpPr>
          <p:cNvPr id="273" name="Google Shape;273;g11df55be715_0_143"/>
          <p:cNvSpPr txBox="1">
            <a:spLocks noGrp="1"/>
          </p:cNvSpPr>
          <p:nvPr>
            <p:ph type="subTitle" idx="1"/>
          </p:nvPr>
        </p:nvSpPr>
        <p:spPr>
          <a:xfrm>
            <a:off x="1346419" y="2678592"/>
            <a:ext cx="9499200" cy="1986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2000"/>
              </a:spcBef>
              <a:spcAft>
                <a:spcPts val="0"/>
              </a:spcAft>
              <a:buClr>
                <a:srgbClr val="272781"/>
              </a:buClr>
              <a:buSzPts val="3705"/>
              <a:buNone/>
            </a:pPr>
            <a:r>
              <a:rPr lang="en-US" sz="6105" b="1">
                <a:solidFill>
                  <a:srgbClr val="272781"/>
                </a:solidFill>
                <a:latin typeface="Arial"/>
                <a:ea typeface="Arial"/>
                <a:cs typeface="Arial"/>
                <a:sym typeface="Arial"/>
              </a:rPr>
              <a:t>The End.</a:t>
            </a:r>
            <a:endParaRPr sz="3700" b="1">
              <a:solidFill>
                <a:srgbClr val="2F5496"/>
              </a:solidFill>
            </a:endParaRPr>
          </a:p>
        </p:txBody>
      </p:sp>
      <p:grpSp>
        <p:nvGrpSpPr>
          <p:cNvPr id="274" name="Google Shape;274;g11df55be715_0_143"/>
          <p:cNvGrpSpPr/>
          <p:nvPr/>
        </p:nvGrpSpPr>
        <p:grpSpPr>
          <a:xfrm>
            <a:off x="4222126" y="619488"/>
            <a:ext cx="3747870" cy="1260419"/>
            <a:chOff x="4257207" y="1339803"/>
            <a:chExt cx="3747870" cy="1260419"/>
          </a:xfrm>
        </p:grpSpPr>
        <p:pic>
          <p:nvPicPr>
            <p:cNvPr id="275" name="Google Shape;275;g11df55be715_0_143"/>
            <p:cNvPicPr preferRelativeResize="0"/>
            <p:nvPr/>
          </p:nvPicPr>
          <p:blipFill rotWithShape="1">
            <a:blip r:embed="rId3">
              <a:alphaModFix/>
            </a:blip>
            <a:srcRect/>
            <a:stretch/>
          </p:blipFill>
          <p:spPr>
            <a:xfrm>
              <a:off x="4257207" y="1339803"/>
              <a:ext cx="3747748" cy="813707"/>
            </a:xfrm>
            <a:prstGeom prst="rect">
              <a:avLst/>
            </a:prstGeom>
            <a:noFill/>
            <a:ln>
              <a:noFill/>
            </a:ln>
          </p:spPr>
        </p:pic>
        <p:sp>
          <p:nvSpPr>
            <p:cNvPr id="276" name="Google Shape;276;g11df55be715_0_143"/>
            <p:cNvSpPr txBox="1"/>
            <p:nvPr/>
          </p:nvSpPr>
          <p:spPr>
            <a:xfrm>
              <a:off x="4302177" y="2138522"/>
              <a:ext cx="37029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Raising the bar</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11d9dd36dc2_0_3"/>
          <p:cNvSpPr txBox="1">
            <a:spLocks noGrp="1"/>
          </p:cNvSpPr>
          <p:nvPr>
            <p:ph type="title"/>
          </p:nvPr>
        </p:nvSpPr>
        <p:spPr>
          <a:xfrm>
            <a:off x="1618012" y="4228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sz="4000" b="1" i="0">
                <a:solidFill>
                  <a:schemeClr val="dk1"/>
                </a:solidFill>
                <a:latin typeface="Open Sans SemiBold"/>
                <a:ea typeface="Open Sans SemiBold"/>
                <a:cs typeface="Open Sans SemiBold"/>
                <a:sym typeface="Open Sans SemiBold"/>
              </a:rPr>
              <a:t>SQL</a:t>
            </a:r>
            <a:endParaRPr/>
          </a:p>
        </p:txBody>
      </p:sp>
      <p:sp>
        <p:nvSpPr>
          <p:cNvPr id="136" name="Google Shape;136;g11d9dd36dc2_0_3"/>
          <p:cNvSpPr txBox="1">
            <a:spLocks noGrp="1"/>
          </p:cNvSpPr>
          <p:nvPr>
            <p:ph type="body" idx="1"/>
          </p:nvPr>
        </p:nvSpPr>
        <p:spPr>
          <a:xfrm>
            <a:off x="838200" y="1211580"/>
            <a:ext cx="10515600" cy="49653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0"/>
              </a:spcBef>
              <a:spcAft>
                <a:spcPts val="0"/>
              </a:spcAft>
              <a:buSzPts val="2800"/>
              <a:buChar char="•"/>
            </a:pPr>
            <a:r>
              <a:rPr lang="en-US"/>
              <a:t>SQL là viết tắt của Structured Query Language (ngôn ngữ truy vấn có cấu trúc)</a:t>
            </a:r>
            <a:endParaRPr/>
          </a:p>
          <a:p>
            <a:pPr marL="457200" lvl="0" indent="-406400" algn="l" rtl="0">
              <a:lnSpc>
                <a:spcPct val="90000"/>
              </a:lnSpc>
              <a:spcBef>
                <a:spcPts val="0"/>
              </a:spcBef>
              <a:spcAft>
                <a:spcPts val="0"/>
              </a:spcAft>
              <a:buSzPts val="2800"/>
              <a:buChar char="•"/>
            </a:pPr>
            <a:r>
              <a:rPr lang="en-US"/>
              <a:t>Được sử dụng để thao tác với các CSDL Quan hệ</a:t>
            </a:r>
            <a:endParaRPr/>
          </a:p>
          <a:p>
            <a:pPr marL="457200" lvl="0" indent="-406400" algn="l" rtl="0">
              <a:lnSpc>
                <a:spcPct val="90000"/>
              </a:lnSpc>
              <a:spcBef>
                <a:spcPts val="0"/>
              </a:spcBef>
              <a:spcAft>
                <a:spcPts val="0"/>
              </a:spcAft>
              <a:buSzPts val="2800"/>
              <a:buChar char="•"/>
            </a:pPr>
            <a:r>
              <a:rPr lang="en-US"/>
              <a:t>Có nhiều phiên bản SQL khác nhau, mặc dù hầu hết đều sử dụng chung một cú pháp, tuy nhiên cũng có một số khác biệt</a:t>
            </a:r>
            <a:endParaRPr/>
          </a:p>
          <a:p>
            <a:pPr marL="457200" lvl="0" indent="-406400" algn="l" rtl="0">
              <a:lnSpc>
                <a:spcPct val="90000"/>
              </a:lnSpc>
              <a:spcBef>
                <a:spcPts val="0"/>
              </a:spcBef>
              <a:spcAft>
                <a:spcPts val="0"/>
              </a:spcAft>
              <a:buSzPts val="2800"/>
              <a:buChar char="•"/>
            </a:pPr>
            <a:r>
              <a:rPr lang="en-US"/>
              <a:t>Chẳng hạn, một số câu lệnh SQL dành cho MySQL có thể không thực thi được trên Microsoft SQL Server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11d9dd36dc2_0_86"/>
          <p:cNvSpPr txBox="1">
            <a:spLocks noGrp="1"/>
          </p:cNvSpPr>
          <p:nvPr>
            <p:ph type="title"/>
          </p:nvPr>
        </p:nvSpPr>
        <p:spPr>
          <a:xfrm>
            <a:off x="1618012" y="4228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sz="4000" b="1" i="0">
                <a:solidFill>
                  <a:schemeClr val="dk1"/>
                </a:solidFill>
                <a:latin typeface="Open Sans SemiBold"/>
                <a:ea typeface="Open Sans SemiBold"/>
                <a:cs typeface="Open Sans SemiBold"/>
                <a:sym typeface="Open Sans SemiBold"/>
              </a:rPr>
              <a:t>Sử dụng câu lệnh SQL</a:t>
            </a:r>
            <a:endParaRPr/>
          </a:p>
        </p:txBody>
      </p:sp>
      <p:sp>
        <p:nvSpPr>
          <p:cNvPr id="143" name="Google Shape;143;g11d9dd36dc2_0_86"/>
          <p:cNvSpPr txBox="1">
            <a:spLocks noGrp="1"/>
          </p:cNvSpPr>
          <p:nvPr>
            <p:ph type="body" idx="1"/>
          </p:nvPr>
        </p:nvSpPr>
        <p:spPr>
          <a:xfrm>
            <a:off x="838200" y="1280160"/>
            <a:ext cx="10515600" cy="51744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0"/>
              </a:spcBef>
              <a:spcAft>
                <a:spcPts val="0"/>
              </a:spcAft>
              <a:buSzPts val="2800"/>
              <a:buChar char="•"/>
            </a:pPr>
            <a:r>
              <a:rPr lang="en-US"/>
              <a:t>Sử dụng câu lệnh SQL, chúng ta có thể:</a:t>
            </a:r>
            <a:endParaRPr/>
          </a:p>
          <a:p>
            <a:pPr marL="914400" lvl="1" indent="-381000" algn="l" rtl="0">
              <a:lnSpc>
                <a:spcPct val="90000"/>
              </a:lnSpc>
              <a:spcBef>
                <a:spcPts val="0"/>
              </a:spcBef>
              <a:spcAft>
                <a:spcPts val="0"/>
              </a:spcAft>
              <a:buSzPts val="2400"/>
              <a:buChar char="•"/>
            </a:pPr>
            <a:r>
              <a:rPr lang="en-US"/>
              <a:t>Thực thi các câu truy vấn</a:t>
            </a:r>
            <a:endParaRPr/>
          </a:p>
          <a:p>
            <a:pPr marL="914400" lvl="1" indent="-381000" algn="l" rtl="0">
              <a:lnSpc>
                <a:spcPct val="90000"/>
              </a:lnSpc>
              <a:spcBef>
                <a:spcPts val="0"/>
              </a:spcBef>
              <a:spcAft>
                <a:spcPts val="0"/>
              </a:spcAft>
              <a:buSzPts val="2400"/>
              <a:buChar char="•"/>
            </a:pPr>
            <a:r>
              <a:rPr lang="en-US"/>
              <a:t>Truy vấn dữ liệu từ CSDL</a:t>
            </a:r>
            <a:endParaRPr/>
          </a:p>
          <a:p>
            <a:pPr marL="914400" lvl="1" indent="-381000" algn="l" rtl="0">
              <a:lnSpc>
                <a:spcPct val="90000"/>
              </a:lnSpc>
              <a:spcBef>
                <a:spcPts val="0"/>
              </a:spcBef>
              <a:spcAft>
                <a:spcPts val="0"/>
              </a:spcAft>
              <a:buSzPts val="2400"/>
              <a:buChar char="•"/>
            </a:pPr>
            <a:r>
              <a:rPr lang="en-US"/>
              <a:t>Thêm dữ liệu vào CSDL</a:t>
            </a:r>
            <a:endParaRPr/>
          </a:p>
          <a:p>
            <a:pPr marL="914400" lvl="1" indent="-381000" algn="l" rtl="0">
              <a:lnSpc>
                <a:spcPct val="90000"/>
              </a:lnSpc>
              <a:spcBef>
                <a:spcPts val="0"/>
              </a:spcBef>
              <a:spcAft>
                <a:spcPts val="0"/>
              </a:spcAft>
              <a:buSzPts val="2400"/>
              <a:buChar char="•"/>
            </a:pPr>
            <a:r>
              <a:rPr lang="en-US"/>
              <a:t>Cập nhật dữ liệu trong CSDL</a:t>
            </a:r>
            <a:endParaRPr/>
          </a:p>
          <a:p>
            <a:pPr marL="914400" lvl="1" indent="-381000" algn="l" rtl="0">
              <a:lnSpc>
                <a:spcPct val="90000"/>
              </a:lnSpc>
              <a:spcBef>
                <a:spcPts val="0"/>
              </a:spcBef>
              <a:spcAft>
                <a:spcPts val="0"/>
              </a:spcAft>
              <a:buSzPts val="2400"/>
              <a:buChar char="•"/>
            </a:pPr>
            <a:r>
              <a:rPr lang="en-US"/>
              <a:t>Xóa các bản ghi trong CSDL</a:t>
            </a:r>
            <a:endParaRPr/>
          </a:p>
          <a:p>
            <a:pPr marL="914400" lvl="1" indent="-381000" algn="l" rtl="0">
              <a:lnSpc>
                <a:spcPct val="90000"/>
              </a:lnSpc>
              <a:spcBef>
                <a:spcPts val="0"/>
              </a:spcBef>
              <a:spcAft>
                <a:spcPts val="0"/>
              </a:spcAft>
              <a:buSzPts val="2400"/>
              <a:buChar char="•"/>
            </a:pPr>
            <a:r>
              <a:rPr lang="en-US"/>
              <a:t>Tạo CSDL mới</a:t>
            </a:r>
            <a:endParaRPr/>
          </a:p>
          <a:p>
            <a:pPr marL="914400" lvl="1" indent="-381000" algn="l" rtl="0">
              <a:lnSpc>
                <a:spcPct val="90000"/>
              </a:lnSpc>
              <a:spcBef>
                <a:spcPts val="0"/>
              </a:spcBef>
              <a:spcAft>
                <a:spcPts val="0"/>
              </a:spcAft>
              <a:buSzPts val="2400"/>
              <a:buChar char="•"/>
            </a:pPr>
            <a:r>
              <a:rPr lang="en-US"/>
              <a:t>Tạo bảng mới trong CSDL</a:t>
            </a:r>
            <a:endParaRPr/>
          </a:p>
          <a:p>
            <a:pPr marL="914400" lvl="1" indent="-381000" algn="l" rtl="0">
              <a:lnSpc>
                <a:spcPct val="90000"/>
              </a:lnSpc>
              <a:spcBef>
                <a:spcPts val="0"/>
              </a:spcBef>
              <a:spcAft>
                <a:spcPts val="0"/>
              </a:spcAft>
              <a:buSzPts val="2400"/>
              <a:buChar char="•"/>
            </a:pPr>
            <a:r>
              <a:rPr lang="en-US"/>
              <a:t>Xóa CSDL</a:t>
            </a:r>
            <a:endParaRPr/>
          </a:p>
          <a:p>
            <a:pPr marL="914400" lvl="1" indent="-381000" algn="l" rtl="0">
              <a:lnSpc>
                <a:spcPct val="90000"/>
              </a:lnSpc>
              <a:spcBef>
                <a:spcPts val="0"/>
              </a:spcBef>
              <a:spcAft>
                <a:spcPts val="0"/>
              </a:spcAft>
              <a:buSzPts val="2400"/>
              <a:buChar char="•"/>
            </a:pPr>
            <a:r>
              <a:rPr lang="en-US"/>
              <a:t>Xóa bảng</a:t>
            </a:r>
            <a:endParaRPr/>
          </a:p>
          <a:p>
            <a:pPr marL="914400" lvl="1" indent="-381000" algn="l" rtl="0">
              <a:lnSpc>
                <a:spcPct val="90000"/>
              </a:lnSpc>
              <a:spcBef>
                <a:spcPts val="0"/>
              </a:spcBef>
              <a:spcAft>
                <a:spcPts val="0"/>
              </a:spcAft>
              <a:buSzPts val="2400"/>
              <a:buChar char="•"/>
            </a:pPr>
            <a:r>
              <a:rPr lang="en-US"/>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11d9dd36dc2_0_169"/>
          <p:cNvSpPr txBox="1">
            <a:spLocks noGrp="1"/>
          </p:cNvSpPr>
          <p:nvPr>
            <p:ph type="title"/>
          </p:nvPr>
        </p:nvSpPr>
        <p:spPr>
          <a:xfrm>
            <a:off x="1618012" y="4228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sz="4000" b="1" i="0">
                <a:solidFill>
                  <a:schemeClr val="dk1"/>
                </a:solidFill>
                <a:latin typeface="Open Sans SemiBold"/>
                <a:ea typeface="Open Sans SemiBold"/>
                <a:cs typeface="Open Sans SemiBold"/>
                <a:sym typeface="Open Sans SemiBold"/>
              </a:rPr>
              <a:t>Cú pháp của SQL</a:t>
            </a:r>
            <a:endParaRPr/>
          </a:p>
        </p:txBody>
      </p:sp>
      <p:sp>
        <p:nvSpPr>
          <p:cNvPr id="150" name="Google Shape;150;g11d9dd36dc2_0_169"/>
          <p:cNvSpPr txBox="1">
            <a:spLocks noGrp="1"/>
          </p:cNvSpPr>
          <p:nvPr>
            <p:ph type="body" idx="1"/>
          </p:nvPr>
        </p:nvSpPr>
        <p:spPr>
          <a:xfrm>
            <a:off x="838200" y="1211580"/>
            <a:ext cx="10515600" cy="49653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0"/>
              </a:spcBef>
              <a:spcAft>
                <a:spcPts val="0"/>
              </a:spcAft>
              <a:buSzPts val="2800"/>
              <a:buChar char="•"/>
            </a:pPr>
            <a:r>
              <a:rPr lang="en-US"/>
              <a:t>Một số từ khóa quan trọng:</a:t>
            </a:r>
            <a:endParaRPr/>
          </a:p>
          <a:p>
            <a:pPr marL="914400" lvl="1" indent="-381000" algn="l" rtl="0">
              <a:lnSpc>
                <a:spcPct val="90000"/>
              </a:lnSpc>
              <a:spcBef>
                <a:spcPts val="0"/>
              </a:spcBef>
              <a:spcAft>
                <a:spcPts val="0"/>
              </a:spcAft>
              <a:buSzPts val="2400"/>
              <a:buChar char="•"/>
            </a:pPr>
            <a:r>
              <a:rPr lang="en-US" b="1"/>
              <a:t>SELECT, UPDATE, DELETE, INSERT,</a:t>
            </a:r>
            <a:endParaRPr b="1"/>
          </a:p>
          <a:p>
            <a:pPr marL="914400" lvl="1" indent="-381000" algn="l" rtl="0">
              <a:lnSpc>
                <a:spcPct val="90000"/>
              </a:lnSpc>
              <a:spcBef>
                <a:spcPts val="0"/>
              </a:spcBef>
              <a:spcAft>
                <a:spcPts val="0"/>
              </a:spcAft>
              <a:buSzPts val="2400"/>
              <a:buChar char="•"/>
            </a:pPr>
            <a:r>
              <a:rPr lang="en-US" b="1"/>
              <a:t>CREATE, ALTER, DROP</a:t>
            </a:r>
            <a:endParaRPr/>
          </a:p>
          <a:p>
            <a:pPr marL="457200" lvl="0" indent="-406400" algn="l" rtl="0">
              <a:lnSpc>
                <a:spcPct val="90000"/>
              </a:lnSpc>
              <a:spcBef>
                <a:spcPts val="0"/>
              </a:spcBef>
              <a:spcAft>
                <a:spcPts val="0"/>
              </a:spcAft>
              <a:buSzPts val="2800"/>
              <a:buChar char="•"/>
            </a:pPr>
            <a:r>
              <a:rPr lang="en-US"/>
              <a:t>Nên đặt dấu chấm phẩy (;) ở cuối mỗi câu lệnh</a:t>
            </a:r>
            <a:endParaRPr/>
          </a:p>
          <a:p>
            <a:pPr marL="457200" lvl="0" indent="-406400" algn="l" rtl="0">
              <a:lnSpc>
                <a:spcPct val="90000"/>
              </a:lnSpc>
              <a:spcBef>
                <a:spcPts val="0"/>
              </a:spcBef>
              <a:spcAft>
                <a:spcPts val="0"/>
              </a:spcAft>
              <a:buSzPts val="2800"/>
              <a:buChar char="•"/>
            </a:pPr>
            <a:r>
              <a:rPr lang="en-US"/>
              <a:t>Từ khóa không phân biệt chữ hoa và chữ thường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11d9dd36dc2_0_252"/>
          <p:cNvSpPr txBox="1">
            <a:spLocks noGrp="1"/>
          </p:cNvSpPr>
          <p:nvPr>
            <p:ph type="title"/>
          </p:nvPr>
        </p:nvSpPr>
        <p:spPr>
          <a:xfrm>
            <a:off x="1618012" y="4228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sz="4000" b="1">
                <a:latin typeface="Open Sans SemiBold"/>
                <a:ea typeface="Open Sans SemiBold"/>
                <a:cs typeface="Open Sans SemiBold"/>
                <a:sym typeface="Open Sans SemiBold"/>
              </a:rPr>
              <a:t>Sử dụng SELECT &amp; FROM</a:t>
            </a:r>
            <a:endParaRPr/>
          </a:p>
        </p:txBody>
      </p:sp>
      <p:sp>
        <p:nvSpPr>
          <p:cNvPr id="157" name="Google Shape;157;g11d9dd36dc2_0_252"/>
          <p:cNvSpPr txBox="1">
            <a:spLocks noGrp="1"/>
          </p:cNvSpPr>
          <p:nvPr>
            <p:ph type="body" idx="1"/>
          </p:nvPr>
        </p:nvSpPr>
        <p:spPr>
          <a:xfrm>
            <a:off x="1618012" y="1502780"/>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sz="2800">
                <a:solidFill>
                  <a:schemeClr val="dk1"/>
                </a:solidFill>
                <a:latin typeface="Open Sans"/>
                <a:ea typeface="Open Sans"/>
                <a:cs typeface="Open Sans"/>
                <a:sym typeface="Open Sans"/>
              </a:rPr>
              <a:t>Cú pháp câu lệnh SELECT:</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sz="2800">
                <a:solidFill>
                  <a:schemeClr val="dk1"/>
                </a:solidFill>
                <a:latin typeface="Open Sans"/>
                <a:ea typeface="Open Sans"/>
                <a:cs typeface="Open Sans"/>
                <a:sym typeface="Open Sans"/>
              </a:rPr>
              <a:t>Ví dụ:</a:t>
            </a:r>
            <a:endParaRPr/>
          </a:p>
        </p:txBody>
      </p:sp>
      <p:sp>
        <p:nvSpPr>
          <p:cNvPr id="158" name="Google Shape;158;g11d9dd36dc2_0_252"/>
          <p:cNvSpPr txBox="1"/>
          <p:nvPr/>
        </p:nvSpPr>
        <p:spPr>
          <a:xfrm>
            <a:off x="1665194" y="1935953"/>
            <a:ext cx="6096000" cy="8310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CD"/>
                </a:solidFill>
                <a:latin typeface="Calibri"/>
                <a:ea typeface="Calibri"/>
                <a:cs typeface="Calibri"/>
                <a:sym typeface="Calibri"/>
              </a:rPr>
              <a:t>SELECT</a:t>
            </a:r>
            <a:r>
              <a:rPr lang="en-US" sz="2400" b="0" i="0" u="none" strike="noStrike" cap="none">
                <a:solidFill>
                  <a:srgbClr val="000000"/>
                </a:solidFill>
                <a:latin typeface="Calibri"/>
                <a:ea typeface="Calibri"/>
                <a:cs typeface="Calibri"/>
                <a:sym typeface="Calibri"/>
              </a:rPr>
              <a:t> </a:t>
            </a:r>
            <a:r>
              <a:rPr lang="en-US" sz="2400" b="0" i="1" u="none" strike="noStrike" cap="none">
                <a:solidFill>
                  <a:srgbClr val="000000"/>
                </a:solidFill>
                <a:latin typeface="Calibri"/>
                <a:ea typeface="Calibri"/>
                <a:cs typeface="Calibri"/>
                <a:sym typeface="Calibri"/>
              </a:rPr>
              <a:t>column1</a:t>
            </a:r>
            <a:r>
              <a:rPr lang="en-US" sz="2400" b="0" i="0" u="none" strike="noStrike" cap="none">
                <a:solidFill>
                  <a:srgbClr val="000000"/>
                </a:solidFill>
                <a:latin typeface="Calibri"/>
                <a:ea typeface="Calibri"/>
                <a:cs typeface="Calibri"/>
                <a:sym typeface="Calibri"/>
              </a:rPr>
              <a:t>,</a:t>
            </a:r>
            <a:r>
              <a:rPr lang="en-US" sz="2400" b="0" i="1" u="none" strike="noStrike" cap="none">
                <a:solidFill>
                  <a:srgbClr val="000000"/>
                </a:solidFill>
                <a:latin typeface="Calibri"/>
                <a:ea typeface="Calibri"/>
                <a:cs typeface="Calibri"/>
                <a:sym typeface="Calibri"/>
              </a:rPr>
              <a:t> column2, ...</a:t>
            </a:r>
            <a:br>
              <a:rPr lang="en-US" sz="2400" b="0" i="1" u="none" strike="noStrike" cap="none">
                <a:solidFill>
                  <a:srgbClr val="000000"/>
                </a:solidFill>
                <a:latin typeface="Calibri"/>
                <a:ea typeface="Calibri"/>
                <a:cs typeface="Calibri"/>
                <a:sym typeface="Calibri"/>
              </a:rPr>
            </a:br>
            <a:r>
              <a:rPr lang="en-US" sz="2400" b="0" i="0" u="none" strike="noStrike" cap="none">
                <a:solidFill>
                  <a:srgbClr val="0000CD"/>
                </a:solidFill>
                <a:latin typeface="Calibri"/>
                <a:ea typeface="Calibri"/>
                <a:cs typeface="Calibri"/>
                <a:sym typeface="Calibri"/>
              </a:rPr>
              <a:t>FROM</a:t>
            </a:r>
            <a:r>
              <a:rPr lang="en-US" sz="2400" b="0" i="0" u="none" strike="noStrike" cap="none">
                <a:solidFill>
                  <a:srgbClr val="000000"/>
                </a:solidFill>
                <a:latin typeface="Calibri"/>
                <a:ea typeface="Calibri"/>
                <a:cs typeface="Calibri"/>
                <a:sym typeface="Calibri"/>
              </a:rPr>
              <a:t> </a:t>
            </a:r>
            <a:r>
              <a:rPr lang="en-US" sz="2400" b="0" i="1" u="none" strike="noStrike" cap="none">
                <a:solidFill>
                  <a:srgbClr val="000000"/>
                </a:solidFill>
                <a:latin typeface="Calibri"/>
                <a:ea typeface="Calibri"/>
                <a:cs typeface="Calibri"/>
                <a:sym typeface="Calibri"/>
              </a:rPr>
              <a:t>table_name</a:t>
            </a:r>
            <a:r>
              <a:rPr lang="en-US" sz="24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59" name="Google Shape;159;g11d9dd36dc2_0_252"/>
          <p:cNvSpPr txBox="1"/>
          <p:nvPr/>
        </p:nvSpPr>
        <p:spPr>
          <a:xfrm>
            <a:off x="1665194" y="3832938"/>
            <a:ext cx="6553800" cy="4617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CD"/>
                </a:solidFill>
                <a:latin typeface="Calibri"/>
                <a:ea typeface="Calibri"/>
                <a:cs typeface="Calibri"/>
                <a:sym typeface="Calibri"/>
              </a:rPr>
              <a:t>SELECT</a:t>
            </a:r>
            <a:r>
              <a:rPr lang="en-US" sz="2400" b="0" i="0" u="none" strike="noStrike" cap="none">
                <a:solidFill>
                  <a:srgbClr val="000000"/>
                </a:solidFill>
                <a:latin typeface="Calibri"/>
                <a:ea typeface="Calibri"/>
                <a:cs typeface="Calibri"/>
                <a:sym typeface="Calibri"/>
              </a:rPr>
              <a:t> CustomerName, City </a:t>
            </a:r>
            <a:r>
              <a:rPr lang="en-US" sz="2400" b="0" i="0" u="none" strike="noStrike" cap="none">
                <a:solidFill>
                  <a:srgbClr val="0000CD"/>
                </a:solidFill>
                <a:latin typeface="Calibri"/>
                <a:ea typeface="Calibri"/>
                <a:cs typeface="Calibri"/>
                <a:sym typeface="Calibri"/>
              </a:rPr>
              <a:t>FROM</a:t>
            </a:r>
            <a:r>
              <a:rPr lang="en-US" sz="2400" b="0" i="0" u="none" strike="noStrike" cap="none">
                <a:solidFill>
                  <a:srgbClr val="000000"/>
                </a:solidFill>
                <a:latin typeface="Calibri"/>
                <a:ea typeface="Calibri"/>
                <a:cs typeface="Calibri"/>
                <a:sym typeface="Calibri"/>
              </a:rPr>
              <a:t> Customers;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11d9dd36dc2_0_424"/>
          <p:cNvSpPr txBox="1">
            <a:spLocks noGrp="1"/>
          </p:cNvSpPr>
          <p:nvPr>
            <p:ph type="title"/>
          </p:nvPr>
        </p:nvSpPr>
        <p:spPr>
          <a:xfrm>
            <a:off x="1618012" y="4228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sz="4000" b="1" i="0">
                <a:solidFill>
                  <a:schemeClr val="dk1"/>
                </a:solidFill>
                <a:latin typeface="Open Sans SemiBold"/>
                <a:ea typeface="Open Sans SemiBold"/>
                <a:cs typeface="Open Sans SemiBold"/>
                <a:sym typeface="Open Sans SemiBold"/>
              </a:rPr>
              <a:t>Câu lệnh WHERE</a:t>
            </a:r>
            <a:endParaRPr/>
          </a:p>
        </p:txBody>
      </p:sp>
      <p:sp>
        <p:nvSpPr>
          <p:cNvPr id="166" name="Google Shape;166;g11d9dd36dc2_0_424"/>
          <p:cNvSpPr txBox="1">
            <a:spLocks noGrp="1"/>
          </p:cNvSpPr>
          <p:nvPr>
            <p:ph type="body" idx="1"/>
          </p:nvPr>
        </p:nvSpPr>
        <p:spPr>
          <a:xfrm>
            <a:off x="1618012" y="1502780"/>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sz="2800">
                <a:solidFill>
                  <a:schemeClr val="dk1"/>
                </a:solidFill>
                <a:latin typeface="Open Sans"/>
                <a:ea typeface="Open Sans"/>
                <a:cs typeface="Open Sans"/>
                <a:sym typeface="Open Sans"/>
              </a:rPr>
              <a:t>Cú pháp:</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sz="2800">
                <a:solidFill>
                  <a:schemeClr val="dk1"/>
                </a:solidFill>
                <a:latin typeface="Open Sans"/>
                <a:ea typeface="Open Sans"/>
                <a:cs typeface="Open Sans"/>
                <a:sym typeface="Open Sans"/>
              </a:rPr>
              <a:t>Ví dụ:</a:t>
            </a:r>
            <a:endParaRPr/>
          </a:p>
        </p:txBody>
      </p:sp>
      <p:sp>
        <p:nvSpPr>
          <p:cNvPr id="167" name="Google Shape;167;g11d9dd36dc2_0_424"/>
          <p:cNvSpPr txBox="1"/>
          <p:nvPr/>
        </p:nvSpPr>
        <p:spPr>
          <a:xfrm>
            <a:off x="1617996" y="2035170"/>
            <a:ext cx="6096000" cy="9234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CD"/>
                </a:solidFill>
                <a:latin typeface="Calibri"/>
                <a:ea typeface="Calibri"/>
                <a:cs typeface="Calibri"/>
                <a:sym typeface="Calibri"/>
              </a:rPr>
              <a:t>SELECT</a:t>
            </a:r>
            <a:r>
              <a:rPr lang="en-US" sz="1800" b="0" i="0" u="none" strike="noStrike" cap="none">
                <a:solidFill>
                  <a:srgbClr val="000000"/>
                </a:solidFill>
                <a:latin typeface="Calibri"/>
                <a:ea typeface="Calibri"/>
                <a:cs typeface="Calibri"/>
                <a:sym typeface="Calibri"/>
              </a:rPr>
              <a:t> </a:t>
            </a:r>
            <a:r>
              <a:rPr lang="en-US" sz="1800" b="0" i="1" u="none" strike="noStrike" cap="none">
                <a:solidFill>
                  <a:srgbClr val="000000"/>
                </a:solidFill>
                <a:latin typeface="Calibri"/>
                <a:ea typeface="Calibri"/>
                <a:cs typeface="Calibri"/>
                <a:sym typeface="Calibri"/>
              </a:rPr>
              <a:t>column1</a:t>
            </a:r>
            <a:r>
              <a:rPr lang="en-US" sz="1800" b="0" i="0" u="none" strike="noStrike" cap="none">
                <a:solidFill>
                  <a:srgbClr val="000000"/>
                </a:solidFill>
                <a:latin typeface="Calibri"/>
                <a:ea typeface="Calibri"/>
                <a:cs typeface="Calibri"/>
                <a:sym typeface="Calibri"/>
              </a:rPr>
              <a:t>,</a:t>
            </a:r>
            <a:r>
              <a:rPr lang="en-US" sz="1800" b="0" i="1" u="none" strike="noStrike" cap="none">
                <a:solidFill>
                  <a:srgbClr val="000000"/>
                </a:solidFill>
                <a:latin typeface="Calibri"/>
                <a:ea typeface="Calibri"/>
                <a:cs typeface="Calibri"/>
                <a:sym typeface="Calibri"/>
              </a:rPr>
              <a:t> column2, ...</a:t>
            </a:r>
            <a:br>
              <a:rPr lang="en-US" sz="1800" b="0" i="1" u="none" strike="noStrike" cap="none">
                <a:solidFill>
                  <a:srgbClr val="000000"/>
                </a:solidFill>
                <a:latin typeface="Calibri"/>
                <a:ea typeface="Calibri"/>
                <a:cs typeface="Calibri"/>
                <a:sym typeface="Calibri"/>
              </a:rPr>
            </a:br>
            <a:r>
              <a:rPr lang="en-US" sz="1800" b="0" i="0" u="none" strike="noStrike" cap="none">
                <a:solidFill>
                  <a:srgbClr val="0000CD"/>
                </a:solidFill>
                <a:latin typeface="Calibri"/>
                <a:ea typeface="Calibri"/>
                <a:cs typeface="Calibri"/>
                <a:sym typeface="Calibri"/>
              </a:rPr>
              <a:t>FROM</a:t>
            </a:r>
            <a:r>
              <a:rPr lang="en-US" sz="1800" b="0" i="0" u="none" strike="noStrike" cap="none">
                <a:solidFill>
                  <a:srgbClr val="000000"/>
                </a:solidFill>
                <a:latin typeface="Calibri"/>
                <a:ea typeface="Calibri"/>
                <a:cs typeface="Calibri"/>
                <a:sym typeface="Calibri"/>
              </a:rPr>
              <a:t> </a:t>
            </a:r>
            <a:r>
              <a:rPr lang="en-US" sz="1800" b="0" i="1" u="none" strike="noStrike" cap="none">
                <a:solidFill>
                  <a:srgbClr val="000000"/>
                </a:solidFill>
                <a:latin typeface="Calibri"/>
                <a:ea typeface="Calibri"/>
                <a:cs typeface="Calibri"/>
                <a:sym typeface="Calibri"/>
              </a:rPr>
              <a:t>table_name</a:t>
            </a:r>
            <a:br>
              <a:rPr lang="en-US" sz="1800" b="0" i="1" u="none" strike="noStrike" cap="none">
                <a:solidFill>
                  <a:srgbClr val="000000"/>
                </a:solidFill>
                <a:latin typeface="Calibri"/>
                <a:ea typeface="Calibri"/>
                <a:cs typeface="Calibri"/>
                <a:sym typeface="Calibri"/>
              </a:rPr>
            </a:br>
            <a:r>
              <a:rPr lang="en-US" sz="1800" b="0" i="0" u="none" strike="noStrike" cap="none">
                <a:solidFill>
                  <a:srgbClr val="0000CD"/>
                </a:solidFill>
                <a:latin typeface="Calibri"/>
                <a:ea typeface="Calibri"/>
                <a:cs typeface="Calibri"/>
                <a:sym typeface="Calibri"/>
              </a:rPr>
              <a:t>WHERE</a:t>
            </a:r>
            <a:r>
              <a:rPr lang="en-US" sz="1800" b="0" i="0" u="none" strike="noStrike" cap="none">
                <a:solidFill>
                  <a:srgbClr val="000000"/>
                </a:solidFill>
                <a:latin typeface="Calibri"/>
                <a:ea typeface="Calibri"/>
                <a:cs typeface="Calibri"/>
                <a:sym typeface="Calibri"/>
              </a:rPr>
              <a:t> </a:t>
            </a:r>
            <a:r>
              <a:rPr lang="en-US" sz="1800" b="0" i="1" u="none" strike="noStrike" cap="none">
                <a:solidFill>
                  <a:srgbClr val="000000"/>
                </a:solidFill>
                <a:latin typeface="Calibri"/>
                <a:ea typeface="Calibri"/>
                <a:cs typeface="Calibri"/>
                <a:sym typeface="Calibri"/>
              </a:rPr>
              <a:t>condition</a:t>
            </a: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68" name="Google Shape;168;g11d9dd36dc2_0_424"/>
          <p:cNvSpPr txBox="1"/>
          <p:nvPr/>
        </p:nvSpPr>
        <p:spPr>
          <a:xfrm>
            <a:off x="1617995" y="3624447"/>
            <a:ext cx="6096000" cy="6465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CD"/>
                </a:solidFill>
                <a:latin typeface="Calibri"/>
                <a:ea typeface="Calibri"/>
                <a:cs typeface="Calibri"/>
                <a:sym typeface="Calibri"/>
              </a:rPr>
              <a:t>SELECT</a:t>
            </a:r>
            <a:r>
              <a:rPr lang="en-US" sz="1800" b="0" i="0" u="none" strike="noStrike" cap="none">
                <a:solidFill>
                  <a:srgbClr val="000000"/>
                </a:solidFill>
                <a:latin typeface="Calibri"/>
                <a:ea typeface="Calibri"/>
                <a:cs typeface="Calibri"/>
                <a:sym typeface="Calibri"/>
              </a:rPr>
              <a:t> * </a:t>
            </a:r>
            <a:r>
              <a:rPr lang="en-US" sz="1800" b="0" i="0" u="none" strike="noStrike" cap="none">
                <a:solidFill>
                  <a:srgbClr val="0000CD"/>
                </a:solidFill>
                <a:latin typeface="Calibri"/>
                <a:ea typeface="Calibri"/>
                <a:cs typeface="Calibri"/>
                <a:sym typeface="Calibri"/>
              </a:rPr>
              <a:t>FROM</a:t>
            </a:r>
            <a:r>
              <a:rPr lang="en-US" sz="1800" b="0" i="0" u="none" strike="noStrike" cap="none">
                <a:solidFill>
                  <a:srgbClr val="000000"/>
                </a:solidFill>
                <a:latin typeface="Calibri"/>
                <a:ea typeface="Calibri"/>
                <a:cs typeface="Calibri"/>
                <a:sym typeface="Calibri"/>
              </a:rPr>
              <a:t> Customers</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CD"/>
                </a:solidFill>
                <a:latin typeface="Calibri"/>
                <a:ea typeface="Calibri"/>
                <a:cs typeface="Calibri"/>
                <a:sym typeface="Calibri"/>
              </a:rPr>
              <a:t>WHERE</a:t>
            </a:r>
            <a:r>
              <a:rPr lang="en-US" sz="1800" b="0" i="0" u="none" strike="noStrike" cap="none">
                <a:solidFill>
                  <a:srgbClr val="000000"/>
                </a:solidFill>
                <a:latin typeface="Calibri"/>
                <a:ea typeface="Calibri"/>
                <a:cs typeface="Calibri"/>
                <a:sym typeface="Calibri"/>
              </a:rPr>
              <a:t> Country=</a:t>
            </a:r>
            <a:r>
              <a:rPr lang="en-US" sz="1800" b="0" i="0" u="none" strike="noStrike" cap="none">
                <a:solidFill>
                  <a:srgbClr val="A52A2A"/>
                </a:solidFill>
                <a:latin typeface="Calibri"/>
                <a:ea typeface="Calibri"/>
                <a:cs typeface="Calibri"/>
                <a:sym typeface="Calibri"/>
              </a:rPr>
              <a:t>'Mexico'</a:t>
            </a: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11d9dd36dc2_0_1103"/>
          <p:cNvSpPr txBox="1">
            <a:spLocks noGrp="1"/>
          </p:cNvSpPr>
          <p:nvPr>
            <p:ph type="title"/>
          </p:nvPr>
        </p:nvSpPr>
        <p:spPr>
          <a:xfrm>
            <a:off x="1618012" y="4228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sz="4000" b="1" i="0">
                <a:solidFill>
                  <a:schemeClr val="dk1"/>
                </a:solidFill>
                <a:latin typeface="Open Sans SemiBold"/>
                <a:ea typeface="Open Sans SemiBold"/>
                <a:cs typeface="Open Sans SemiBold"/>
                <a:sym typeface="Open Sans SemiBold"/>
              </a:rPr>
              <a:t>Câu lệnh LIMIT n</a:t>
            </a:r>
            <a:endParaRPr/>
          </a:p>
        </p:txBody>
      </p:sp>
      <p:sp>
        <p:nvSpPr>
          <p:cNvPr id="161" name="Google Shape;161;g11d9dd36dc2_0_1103"/>
          <p:cNvSpPr txBox="1">
            <a:spLocks noGrp="1"/>
          </p:cNvSpPr>
          <p:nvPr>
            <p:ph type="body" idx="1"/>
          </p:nvPr>
        </p:nvSpPr>
        <p:spPr>
          <a:xfrm>
            <a:off x="1618012" y="1502780"/>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sz="2800">
                <a:solidFill>
                  <a:schemeClr val="dk1"/>
                </a:solidFill>
                <a:latin typeface="Open Sans"/>
                <a:ea typeface="Open Sans"/>
                <a:cs typeface="Open Sans"/>
                <a:sym typeface="Open Sans"/>
              </a:rPr>
              <a:t>Giới hạn số lượng truy xuất theo n = (int)</a:t>
            </a:r>
            <a:endParaRPr/>
          </a:p>
        </p:txBody>
      </p:sp>
      <p:sp>
        <p:nvSpPr>
          <p:cNvPr id="163" name="Google Shape;163;g11d9dd36dc2_0_1103"/>
          <p:cNvSpPr txBox="1">
            <a:spLocks noGrp="1"/>
          </p:cNvSpPr>
          <p:nvPr>
            <p:ph type="sldNum" idx="4294967295"/>
          </p:nvPr>
        </p:nvSpPr>
        <p:spPr>
          <a:xfrm>
            <a:off x="11080144" y="6404292"/>
            <a:ext cx="273600" cy="269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Tree>
    <p:extLst>
      <p:ext uri="{BB962C8B-B14F-4D97-AF65-F5344CB8AC3E}">
        <p14:creationId xmlns:p14="http://schemas.microsoft.com/office/powerpoint/2010/main" val="325374123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2229</TotalTime>
  <Words>2847</Words>
  <Application>Microsoft Office PowerPoint</Application>
  <PresentationFormat>Widescreen</PresentationFormat>
  <Paragraphs>325</Paragraphs>
  <Slides>35</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Calibri</vt:lpstr>
      <vt:lpstr>Consolas</vt:lpstr>
      <vt:lpstr>Open Sans SemiBold</vt:lpstr>
      <vt:lpstr>Arial</vt:lpstr>
      <vt:lpstr>Open Sans Light</vt:lpstr>
      <vt:lpstr>Open Sans</vt:lpstr>
      <vt:lpstr>Office Theme</vt:lpstr>
      <vt:lpstr>SQL</vt:lpstr>
      <vt:lpstr>Quy định học tập</vt:lpstr>
      <vt:lpstr>Mục tiêu bài học</vt:lpstr>
      <vt:lpstr>SQL</vt:lpstr>
      <vt:lpstr>Sử dụng câu lệnh SQL</vt:lpstr>
      <vt:lpstr>Cú pháp của SQL</vt:lpstr>
      <vt:lpstr>Sử dụng SELECT &amp; FROM</vt:lpstr>
      <vt:lpstr>Câu lệnh WHERE</vt:lpstr>
      <vt:lpstr>Câu lệnh LIMIT n</vt:lpstr>
      <vt:lpstr>Các toán tử trong câu lệnh WHERE</vt:lpstr>
      <vt:lpstr>Toán tử AND</vt:lpstr>
      <vt:lpstr>Toán tử OR</vt:lpstr>
      <vt:lpstr>Toán tử NOT</vt:lpstr>
      <vt:lpstr>Kết hợp AND, OR và NOT</vt:lpstr>
      <vt:lpstr>Wildcard</vt:lpstr>
      <vt:lpstr>Câu lệnh ORDER BY</vt:lpstr>
      <vt:lpstr>Câu lệnh ORDER BY: Ví dụ</vt:lpstr>
      <vt:lpstr>Câu lệnh GROUP BY</vt:lpstr>
      <vt:lpstr>Câu lệnh GROUP BY: Ví dụ</vt:lpstr>
      <vt:lpstr>Câu lệnh HAVING</vt:lpstr>
      <vt:lpstr>Câu lệnh HAVING: Ví dụ</vt:lpstr>
      <vt:lpstr>Aggregate Functions</vt:lpstr>
      <vt:lpstr>Hàm tổng hợp</vt:lpstr>
      <vt:lpstr>Ví dụ về hàm tổng hợp</vt:lpstr>
      <vt:lpstr>Danh sách các hàm</vt:lpstr>
      <vt:lpstr>Hàm COUNT()</vt:lpstr>
      <vt:lpstr>Hàm LENGTH(str)</vt:lpstr>
      <vt:lpstr>Hàm SUBSTRING(str, start, len)</vt:lpstr>
      <vt:lpstr>JOIN</vt:lpstr>
      <vt:lpstr>Danh sách các loại JOIN</vt:lpstr>
      <vt:lpstr>CÚ PHÁP</vt:lpstr>
      <vt:lpstr>CÚ PHÁP ĐIỀU KIỆN</vt:lpstr>
      <vt:lpstr>IF</vt:lpstr>
      <vt:lpstr>CASE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cp:lastModifiedBy>Student User</cp:lastModifiedBy>
  <cp:revision>2</cp:revision>
  <dcterms:modified xsi:type="dcterms:W3CDTF">2022-08-29T01:37:35Z</dcterms:modified>
</cp:coreProperties>
</file>