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Open Sans SemiBold"/>
      <p:regular r:id="rId25"/>
      <p:bold r:id="rId26"/>
      <p:italic r:id="rId27"/>
      <p:boldItalic r:id="rId28"/>
    </p:embeddedFont>
    <p:embeddedFont>
      <p:font typeface="Open Sans Light"/>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7" roundtripDataSignature="AMtx7miTFSFPhNXgKREBMyDzDhcQ7+lK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SemiBold-bold.fntdata"/><Relationship Id="rId25" Type="http://schemas.openxmlformats.org/officeDocument/2006/relationships/font" Target="fonts/OpenSansSemiBold-regular.fntdata"/><Relationship Id="rId28" Type="http://schemas.openxmlformats.org/officeDocument/2006/relationships/font" Target="fonts/OpenSansSemiBold-boldItalic.fntdata"/><Relationship Id="rId27" Type="http://schemas.openxmlformats.org/officeDocument/2006/relationships/font" Target="fonts/OpenSans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Light-italic.fntdata"/><Relationship Id="rId30" Type="http://schemas.openxmlformats.org/officeDocument/2006/relationships/font" Target="fonts/OpenSansLight-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OpenSansLight-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8f8d22abc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148f8d22abc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Right Join cho phép lựa chọn những bản ghi phù hợp từ bảng bên trái và tất cả các bản ghi từ bảng bên phải</a:t>
            </a:r>
            <a:endParaRPr/>
          </a:p>
          <a:p>
            <a:pPr indent="0" lvl="0" marL="0" marR="0" rtl="0" algn="l">
              <a:lnSpc>
                <a:spcPct val="100000"/>
              </a:lnSpc>
              <a:spcBef>
                <a:spcPts val="0"/>
              </a:spcBef>
              <a:spcAft>
                <a:spcPts val="0"/>
              </a:spcAft>
              <a:buClr>
                <a:schemeClr val="dk1"/>
              </a:buClr>
              <a:buSzPts val="1200"/>
              <a:buFont typeface="Calibri"/>
              <a:buNone/>
            </a:pPr>
            <a:r>
              <a:rPr lang="en-US"/>
              <a:t>Trong ví dụ này, chúng ta liệt kê tất cả các nhân viên và hoá đơn tương ứng của họ. Kể cả những nhân viên mà không có hoá đơn thì cũng được liệt kê.</a:t>
            </a:r>
            <a:endParaRPr/>
          </a:p>
        </p:txBody>
      </p:sp>
      <p:sp>
        <p:nvSpPr>
          <p:cNvPr id="185" name="Google Shape;185;g148f8d22abc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8f8d22abc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148f8d22abc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Full Outer Join cho phép tất cả các bản ghi từ cả hai bảng bên trái và bên phải</a:t>
            </a:r>
            <a:endParaRPr/>
          </a:p>
          <a:p>
            <a:pPr indent="0" lvl="0" marL="0" rtl="0" algn="l">
              <a:spcBef>
                <a:spcPts val="0"/>
              </a:spcBef>
              <a:spcAft>
                <a:spcPts val="0"/>
              </a:spcAft>
              <a:buNone/>
            </a:pPr>
            <a:r>
              <a:rPr lang="en-US"/>
              <a:t>Trong ví dụ này, chúng ta liệt kê tất cả các khách hàng và hoá đơn, kể cả những khách hàng và hoá đơn mà không có bản ghi tương ứng ở bảng bên kia.</a:t>
            </a:r>
            <a:endParaRPr/>
          </a:p>
          <a:p>
            <a:pPr indent="0" lvl="0" marL="0" rtl="0" algn="l">
              <a:spcBef>
                <a:spcPts val="0"/>
              </a:spcBef>
              <a:spcAft>
                <a:spcPts val="0"/>
              </a:spcAft>
              <a:buNone/>
            </a:pPr>
            <a:r>
              <a:t/>
            </a:r>
            <a:endParaRPr/>
          </a:p>
        </p:txBody>
      </p:sp>
      <p:sp>
        <p:nvSpPr>
          <p:cNvPr id="195" name="Google Shape;195;g148f8d22abc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48f8d22abc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148f8d22abc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Câu lệnh JOIN có thể được sử dụng liên tiếp nhau để kết hợp dữ liệu từ nhiều hơn 2 bảng.</a:t>
            </a:r>
            <a:endParaRPr/>
          </a:p>
          <a:p>
            <a:pPr indent="0" lvl="0" marL="0" rtl="0" algn="l">
              <a:spcBef>
                <a:spcPts val="0"/>
              </a:spcBef>
              <a:spcAft>
                <a:spcPts val="0"/>
              </a:spcAft>
              <a:buNone/>
            </a:pPr>
            <a:r>
              <a:rPr lang="en-US"/>
              <a:t>Trong các ứng dụng thông thường, rất nhiều tình huống chúng ta kết hợp dữ liệu từ 3 bảng, 4 bảng, 5 bảng...v.v</a:t>
            </a:r>
            <a:endParaRPr/>
          </a:p>
          <a:p>
            <a:pPr indent="0" lvl="0" marL="0" rtl="0" algn="l">
              <a:spcBef>
                <a:spcPts val="0"/>
              </a:spcBef>
              <a:spcAft>
                <a:spcPts val="0"/>
              </a:spcAft>
              <a:buNone/>
            </a:pPr>
            <a:r>
              <a:rPr lang="en-US"/>
              <a:t>Tất nhiên, cần lưu ý là khi chúng ta join càng nhiều bảng thì hiệu năng của câu lệnh truy vấn sẽ bị ảnh hưởng càng nhiều.</a:t>
            </a:r>
            <a:endParaRPr/>
          </a:p>
          <a:p>
            <a:pPr indent="0" lvl="0" marL="0" rtl="0" algn="l">
              <a:spcBef>
                <a:spcPts val="0"/>
              </a:spcBef>
              <a:spcAft>
                <a:spcPts val="0"/>
              </a:spcAft>
              <a:buNone/>
            </a:pPr>
            <a:r>
              <a:rPr lang="en-US"/>
              <a:t>Trong ví dụ này, chúng ta sử dụng câu lệnh INNER JOIN để kết hợp dữ liệu từ 3 bảng khác nhau là orders, customers và shippers.</a:t>
            </a:r>
            <a:endParaRPr/>
          </a:p>
        </p:txBody>
      </p:sp>
      <p:sp>
        <p:nvSpPr>
          <p:cNvPr id="205" name="Google Shape;205;g148f8d22abc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8f8d22abc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48f8d22abc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148f8d22abc_2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8f8d22abc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48f8d22abc_2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48f8d22abc_2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48f8d22abc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48f8d22abc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48f8d22abc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48f8d22abc_2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48f8d22abc_2_1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148f8d22abc_2_1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48f8d22abc_2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48f8d22abc_2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148f8d22abc_2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8f8d22abc_2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8f8d22abc_2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148f8d22abc_2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df55be715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11df55be715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658498d03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11658498d03_0_2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Học viên và giảng viên cùng trao đổi chia sẻ quy định học tập với nhau</a:t>
            </a:r>
            <a:endParaRPr/>
          </a:p>
        </p:txBody>
      </p:sp>
      <p:sp>
        <p:nvSpPr>
          <p:cNvPr id="119" name="Google Shape;119;g11658498d03_0_2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df55be715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11df55be715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11df55be715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8f8d22abc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8f8d22abc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48f8d22abc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8f8d22ab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148f8d22abc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Câu lệnh JOIN là cách mà chúng ta sử dụng để truy vấn dữ liệu từ các bản có liên quan đến nhau. Chẳng hạn, chúng ta có bảng lưu trữ danh sách khách hàng và bảng lưu trữ danh sách các hoá đơn. Giữa hai bảng này có mối liên quan đến nhau, do đó chúng ta cần sử dụng câu lệnh JOIN để truy vấn dữ liệu kết hợp từ hai bảng đó.</a:t>
            </a:r>
            <a:endParaRPr/>
          </a:p>
          <a:p>
            <a:pPr indent="0" lvl="0" marL="0" rtl="0" algn="l">
              <a:spcBef>
                <a:spcPts val="0"/>
              </a:spcBef>
              <a:spcAft>
                <a:spcPts val="0"/>
              </a:spcAft>
              <a:buNone/>
            </a:pPr>
            <a:r>
              <a:rPr lang="en-US"/>
              <a:t>Trong ví dụ này, chúng ta truy vấn danh sách các hoá đơn cùng với tên của khách hàng tương ứng với hoá đơn đó.</a:t>
            </a:r>
            <a:endParaRPr/>
          </a:p>
        </p:txBody>
      </p:sp>
      <p:sp>
        <p:nvSpPr>
          <p:cNvPr id="140" name="Google Shape;140;g148f8d22abc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8f8d22abc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148f8d22abc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Trong SQL, chúng ta có một số loại câu lệnh JOIN khác nhau với mục đích sử dụng khác nhau, bao gồm:</a:t>
            </a:r>
            <a:endParaRPr/>
          </a:p>
          <a:p>
            <a:pPr indent="-171450" lvl="0" marL="171450" rtl="0" algn="l">
              <a:spcBef>
                <a:spcPts val="0"/>
              </a:spcBef>
              <a:spcAft>
                <a:spcPts val="0"/>
              </a:spcAft>
              <a:buClr>
                <a:schemeClr val="dk1"/>
              </a:buClr>
              <a:buSzPts val="1200"/>
              <a:buFont typeface="Arial"/>
              <a:buChar char="•"/>
            </a:pPr>
            <a:r>
              <a:rPr lang="en-US"/>
              <a:t>INNER JOIN (hoặc đơn giải là JOIN)</a:t>
            </a:r>
            <a:endParaRPr/>
          </a:p>
          <a:p>
            <a:pPr indent="-171450" lvl="0" marL="171450" rtl="0" algn="l">
              <a:spcBef>
                <a:spcPts val="0"/>
              </a:spcBef>
              <a:spcAft>
                <a:spcPts val="0"/>
              </a:spcAft>
              <a:buClr>
                <a:schemeClr val="dk1"/>
              </a:buClr>
              <a:buSzPts val="1200"/>
              <a:buFont typeface="Arial"/>
              <a:buChar char="•"/>
            </a:pPr>
            <a:r>
              <a:rPr lang="en-US"/>
              <a:t>LEFT JOIN</a:t>
            </a:r>
            <a:endParaRPr/>
          </a:p>
          <a:p>
            <a:pPr indent="-171450" lvl="0" marL="171450" rtl="0" algn="l">
              <a:spcBef>
                <a:spcPts val="0"/>
              </a:spcBef>
              <a:spcAft>
                <a:spcPts val="0"/>
              </a:spcAft>
              <a:buClr>
                <a:schemeClr val="dk1"/>
              </a:buClr>
              <a:buSzPts val="1200"/>
              <a:buFont typeface="Arial"/>
              <a:buChar char="•"/>
            </a:pPr>
            <a:r>
              <a:rPr lang="en-US"/>
              <a:t>RIGHT JOIN</a:t>
            </a:r>
            <a:endParaRPr b="0"/>
          </a:p>
          <a:p>
            <a:pPr indent="-171450" lvl="0" marL="171450" rtl="0" algn="l">
              <a:spcBef>
                <a:spcPts val="0"/>
              </a:spcBef>
              <a:spcAft>
                <a:spcPts val="0"/>
              </a:spcAft>
              <a:buClr>
                <a:schemeClr val="dk1"/>
              </a:buClr>
              <a:buSzPts val="1200"/>
              <a:buFont typeface="Arial"/>
              <a:buChar char="•"/>
            </a:pPr>
            <a:r>
              <a:rPr lang="en-US"/>
              <a:t>FULL JOIN</a:t>
            </a:r>
            <a:endParaRPr/>
          </a:p>
        </p:txBody>
      </p:sp>
      <p:sp>
        <p:nvSpPr>
          <p:cNvPr id="148" name="Google Shape;148;g148f8d22abc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8f8d22abc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148f8d22abc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en-US"/>
              <a:t>Chúng ta có thể minh hoạ cách hoạt động của các loại câu lệnh JOIN như trên các hình vẽ:</a:t>
            </a:r>
            <a:endParaRPr/>
          </a:p>
          <a:p>
            <a:pPr indent="0" lvl="0" marL="0" rtl="0" algn="l">
              <a:spcBef>
                <a:spcPts val="0"/>
              </a:spcBef>
              <a:spcAft>
                <a:spcPts val="0"/>
              </a:spcAft>
              <a:buClr>
                <a:schemeClr val="dk1"/>
              </a:buClr>
              <a:buSzPts val="1200"/>
              <a:buFont typeface="Arial"/>
              <a:buNone/>
            </a:pPr>
            <a:r>
              <a:t/>
            </a:r>
            <a:endParaRPr/>
          </a:p>
          <a:p>
            <a:pPr indent="-171450" lvl="0" marL="171450" rtl="0" algn="l">
              <a:spcBef>
                <a:spcPts val="0"/>
              </a:spcBef>
              <a:spcAft>
                <a:spcPts val="0"/>
              </a:spcAft>
              <a:buClr>
                <a:schemeClr val="dk1"/>
              </a:buClr>
              <a:buSzPts val="1200"/>
              <a:buFont typeface="Arial"/>
              <a:buChar char="•"/>
            </a:pPr>
            <a:r>
              <a:rPr lang="en-US"/>
              <a:t>INNER JOIN (hoặc đơn giải là JOIN)</a:t>
            </a:r>
            <a:r>
              <a:rPr b="0" lang="en-US"/>
              <a:t> Chỉ trả về các record có mặt ở cả 2 bảng</a:t>
            </a:r>
            <a:endParaRPr b="0"/>
          </a:p>
          <a:p>
            <a:pPr indent="-171450" lvl="0" marL="171450" rtl="0" algn="l">
              <a:spcBef>
                <a:spcPts val="0"/>
              </a:spcBef>
              <a:spcAft>
                <a:spcPts val="0"/>
              </a:spcAft>
              <a:buClr>
                <a:schemeClr val="dk1"/>
              </a:buClr>
              <a:buSzPts val="1200"/>
              <a:buFont typeface="Arial"/>
              <a:buChar char="•"/>
            </a:pPr>
            <a:r>
              <a:rPr lang="en-US"/>
              <a:t>LEFT JOIN</a:t>
            </a:r>
            <a:r>
              <a:rPr b="0" lang="en-US"/>
              <a:t>: Trả về tất cả các record có mặt ở bảng bên trái, và những record tương ứng ở bảng bên phải</a:t>
            </a:r>
            <a:endParaRPr b="0"/>
          </a:p>
          <a:p>
            <a:pPr indent="-171450" lvl="0" marL="171450" rtl="0" algn="l">
              <a:spcBef>
                <a:spcPts val="0"/>
              </a:spcBef>
              <a:spcAft>
                <a:spcPts val="0"/>
              </a:spcAft>
              <a:buClr>
                <a:schemeClr val="dk1"/>
              </a:buClr>
              <a:buSzPts val="1200"/>
              <a:buFont typeface="Arial"/>
              <a:buChar char="•"/>
            </a:pPr>
            <a:r>
              <a:rPr lang="en-US"/>
              <a:t>RIGHT JOIN</a:t>
            </a:r>
            <a:r>
              <a:rPr b="0" lang="en-US"/>
              <a:t>: Trả về tất cả các record có mặt ở bảng bên phải, và những record tuơng ứng ở bảng bên trái</a:t>
            </a:r>
            <a:endParaRPr b="0"/>
          </a:p>
          <a:p>
            <a:pPr indent="-171450" lvl="0" marL="171450" rtl="0" algn="l">
              <a:spcBef>
                <a:spcPts val="0"/>
              </a:spcBef>
              <a:spcAft>
                <a:spcPts val="0"/>
              </a:spcAft>
              <a:buClr>
                <a:schemeClr val="dk1"/>
              </a:buClr>
              <a:buSzPts val="1200"/>
              <a:buFont typeface="Arial"/>
              <a:buChar char="•"/>
            </a:pPr>
            <a:r>
              <a:rPr lang="en-US"/>
              <a:t>FULL JOIN</a:t>
            </a:r>
            <a:r>
              <a:rPr b="0" lang="en-US"/>
              <a:t>: Trả về tất cả các record ở cả hai bảng</a:t>
            </a:r>
            <a:endParaRPr b="0"/>
          </a:p>
          <a:p>
            <a:pPr indent="-95250" lvl="0" marL="171450" rtl="0" algn="l">
              <a:spcBef>
                <a:spcPts val="0"/>
              </a:spcBef>
              <a:spcAft>
                <a:spcPts val="0"/>
              </a:spcAft>
              <a:buClr>
                <a:schemeClr val="dk1"/>
              </a:buClr>
              <a:buSzPts val="1200"/>
              <a:buFont typeface="Arial"/>
              <a:buNone/>
            </a:pPr>
            <a:r>
              <a:t/>
            </a:r>
            <a:endParaRPr b="0"/>
          </a:p>
          <a:p>
            <a:pPr indent="0" lvl="0" marL="0" rtl="0" algn="l">
              <a:spcBef>
                <a:spcPts val="0"/>
              </a:spcBef>
              <a:spcAft>
                <a:spcPts val="0"/>
              </a:spcAft>
              <a:buClr>
                <a:schemeClr val="dk1"/>
              </a:buClr>
              <a:buSzPts val="1200"/>
              <a:buFont typeface="Arial"/>
              <a:buNone/>
            </a:pPr>
            <a:r>
              <a:rPr b="0" lang="en-US"/>
              <a:t>Bây giờ chúng ta sẽ đi tìm hiểu chi tiết từng loại câu lệnh JOIN.</a:t>
            </a:r>
            <a:endParaRPr/>
          </a:p>
        </p:txBody>
      </p:sp>
      <p:sp>
        <p:nvSpPr>
          <p:cNvPr id="155" name="Google Shape;155;g148f8d22abc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8f8d22abc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148f8d22abc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Inner join cho phép chọn những bản ghi phù hợp ở cả 2 bảng</a:t>
            </a:r>
            <a:endParaRPr/>
          </a:p>
          <a:p>
            <a:pPr indent="0" lvl="0" marL="0" rtl="0" algn="l">
              <a:spcBef>
                <a:spcPts val="0"/>
              </a:spcBef>
              <a:spcAft>
                <a:spcPts val="0"/>
              </a:spcAft>
              <a:buNone/>
            </a:pPr>
            <a:r>
              <a:rPr lang="en-US"/>
              <a:t>Chẳng hạn, trong ví dụ này chúng ta liệt kê tất cả các hoá đơn mà có khách hàng tương ứng cùng với tất cả các khách hàng mà có hoá đơn tương ứng.</a:t>
            </a:r>
            <a:endParaRPr/>
          </a:p>
          <a:p>
            <a:pPr indent="0" lvl="0" marL="0" rtl="0" algn="l">
              <a:spcBef>
                <a:spcPts val="0"/>
              </a:spcBef>
              <a:spcAft>
                <a:spcPts val="0"/>
              </a:spcAft>
              <a:buNone/>
            </a:pPr>
            <a:r>
              <a:rPr lang="en-US"/>
              <a:t>Nếu những hoá đơn nào mà không có khách hàng tương ứng thì sẽ không được liệt kê. Và những khách hàng nào mà không có hoá đơn thì cũng không được liệt kê.</a:t>
            </a:r>
            <a:endParaRPr/>
          </a:p>
        </p:txBody>
      </p:sp>
      <p:sp>
        <p:nvSpPr>
          <p:cNvPr id="165" name="Google Shape;165;g148f8d22abc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48f8d22abc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148f8d22abc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Left Join cho phép lựa chọn tất cả các bản ghi từ bảng bên trái và những bản ghi phù hợp từ bảng bên phải.</a:t>
            </a:r>
            <a:endParaRPr/>
          </a:p>
          <a:p>
            <a:pPr indent="0" lvl="0" marL="0" rtl="0" algn="l">
              <a:spcBef>
                <a:spcPts val="0"/>
              </a:spcBef>
              <a:spcAft>
                <a:spcPts val="0"/>
              </a:spcAft>
              <a:buNone/>
            </a:pPr>
            <a:r>
              <a:rPr lang="en-US"/>
              <a:t>Trong ví dụ này, chúng ta liệt kê tất cả các khách hàng và hoá đơn của khách hàng đó. Kể cả những khách hàng mà không có hoá đơn thì cũng được liệt kê.</a:t>
            </a:r>
            <a:endParaRPr/>
          </a:p>
        </p:txBody>
      </p:sp>
      <p:sp>
        <p:nvSpPr>
          <p:cNvPr id="175" name="Google Shape;175;g148f8d22abc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1524000" y="47336"/>
            <a:ext cx="9144000" cy="110328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Open Sans Light"/>
              <a:buNone/>
              <a:defRPr b="0" sz="6000">
                <a:latin typeface="Open Sans Light"/>
                <a:ea typeface="Open Sans Light"/>
                <a:cs typeface="Open Sans Light"/>
                <a:sym typeface="Open Sans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2"/>
          <p:cNvSpPr txBox="1"/>
          <p:nvPr>
            <p:ph idx="1" type="subTitle"/>
          </p:nvPr>
        </p:nvSpPr>
        <p:spPr>
          <a:xfrm>
            <a:off x="1785257" y="1939493"/>
            <a:ext cx="9144000" cy="1655762"/>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2400"/>
              <a:buNone/>
              <a:defRPr sz="2400">
                <a:latin typeface="Open Sans Light"/>
                <a:ea typeface="Open Sans Light"/>
                <a:cs typeface="Open Sans Light"/>
                <a:sym typeface="Open Sans Light"/>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32"/>
          <p:cNvPicPr preferRelativeResize="0"/>
          <p:nvPr/>
        </p:nvPicPr>
        <p:blipFill rotWithShape="1">
          <a:blip r:embed="rId2">
            <a:alphaModFix/>
          </a:blip>
          <a:srcRect b="14707" l="0" r="0" t="1"/>
          <a:stretch/>
        </p:blipFill>
        <p:spPr>
          <a:xfrm>
            <a:off x="161306" y="45719"/>
            <a:ext cx="1295400" cy="1104900"/>
          </a:xfrm>
          <a:prstGeom prst="rect">
            <a:avLst/>
          </a:prstGeom>
          <a:noFill/>
          <a:ln>
            <a:noFill/>
          </a:ln>
        </p:spPr>
      </p:pic>
      <p:sp>
        <p:nvSpPr>
          <p:cNvPr id="22" name="Google Shape;22;p32"/>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32"/>
          <p:cNvSpPr txBox="1"/>
          <p:nvPr/>
        </p:nvSpPr>
        <p:spPr>
          <a:xfrm>
            <a:off x="188356" y="1148838"/>
            <a:ext cx="12446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800"/>
              <a:buFont typeface="Arial"/>
              <a:buNone/>
            </a:pPr>
            <a:r>
              <a:rPr b="0" i="0" lang="en-US" sz="800" u="none" cap="none" strike="noStrike">
                <a:solidFill>
                  <a:srgbClr val="404040"/>
                </a:solidFill>
                <a:latin typeface="Calibri"/>
                <a:ea typeface="Calibri"/>
                <a:cs typeface="Calibri"/>
                <a:sym typeface="Calibri"/>
              </a:rPr>
              <a:t>www.codegym.vn </a:t>
            </a:r>
            <a:endParaRPr b="0" i="0" sz="11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04040"/>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3"/>
          <p:cNvSpPr txBox="1"/>
          <p:nvPr>
            <p:ph type="title"/>
          </p:nvPr>
        </p:nvSpPr>
        <p:spPr>
          <a:xfrm>
            <a:off x="1618012" y="42280"/>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3"/>
          <p:cNvSpPr txBox="1"/>
          <p:nvPr>
            <p:ph idx="1" type="body"/>
          </p:nvPr>
        </p:nvSpPr>
        <p:spPr>
          <a:xfrm>
            <a:off x="1618012" y="1502780"/>
            <a:ext cx="10515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atin typeface="Open Sans"/>
                <a:ea typeface="Open Sans"/>
                <a:cs typeface="Open Sans"/>
                <a:sym typeface="Open Sans"/>
              </a:defRPr>
            </a:lvl2pPr>
            <a:lvl3pPr indent="-355600" lvl="2" marL="1371600" algn="l">
              <a:lnSpc>
                <a:spcPct val="90000"/>
              </a:lnSpc>
              <a:spcBef>
                <a:spcPts val="500"/>
              </a:spcBef>
              <a:spcAft>
                <a:spcPts val="0"/>
              </a:spcAft>
              <a:buClr>
                <a:schemeClr val="dk1"/>
              </a:buClr>
              <a:buSzPts val="2000"/>
              <a:buChar char="•"/>
              <a:defRPr>
                <a:latin typeface="Open Sans"/>
                <a:ea typeface="Open Sans"/>
                <a:cs typeface="Open Sans"/>
                <a:sym typeface="Open Sans"/>
              </a:defRPr>
            </a:lvl3pPr>
            <a:lvl4pPr indent="-342900" lvl="3" marL="1828800" algn="l">
              <a:lnSpc>
                <a:spcPct val="90000"/>
              </a:lnSpc>
              <a:spcBef>
                <a:spcPts val="500"/>
              </a:spcBef>
              <a:spcAft>
                <a:spcPts val="0"/>
              </a:spcAft>
              <a:buClr>
                <a:schemeClr val="dk1"/>
              </a:buClr>
              <a:buSzPts val="1800"/>
              <a:buChar char="•"/>
              <a:defRPr>
                <a:latin typeface="Open Sans"/>
                <a:ea typeface="Open Sans"/>
                <a:cs typeface="Open Sans"/>
                <a:sym typeface="Open Sans"/>
              </a:defRPr>
            </a:lvl4pPr>
            <a:lvl5pPr indent="-342900" lvl="4" marL="2286000" algn="l">
              <a:lnSpc>
                <a:spcPct val="90000"/>
              </a:lnSpc>
              <a:spcBef>
                <a:spcPts val="500"/>
              </a:spcBef>
              <a:spcAft>
                <a:spcPts val="0"/>
              </a:spcAft>
              <a:buClr>
                <a:schemeClr val="dk1"/>
              </a:buClr>
              <a:buSzPts val="1800"/>
              <a:buChar char="•"/>
              <a:defRPr>
                <a:latin typeface="Open Sans"/>
                <a:ea typeface="Open Sans"/>
                <a:cs typeface="Open Sans"/>
                <a:sym typeface="Open San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0" name="Google Shape;30;p33"/>
          <p:cNvPicPr preferRelativeResize="0"/>
          <p:nvPr/>
        </p:nvPicPr>
        <p:blipFill rotWithShape="1">
          <a:blip r:embed="rId2">
            <a:alphaModFix/>
          </a:blip>
          <a:srcRect b="14707" l="0" r="0" t="1"/>
          <a:stretch/>
        </p:blipFill>
        <p:spPr>
          <a:xfrm>
            <a:off x="161306" y="45719"/>
            <a:ext cx="1295400" cy="1104900"/>
          </a:xfrm>
          <a:prstGeom prst="rect">
            <a:avLst/>
          </a:prstGeom>
          <a:noFill/>
          <a:ln>
            <a:noFill/>
          </a:ln>
        </p:spPr>
      </p:pic>
      <p:sp>
        <p:nvSpPr>
          <p:cNvPr id="31" name="Google Shape;31;p33"/>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 name="Google Shape;32;p33"/>
          <p:cNvSpPr txBox="1"/>
          <p:nvPr/>
        </p:nvSpPr>
        <p:spPr>
          <a:xfrm>
            <a:off x="188356" y="1148838"/>
            <a:ext cx="12446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800"/>
              <a:buFont typeface="Arial"/>
              <a:buNone/>
            </a:pPr>
            <a:r>
              <a:rPr b="0" i="0" lang="en-US" sz="800" u="none" cap="none" strike="noStrike">
                <a:solidFill>
                  <a:srgbClr val="404040"/>
                </a:solidFill>
                <a:latin typeface="Calibri"/>
                <a:ea typeface="Calibri"/>
                <a:cs typeface="Calibri"/>
                <a:sym typeface="Calibri"/>
              </a:rPr>
              <a:t>www.codegym.vn </a:t>
            </a:r>
            <a:endParaRPr b="0" i="0" sz="11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04040"/>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34"/>
          <p:cNvSpPr txBox="1"/>
          <p:nvPr>
            <p:ph type="title"/>
          </p:nvPr>
        </p:nvSpPr>
        <p:spPr>
          <a:xfrm>
            <a:off x="1456706" y="1685987"/>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4"/>
          <p:cNvSpPr txBox="1"/>
          <p:nvPr>
            <p:ph idx="1" type="body"/>
          </p:nvPr>
        </p:nvSpPr>
        <p:spPr>
          <a:xfrm>
            <a:off x="1456706" y="4565712"/>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9" name="Google Shape;39;p34"/>
          <p:cNvPicPr preferRelativeResize="0"/>
          <p:nvPr/>
        </p:nvPicPr>
        <p:blipFill rotWithShape="1">
          <a:blip r:embed="rId2">
            <a:alphaModFix/>
          </a:blip>
          <a:srcRect b="14707" l="0" r="0" t="1"/>
          <a:stretch/>
        </p:blipFill>
        <p:spPr>
          <a:xfrm>
            <a:off x="161306" y="45719"/>
            <a:ext cx="1295400" cy="1104900"/>
          </a:xfrm>
          <a:prstGeom prst="rect">
            <a:avLst/>
          </a:prstGeom>
          <a:noFill/>
          <a:ln>
            <a:noFill/>
          </a:ln>
        </p:spPr>
      </p:pic>
      <p:sp>
        <p:nvSpPr>
          <p:cNvPr id="40" name="Google Shape;40;p34"/>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34"/>
          <p:cNvSpPr txBox="1"/>
          <p:nvPr/>
        </p:nvSpPr>
        <p:spPr>
          <a:xfrm>
            <a:off x="188356" y="1148838"/>
            <a:ext cx="12446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800"/>
              <a:buFont typeface="Arial"/>
              <a:buNone/>
            </a:pPr>
            <a:r>
              <a:rPr b="0" i="0" lang="en-US" sz="800" u="none" cap="none" strike="noStrike">
                <a:solidFill>
                  <a:srgbClr val="404040"/>
                </a:solidFill>
                <a:latin typeface="Calibri"/>
                <a:ea typeface="Calibri"/>
                <a:cs typeface="Calibri"/>
                <a:sym typeface="Calibri"/>
              </a:rPr>
              <a:t>www.codegym.vn </a:t>
            </a:r>
            <a:endParaRPr b="0" i="0" sz="11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04040"/>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36"/>
          <p:cNvSpPr txBox="1"/>
          <p:nvPr>
            <p:ph type="title"/>
          </p:nvPr>
        </p:nvSpPr>
        <p:spPr>
          <a:xfrm>
            <a:off x="1618012" y="45719"/>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6"/>
          <p:cNvSpPr txBox="1"/>
          <p:nvPr>
            <p:ph idx="1" type="body"/>
          </p:nvPr>
        </p:nvSpPr>
        <p:spPr>
          <a:xfrm>
            <a:off x="1618012" y="1681163"/>
            <a:ext cx="437956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6"/>
          <p:cNvSpPr txBox="1"/>
          <p:nvPr>
            <p:ph idx="2" type="body"/>
          </p:nvPr>
        </p:nvSpPr>
        <p:spPr>
          <a:xfrm>
            <a:off x="1618012" y="2505075"/>
            <a:ext cx="4379563"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6"/>
          <p:cNvSpPr txBox="1"/>
          <p:nvPr>
            <p:ph idx="3" type="body"/>
          </p:nvPr>
        </p:nvSpPr>
        <p:spPr>
          <a:xfrm>
            <a:off x="6172200" y="1681163"/>
            <a:ext cx="442059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6"/>
          <p:cNvSpPr txBox="1"/>
          <p:nvPr>
            <p:ph idx="4" type="body"/>
          </p:nvPr>
        </p:nvSpPr>
        <p:spPr>
          <a:xfrm>
            <a:off x="6172200" y="2505075"/>
            <a:ext cx="442059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1" name="Google Shape;51;p36"/>
          <p:cNvPicPr preferRelativeResize="0"/>
          <p:nvPr/>
        </p:nvPicPr>
        <p:blipFill rotWithShape="1">
          <a:blip r:embed="rId2">
            <a:alphaModFix/>
          </a:blip>
          <a:srcRect b="14707" l="0" r="0" t="1"/>
          <a:stretch/>
        </p:blipFill>
        <p:spPr>
          <a:xfrm>
            <a:off x="161306" y="45719"/>
            <a:ext cx="1295400" cy="1104900"/>
          </a:xfrm>
          <a:prstGeom prst="rect">
            <a:avLst/>
          </a:prstGeom>
          <a:noFill/>
          <a:ln>
            <a:noFill/>
          </a:ln>
        </p:spPr>
      </p:pic>
      <p:sp>
        <p:nvSpPr>
          <p:cNvPr id="52" name="Google Shape;52;p36"/>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36"/>
          <p:cNvSpPr txBox="1"/>
          <p:nvPr/>
        </p:nvSpPr>
        <p:spPr>
          <a:xfrm>
            <a:off x="188356" y="1148838"/>
            <a:ext cx="12446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800"/>
              <a:buFont typeface="Arial"/>
              <a:buNone/>
            </a:pPr>
            <a:r>
              <a:rPr b="0" i="0" lang="en-US" sz="800" u="none" cap="none" strike="noStrike">
                <a:solidFill>
                  <a:srgbClr val="404040"/>
                </a:solidFill>
                <a:latin typeface="Calibri"/>
                <a:ea typeface="Calibri"/>
                <a:cs typeface="Calibri"/>
                <a:sym typeface="Calibri"/>
              </a:rPr>
              <a:t>www.codegym.vn </a:t>
            </a:r>
            <a:endParaRPr b="0" i="0" sz="11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04040"/>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35"/>
          <p:cNvSpPr txBox="1"/>
          <p:nvPr>
            <p:ph type="title"/>
          </p:nvPr>
        </p:nvSpPr>
        <p:spPr>
          <a:xfrm>
            <a:off x="1566553" y="0"/>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 type="body"/>
          </p:nvPr>
        </p:nvSpPr>
        <p:spPr>
          <a:xfrm>
            <a:off x="1566553" y="1789999"/>
            <a:ext cx="4453247"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5"/>
          <p:cNvSpPr txBox="1"/>
          <p:nvPr>
            <p:ph idx="2" type="body"/>
          </p:nvPr>
        </p:nvSpPr>
        <p:spPr>
          <a:xfrm>
            <a:off x="6875813" y="1789999"/>
            <a:ext cx="4477987"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1" name="Google Shape;61;p35"/>
          <p:cNvPicPr preferRelativeResize="0"/>
          <p:nvPr/>
        </p:nvPicPr>
        <p:blipFill rotWithShape="1">
          <a:blip r:embed="rId2">
            <a:alphaModFix/>
          </a:blip>
          <a:srcRect b="14707" l="0" r="0" t="1"/>
          <a:stretch/>
        </p:blipFill>
        <p:spPr>
          <a:xfrm>
            <a:off x="161306" y="45719"/>
            <a:ext cx="1295400" cy="1104900"/>
          </a:xfrm>
          <a:prstGeom prst="rect">
            <a:avLst/>
          </a:prstGeom>
          <a:noFill/>
          <a:ln>
            <a:noFill/>
          </a:ln>
        </p:spPr>
      </p:pic>
      <p:sp>
        <p:nvSpPr>
          <p:cNvPr id="62" name="Google Shape;62;p35"/>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35"/>
          <p:cNvSpPr txBox="1"/>
          <p:nvPr/>
        </p:nvSpPr>
        <p:spPr>
          <a:xfrm>
            <a:off x="188356" y="1148838"/>
            <a:ext cx="12446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800"/>
              <a:buFont typeface="Arial"/>
              <a:buNone/>
            </a:pPr>
            <a:r>
              <a:rPr b="0" i="0" lang="en-US" sz="800" u="none" cap="none" strike="noStrike">
                <a:solidFill>
                  <a:srgbClr val="404040"/>
                </a:solidFill>
                <a:latin typeface="Calibri"/>
                <a:ea typeface="Calibri"/>
                <a:cs typeface="Calibri"/>
                <a:sym typeface="Calibri"/>
              </a:rPr>
              <a:t>www.codegym.vn </a:t>
            </a:r>
            <a:endParaRPr b="0" i="0" sz="11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04040"/>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37"/>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39"/>
          <p:cNvSpPr txBox="1"/>
          <p:nvPr>
            <p:ph type="title"/>
          </p:nvPr>
        </p:nvSpPr>
        <p:spPr>
          <a:xfrm>
            <a:off x="1456706" y="0"/>
            <a:ext cx="3932237" cy="10838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7" name="Google Shape;77;p39"/>
          <p:cNvSpPr txBox="1"/>
          <p:nvPr>
            <p:ph idx="2" type="body"/>
          </p:nvPr>
        </p:nvSpPr>
        <p:spPr>
          <a:xfrm>
            <a:off x="1456706" y="108382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1" name="Google Shape;81;p39"/>
          <p:cNvPicPr preferRelativeResize="0"/>
          <p:nvPr/>
        </p:nvPicPr>
        <p:blipFill rotWithShape="1">
          <a:blip r:embed="rId2">
            <a:alphaModFix/>
          </a:blip>
          <a:srcRect b="14707" l="0" r="0" t="1"/>
          <a:stretch/>
        </p:blipFill>
        <p:spPr>
          <a:xfrm>
            <a:off x="161306" y="45719"/>
            <a:ext cx="1295400" cy="1104900"/>
          </a:xfrm>
          <a:prstGeom prst="rect">
            <a:avLst/>
          </a:prstGeom>
          <a:noFill/>
          <a:ln>
            <a:noFill/>
          </a:ln>
        </p:spPr>
      </p:pic>
      <p:sp>
        <p:nvSpPr>
          <p:cNvPr id="82" name="Google Shape;82;p39"/>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39"/>
          <p:cNvSpPr txBox="1"/>
          <p:nvPr/>
        </p:nvSpPr>
        <p:spPr>
          <a:xfrm>
            <a:off x="188356" y="1148838"/>
            <a:ext cx="12446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800"/>
              <a:buFont typeface="Arial"/>
              <a:buNone/>
            </a:pPr>
            <a:r>
              <a:rPr b="0" i="0" lang="en-US" sz="800" u="none" cap="none" strike="noStrike">
                <a:solidFill>
                  <a:srgbClr val="404040"/>
                </a:solidFill>
                <a:latin typeface="Calibri"/>
                <a:ea typeface="Calibri"/>
                <a:cs typeface="Calibri"/>
                <a:sym typeface="Calibri"/>
              </a:rPr>
              <a:t>www.codegym.vn </a:t>
            </a:r>
            <a:endParaRPr b="0" i="0" sz="11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04040"/>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40"/>
          <p:cNvSpPr txBox="1"/>
          <p:nvPr>
            <p:ph type="title"/>
          </p:nvPr>
        </p:nvSpPr>
        <p:spPr>
          <a:xfrm>
            <a:off x="1615281" y="49514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0"/>
          <p:cNvSpPr/>
          <p:nvPr>
            <p:ph idx="2" type="pic"/>
          </p:nvPr>
        </p:nvSpPr>
        <p:spPr>
          <a:xfrm>
            <a:off x="5183188" y="987425"/>
            <a:ext cx="6172200" cy="4873625"/>
          </a:xfrm>
          <a:prstGeom prst="rect">
            <a:avLst/>
          </a:prstGeom>
          <a:noFill/>
          <a:ln>
            <a:noFill/>
          </a:ln>
        </p:spPr>
      </p:sp>
      <p:sp>
        <p:nvSpPr>
          <p:cNvPr id="87" name="Google Shape;87;p40"/>
          <p:cNvSpPr txBox="1"/>
          <p:nvPr>
            <p:ph idx="1" type="body"/>
          </p:nvPr>
        </p:nvSpPr>
        <p:spPr>
          <a:xfrm>
            <a:off x="1615281" y="209534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8" name="Google Shape;8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1" name="Google Shape;91;p40"/>
          <p:cNvPicPr preferRelativeResize="0"/>
          <p:nvPr/>
        </p:nvPicPr>
        <p:blipFill rotWithShape="1">
          <a:blip r:embed="rId2">
            <a:alphaModFix/>
          </a:blip>
          <a:srcRect b="14707" l="0" r="0" t="1"/>
          <a:stretch/>
        </p:blipFill>
        <p:spPr>
          <a:xfrm>
            <a:off x="161306" y="45719"/>
            <a:ext cx="1295400" cy="1104900"/>
          </a:xfrm>
          <a:prstGeom prst="rect">
            <a:avLst/>
          </a:prstGeom>
          <a:noFill/>
          <a:ln>
            <a:noFill/>
          </a:ln>
        </p:spPr>
      </p:pic>
      <p:sp>
        <p:nvSpPr>
          <p:cNvPr id="92" name="Google Shape;92;p40"/>
          <p:cNvSpPr/>
          <p:nvPr/>
        </p:nvSpPr>
        <p:spPr>
          <a:xfrm>
            <a:off x="0" y="0"/>
            <a:ext cx="12192000" cy="45719"/>
          </a:xfrm>
          <a:prstGeom prst="rect">
            <a:avLst/>
          </a:prstGeom>
          <a:solidFill>
            <a:srgbClr val="2828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40"/>
          <p:cNvSpPr txBox="1"/>
          <p:nvPr/>
        </p:nvSpPr>
        <p:spPr>
          <a:xfrm>
            <a:off x="188356" y="1148838"/>
            <a:ext cx="12446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800"/>
              <a:buFont typeface="Arial"/>
              <a:buNone/>
            </a:pPr>
            <a:r>
              <a:rPr b="0" i="0" lang="en-US" sz="800" u="none" cap="none" strike="noStrike">
                <a:solidFill>
                  <a:srgbClr val="404040"/>
                </a:solidFill>
                <a:latin typeface="Calibri"/>
                <a:ea typeface="Calibri"/>
                <a:cs typeface="Calibri"/>
                <a:sym typeface="Calibri"/>
              </a:rPr>
              <a:t>www.codegym.vn </a:t>
            </a:r>
            <a:endParaRPr b="0" i="0" sz="11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rgbClr val="404040"/>
                </a:solidFill>
                <a:latin typeface="Calibri"/>
                <a:ea typeface="Calibri"/>
                <a:cs typeface="Calibri"/>
                <a:sym typeface="Calibri"/>
              </a:rPr>
              <a:t> </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p:nvPr/>
        </p:nvSpPr>
        <p:spPr>
          <a:xfrm>
            <a:off x="0" y="0"/>
            <a:ext cx="12192000" cy="6858000"/>
          </a:xfrm>
          <a:prstGeom prst="rect">
            <a:avLst/>
          </a:prstGeom>
          <a:solidFill>
            <a:srgbClr val="28288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1"/>
          <p:cNvSpPr txBox="1"/>
          <p:nvPr>
            <p:ph type="ctrTitle"/>
          </p:nvPr>
        </p:nvSpPr>
        <p:spPr>
          <a:xfrm>
            <a:off x="342406" y="2536168"/>
            <a:ext cx="11507188" cy="21738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6000"/>
              <a:buFont typeface="Open Sans Light"/>
              <a:buNone/>
            </a:pPr>
            <a:r>
              <a:rPr b="1" lang="en-US">
                <a:solidFill>
                  <a:schemeClr val="lt1"/>
                </a:solidFill>
              </a:rPr>
              <a:t>SQL JOINS</a:t>
            </a:r>
            <a:endParaRPr b="1">
              <a:solidFill>
                <a:schemeClr val="lt1"/>
              </a:solidFill>
            </a:endParaRPr>
          </a:p>
        </p:txBody>
      </p:sp>
      <p:sp>
        <p:nvSpPr>
          <p:cNvPr id="113" name="Google Shape;113;p1"/>
          <p:cNvSpPr txBox="1"/>
          <p:nvPr>
            <p:ph idx="1" type="subTitle"/>
          </p:nvPr>
        </p:nvSpPr>
        <p:spPr>
          <a:xfrm>
            <a:off x="342407" y="5759532"/>
            <a:ext cx="11507188" cy="66561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400"/>
              <a:buNone/>
            </a:pPr>
            <a:r>
              <a:rPr lang="en-US">
                <a:solidFill>
                  <a:schemeClr val="lt1"/>
                </a:solidFill>
              </a:rPr>
              <a:t>Khóa học: Phân tích dữ liệu</a:t>
            </a:r>
            <a:endParaRPr>
              <a:solidFill>
                <a:schemeClr val="lt1"/>
              </a:solidFill>
            </a:endParaRPr>
          </a:p>
        </p:txBody>
      </p:sp>
      <p:pic>
        <p:nvPicPr>
          <p:cNvPr id="114" name="Google Shape;114;p1"/>
          <p:cNvPicPr preferRelativeResize="0"/>
          <p:nvPr/>
        </p:nvPicPr>
        <p:blipFill rotWithShape="1">
          <a:blip r:embed="rId3">
            <a:alphaModFix/>
          </a:blip>
          <a:srcRect b="0" l="0" r="0" t="0"/>
          <a:stretch/>
        </p:blipFill>
        <p:spPr>
          <a:xfrm>
            <a:off x="4422177" y="442200"/>
            <a:ext cx="3347646" cy="1097830"/>
          </a:xfrm>
          <a:prstGeom prst="rect">
            <a:avLst/>
          </a:prstGeom>
          <a:noFill/>
          <a:ln>
            <a:noFill/>
          </a:ln>
        </p:spPr>
      </p:pic>
      <p:cxnSp>
        <p:nvCxnSpPr>
          <p:cNvPr id="115" name="Google Shape;115;p1"/>
          <p:cNvCxnSpPr/>
          <p:nvPr/>
        </p:nvCxnSpPr>
        <p:spPr>
          <a:xfrm>
            <a:off x="2477037" y="1741631"/>
            <a:ext cx="7237926"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48f8d22abc_0_41"/>
          <p:cNvSpPr txBox="1"/>
          <p:nvPr>
            <p:ph type="title"/>
          </p:nvPr>
        </p:nvSpPr>
        <p:spPr>
          <a:xfrm>
            <a:off x="1618012" y="4228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Right Join</a:t>
            </a:r>
            <a:endParaRPr/>
          </a:p>
        </p:txBody>
      </p:sp>
      <p:sp>
        <p:nvSpPr>
          <p:cNvPr id="188" name="Google Shape;188;g148f8d22abc_0_41"/>
          <p:cNvSpPr txBox="1"/>
          <p:nvPr>
            <p:ph idx="1" type="body"/>
          </p:nvPr>
        </p:nvSpPr>
        <p:spPr>
          <a:xfrm>
            <a:off x="838200" y="1753058"/>
            <a:ext cx="10515600" cy="4423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Ví dụ:</a:t>
            </a:r>
            <a:endParaRPr/>
          </a:p>
        </p:txBody>
      </p:sp>
      <p:sp>
        <p:nvSpPr>
          <p:cNvPr id="189" name="Google Shape;189;g148f8d22abc_0_41"/>
          <p:cNvSpPr/>
          <p:nvPr/>
        </p:nvSpPr>
        <p:spPr>
          <a:xfrm>
            <a:off x="1179278" y="2441592"/>
            <a:ext cx="98334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CD"/>
                </a:solidFill>
                <a:latin typeface="Calibri"/>
                <a:ea typeface="Calibri"/>
                <a:cs typeface="Calibri"/>
                <a:sym typeface="Calibri"/>
              </a:rPr>
              <a:t>SELECT</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column_name(s)</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FROM</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table1</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RIGHT</a:t>
            </a:r>
            <a:r>
              <a:rPr lang="en-US" sz="2400">
                <a:solidFill>
                  <a:schemeClr val="dk1"/>
                </a:solidFill>
                <a:latin typeface="Calibri"/>
                <a:ea typeface="Calibri"/>
                <a:cs typeface="Calibri"/>
                <a:sym typeface="Calibri"/>
              </a:rPr>
              <a:t> </a:t>
            </a:r>
            <a:r>
              <a:rPr lang="en-US" sz="2400">
                <a:solidFill>
                  <a:srgbClr val="0000CD"/>
                </a:solidFill>
                <a:latin typeface="Calibri"/>
                <a:ea typeface="Calibri"/>
                <a:cs typeface="Calibri"/>
                <a:sym typeface="Calibri"/>
              </a:rPr>
              <a:t>JOIN</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table2 </a:t>
            </a:r>
            <a:r>
              <a:rPr lang="en-US" sz="2400">
                <a:solidFill>
                  <a:srgbClr val="0000CD"/>
                </a:solidFill>
                <a:latin typeface="Calibri"/>
                <a:ea typeface="Calibri"/>
                <a:cs typeface="Calibri"/>
                <a:sym typeface="Calibri"/>
              </a:rPr>
              <a:t>ON</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table1.column_name </a:t>
            </a:r>
            <a:r>
              <a:rPr lang="en-US" sz="2400">
                <a:solidFill>
                  <a:schemeClr val="dk1"/>
                </a:solidFill>
                <a:latin typeface="Calibri"/>
                <a:ea typeface="Calibri"/>
                <a:cs typeface="Calibri"/>
                <a:sym typeface="Calibri"/>
              </a:rPr>
              <a:t>=</a:t>
            </a:r>
            <a:r>
              <a:rPr i="1" lang="en-US" sz="2400">
                <a:solidFill>
                  <a:schemeClr val="dk1"/>
                </a:solidFill>
                <a:latin typeface="Calibri"/>
                <a:ea typeface="Calibri"/>
                <a:cs typeface="Calibri"/>
                <a:sym typeface="Calibri"/>
              </a:rPr>
              <a:t> table2.column_name</a:t>
            </a:r>
            <a:r>
              <a:rPr lang="en-US" sz="2400">
                <a:solidFill>
                  <a:schemeClr val="dk1"/>
                </a:solidFill>
                <a:latin typeface="Calibri"/>
                <a:ea typeface="Calibri"/>
                <a:cs typeface="Calibri"/>
                <a:sym typeface="Calibri"/>
              </a:rPr>
              <a:t>;</a:t>
            </a:r>
            <a:endParaRPr/>
          </a:p>
        </p:txBody>
      </p:sp>
      <p:pic>
        <p:nvPicPr>
          <p:cNvPr descr="Picture 5" id="190" name="Google Shape;190;g148f8d22abc_0_41"/>
          <p:cNvPicPr preferRelativeResize="0"/>
          <p:nvPr/>
        </p:nvPicPr>
        <p:blipFill rotWithShape="1">
          <a:blip r:embed="rId3">
            <a:alphaModFix/>
          </a:blip>
          <a:srcRect b="0" l="0" r="0" t="0"/>
          <a:stretch/>
        </p:blipFill>
        <p:spPr>
          <a:xfrm>
            <a:off x="8919909" y="938872"/>
            <a:ext cx="2433891" cy="1764571"/>
          </a:xfrm>
          <a:prstGeom prst="rect">
            <a:avLst/>
          </a:prstGeom>
          <a:noFill/>
          <a:ln>
            <a:noFill/>
          </a:ln>
        </p:spPr>
      </p:pic>
      <p:sp>
        <p:nvSpPr>
          <p:cNvPr id="191" name="Google Shape;191;g148f8d22abc_0_41"/>
          <p:cNvSpPr/>
          <p:nvPr/>
        </p:nvSpPr>
        <p:spPr>
          <a:xfrm>
            <a:off x="1179278" y="4549676"/>
            <a:ext cx="101745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CD"/>
                </a:solidFill>
                <a:latin typeface="Calibri"/>
                <a:ea typeface="Calibri"/>
                <a:cs typeface="Calibri"/>
                <a:sym typeface="Calibri"/>
              </a:rPr>
              <a:t>SELECT</a:t>
            </a:r>
            <a:r>
              <a:rPr lang="en-US" sz="2400">
                <a:solidFill>
                  <a:srgbClr val="000000"/>
                </a:solidFill>
                <a:latin typeface="Calibri"/>
                <a:ea typeface="Calibri"/>
                <a:cs typeface="Calibri"/>
                <a:sym typeface="Calibri"/>
              </a:rPr>
              <a:t> orders.id, employees.last_name, employees.first_name</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FROM</a:t>
            </a:r>
            <a:r>
              <a:rPr lang="en-US" sz="2400">
                <a:solidFill>
                  <a:srgbClr val="000000"/>
                </a:solidFill>
                <a:latin typeface="Calibri"/>
                <a:ea typeface="Calibri"/>
                <a:cs typeface="Calibri"/>
                <a:sym typeface="Calibri"/>
              </a:rPr>
              <a:t> orders</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RIGHT</a:t>
            </a:r>
            <a:r>
              <a:rPr lang="en-US" sz="2400">
                <a:solidFill>
                  <a:srgbClr val="000000"/>
                </a:solidFill>
                <a:latin typeface="Calibri"/>
                <a:ea typeface="Calibri"/>
                <a:cs typeface="Calibri"/>
                <a:sym typeface="Calibri"/>
              </a:rPr>
              <a:t> </a:t>
            </a:r>
            <a:r>
              <a:rPr lang="en-US" sz="2400">
                <a:solidFill>
                  <a:srgbClr val="0000CD"/>
                </a:solidFill>
                <a:latin typeface="Calibri"/>
                <a:ea typeface="Calibri"/>
                <a:cs typeface="Calibri"/>
                <a:sym typeface="Calibri"/>
              </a:rPr>
              <a:t>JOIN</a:t>
            </a:r>
            <a:r>
              <a:rPr lang="en-US" sz="2400">
                <a:solidFill>
                  <a:srgbClr val="000000"/>
                </a:solidFill>
                <a:latin typeface="Calibri"/>
                <a:ea typeface="Calibri"/>
                <a:cs typeface="Calibri"/>
                <a:sym typeface="Calibri"/>
              </a:rPr>
              <a:t> employees </a:t>
            </a:r>
            <a:r>
              <a:rPr lang="en-US" sz="2400">
                <a:solidFill>
                  <a:srgbClr val="0000CD"/>
                </a:solidFill>
                <a:latin typeface="Calibri"/>
                <a:ea typeface="Calibri"/>
                <a:cs typeface="Calibri"/>
                <a:sym typeface="Calibri"/>
              </a:rPr>
              <a:t>ON</a:t>
            </a:r>
            <a:r>
              <a:rPr lang="en-US" sz="2400">
                <a:solidFill>
                  <a:srgbClr val="000000"/>
                </a:solidFill>
                <a:latin typeface="Calibri"/>
                <a:ea typeface="Calibri"/>
                <a:cs typeface="Calibri"/>
                <a:sym typeface="Calibri"/>
              </a:rPr>
              <a:t> orders.employee_id = employees.id</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ORDER</a:t>
            </a:r>
            <a:r>
              <a:rPr lang="en-US" sz="2400">
                <a:solidFill>
                  <a:srgbClr val="000000"/>
                </a:solidFill>
                <a:latin typeface="Calibri"/>
                <a:ea typeface="Calibri"/>
                <a:cs typeface="Calibri"/>
                <a:sym typeface="Calibri"/>
              </a:rPr>
              <a:t> </a:t>
            </a:r>
            <a:r>
              <a:rPr lang="en-US" sz="2400">
                <a:solidFill>
                  <a:srgbClr val="0000CD"/>
                </a:solidFill>
                <a:latin typeface="Calibri"/>
                <a:ea typeface="Calibri"/>
                <a:cs typeface="Calibri"/>
                <a:sym typeface="Calibri"/>
              </a:rPr>
              <a:t>BY</a:t>
            </a:r>
            <a:r>
              <a:rPr lang="en-US" sz="2400">
                <a:solidFill>
                  <a:srgbClr val="000000"/>
                </a:solidFill>
                <a:latin typeface="Calibri"/>
                <a:ea typeface="Calibri"/>
                <a:cs typeface="Calibri"/>
                <a:sym typeface="Calibri"/>
              </a:rPr>
              <a:t> orders.id;</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48f8d22abc_0_50"/>
          <p:cNvSpPr txBox="1"/>
          <p:nvPr>
            <p:ph type="title"/>
          </p:nvPr>
        </p:nvSpPr>
        <p:spPr>
          <a:xfrm>
            <a:off x="1618012" y="4228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Full Outer Join</a:t>
            </a:r>
            <a:endParaRPr/>
          </a:p>
        </p:txBody>
      </p:sp>
      <p:sp>
        <p:nvSpPr>
          <p:cNvPr id="198" name="Google Shape;198;g148f8d22abc_0_50"/>
          <p:cNvSpPr txBox="1"/>
          <p:nvPr>
            <p:ph idx="1" type="body"/>
          </p:nvPr>
        </p:nvSpPr>
        <p:spPr>
          <a:xfrm>
            <a:off x="838200" y="2047460"/>
            <a:ext cx="10515600" cy="4129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Ví dụ:</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99" name="Google Shape;199;g148f8d22abc_0_50"/>
          <p:cNvSpPr/>
          <p:nvPr/>
        </p:nvSpPr>
        <p:spPr>
          <a:xfrm>
            <a:off x="1331844" y="2676360"/>
            <a:ext cx="100221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CD"/>
                </a:solidFill>
                <a:latin typeface="Calibri"/>
                <a:ea typeface="Calibri"/>
                <a:cs typeface="Calibri"/>
                <a:sym typeface="Calibri"/>
              </a:rPr>
              <a:t>SELECT</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column_name(s)</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FROM</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table1</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FULL</a:t>
            </a:r>
            <a:r>
              <a:rPr lang="en-US" sz="2400">
                <a:solidFill>
                  <a:schemeClr val="dk1"/>
                </a:solidFill>
                <a:latin typeface="Calibri"/>
                <a:ea typeface="Calibri"/>
                <a:cs typeface="Calibri"/>
                <a:sym typeface="Calibri"/>
              </a:rPr>
              <a:t> </a:t>
            </a:r>
            <a:r>
              <a:rPr lang="en-US" sz="2400">
                <a:solidFill>
                  <a:srgbClr val="0000CD"/>
                </a:solidFill>
                <a:latin typeface="Calibri"/>
                <a:ea typeface="Calibri"/>
                <a:cs typeface="Calibri"/>
                <a:sym typeface="Calibri"/>
              </a:rPr>
              <a:t>OUTER</a:t>
            </a:r>
            <a:r>
              <a:rPr lang="en-US" sz="2400">
                <a:solidFill>
                  <a:schemeClr val="dk1"/>
                </a:solidFill>
                <a:latin typeface="Calibri"/>
                <a:ea typeface="Calibri"/>
                <a:cs typeface="Calibri"/>
                <a:sym typeface="Calibri"/>
              </a:rPr>
              <a:t> </a:t>
            </a:r>
            <a:r>
              <a:rPr lang="en-US" sz="2400">
                <a:solidFill>
                  <a:srgbClr val="0000CD"/>
                </a:solidFill>
                <a:latin typeface="Calibri"/>
                <a:ea typeface="Calibri"/>
                <a:cs typeface="Calibri"/>
                <a:sym typeface="Calibri"/>
              </a:rPr>
              <a:t>JOIN</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table2 </a:t>
            </a:r>
            <a:r>
              <a:rPr lang="en-US" sz="2400">
                <a:solidFill>
                  <a:srgbClr val="0000CD"/>
                </a:solidFill>
                <a:latin typeface="Calibri"/>
                <a:ea typeface="Calibri"/>
                <a:cs typeface="Calibri"/>
                <a:sym typeface="Calibri"/>
              </a:rPr>
              <a:t>ON</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table1.column_name </a:t>
            </a:r>
            <a:r>
              <a:rPr lang="en-US" sz="2400">
                <a:solidFill>
                  <a:schemeClr val="dk1"/>
                </a:solidFill>
                <a:latin typeface="Calibri"/>
                <a:ea typeface="Calibri"/>
                <a:cs typeface="Calibri"/>
                <a:sym typeface="Calibri"/>
              </a:rPr>
              <a:t>=</a:t>
            </a:r>
            <a:r>
              <a:rPr i="1" lang="en-US" sz="2400">
                <a:solidFill>
                  <a:schemeClr val="dk1"/>
                </a:solidFill>
                <a:latin typeface="Calibri"/>
                <a:ea typeface="Calibri"/>
                <a:cs typeface="Calibri"/>
                <a:sym typeface="Calibri"/>
              </a:rPr>
              <a:t> table2.column_name</a:t>
            </a:r>
            <a:r>
              <a:rPr lang="en-US" sz="2400">
                <a:solidFill>
                  <a:schemeClr val="dk1"/>
                </a:solidFill>
                <a:latin typeface="Calibri"/>
                <a:ea typeface="Calibri"/>
                <a:cs typeface="Calibri"/>
                <a:sym typeface="Calibri"/>
              </a:rPr>
              <a:t>; </a:t>
            </a:r>
            <a:endParaRPr/>
          </a:p>
        </p:txBody>
      </p:sp>
      <p:pic>
        <p:nvPicPr>
          <p:cNvPr descr="Picture 6" id="200" name="Google Shape;200;g148f8d22abc_0_50"/>
          <p:cNvPicPr preferRelativeResize="0"/>
          <p:nvPr/>
        </p:nvPicPr>
        <p:blipFill rotWithShape="1">
          <a:blip r:embed="rId3">
            <a:alphaModFix/>
          </a:blip>
          <a:srcRect b="0" l="0" r="0" t="0"/>
          <a:stretch/>
        </p:blipFill>
        <p:spPr>
          <a:xfrm>
            <a:off x="9154412" y="973606"/>
            <a:ext cx="2523074" cy="1829229"/>
          </a:xfrm>
          <a:prstGeom prst="rect">
            <a:avLst/>
          </a:prstGeom>
          <a:noFill/>
          <a:ln>
            <a:noFill/>
          </a:ln>
        </p:spPr>
      </p:pic>
      <p:sp>
        <p:nvSpPr>
          <p:cNvPr id="201" name="Google Shape;201;g148f8d22abc_0_50"/>
          <p:cNvSpPr/>
          <p:nvPr/>
        </p:nvSpPr>
        <p:spPr>
          <a:xfrm>
            <a:off x="1331844" y="4585836"/>
            <a:ext cx="103455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CD"/>
                </a:solidFill>
                <a:latin typeface="Calibri"/>
                <a:ea typeface="Calibri"/>
                <a:cs typeface="Calibri"/>
                <a:sym typeface="Calibri"/>
              </a:rPr>
              <a:t>SELECT</a:t>
            </a:r>
            <a:r>
              <a:rPr lang="en-US" sz="2400">
                <a:solidFill>
                  <a:srgbClr val="000000"/>
                </a:solidFill>
                <a:latin typeface="Calibri"/>
                <a:ea typeface="Calibri"/>
                <a:cs typeface="Calibri"/>
                <a:sym typeface="Calibri"/>
              </a:rPr>
              <a:t> customers.name, orders.id</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FROM</a:t>
            </a:r>
            <a:r>
              <a:rPr lang="en-US" sz="2400">
                <a:solidFill>
                  <a:srgbClr val="000000"/>
                </a:solidFill>
                <a:latin typeface="Calibri"/>
                <a:ea typeface="Calibri"/>
                <a:cs typeface="Calibri"/>
                <a:sym typeface="Calibri"/>
              </a:rPr>
              <a:t> customers</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FULL</a:t>
            </a:r>
            <a:r>
              <a:rPr lang="en-US" sz="2400">
                <a:solidFill>
                  <a:srgbClr val="000000"/>
                </a:solidFill>
                <a:latin typeface="Calibri"/>
                <a:ea typeface="Calibri"/>
                <a:cs typeface="Calibri"/>
                <a:sym typeface="Calibri"/>
              </a:rPr>
              <a:t> </a:t>
            </a:r>
            <a:r>
              <a:rPr lang="en-US" sz="2400">
                <a:solidFill>
                  <a:srgbClr val="0000CD"/>
                </a:solidFill>
                <a:latin typeface="Calibri"/>
                <a:ea typeface="Calibri"/>
                <a:cs typeface="Calibri"/>
                <a:sym typeface="Calibri"/>
              </a:rPr>
              <a:t>OUTER</a:t>
            </a:r>
            <a:r>
              <a:rPr lang="en-US" sz="2400">
                <a:solidFill>
                  <a:srgbClr val="000000"/>
                </a:solidFill>
                <a:latin typeface="Calibri"/>
                <a:ea typeface="Calibri"/>
                <a:cs typeface="Calibri"/>
                <a:sym typeface="Calibri"/>
              </a:rPr>
              <a:t> </a:t>
            </a:r>
            <a:r>
              <a:rPr lang="en-US" sz="2400">
                <a:solidFill>
                  <a:srgbClr val="0000CD"/>
                </a:solidFill>
                <a:latin typeface="Calibri"/>
                <a:ea typeface="Calibri"/>
                <a:cs typeface="Calibri"/>
                <a:sym typeface="Calibri"/>
              </a:rPr>
              <a:t>JOIN</a:t>
            </a:r>
            <a:r>
              <a:rPr lang="en-US" sz="2400">
                <a:solidFill>
                  <a:srgbClr val="000000"/>
                </a:solidFill>
                <a:latin typeface="Calibri"/>
                <a:ea typeface="Calibri"/>
                <a:cs typeface="Calibri"/>
                <a:sym typeface="Calibri"/>
              </a:rPr>
              <a:t> orders </a:t>
            </a:r>
            <a:r>
              <a:rPr lang="en-US" sz="2400">
                <a:solidFill>
                  <a:srgbClr val="0000CD"/>
                </a:solidFill>
                <a:latin typeface="Calibri"/>
                <a:ea typeface="Calibri"/>
                <a:cs typeface="Calibri"/>
                <a:sym typeface="Calibri"/>
              </a:rPr>
              <a:t>ON</a:t>
            </a:r>
            <a:r>
              <a:rPr lang="en-US" sz="2400">
                <a:solidFill>
                  <a:srgbClr val="000000"/>
                </a:solidFill>
                <a:latin typeface="Calibri"/>
                <a:ea typeface="Calibri"/>
                <a:cs typeface="Calibri"/>
                <a:sym typeface="Calibri"/>
              </a:rPr>
              <a:t> customers.id=orders.customer_id</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ORDER</a:t>
            </a:r>
            <a:r>
              <a:rPr lang="en-US" sz="2400">
                <a:solidFill>
                  <a:srgbClr val="000000"/>
                </a:solidFill>
                <a:latin typeface="Calibri"/>
                <a:ea typeface="Calibri"/>
                <a:cs typeface="Calibri"/>
                <a:sym typeface="Calibri"/>
              </a:rPr>
              <a:t> </a:t>
            </a:r>
            <a:r>
              <a:rPr lang="en-US" sz="2400">
                <a:solidFill>
                  <a:srgbClr val="0000CD"/>
                </a:solidFill>
                <a:latin typeface="Calibri"/>
                <a:ea typeface="Calibri"/>
                <a:cs typeface="Calibri"/>
                <a:sym typeface="Calibri"/>
              </a:rPr>
              <a:t>BY</a:t>
            </a:r>
            <a:r>
              <a:rPr lang="en-US" sz="2400">
                <a:solidFill>
                  <a:srgbClr val="000000"/>
                </a:solidFill>
                <a:latin typeface="Calibri"/>
                <a:ea typeface="Calibri"/>
                <a:cs typeface="Calibri"/>
                <a:sym typeface="Calibri"/>
              </a:rPr>
              <a:t> customers.name;</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48f8d22abc_0_59"/>
          <p:cNvSpPr txBox="1"/>
          <p:nvPr>
            <p:ph type="title"/>
          </p:nvPr>
        </p:nvSpPr>
        <p:spPr>
          <a:xfrm>
            <a:off x="1618012" y="4228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b="1" i="0" lang="en-US" sz="4000">
                <a:solidFill>
                  <a:schemeClr val="dk1"/>
                </a:solidFill>
                <a:latin typeface="Open Sans SemiBold"/>
                <a:ea typeface="Open Sans SemiBold"/>
                <a:cs typeface="Open Sans SemiBold"/>
                <a:sym typeface="Open Sans SemiBold"/>
              </a:rPr>
              <a:t>JOIN nhiều hơn 2 bảng</a:t>
            </a:r>
            <a:endParaRPr/>
          </a:p>
        </p:txBody>
      </p:sp>
      <p:sp>
        <p:nvSpPr>
          <p:cNvPr id="208" name="Google Shape;208;g148f8d22abc_0_59"/>
          <p:cNvSpPr txBox="1"/>
          <p:nvPr>
            <p:ph idx="1" type="body"/>
          </p:nvPr>
        </p:nvSpPr>
        <p:spPr>
          <a:xfrm>
            <a:off x="838200" y="1348740"/>
            <a:ext cx="10515600" cy="49098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Có thể JOIN nối tiếp giữa nhiều bảng</a:t>
            </a:r>
            <a:endParaRPr/>
          </a:p>
          <a:p>
            <a:pPr indent="-228600" lvl="0" marL="228600" rtl="0" algn="l">
              <a:lnSpc>
                <a:spcPct val="90000"/>
              </a:lnSpc>
              <a:spcBef>
                <a:spcPts val="1000"/>
              </a:spcBef>
              <a:spcAft>
                <a:spcPts val="0"/>
              </a:spcAft>
              <a:buClr>
                <a:schemeClr val="dk1"/>
              </a:buClr>
              <a:buSzPts val="2800"/>
              <a:buChar char="•"/>
            </a:pPr>
            <a:r>
              <a:rPr lang="en-US"/>
              <a:t>Ví dụ:</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Lưu ý: </a:t>
            </a:r>
            <a:r>
              <a:rPr b="0" lang="en-US"/>
              <a:t>Từ khoá </a:t>
            </a:r>
            <a:r>
              <a:rPr b="0" lang="en-US">
                <a:solidFill>
                  <a:srgbClr val="0000CD"/>
                </a:solidFill>
                <a:latin typeface="Consolas"/>
                <a:ea typeface="Consolas"/>
                <a:cs typeface="Consolas"/>
                <a:sym typeface="Consolas"/>
              </a:rPr>
              <a:t>AS</a:t>
            </a:r>
            <a:r>
              <a:rPr b="0" lang="en-US"/>
              <a:t> được sử dụng để đổi tên trường khi truy vấn.</a:t>
            </a:r>
            <a:endParaRPr/>
          </a:p>
        </p:txBody>
      </p:sp>
      <p:sp>
        <p:nvSpPr>
          <p:cNvPr id="209" name="Google Shape;209;g148f8d22abc_0_59"/>
          <p:cNvSpPr txBox="1"/>
          <p:nvPr/>
        </p:nvSpPr>
        <p:spPr>
          <a:xfrm>
            <a:off x="1249680" y="2653029"/>
            <a:ext cx="10515600" cy="15699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2400">
                <a:solidFill>
                  <a:srgbClr val="0000CD"/>
                </a:solidFill>
                <a:latin typeface="Consolas"/>
                <a:ea typeface="Consolas"/>
                <a:cs typeface="Consolas"/>
                <a:sym typeface="Consolas"/>
              </a:rPr>
              <a:t>SELECT</a:t>
            </a:r>
            <a:r>
              <a:rPr lang="en-US" sz="2400">
                <a:solidFill>
                  <a:srgbClr val="000000"/>
                </a:solidFill>
                <a:latin typeface="Consolas"/>
                <a:ea typeface="Consolas"/>
                <a:cs typeface="Consolas"/>
                <a:sym typeface="Consolas"/>
              </a:rPr>
              <a:t> orders.id, customers.name, shippers.name </a:t>
            </a:r>
            <a:r>
              <a:rPr lang="en-US" sz="2400">
                <a:solidFill>
                  <a:srgbClr val="0000CD"/>
                </a:solidFill>
                <a:latin typeface="Consolas"/>
                <a:ea typeface="Consolas"/>
                <a:cs typeface="Consolas"/>
                <a:sym typeface="Consolas"/>
              </a:rPr>
              <a:t>AS</a:t>
            </a:r>
            <a:r>
              <a:rPr lang="en-US" sz="2400">
                <a:solidFill>
                  <a:srgbClr val="000000"/>
                </a:solidFill>
                <a:latin typeface="Consolas"/>
                <a:ea typeface="Consolas"/>
                <a:cs typeface="Consolas"/>
                <a:sym typeface="Consolas"/>
              </a:rPr>
              <a:t> shipper</a:t>
            </a:r>
            <a:br>
              <a:rPr lang="en-US" sz="2400">
                <a:solidFill>
                  <a:srgbClr val="000000"/>
                </a:solidFill>
                <a:latin typeface="Consolas"/>
                <a:ea typeface="Consolas"/>
                <a:cs typeface="Consolas"/>
                <a:sym typeface="Consolas"/>
              </a:rPr>
            </a:br>
            <a:r>
              <a:rPr lang="en-US" sz="2400">
                <a:solidFill>
                  <a:srgbClr val="0000CD"/>
                </a:solidFill>
                <a:latin typeface="Consolas"/>
                <a:ea typeface="Consolas"/>
                <a:cs typeface="Consolas"/>
                <a:sym typeface="Consolas"/>
              </a:rPr>
              <a:t>FROM</a:t>
            </a:r>
            <a:r>
              <a:rPr lang="en-US" sz="2400">
                <a:solidFill>
                  <a:srgbClr val="000000"/>
                </a:solidFill>
                <a:latin typeface="Consolas"/>
                <a:ea typeface="Consolas"/>
                <a:cs typeface="Consolas"/>
                <a:sym typeface="Consolas"/>
              </a:rPr>
              <a:t> ((orders</a:t>
            </a:r>
            <a:br>
              <a:rPr lang="en-US" sz="2400">
                <a:solidFill>
                  <a:srgbClr val="000000"/>
                </a:solidFill>
                <a:latin typeface="Consolas"/>
                <a:ea typeface="Consolas"/>
                <a:cs typeface="Consolas"/>
                <a:sym typeface="Consolas"/>
              </a:rPr>
            </a:br>
            <a:r>
              <a:rPr lang="en-US" sz="2400">
                <a:solidFill>
                  <a:srgbClr val="0000CD"/>
                </a:solidFill>
                <a:latin typeface="Consolas"/>
                <a:ea typeface="Consolas"/>
                <a:cs typeface="Consolas"/>
                <a:sym typeface="Consolas"/>
              </a:rPr>
              <a:t>INNER</a:t>
            </a:r>
            <a:r>
              <a:rPr lang="en-US" sz="2400">
                <a:solidFill>
                  <a:srgbClr val="000000"/>
                </a:solidFill>
                <a:latin typeface="Consolas"/>
                <a:ea typeface="Consolas"/>
                <a:cs typeface="Consolas"/>
                <a:sym typeface="Consolas"/>
              </a:rPr>
              <a:t> </a:t>
            </a:r>
            <a:r>
              <a:rPr lang="en-US" sz="2400">
                <a:solidFill>
                  <a:srgbClr val="0000CD"/>
                </a:solidFill>
                <a:latin typeface="Consolas"/>
                <a:ea typeface="Consolas"/>
                <a:cs typeface="Consolas"/>
                <a:sym typeface="Consolas"/>
              </a:rPr>
              <a:t>JOIN</a:t>
            </a:r>
            <a:r>
              <a:rPr lang="en-US" sz="2400">
                <a:solidFill>
                  <a:srgbClr val="000000"/>
                </a:solidFill>
                <a:latin typeface="Consolas"/>
                <a:ea typeface="Consolas"/>
                <a:cs typeface="Consolas"/>
                <a:sym typeface="Consolas"/>
              </a:rPr>
              <a:t> customers </a:t>
            </a:r>
            <a:r>
              <a:rPr lang="en-US" sz="2400">
                <a:solidFill>
                  <a:srgbClr val="0000CD"/>
                </a:solidFill>
                <a:latin typeface="Consolas"/>
                <a:ea typeface="Consolas"/>
                <a:cs typeface="Consolas"/>
                <a:sym typeface="Consolas"/>
              </a:rPr>
              <a:t>ON</a:t>
            </a:r>
            <a:r>
              <a:rPr lang="en-US" sz="2400">
                <a:solidFill>
                  <a:srgbClr val="000000"/>
                </a:solidFill>
                <a:latin typeface="Consolas"/>
                <a:ea typeface="Consolas"/>
                <a:cs typeface="Consolas"/>
                <a:sym typeface="Consolas"/>
              </a:rPr>
              <a:t> orders.customer_id = customers.id)</a:t>
            </a:r>
            <a:br>
              <a:rPr lang="en-US" sz="2400">
                <a:solidFill>
                  <a:srgbClr val="000000"/>
                </a:solidFill>
                <a:latin typeface="Consolas"/>
                <a:ea typeface="Consolas"/>
                <a:cs typeface="Consolas"/>
                <a:sym typeface="Consolas"/>
              </a:rPr>
            </a:br>
            <a:r>
              <a:rPr lang="en-US" sz="2400">
                <a:solidFill>
                  <a:srgbClr val="0000CD"/>
                </a:solidFill>
                <a:latin typeface="Consolas"/>
                <a:ea typeface="Consolas"/>
                <a:cs typeface="Consolas"/>
                <a:sym typeface="Consolas"/>
              </a:rPr>
              <a:t>INNER</a:t>
            </a:r>
            <a:r>
              <a:rPr lang="en-US" sz="2400">
                <a:solidFill>
                  <a:srgbClr val="000000"/>
                </a:solidFill>
                <a:latin typeface="Consolas"/>
                <a:ea typeface="Consolas"/>
                <a:cs typeface="Consolas"/>
                <a:sym typeface="Consolas"/>
              </a:rPr>
              <a:t> </a:t>
            </a:r>
            <a:r>
              <a:rPr lang="en-US" sz="2400">
                <a:solidFill>
                  <a:srgbClr val="0000CD"/>
                </a:solidFill>
                <a:latin typeface="Consolas"/>
                <a:ea typeface="Consolas"/>
                <a:cs typeface="Consolas"/>
                <a:sym typeface="Consolas"/>
              </a:rPr>
              <a:t>JOIN</a:t>
            </a:r>
            <a:r>
              <a:rPr lang="en-US" sz="2400">
                <a:solidFill>
                  <a:srgbClr val="000000"/>
                </a:solidFill>
                <a:latin typeface="Consolas"/>
                <a:ea typeface="Consolas"/>
                <a:cs typeface="Consolas"/>
                <a:sym typeface="Consolas"/>
              </a:rPr>
              <a:t> shippers </a:t>
            </a:r>
            <a:r>
              <a:rPr lang="en-US" sz="2400">
                <a:solidFill>
                  <a:srgbClr val="0000CD"/>
                </a:solidFill>
                <a:latin typeface="Consolas"/>
                <a:ea typeface="Consolas"/>
                <a:cs typeface="Consolas"/>
                <a:sym typeface="Consolas"/>
              </a:rPr>
              <a:t>ON</a:t>
            </a:r>
            <a:r>
              <a:rPr lang="en-US" sz="2400">
                <a:solidFill>
                  <a:srgbClr val="000000"/>
                </a:solidFill>
                <a:latin typeface="Consolas"/>
                <a:ea typeface="Consolas"/>
                <a:cs typeface="Consolas"/>
                <a:sym typeface="Consolas"/>
              </a:rPr>
              <a:t> orders.shipper_id = shippers.id);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48f8d22abc_2_12"/>
          <p:cNvSpPr txBox="1"/>
          <p:nvPr>
            <p:ph type="title"/>
          </p:nvPr>
        </p:nvSpPr>
        <p:spPr>
          <a:xfrm>
            <a:off x="1456706" y="1685987"/>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UNION</a:t>
            </a:r>
            <a:endParaRPr/>
          </a:p>
        </p:txBody>
      </p:sp>
      <p:sp>
        <p:nvSpPr>
          <p:cNvPr id="216" name="Google Shape;216;g148f8d22abc_2_12"/>
          <p:cNvSpPr txBox="1"/>
          <p:nvPr>
            <p:ph idx="1" type="body"/>
          </p:nvPr>
        </p:nvSpPr>
        <p:spPr>
          <a:xfrm>
            <a:off x="1456706" y="4565712"/>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48f8d22abc_2_18"/>
          <p:cNvSpPr txBox="1"/>
          <p:nvPr>
            <p:ph type="title"/>
          </p:nvPr>
        </p:nvSpPr>
        <p:spPr>
          <a:xfrm>
            <a:off x="1618012" y="4228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Toán tử UNION</a:t>
            </a:r>
            <a:endParaRPr/>
          </a:p>
        </p:txBody>
      </p:sp>
      <p:sp>
        <p:nvSpPr>
          <p:cNvPr id="223" name="Google Shape;223;g148f8d22abc_2_18"/>
          <p:cNvSpPr txBox="1"/>
          <p:nvPr>
            <p:ph idx="1" type="body"/>
          </p:nvPr>
        </p:nvSpPr>
        <p:spPr>
          <a:xfrm>
            <a:off x="1618012" y="150278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Toán tử UNION được sử dụng để kết hợp tập hợp kết quả của hai hoặc nhiều câu lệnh </a:t>
            </a:r>
            <a:r>
              <a:rPr b="1" lang="en-US"/>
              <a:t>SELECT</a:t>
            </a:r>
            <a:r>
              <a:rPr lang="en-US"/>
              <a:t>.</a:t>
            </a:r>
            <a:endParaRPr/>
          </a:p>
          <a:p>
            <a:pPr indent="0" lvl="0" marL="0" rtl="0" algn="l">
              <a:spcBef>
                <a:spcPts val="1000"/>
              </a:spcBef>
              <a:spcAft>
                <a:spcPts val="0"/>
              </a:spcAft>
              <a:buNone/>
            </a:pPr>
            <a:r>
              <a:t/>
            </a:r>
            <a:endParaRPr i="1"/>
          </a:p>
          <a:p>
            <a:pPr indent="0" lvl="0" marL="0" rtl="0" algn="l">
              <a:spcBef>
                <a:spcPts val="1000"/>
              </a:spcBef>
              <a:spcAft>
                <a:spcPts val="0"/>
              </a:spcAft>
              <a:buNone/>
            </a:pPr>
            <a:r>
              <a:t/>
            </a:r>
            <a:endParaRPr i="1"/>
          </a:p>
          <a:p>
            <a:pPr indent="0" lvl="0" marL="0" rtl="0" algn="l">
              <a:spcBef>
                <a:spcPts val="1000"/>
              </a:spcBef>
              <a:spcAft>
                <a:spcPts val="0"/>
              </a:spcAft>
              <a:buNone/>
            </a:pPr>
            <a:r>
              <a:t/>
            </a:r>
            <a:endParaRPr i="1"/>
          </a:p>
          <a:p>
            <a:pPr indent="0" lvl="0" marL="0" rtl="0" algn="l">
              <a:spcBef>
                <a:spcPts val="1000"/>
              </a:spcBef>
              <a:spcAft>
                <a:spcPts val="0"/>
              </a:spcAft>
              <a:buNone/>
            </a:pPr>
            <a:r>
              <a:rPr i="1" lang="en-US"/>
              <a:t>Lưu ý</a:t>
            </a:r>
            <a:endParaRPr i="1"/>
          </a:p>
          <a:p>
            <a:pPr indent="-406400" lvl="0" marL="457200" rtl="0" algn="l">
              <a:spcBef>
                <a:spcPts val="1000"/>
              </a:spcBef>
              <a:spcAft>
                <a:spcPts val="0"/>
              </a:spcAft>
              <a:buSzPts val="2800"/>
              <a:buChar char="•"/>
            </a:pPr>
            <a:r>
              <a:rPr lang="en-US"/>
              <a:t>Mọi câu lệnh </a:t>
            </a:r>
            <a:r>
              <a:rPr b="1" lang="en-US"/>
              <a:t>SELECT</a:t>
            </a:r>
            <a:r>
              <a:rPr lang="en-US"/>
              <a:t> trong </a:t>
            </a:r>
            <a:r>
              <a:rPr b="1" lang="en-US"/>
              <a:t>UNION</a:t>
            </a:r>
            <a:r>
              <a:rPr lang="en-US"/>
              <a:t> phải có cùng số cột</a:t>
            </a:r>
            <a:endParaRPr/>
          </a:p>
          <a:p>
            <a:pPr indent="-406400" lvl="0" marL="457200" rtl="0" algn="l">
              <a:spcBef>
                <a:spcPts val="0"/>
              </a:spcBef>
              <a:spcAft>
                <a:spcPts val="0"/>
              </a:spcAft>
              <a:buSzPts val="2800"/>
              <a:buChar char="•"/>
            </a:pPr>
            <a:r>
              <a:rPr lang="en-US"/>
              <a:t>Các cột phải có kiểu dữ liệu tương tự</a:t>
            </a:r>
            <a:endParaRPr/>
          </a:p>
          <a:p>
            <a:pPr indent="-406400" lvl="0" marL="457200" rtl="0" algn="l">
              <a:spcBef>
                <a:spcPts val="0"/>
              </a:spcBef>
              <a:spcAft>
                <a:spcPts val="0"/>
              </a:spcAft>
              <a:buSzPts val="2800"/>
              <a:buChar char="•"/>
            </a:pPr>
            <a:r>
              <a:rPr lang="en-US"/>
              <a:t>Các cột trong mọi câu lệnh </a:t>
            </a:r>
            <a:r>
              <a:rPr b="1" lang="en-US"/>
              <a:t>SELECT</a:t>
            </a:r>
            <a:r>
              <a:rPr lang="en-US"/>
              <a:t> cùng một thứ tự</a:t>
            </a:r>
            <a:endParaRPr/>
          </a:p>
        </p:txBody>
      </p:sp>
      <p:sp>
        <p:nvSpPr>
          <p:cNvPr id="224" name="Google Shape;224;g148f8d22abc_2_18"/>
          <p:cNvSpPr txBox="1"/>
          <p:nvPr/>
        </p:nvSpPr>
        <p:spPr>
          <a:xfrm>
            <a:off x="3668202" y="2559945"/>
            <a:ext cx="6415200" cy="12006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SzPts val="1100"/>
              <a:buNone/>
            </a:pPr>
            <a:r>
              <a:rPr lang="en-US" sz="2400">
                <a:solidFill>
                  <a:srgbClr val="0000CD"/>
                </a:solidFill>
                <a:latin typeface="Consolas"/>
                <a:ea typeface="Consolas"/>
                <a:cs typeface="Consolas"/>
                <a:sym typeface="Consolas"/>
              </a:rPr>
              <a:t>SELECT</a:t>
            </a:r>
            <a:r>
              <a:rPr lang="en-US" sz="2400">
                <a:latin typeface="Consolas"/>
                <a:ea typeface="Consolas"/>
                <a:cs typeface="Consolas"/>
                <a:sym typeface="Consolas"/>
              </a:rPr>
              <a:t> column_name(s) </a:t>
            </a:r>
            <a:r>
              <a:rPr lang="en-US" sz="2400">
                <a:solidFill>
                  <a:srgbClr val="0000CD"/>
                </a:solidFill>
                <a:latin typeface="Consolas"/>
                <a:ea typeface="Consolas"/>
                <a:cs typeface="Consolas"/>
                <a:sym typeface="Consolas"/>
              </a:rPr>
              <a:t>FROM</a:t>
            </a:r>
            <a:r>
              <a:rPr lang="en-US" sz="2400">
                <a:latin typeface="Consolas"/>
                <a:ea typeface="Consolas"/>
                <a:cs typeface="Consolas"/>
                <a:sym typeface="Consolas"/>
              </a:rPr>
              <a:t> table1</a:t>
            </a:r>
            <a:endParaRPr sz="2400">
              <a:latin typeface="Consolas"/>
              <a:ea typeface="Consolas"/>
              <a:cs typeface="Consolas"/>
              <a:sym typeface="Consolas"/>
            </a:endParaRPr>
          </a:p>
          <a:p>
            <a:pPr indent="0" lvl="0" marL="0" rtl="0" algn="l">
              <a:spcBef>
                <a:spcPts val="0"/>
              </a:spcBef>
              <a:spcAft>
                <a:spcPts val="0"/>
              </a:spcAft>
              <a:buNone/>
            </a:pPr>
            <a:r>
              <a:rPr lang="en-US" sz="2400">
                <a:solidFill>
                  <a:srgbClr val="0000CD"/>
                </a:solidFill>
                <a:latin typeface="Consolas"/>
                <a:ea typeface="Consolas"/>
                <a:cs typeface="Consolas"/>
                <a:sym typeface="Consolas"/>
              </a:rPr>
              <a:t>UNION</a:t>
            </a:r>
            <a:endParaRPr sz="2400">
              <a:latin typeface="Consolas"/>
              <a:ea typeface="Consolas"/>
              <a:cs typeface="Consolas"/>
              <a:sym typeface="Consolas"/>
            </a:endParaRPr>
          </a:p>
          <a:p>
            <a:pPr indent="0" lvl="0" marL="0" marR="0" rtl="0" algn="l">
              <a:spcBef>
                <a:spcPts val="0"/>
              </a:spcBef>
              <a:spcAft>
                <a:spcPts val="0"/>
              </a:spcAft>
              <a:buSzPts val="1100"/>
              <a:buNone/>
            </a:pPr>
            <a:r>
              <a:rPr lang="en-US" sz="2400">
                <a:solidFill>
                  <a:srgbClr val="0000CD"/>
                </a:solidFill>
                <a:latin typeface="Consolas"/>
                <a:ea typeface="Consolas"/>
                <a:cs typeface="Consolas"/>
                <a:sym typeface="Consolas"/>
              </a:rPr>
              <a:t>SELECT</a:t>
            </a:r>
            <a:r>
              <a:rPr lang="en-US" sz="2400">
                <a:latin typeface="Consolas"/>
                <a:ea typeface="Consolas"/>
                <a:cs typeface="Consolas"/>
                <a:sym typeface="Consolas"/>
              </a:rPr>
              <a:t> column_name(s) </a:t>
            </a:r>
            <a:r>
              <a:rPr lang="en-US" sz="2400">
                <a:solidFill>
                  <a:srgbClr val="0000CD"/>
                </a:solidFill>
                <a:latin typeface="Consolas"/>
                <a:ea typeface="Consolas"/>
                <a:cs typeface="Consolas"/>
                <a:sym typeface="Consolas"/>
              </a:rPr>
              <a:t>FROM</a:t>
            </a:r>
            <a:r>
              <a:rPr lang="en-US" sz="2400">
                <a:latin typeface="Consolas"/>
                <a:ea typeface="Consolas"/>
                <a:cs typeface="Consolas"/>
                <a:sym typeface="Consolas"/>
              </a:rPr>
              <a:t> table2; </a:t>
            </a:r>
            <a:endParaRPr sz="24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48f8d22abc_2_6"/>
          <p:cNvSpPr txBox="1"/>
          <p:nvPr>
            <p:ph type="title"/>
          </p:nvPr>
        </p:nvSpPr>
        <p:spPr>
          <a:xfrm>
            <a:off x="1456706" y="1685987"/>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SUBQUERY</a:t>
            </a:r>
            <a:endParaRPr/>
          </a:p>
        </p:txBody>
      </p:sp>
      <p:sp>
        <p:nvSpPr>
          <p:cNvPr id="231" name="Google Shape;231;g148f8d22abc_2_6"/>
          <p:cNvSpPr txBox="1"/>
          <p:nvPr>
            <p:ph idx="1" type="body"/>
          </p:nvPr>
        </p:nvSpPr>
        <p:spPr>
          <a:xfrm>
            <a:off x="1456706" y="4565712"/>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Truy vấn con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48f8d22abc_2_131"/>
          <p:cNvSpPr txBox="1"/>
          <p:nvPr>
            <p:ph type="title"/>
          </p:nvPr>
        </p:nvSpPr>
        <p:spPr>
          <a:xfrm>
            <a:off x="1618012" y="4228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Khái niệm SUBQUERY</a:t>
            </a:r>
            <a:endParaRPr/>
          </a:p>
        </p:txBody>
      </p:sp>
      <p:sp>
        <p:nvSpPr>
          <p:cNvPr id="238" name="Google Shape;238;g148f8d22abc_2_131"/>
          <p:cNvSpPr txBox="1"/>
          <p:nvPr>
            <p:ph idx="1" type="body"/>
          </p:nvPr>
        </p:nvSpPr>
        <p:spPr>
          <a:xfrm>
            <a:off x="1618000" y="1585833"/>
            <a:ext cx="10515600" cy="242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Subquery (truy vấn con) là một truy vấn trong một truy vấn khác</a:t>
            </a:r>
            <a:r>
              <a:rPr lang="en-US"/>
              <a:t>. Nói cách khác, subquery</a:t>
            </a:r>
            <a:r>
              <a:rPr lang="en-US"/>
              <a:t> </a:t>
            </a:r>
            <a:r>
              <a:rPr lang="en-US"/>
              <a:t>là một lệnh truy vấn được nhúng trong mệnh đề WHERE của một lệnh truy vấn SQL khác.</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48f8d22abc_2_137"/>
          <p:cNvSpPr txBox="1"/>
          <p:nvPr>
            <p:ph type="title"/>
          </p:nvPr>
        </p:nvSpPr>
        <p:spPr>
          <a:xfrm>
            <a:off x="1618012" y="4228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Cú pháp</a:t>
            </a:r>
            <a:r>
              <a:rPr lang="en-US"/>
              <a:t> SUBQUERY</a:t>
            </a:r>
            <a:endParaRPr/>
          </a:p>
        </p:txBody>
      </p:sp>
      <p:sp>
        <p:nvSpPr>
          <p:cNvPr id="245" name="Google Shape;245;g148f8d22abc_2_137"/>
          <p:cNvSpPr txBox="1"/>
          <p:nvPr>
            <p:ph idx="1" type="body"/>
          </p:nvPr>
        </p:nvSpPr>
        <p:spPr>
          <a:xfrm>
            <a:off x="1618001" y="1502775"/>
            <a:ext cx="95469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i="1" lang="en-US"/>
              <a:t>L</a:t>
            </a:r>
            <a:r>
              <a:rPr i="1" lang="en-US"/>
              <a:t>ệnh truy vấn được nhúng trong mệnh đề WHERE của một lệnh truy vấn SQL khác</a:t>
            </a:r>
            <a:r>
              <a:rPr i="1" lang="en-US"/>
              <a:t>.</a:t>
            </a:r>
            <a:endParaRPr i="1"/>
          </a:p>
          <a:p>
            <a:pPr indent="0" lvl="0" marL="0" rtl="0" algn="l">
              <a:spcBef>
                <a:spcPts val="1000"/>
              </a:spcBef>
              <a:spcAft>
                <a:spcPts val="0"/>
              </a:spcAft>
              <a:buNone/>
            </a:pPr>
            <a:r>
              <a:t/>
            </a:r>
            <a:endParaRPr/>
          </a:p>
        </p:txBody>
      </p:sp>
      <p:sp>
        <p:nvSpPr>
          <p:cNvPr id="246" name="Google Shape;246;g148f8d22abc_2_137"/>
          <p:cNvSpPr txBox="1"/>
          <p:nvPr/>
        </p:nvSpPr>
        <p:spPr>
          <a:xfrm>
            <a:off x="1672975" y="2783540"/>
            <a:ext cx="9646200" cy="15699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SzPts val="1100"/>
              <a:buNone/>
            </a:pPr>
            <a:r>
              <a:rPr lang="en-US" sz="2400">
                <a:solidFill>
                  <a:srgbClr val="0000CD"/>
                </a:solidFill>
                <a:latin typeface="Consolas"/>
                <a:ea typeface="Consolas"/>
                <a:cs typeface="Consolas"/>
                <a:sym typeface="Consolas"/>
              </a:rPr>
              <a:t>SELECT</a:t>
            </a:r>
            <a:r>
              <a:rPr lang="en-US" sz="2400">
                <a:latin typeface="Consolas"/>
                <a:ea typeface="Consolas"/>
                <a:cs typeface="Consolas"/>
                <a:sym typeface="Consolas"/>
              </a:rPr>
              <a:t> column_name</a:t>
            </a:r>
            <a:endParaRPr sz="2400">
              <a:latin typeface="Consolas"/>
              <a:ea typeface="Consolas"/>
              <a:cs typeface="Consolas"/>
              <a:sym typeface="Consolas"/>
            </a:endParaRPr>
          </a:p>
          <a:p>
            <a:pPr indent="0" lvl="0" marL="0" marR="0" rtl="0" algn="l">
              <a:spcBef>
                <a:spcPts val="0"/>
              </a:spcBef>
              <a:spcAft>
                <a:spcPts val="0"/>
              </a:spcAft>
              <a:buSzPts val="1100"/>
              <a:buNone/>
            </a:pPr>
            <a:r>
              <a:rPr lang="en-US" sz="2400">
                <a:solidFill>
                  <a:srgbClr val="0000CD"/>
                </a:solidFill>
                <a:latin typeface="Consolas"/>
                <a:ea typeface="Consolas"/>
                <a:cs typeface="Consolas"/>
                <a:sym typeface="Consolas"/>
              </a:rPr>
              <a:t>FROM</a:t>
            </a:r>
            <a:r>
              <a:rPr lang="en-US" sz="2400">
                <a:latin typeface="Consolas"/>
                <a:ea typeface="Consolas"/>
                <a:cs typeface="Consolas"/>
                <a:sym typeface="Consolas"/>
              </a:rPr>
              <a:t> table_name</a:t>
            </a:r>
            <a:endParaRPr sz="2400">
              <a:latin typeface="Consolas"/>
              <a:ea typeface="Consolas"/>
              <a:cs typeface="Consolas"/>
              <a:sym typeface="Consolas"/>
            </a:endParaRPr>
          </a:p>
          <a:p>
            <a:pPr indent="0" lvl="0" marL="0" marR="0" rtl="0" algn="l">
              <a:spcBef>
                <a:spcPts val="0"/>
              </a:spcBef>
              <a:spcAft>
                <a:spcPts val="0"/>
              </a:spcAft>
              <a:buSzPts val="1100"/>
              <a:buNone/>
            </a:pPr>
            <a:r>
              <a:rPr lang="en-US" sz="2400">
                <a:solidFill>
                  <a:srgbClr val="0000CD"/>
                </a:solidFill>
                <a:latin typeface="Consolas"/>
                <a:ea typeface="Consolas"/>
                <a:cs typeface="Consolas"/>
                <a:sym typeface="Consolas"/>
              </a:rPr>
              <a:t>WHERE</a:t>
            </a:r>
            <a:r>
              <a:rPr lang="en-US" sz="2400">
                <a:latin typeface="Consolas"/>
                <a:ea typeface="Consolas"/>
                <a:cs typeface="Consolas"/>
                <a:sym typeface="Consolas"/>
              </a:rPr>
              <a:t> column_name expression operator </a:t>
            </a:r>
            <a:endParaRPr sz="2400">
              <a:latin typeface="Consolas"/>
              <a:ea typeface="Consolas"/>
              <a:cs typeface="Consolas"/>
              <a:sym typeface="Consolas"/>
            </a:endParaRPr>
          </a:p>
          <a:p>
            <a:pPr indent="0" lvl="0" marL="0" marR="0" rtl="0" algn="l">
              <a:spcBef>
                <a:spcPts val="0"/>
              </a:spcBef>
              <a:spcAft>
                <a:spcPts val="0"/>
              </a:spcAft>
              <a:buSzPts val="1100"/>
              <a:buNone/>
            </a:pPr>
            <a:r>
              <a:rPr lang="en-US" sz="2400">
                <a:latin typeface="Consolas"/>
                <a:ea typeface="Consolas"/>
                <a:cs typeface="Consolas"/>
                <a:sym typeface="Consolas"/>
              </a:rPr>
              <a:t>    ( </a:t>
            </a:r>
            <a:r>
              <a:rPr lang="en-US" sz="2400">
                <a:solidFill>
                  <a:srgbClr val="0000CD"/>
                </a:solidFill>
                <a:latin typeface="Consolas"/>
                <a:ea typeface="Consolas"/>
                <a:cs typeface="Consolas"/>
                <a:sym typeface="Consolas"/>
              </a:rPr>
              <a:t>SELECT</a:t>
            </a:r>
            <a:r>
              <a:rPr lang="en-US" sz="2400">
                <a:latin typeface="Consolas"/>
                <a:ea typeface="Consolas"/>
                <a:cs typeface="Consolas"/>
                <a:sym typeface="Consolas"/>
              </a:rPr>
              <a:t> COLUMN_NAME  </a:t>
            </a:r>
            <a:r>
              <a:rPr lang="en-US" sz="2400">
                <a:solidFill>
                  <a:srgbClr val="0000CD"/>
                </a:solidFill>
                <a:latin typeface="Consolas"/>
                <a:ea typeface="Consolas"/>
                <a:cs typeface="Consolas"/>
                <a:sym typeface="Consolas"/>
              </a:rPr>
              <a:t>FROM</a:t>
            </a:r>
            <a:r>
              <a:rPr lang="en-US" sz="2400">
                <a:latin typeface="Consolas"/>
                <a:ea typeface="Consolas"/>
                <a:cs typeface="Consolas"/>
                <a:sym typeface="Consolas"/>
              </a:rPr>
              <a:t> TABLE_NAME   </a:t>
            </a:r>
            <a:r>
              <a:rPr lang="en-US" sz="2400">
                <a:solidFill>
                  <a:srgbClr val="0000CD"/>
                </a:solidFill>
                <a:latin typeface="Consolas"/>
                <a:ea typeface="Consolas"/>
                <a:cs typeface="Consolas"/>
                <a:sym typeface="Consolas"/>
              </a:rPr>
              <a:t>WHERE</a:t>
            </a:r>
            <a:r>
              <a:rPr lang="en-US" sz="2400">
                <a:latin typeface="Consolas"/>
                <a:ea typeface="Consolas"/>
                <a:cs typeface="Consolas"/>
                <a:sym typeface="Consolas"/>
              </a:rPr>
              <a:t> ... );</a:t>
            </a:r>
            <a:endParaRPr sz="24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48f8d22abc_2_147"/>
          <p:cNvSpPr txBox="1"/>
          <p:nvPr>
            <p:ph type="title"/>
          </p:nvPr>
        </p:nvSpPr>
        <p:spPr>
          <a:xfrm>
            <a:off x="1618012" y="4228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Quy tắc áp dụng SUBQUERY</a:t>
            </a:r>
            <a:endParaRPr/>
          </a:p>
        </p:txBody>
      </p:sp>
      <p:sp>
        <p:nvSpPr>
          <p:cNvPr id="253" name="Google Shape;253;g148f8d22abc_2_147"/>
          <p:cNvSpPr txBox="1"/>
          <p:nvPr>
            <p:ph idx="1" type="body"/>
          </p:nvPr>
        </p:nvSpPr>
        <p:spPr>
          <a:xfrm>
            <a:off x="1618012" y="1502780"/>
            <a:ext cx="105156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AutoNum type="arabicPeriod"/>
            </a:pPr>
            <a:r>
              <a:rPr lang="en-US"/>
              <a:t>C</a:t>
            </a:r>
            <a:r>
              <a:rPr lang="en-US"/>
              <a:t>ó thể đặt subquery trong một số mệnh đề SQL:</a:t>
            </a:r>
            <a:endParaRPr/>
          </a:p>
          <a:p>
            <a:pPr indent="-381000" lvl="1" marL="914400" rtl="0" algn="l">
              <a:spcBef>
                <a:spcPts val="0"/>
              </a:spcBef>
              <a:spcAft>
                <a:spcPts val="0"/>
              </a:spcAft>
              <a:buSzPts val="2400"/>
              <a:buChar char="•"/>
            </a:pPr>
            <a:r>
              <a:rPr lang="en-US"/>
              <a:t>mệnh đề WHERE</a:t>
            </a:r>
            <a:endParaRPr/>
          </a:p>
          <a:p>
            <a:pPr indent="-381000" lvl="1" marL="914400" rtl="0" algn="l">
              <a:spcBef>
                <a:spcPts val="0"/>
              </a:spcBef>
              <a:spcAft>
                <a:spcPts val="0"/>
              </a:spcAft>
              <a:buSzPts val="2400"/>
              <a:buChar char="•"/>
            </a:pPr>
            <a:r>
              <a:rPr lang="en-US"/>
              <a:t>mệnh đề HAVING</a:t>
            </a:r>
            <a:endParaRPr/>
          </a:p>
          <a:p>
            <a:pPr indent="-381000" lvl="1" marL="914400" rtl="0" algn="l">
              <a:spcBef>
                <a:spcPts val="0"/>
              </a:spcBef>
              <a:spcAft>
                <a:spcPts val="0"/>
              </a:spcAft>
              <a:buSzPts val="2400"/>
              <a:buChar char="•"/>
            </a:pPr>
            <a:r>
              <a:rPr lang="en-US"/>
              <a:t>mệnh đề FROM.</a:t>
            </a:r>
            <a:endParaRPr/>
          </a:p>
          <a:p>
            <a:pPr indent="-406400" lvl="0" marL="457200" rtl="0" algn="l">
              <a:spcBef>
                <a:spcPts val="0"/>
              </a:spcBef>
              <a:spcAft>
                <a:spcPts val="0"/>
              </a:spcAft>
              <a:buSzPts val="2800"/>
              <a:buAutoNum type="arabicPeriod"/>
            </a:pPr>
            <a:r>
              <a:rPr lang="en-US"/>
              <a:t>Subquery có thể được sử dụng với các câu lệnh </a:t>
            </a:r>
            <a:r>
              <a:rPr b="1" lang="en-US"/>
              <a:t>SELECT</a:t>
            </a:r>
            <a:r>
              <a:rPr lang="en-US"/>
              <a:t>, </a:t>
            </a:r>
            <a:r>
              <a:rPr b="1" lang="en-US"/>
              <a:t>UPDATE</a:t>
            </a:r>
            <a:r>
              <a:rPr lang="en-US"/>
              <a:t>, </a:t>
            </a:r>
            <a:r>
              <a:rPr b="1" lang="en-US"/>
              <a:t>INSERT</a:t>
            </a:r>
            <a:r>
              <a:rPr lang="en-US"/>
              <a:t>, </a:t>
            </a:r>
            <a:r>
              <a:rPr b="1" lang="en-US"/>
              <a:t>DELETE</a:t>
            </a:r>
            <a:r>
              <a:rPr lang="en-US"/>
              <a:t> cùng với toán tử biểu thức.</a:t>
            </a:r>
            <a:br>
              <a:rPr lang="en-US"/>
            </a:br>
            <a:r>
              <a:rPr lang="en-US"/>
              <a:t>Nó có thể là toán tử </a:t>
            </a:r>
            <a:r>
              <a:rPr i="1" lang="en-US"/>
              <a:t>bằng</a:t>
            </a:r>
            <a:r>
              <a:rPr lang="en-US"/>
              <a:t> hoặc toán tử </a:t>
            </a:r>
            <a:r>
              <a:rPr i="1" lang="en-US"/>
              <a:t>so sánh</a:t>
            </a:r>
            <a:r>
              <a:rPr lang="en-US"/>
              <a:t> như </a:t>
            </a:r>
            <a:r>
              <a:rPr i="1" lang="en-US"/>
              <a:t>=,&gt;, =, &lt;=</a:t>
            </a:r>
            <a:r>
              <a:rPr lang="en-US"/>
              <a:t> và toán tử </a:t>
            </a:r>
            <a:r>
              <a:rPr i="1" lang="en-US"/>
              <a:t>Like</a:t>
            </a:r>
            <a:r>
              <a:rPr lang="en-US"/>
              <a:t>.</a:t>
            </a:r>
            <a:endParaRPr/>
          </a:p>
          <a:p>
            <a:pPr indent="-406400" lvl="0" marL="457200" rtl="0" algn="l">
              <a:spcBef>
                <a:spcPts val="0"/>
              </a:spcBef>
              <a:spcAft>
                <a:spcPts val="0"/>
              </a:spcAft>
              <a:buSzPts val="2800"/>
              <a:buAutoNum type="arabicPeriod"/>
            </a:pPr>
            <a:r>
              <a:rPr lang="en-US"/>
              <a:t>Subquery thường thực hiện đầu tiên và đầu ra của nó được dùng để đáp ứng điều kiện cho truy vấn chính.</a:t>
            </a:r>
            <a:endParaRPr/>
          </a:p>
          <a:p>
            <a:pPr indent="-406400" lvl="0" marL="457200" rtl="0" algn="l">
              <a:spcBef>
                <a:spcPts val="0"/>
              </a:spcBef>
              <a:spcAft>
                <a:spcPts val="0"/>
              </a:spcAft>
              <a:buSzPts val="2800"/>
              <a:buAutoNum type="arabicPeriod"/>
            </a:pPr>
            <a:r>
              <a:rPr lang="en-US"/>
              <a:t>Truy vấn con phải được đặt trong dấu ngoặc đơn.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7" name="Shape 257"/>
        <p:cNvGrpSpPr/>
        <p:nvPr/>
      </p:nvGrpSpPr>
      <p:grpSpPr>
        <a:xfrm>
          <a:off x="0" y="0"/>
          <a:ext cx="0" cy="0"/>
          <a:chOff x="0" y="0"/>
          <a:chExt cx="0" cy="0"/>
        </a:xfrm>
      </p:grpSpPr>
      <p:sp>
        <p:nvSpPr>
          <p:cNvPr id="258" name="Google Shape;258;g11df55be715_0_143"/>
          <p:cNvSpPr txBox="1"/>
          <p:nvPr>
            <p:ph idx="1" type="subTitle"/>
          </p:nvPr>
        </p:nvSpPr>
        <p:spPr>
          <a:xfrm>
            <a:off x="1346419" y="2678592"/>
            <a:ext cx="9499200" cy="1986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2000"/>
              </a:spcBef>
              <a:spcAft>
                <a:spcPts val="0"/>
              </a:spcAft>
              <a:buClr>
                <a:srgbClr val="272781"/>
              </a:buClr>
              <a:buSzPts val="3705"/>
              <a:buNone/>
            </a:pPr>
            <a:r>
              <a:rPr b="1" lang="en-US" sz="6105">
                <a:solidFill>
                  <a:srgbClr val="272781"/>
                </a:solidFill>
                <a:latin typeface="Arial"/>
                <a:ea typeface="Arial"/>
                <a:cs typeface="Arial"/>
                <a:sym typeface="Arial"/>
              </a:rPr>
              <a:t>The End.</a:t>
            </a:r>
            <a:endParaRPr b="1" sz="3700">
              <a:solidFill>
                <a:srgbClr val="2F5496"/>
              </a:solidFill>
            </a:endParaRPr>
          </a:p>
        </p:txBody>
      </p:sp>
      <p:grpSp>
        <p:nvGrpSpPr>
          <p:cNvPr id="259" name="Google Shape;259;g11df55be715_0_143"/>
          <p:cNvGrpSpPr/>
          <p:nvPr/>
        </p:nvGrpSpPr>
        <p:grpSpPr>
          <a:xfrm>
            <a:off x="4222126" y="619488"/>
            <a:ext cx="3747870" cy="1260419"/>
            <a:chOff x="4257207" y="1339803"/>
            <a:chExt cx="3747870" cy="1260419"/>
          </a:xfrm>
        </p:grpSpPr>
        <p:pic>
          <p:nvPicPr>
            <p:cNvPr id="260" name="Google Shape;260;g11df55be715_0_143"/>
            <p:cNvPicPr preferRelativeResize="0"/>
            <p:nvPr/>
          </p:nvPicPr>
          <p:blipFill rotWithShape="1">
            <a:blip r:embed="rId3">
              <a:alphaModFix/>
            </a:blip>
            <a:srcRect b="0" l="0" r="0" t="0"/>
            <a:stretch/>
          </p:blipFill>
          <p:spPr>
            <a:xfrm>
              <a:off x="4257207" y="1339803"/>
              <a:ext cx="3747748" cy="813707"/>
            </a:xfrm>
            <a:prstGeom prst="rect">
              <a:avLst/>
            </a:prstGeom>
            <a:noFill/>
            <a:ln>
              <a:noFill/>
            </a:ln>
          </p:spPr>
        </p:pic>
        <p:sp>
          <p:nvSpPr>
            <p:cNvPr id="261" name="Google Shape;261;g11df55be715_0_143"/>
            <p:cNvSpPr txBox="1"/>
            <p:nvPr/>
          </p:nvSpPr>
          <p:spPr>
            <a:xfrm>
              <a:off x="4302177" y="2138522"/>
              <a:ext cx="37029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Raising the bar</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1658498d03_0_221"/>
          <p:cNvSpPr txBox="1"/>
          <p:nvPr>
            <p:ph type="title"/>
          </p:nvPr>
        </p:nvSpPr>
        <p:spPr>
          <a:xfrm>
            <a:off x="1618012" y="4228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Quy định học tập</a:t>
            </a:r>
            <a:endParaRPr/>
          </a:p>
        </p:txBody>
      </p:sp>
      <p:pic>
        <p:nvPicPr>
          <p:cNvPr id="122" name="Google Shape;122;g11658498d03_0_221"/>
          <p:cNvPicPr preferRelativeResize="0"/>
          <p:nvPr/>
        </p:nvPicPr>
        <p:blipFill rotWithShape="1">
          <a:blip r:embed="rId3">
            <a:alphaModFix/>
          </a:blip>
          <a:srcRect b="0" l="847" r="1753" t="0"/>
          <a:stretch/>
        </p:blipFill>
        <p:spPr>
          <a:xfrm>
            <a:off x="1004125" y="1862900"/>
            <a:ext cx="10183750" cy="4397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1df55be715_0_38"/>
          <p:cNvSpPr txBox="1"/>
          <p:nvPr>
            <p:ph type="title"/>
          </p:nvPr>
        </p:nvSpPr>
        <p:spPr>
          <a:xfrm>
            <a:off x="1618012" y="4228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Mục tiêu bài học</a:t>
            </a:r>
            <a:endParaRPr/>
          </a:p>
        </p:txBody>
      </p:sp>
      <p:sp>
        <p:nvSpPr>
          <p:cNvPr id="129" name="Google Shape;129;g11df55be715_0_38"/>
          <p:cNvSpPr txBox="1"/>
          <p:nvPr>
            <p:ph idx="1" type="body"/>
          </p:nvPr>
        </p:nvSpPr>
        <p:spPr>
          <a:xfrm>
            <a:off x="1618012" y="1502780"/>
            <a:ext cx="10515600" cy="4351200"/>
          </a:xfrm>
          <a:prstGeom prst="rect">
            <a:avLst/>
          </a:prstGeom>
          <a:noFill/>
          <a:ln>
            <a:noFill/>
          </a:ln>
        </p:spPr>
        <p:txBody>
          <a:bodyPr anchorCtr="0" anchor="t" bIns="45700" lIns="91425" spcFirstLastPara="1" rIns="91425" wrap="square" tIns="45700">
            <a:noAutofit/>
          </a:bodyPr>
          <a:lstStyle/>
          <a:p>
            <a:pPr indent="-387350" lvl="0" marL="457200" rtl="0" algn="l">
              <a:lnSpc>
                <a:spcPct val="90000"/>
              </a:lnSpc>
              <a:spcBef>
                <a:spcPts val="0"/>
              </a:spcBef>
              <a:spcAft>
                <a:spcPts val="0"/>
              </a:spcAft>
              <a:buSzPts val="2500"/>
              <a:buChar char="•"/>
            </a:pPr>
            <a:r>
              <a:rPr lang="en-US" sz="2500"/>
              <a:t>Trình bày được khái niệm Joins</a:t>
            </a:r>
            <a:endParaRPr sz="2500"/>
          </a:p>
          <a:p>
            <a:pPr indent="-387350" lvl="0" marL="457200" rtl="0" algn="l">
              <a:lnSpc>
                <a:spcPct val="90000"/>
              </a:lnSpc>
              <a:spcBef>
                <a:spcPts val="0"/>
              </a:spcBef>
              <a:spcAft>
                <a:spcPts val="0"/>
              </a:spcAft>
              <a:buSzPts val="2500"/>
              <a:buChar char="•"/>
            </a:pPr>
            <a:r>
              <a:rPr lang="en-US" sz="2500"/>
              <a:t>Trình bày được cú pháp câu lệnh JOINS</a:t>
            </a:r>
            <a:endParaRPr sz="2500"/>
          </a:p>
          <a:p>
            <a:pPr indent="-387350" lvl="0" marL="457200" rtl="0" algn="l">
              <a:lnSpc>
                <a:spcPct val="90000"/>
              </a:lnSpc>
              <a:spcBef>
                <a:spcPts val="0"/>
              </a:spcBef>
              <a:spcAft>
                <a:spcPts val="0"/>
              </a:spcAft>
              <a:buSzPts val="2500"/>
              <a:buChar char="•"/>
            </a:pPr>
            <a:r>
              <a:rPr lang="en-US" sz="2500"/>
              <a:t>Liệt kê được các loại JOIN cơ bản</a:t>
            </a:r>
            <a:endParaRPr sz="2500"/>
          </a:p>
          <a:p>
            <a:pPr indent="-387350" lvl="0" marL="457200" rtl="0" algn="l">
              <a:lnSpc>
                <a:spcPct val="90000"/>
              </a:lnSpc>
              <a:spcBef>
                <a:spcPts val="0"/>
              </a:spcBef>
              <a:spcAft>
                <a:spcPts val="0"/>
              </a:spcAft>
              <a:buSzPts val="2500"/>
              <a:buChar char="•"/>
            </a:pPr>
            <a:r>
              <a:rPr lang="en-US" sz="2500"/>
              <a:t>Sử dụng được các câu lệnh JOIN để kết hợp</a:t>
            </a:r>
            <a:r>
              <a:rPr lang="en-US" sz="2500"/>
              <a:t> dữ liệu từ nhiều bảng</a:t>
            </a:r>
            <a:endParaRPr sz="2500"/>
          </a:p>
          <a:p>
            <a:pPr indent="-387350" lvl="0" marL="457200" rtl="0" algn="l">
              <a:lnSpc>
                <a:spcPct val="90000"/>
              </a:lnSpc>
              <a:spcBef>
                <a:spcPts val="0"/>
              </a:spcBef>
              <a:spcAft>
                <a:spcPts val="0"/>
              </a:spcAft>
              <a:buSzPts val="2500"/>
              <a:buChar char="•"/>
            </a:pPr>
            <a:r>
              <a:rPr lang="en-US" sz="2500"/>
              <a:t>Trình bày được cú pháp và cách sử dụng toán tử UNION</a:t>
            </a:r>
            <a:endParaRPr sz="2500"/>
          </a:p>
          <a:p>
            <a:pPr indent="-387350" lvl="0" marL="457200" rtl="0" algn="l">
              <a:lnSpc>
                <a:spcPct val="90000"/>
              </a:lnSpc>
              <a:spcBef>
                <a:spcPts val="0"/>
              </a:spcBef>
              <a:spcAft>
                <a:spcPts val="0"/>
              </a:spcAft>
              <a:buSzPts val="2500"/>
              <a:buChar char="•"/>
            </a:pPr>
            <a:r>
              <a:rPr lang="en-US" sz="2500"/>
              <a:t>Sử dụng được toán tử UNION</a:t>
            </a:r>
            <a:endParaRPr sz="2500"/>
          </a:p>
          <a:p>
            <a:pPr indent="-387350" lvl="0" marL="457200" rtl="0" algn="l">
              <a:lnSpc>
                <a:spcPct val="90000"/>
              </a:lnSpc>
              <a:spcBef>
                <a:spcPts val="0"/>
              </a:spcBef>
              <a:spcAft>
                <a:spcPts val="0"/>
              </a:spcAft>
              <a:buSzPts val="2500"/>
              <a:buChar char="•"/>
            </a:pPr>
            <a:r>
              <a:rPr lang="en-US" sz="2500"/>
              <a:t>Trình bày được kỹ thuật SUBQUERY</a:t>
            </a:r>
            <a:endParaRPr sz="2500"/>
          </a:p>
          <a:p>
            <a:pPr indent="-387350" lvl="0" marL="457200" rtl="0" algn="l">
              <a:lnSpc>
                <a:spcPct val="90000"/>
              </a:lnSpc>
              <a:spcBef>
                <a:spcPts val="0"/>
              </a:spcBef>
              <a:spcAft>
                <a:spcPts val="0"/>
              </a:spcAft>
              <a:buSzPts val="2500"/>
              <a:buChar char="•"/>
            </a:pPr>
            <a:r>
              <a:rPr lang="en-US" sz="2500"/>
              <a:t>Áp dụng được kỹ thuật SUBQUERY</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0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000"/>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1000"/>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1000"/>
                                        <p:tgtEl>
                                          <p:spTgt spid="12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48f8d22abc_2_0"/>
          <p:cNvSpPr txBox="1"/>
          <p:nvPr>
            <p:ph type="title"/>
          </p:nvPr>
        </p:nvSpPr>
        <p:spPr>
          <a:xfrm>
            <a:off x="1456706" y="1685987"/>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JOINS</a:t>
            </a:r>
            <a:endParaRPr/>
          </a:p>
        </p:txBody>
      </p:sp>
      <p:sp>
        <p:nvSpPr>
          <p:cNvPr id="136" name="Google Shape;136;g148f8d22abc_2_0"/>
          <p:cNvSpPr txBox="1"/>
          <p:nvPr>
            <p:ph idx="1" type="body"/>
          </p:nvPr>
        </p:nvSpPr>
        <p:spPr>
          <a:xfrm>
            <a:off x="1456706" y="4565712"/>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48f8d22abc_0_1"/>
          <p:cNvSpPr txBox="1"/>
          <p:nvPr>
            <p:ph type="title"/>
          </p:nvPr>
        </p:nvSpPr>
        <p:spPr>
          <a:xfrm>
            <a:off x="1618012" y="4228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b="1" i="0" lang="en-US" sz="4000">
                <a:solidFill>
                  <a:schemeClr val="dk1"/>
                </a:solidFill>
                <a:latin typeface="Open Sans SemiBold"/>
                <a:ea typeface="Open Sans SemiBold"/>
                <a:cs typeface="Open Sans SemiBold"/>
                <a:sym typeface="Open Sans SemiBold"/>
              </a:rPr>
              <a:t>C</a:t>
            </a:r>
            <a:r>
              <a:rPr b="1" lang="en-US" sz="4000">
                <a:latin typeface="Open Sans SemiBold"/>
                <a:ea typeface="Open Sans SemiBold"/>
                <a:cs typeface="Open Sans SemiBold"/>
                <a:sym typeface="Open Sans SemiBold"/>
              </a:rPr>
              <a:t>ú pháp c</a:t>
            </a:r>
            <a:r>
              <a:rPr b="1" i="0" lang="en-US" sz="4000">
                <a:solidFill>
                  <a:schemeClr val="dk1"/>
                </a:solidFill>
                <a:latin typeface="Open Sans SemiBold"/>
                <a:ea typeface="Open Sans SemiBold"/>
                <a:cs typeface="Open Sans SemiBold"/>
                <a:sym typeface="Open Sans SemiBold"/>
              </a:rPr>
              <a:t>âu lệnh JOIN</a:t>
            </a:r>
            <a:endParaRPr/>
          </a:p>
        </p:txBody>
      </p:sp>
      <p:sp>
        <p:nvSpPr>
          <p:cNvPr id="143" name="Google Shape;143;g148f8d22abc_0_1"/>
          <p:cNvSpPr txBox="1"/>
          <p:nvPr>
            <p:ph idx="1" type="body"/>
          </p:nvPr>
        </p:nvSpPr>
        <p:spPr>
          <a:xfrm>
            <a:off x="1618012" y="150278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Câu lệnh JOIN được sử dụng để truy vấn dữ liệu kết hợp từ nhiều bảng.</a:t>
            </a:r>
            <a:endParaRPr/>
          </a:p>
          <a:p>
            <a:pPr indent="-228600" lvl="0" marL="228600" rtl="0" algn="l">
              <a:lnSpc>
                <a:spcPct val="90000"/>
              </a:lnSpc>
              <a:spcBef>
                <a:spcPts val="1000"/>
              </a:spcBef>
              <a:spcAft>
                <a:spcPts val="0"/>
              </a:spcAft>
              <a:buClr>
                <a:schemeClr val="dk1"/>
              </a:buClr>
              <a:buSzPts val="2800"/>
              <a:buChar char="•"/>
            </a:pPr>
            <a:r>
              <a:rPr lang="en-US"/>
              <a:t>Chẳng hạn:</a:t>
            </a:r>
            <a:endParaRPr/>
          </a:p>
          <a:p>
            <a:pPr indent="-228600" lvl="1" marL="685800" rtl="0" algn="l">
              <a:lnSpc>
                <a:spcPct val="90000"/>
              </a:lnSpc>
              <a:spcBef>
                <a:spcPts val="500"/>
              </a:spcBef>
              <a:spcAft>
                <a:spcPts val="0"/>
              </a:spcAft>
              <a:buClr>
                <a:schemeClr val="dk1"/>
              </a:buClr>
              <a:buSzPts val="2400"/>
              <a:buChar char="•"/>
            </a:pPr>
            <a:r>
              <a:rPr lang="en-US"/>
              <a:t>Bảng orders: id, customer_id, order_date</a:t>
            </a:r>
            <a:endParaRPr/>
          </a:p>
          <a:p>
            <a:pPr indent="-228600" lvl="1" marL="685800" rtl="0" algn="l">
              <a:lnSpc>
                <a:spcPct val="90000"/>
              </a:lnSpc>
              <a:spcBef>
                <a:spcPts val="500"/>
              </a:spcBef>
              <a:spcAft>
                <a:spcPts val="0"/>
              </a:spcAft>
              <a:buClr>
                <a:schemeClr val="dk1"/>
              </a:buClr>
              <a:buSzPts val="2400"/>
              <a:buChar char="•"/>
            </a:pPr>
            <a:r>
              <a:rPr lang="en-US"/>
              <a:t>Bảng customers: id, name, country</a:t>
            </a:r>
            <a:endParaRPr/>
          </a:p>
          <a:p>
            <a:pPr indent="-228600" lvl="0" marL="228600" rtl="0" algn="l">
              <a:lnSpc>
                <a:spcPct val="90000"/>
              </a:lnSpc>
              <a:spcBef>
                <a:spcPts val="1000"/>
              </a:spcBef>
              <a:spcAft>
                <a:spcPts val="0"/>
              </a:spcAft>
              <a:buClr>
                <a:schemeClr val="dk1"/>
              </a:buClr>
              <a:buSzPts val="2800"/>
              <a:buChar char="•"/>
            </a:pPr>
            <a:r>
              <a:rPr lang="en-US"/>
              <a:t>Câu lệnh truy vấn sau sẽ trả về danh sách các order cùng với tên khách hàng tương ứng:</a:t>
            </a:r>
            <a:endParaRPr/>
          </a:p>
        </p:txBody>
      </p:sp>
      <p:sp>
        <p:nvSpPr>
          <p:cNvPr id="144" name="Google Shape;144;g148f8d22abc_0_1"/>
          <p:cNvSpPr txBox="1"/>
          <p:nvPr/>
        </p:nvSpPr>
        <p:spPr>
          <a:xfrm>
            <a:off x="1341119" y="4820742"/>
            <a:ext cx="10683300" cy="12006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0" i="0" lang="en-US" sz="2400" u="none" cap="none" strike="noStrike">
                <a:solidFill>
                  <a:srgbClr val="0000CD"/>
                </a:solidFill>
                <a:latin typeface="Consolas"/>
                <a:ea typeface="Consolas"/>
                <a:cs typeface="Consolas"/>
                <a:sym typeface="Consolas"/>
              </a:rPr>
              <a:t>SELECT</a:t>
            </a:r>
            <a:r>
              <a:rPr b="0" i="0" lang="en-US" sz="2400" u="none" cap="none" strike="noStrike">
                <a:solidFill>
                  <a:srgbClr val="000000"/>
                </a:solidFill>
                <a:latin typeface="Consolas"/>
                <a:ea typeface="Consolas"/>
                <a:cs typeface="Consolas"/>
                <a:sym typeface="Consolas"/>
              </a:rPr>
              <a:t> orders.id, customers.name, orders.order_date</a:t>
            </a:r>
            <a:br>
              <a:rPr b="0" i="0" lang="en-US" sz="2400" u="none" cap="none" strike="noStrike">
                <a:solidFill>
                  <a:srgbClr val="000000"/>
                </a:solidFill>
                <a:latin typeface="Consolas"/>
                <a:ea typeface="Consolas"/>
                <a:cs typeface="Consolas"/>
                <a:sym typeface="Consolas"/>
              </a:rPr>
            </a:br>
            <a:r>
              <a:rPr b="0" i="0" lang="en-US" sz="2400" u="none" cap="none" strike="noStrike">
                <a:solidFill>
                  <a:srgbClr val="0000CD"/>
                </a:solidFill>
                <a:latin typeface="Consolas"/>
                <a:ea typeface="Consolas"/>
                <a:cs typeface="Consolas"/>
                <a:sym typeface="Consolas"/>
              </a:rPr>
              <a:t>FROM</a:t>
            </a:r>
            <a:r>
              <a:rPr b="0" i="0" lang="en-US" sz="2400" u="none" cap="none" strike="noStrike">
                <a:solidFill>
                  <a:srgbClr val="000000"/>
                </a:solidFill>
                <a:latin typeface="Consolas"/>
                <a:ea typeface="Consolas"/>
                <a:cs typeface="Consolas"/>
                <a:sym typeface="Consolas"/>
              </a:rPr>
              <a:t> orders</a:t>
            </a:r>
            <a:br>
              <a:rPr b="0" i="0" lang="en-US" sz="2400" u="none" cap="none" strike="noStrike">
                <a:solidFill>
                  <a:srgbClr val="000000"/>
                </a:solidFill>
                <a:latin typeface="Consolas"/>
                <a:ea typeface="Consolas"/>
                <a:cs typeface="Consolas"/>
                <a:sym typeface="Consolas"/>
              </a:rPr>
            </a:br>
            <a:r>
              <a:rPr b="0" i="0" lang="en-US" sz="2400" u="none" cap="none" strike="noStrike">
                <a:solidFill>
                  <a:srgbClr val="0000CD"/>
                </a:solidFill>
                <a:latin typeface="Consolas"/>
                <a:ea typeface="Consolas"/>
                <a:cs typeface="Consolas"/>
                <a:sym typeface="Consolas"/>
              </a:rPr>
              <a:t>JOIN</a:t>
            </a:r>
            <a:r>
              <a:rPr b="0" i="0" lang="en-US" sz="2400" u="none" cap="none" strike="noStrike">
                <a:solidFill>
                  <a:srgbClr val="000000"/>
                </a:solidFill>
                <a:latin typeface="Consolas"/>
                <a:ea typeface="Consolas"/>
                <a:cs typeface="Consolas"/>
                <a:sym typeface="Consolas"/>
              </a:rPr>
              <a:t> customers </a:t>
            </a:r>
            <a:r>
              <a:rPr b="0" i="0" lang="en-US" sz="2400" u="none" cap="none" strike="noStrike">
                <a:solidFill>
                  <a:srgbClr val="0000CD"/>
                </a:solidFill>
                <a:latin typeface="Consolas"/>
                <a:ea typeface="Consolas"/>
                <a:cs typeface="Consolas"/>
                <a:sym typeface="Consolas"/>
              </a:rPr>
              <a:t>ON</a:t>
            </a:r>
            <a:r>
              <a:rPr b="0" i="0" lang="en-US" sz="2400" u="none" cap="none" strike="noStrike">
                <a:solidFill>
                  <a:srgbClr val="000000"/>
                </a:solidFill>
                <a:latin typeface="Consolas"/>
                <a:ea typeface="Consolas"/>
                <a:cs typeface="Consolas"/>
                <a:sym typeface="Consolas"/>
              </a:rPr>
              <a:t> orders.customer_id=customers.id;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48f8d22abc_0_8"/>
          <p:cNvSpPr txBox="1"/>
          <p:nvPr>
            <p:ph type="title"/>
          </p:nvPr>
        </p:nvSpPr>
        <p:spPr>
          <a:xfrm>
            <a:off x="1618012" y="4228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b="1" i="0" lang="en-US" sz="4000">
                <a:solidFill>
                  <a:schemeClr val="dk1"/>
                </a:solidFill>
                <a:latin typeface="Open Sans SemiBold"/>
                <a:ea typeface="Open Sans SemiBold"/>
                <a:cs typeface="Open Sans SemiBold"/>
                <a:sym typeface="Open Sans SemiBold"/>
              </a:rPr>
              <a:t>Các loại câu lệnh JOIN (1)</a:t>
            </a:r>
            <a:endParaRPr/>
          </a:p>
        </p:txBody>
      </p:sp>
      <p:sp>
        <p:nvSpPr>
          <p:cNvPr id="151" name="Google Shape;151;g148f8d22abc_0_8"/>
          <p:cNvSpPr txBox="1"/>
          <p:nvPr>
            <p:ph idx="1" type="body"/>
          </p:nvPr>
        </p:nvSpPr>
        <p:spPr>
          <a:xfrm>
            <a:off x="1618012" y="150278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INNER JOIN </a:t>
            </a:r>
            <a:r>
              <a:rPr b="0" lang="en-US"/>
              <a:t>(hoặc </a:t>
            </a:r>
            <a:r>
              <a:rPr lang="en-US"/>
              <a:t>JOIN</a:t>
            </a:r>
            <a:r>
              <a:rPr b="0" lang="en-US"/>
              <a:t>): Chỉ trả về các record có mặt ở cả 2 bảng</a:t>
            </a:r>
            <a:endParaRPr/>
          </a:p>
          <a:p>
            <a:pPr indent="-228600" lvl="0" marL="228600" rtl="0" algn="l">
              <a:lnSpc>
                <a:spcPct val="90000"/>
              </a:lnSpc>
              <a:spcBef>
                <a:spcPts val="1000"/>
              </a:spcBef>
              <a:spcAft>
                <a:spcPts val="0"/>
              </a:spcAft>
              <a:buClr>
                <a:schemeClr val="dk1"/>
              </a:buClr>
              <a:buSzPts val="2800"/>
              <a:buChar char="•"/>
            </a:pPr>
            <a:r>
              <a:rPr lang="en-US"/>
              <a:t>LEFT JOIN</a:t>
            </a:r>
            <a:r>
              <a:rPr b="0" lang="en-US"/>
              <a:t>: Trả về tất cả các record có mặt ở bảng bên trái, và những record tương ứng ở bảng bên phải</a:t>
            </a:r>
            <a:endParaRPr/>
          </a:p>
          <a:p>
            <a:pPr indent="-228600" lvl="0" marL="228600" rtl="0" algn="l">
              <a:lnSpc>
                <a:spcPct val="90000"/>
              </a:lnSpc>
              <a:spcBef>
                <a:spcPts val="1000"/>
              </a:spcBef>
              <a:spcAft>
                <a:spcPts val="0"/>
              </a:spcAft>
              <a:buClr>
                <a:schemeClr val="dk1"/>
              </a:buClr>
              <a:buSzPts val="2800"/>
              <a:buChar char="•"/>
            </a:pPr>
            <a:r>
              <a:rPr lang="en-US"/>
              <a:t>RIGHT JOIN</a:t>
            </a:r>
            <a:r>
              <a:rPr b="0" lang="en-US"/>
              <a:t>: Trả về tất cả các record có mặt ở bảng bên phải, và những record tuơng ứng ở bảng bên trái</a:t>
            </a:r>
            <a:endParaRPr/>
          </a:p>
          <a:p>
            <a:pPr indent="-228600" lvl="0" marL="228600" rtl="0" algn="l">
              <a:lnSpc>
                <a:spcPct val="90000"/>
              </a:lnSpc>
              <a:spcBef>
                <a:spcPts val="1000"/>
              </a:spcBef>
              <a:spcAft>
                <a:spcPts val="0"/>
              </a:spcAft>
              <a:buClr>
                <a:schemeClr val="dk1"/>
              </a:buClr>
              <a:buSzPts val="2800"/>
              <a:buChar char="•"/>
            </a:pPr>
            <a:r>
              <a:rPr lang="en-US"/>
              <a:t>FULL JOIN</a:t>
            </a:r>
            <a:r>
              <a:rPr b="0" lang="en-US"/>
              <a:t>: Trả về tất cả các record ở cả hai bảng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48f8d22abc_0_14"/>
          <p:cNvSpPr txBox="1"/>
          <p:nvPr>
            <p:ph type="title"/>
          </p:nvPr>
        </p:nvSpPr>
        <p:spPr>
          <a:xfrm>
            <a:off x="1618012" y="4228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b="1" i="0" lang="en-US" sz="4000">
                <a:solidFill>
                  <a:schemeClr val="dk1"/>
                </a:solidFill>
                <a:latin typeface="Open Sans SemiBold"/>
                <a:ea typeface="Open Sans SemiBold"/>
                <a:cs typeface="Open Sans SemiBold"/>
                <a:sym typeface="Open Sans SemiBold"/>
              </a:rPr>
              <a:t>Các loại câu lệnh JOIN (2)</a:t>
            </a:r>
            <a:endParaRPr/>
          </a:p>
        </p:txBody>
      </p:sp>
      <p:pic>
        <p:nvPicPr>
          <p:cNvPr descr="Picture 3" id="158" name="Google Shape;158;g148f8d22abc_0_14"/>
          <p:cNvPicPr preferRelativeResize="0"/>
          <p:nvPr/>
        </p:nvPicPr>
        <p:blipFill rotWithShape="1">
          <a:blip r:embed="rId3">
            <a:alphaModFix/>
          </a:blip>
          <a:srcRect b="0" l="0" r="0" t="0"/>
          <a:stretch/>
        </p:blipFill>
        <p:spPr>
          <a:xfrm>
            <a:off x="431800" y="2732151"/>
            <a:ext cx="2707640" cy="1963040"/>
          </a:xfrm>
          <a:prstGeom prst="rect">
            <a:avLst/>
          </a:prstGeom>
          <a:noFill/>
          <a:ln>
            <a:noFill/>
          </a:ln>
        </p:spPr>
      </p:pic>
      <p:pic>
        <p:nvPicPr>
          <p:cNvPr descr="Picture 4" id="159" name="Google Shape;159;g148f8d22abc_0_14"/>
          <p:cNvPicPr preferRelativeResize="0"/>
          <p:nvPr/>
        </p:nvPicPr>
        <p:blipFill rotWithShape="1">
          <a:blip r:embed="rId4">
            <a:alphaModFix/>
          </a:blip>
          <a:srcRect b="0" l="0" r="0" t="0"/>
          <a:stretch/>
        </p:blipFill>
        <p:spPr>
          <a:xfrm>
            <a:off x="3220720" y="2732151"/>
            <a:ext cx="2707641" cy="1963040"/>
          </a:xfrm>
          <a:prstGeom prst="rect">
            <a:avLst/>
          </a:prstGeom>
          <a:noFill/>
          <a:ln>
            <a:noFill/>
          </a:ln>
        </p:spPr>
      </p:pic>
      <p:pic>
        <p:nvPicPr>
          <p:cNvPr descr="Picture 5" id="160" name="Google Shape;160;g148f8d22abc_0_14"/>
          <p:cNvPicPr preferRelativeResize="0"/>
          <p:nvPr/>
        </p:nvPicPr>
        <p:blipFill rotWithShape="1">
          <a:blip r:embed="rId5">
            <a:alphaModFix/>
          </a:blip>
          <a:srcRect b="0" l="0" r="0" t="0"/>
          <a:stretch/>
        </p:blipFill>
        <p:spPr>
          <a:xfrm>
            <a:off x="6156959" y="2732151"/>
            <a:ext cx="2707641" cy="1963040"/>
          </a:xfrm>
          <a:prstGeom prst="rect">
            <a:avLst/>
          </a:prstGeom>
          <a:noFill/>
          <a:ln>
            <a:noFill/>
          </a:ln>
        </p:spPr>
      </p:pic>
      <p:pic>
        <p:nvPicPr>
          <p:cNvPr descr="Picture 6" id="161" name="Google Shape;161;g148f8d22abc_0_14"/>
          <p:cNvPicPr preferRelativeResize="0"/>
          <p:nvPr/>
        </p:nvPicPr>
        <p:blipFill rotWithShape="1">
          <a:blip r:embed="rId6">
            <a:alphaModFix/>
          </a:blip>
          <a:srcRect b="0" l="0" r="0" t="0"/>
          <a:stretch/>
        </p:blipFill>
        <p:spPr>
          <a:xfrm>
            <a:off x="9199880" y="2732151"/>
            <a:ext cx="2707641" cy="1963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48f8d22abc_0_23"/>
          <p:cNvSpPr txBox="1"/>
          <p:nvPr>
            <p:ph type="title"/>
          </p:nvPr>
        </p:nvSpPr>
        <p:spPr>
          <a:xfrm>
            <a:off x="1618012" y="4228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Inner Join</a:t>
            </a:r>
            <a:endParaRPr/>
          </a:p>
        </p:txBody>
      </p:sp>
      <p:sp>
        <p:nvSpPr>
          <p:cNvPr id="168" name="Google Shape;168;g148f8d22abc_0_23"/>
          <p:cNvSpPr txBox="1"/>
          <p:nvPr>
            <p:ph idx="1" type="body"/>
          </p:nvPr>
        </p:nvSpPr>
        <p:spPr>
          <a:xfrm>
            <a:off x="838200" y="1761249"/>
            <a:ext cx="10515600" cy="4415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Ví dụ:</a:t>
            </a:r>
            <a:endParaRPr/>
          </a:p>
        </p:txBody>
      </p:sp>
      <p:pic>
        <p:nvPicPr>
          <p:cNvPr descr="Picture 3" id="169" name="Google Shape;169;g148f8d22abc_0_23"/>
          <p:cNvPicPr preferRelativeResize="0"/>
          <p:nvPr/>
        </p:nvPicPr>
        <p:blipFill rotWithShape="1">
          <a:blip r:embed="rId3">
            <a:alphaModFix/>
          </a:blip>
          <a:srcRect b="0" l="0" r="0" t="0"/>
          <a:stretch/>
        </p:blipFill>
        <p:spPr>
          <a:xfrm>
            <a:off x="8949458" y="947062"/>
            <a:ext cx="2899642" cy="2102241"/>
          </a:xfrm>
          <a:prstGeom prst="rect">
            <a:avLst/>
          </a:prstGeom>
          <a:noFill/>
          <a:ln>
            <a:noFill/>
          </a:ln>
        </p:spPr>
      </p:pic>
      <p:sp>
        <p:nvSpPr>
          <p:cNvPr id="170" name="Google Shape;170;g148f8d22abc_0_23"/>
          <p:cNvSpPr/>
          <p:nvPr/>
        </p:nvSpPr>
        <p:spPr>
          <a:xfrm>
            <a:off x="1132398" y="2497009"/>
            <a:ext cx="86304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00CD"/>
                </a:solidFill>
                <a:latin typeface="Calibri"/>
                <a:ea typeface="Calibri"/>
                <a:cs typeface="Calibri"/>
                <a:sym typeface="Calibri"/>
              </a:rPr>
              <a:t>SELECT</a:t>
            </a:r>
            <a:r>
              <a:rPr b="0" i="0" lang="en-US" sz="2400" u="none" cap="none" strike="noStrike">
                <a:solidFill>
                  <a:schemeClr val="dk1"/>
                </a:solidFill>
                <a:latin typeface="Calibri"/>
                <a:ea typeface="Calibri"/>
                <a:cs typeface="Calibri"/>
                <a:sym typeface="Calibri"/>
              </a:rPr>
              <a:t> </a:t>
            </a:r>
            <a:r>
              <a:rPr b="0" i="1" lang="en-US" sz="2400" u="none" cap="none" strike="noStrike">
                <a:solidFill>
                  <a:schemeClr val="dk1"/>
                </a:solidFill>
                <a:latin typeface="Calibri"/>
                <a:ea typeface="Calibri"/>
                <a:cs typeface="Calibri"/>
                <a:sym typeface="Calibri"/>
              </a:rPr>
              <a:t>column_name(s)</a:t>
            </a:r>
            <a:br>
              <a:rPr b="0" i="0" lang="en-US" sz="2400" u="none" cap="none" strike="noStrike">
                <a:solidFill>
                  <a:schemeClr val="dk1"/>
                </a:solidFill>
                <a:latin typeface="Calibri"/>
                <a:ea typeface="Calibri"/>
                <a:cs typeface="Calibri"/>
                <a:sym typeface="Calibri"/>
              </a:rPr>
            </a:br>
            <a:r>
              <a:rPr b="0" i="0" lang="en-US" sz="2400" u="none" cap="none" strike="noStrike">
                <a:solidFill>
                  <a:srgbClr val="0000CD"/>
                </a:solidFill>
                <a:latin typeface="Calibri"/>
                <a:ea typeface="Calibri"/>
                <a:cs typeface="Calibri"/>
                <a:sym typeface="Calibri"/>
              </a:rPr>
              <a:t>FROM</a:t>
            </a:r>
            <a:r>
              <a:rPr b="0" i="0" lang="en-US" sz="2400" u="none" cap="none" strike="noStrike">
                <a:solidFill>
                  <a:schemeClr val="dk1"/>
                </a:solidFill>
                <a:latin typeface="Calibri"/>
                <a:ea typeface="Calibri"/>
                <a:cs typeface="Calibri"/>
                <a:sym typeface="Calibri"/>
              </a:rPr>
              <a:t> </a:t>
            </a:r>
            <a:r>
              <a:rPr b="0" i="1" lang="en-US" sz="2400" u="none" cap="none" strike="noStrike">
                <a:solidFill>
                  <a:schemeClr val="dk1"/>
                </a:solidFill>
                <a:latin typeface="Calibri"/>
                <a:ea typeface="Calibri"/>
                <a:cs typeface="Calibri"/>
                <a:sym typeface="Calibri"/>
              </a:rPr>
              <a:t>table1</a:t>
            </a:r>
            <a:br>
              <a:rPr b="0" i="0" lang="en-US" sz="2400" u="none" cap="none" strike="noStrike">
                <a:solidFill>
                  <a:schemeClr val="dk1"/>
                </a:solidFill>
                <a:latin typeface="Calibri"/>
                <a:ea typeface="Calibri"/>
                <a:cs typeface="Calibri"/>
                <a:sym typeface="Calibri"/>
              </a:rPr>
            </a:br>
            <a:r>
              <a:rPr b="0" i="0" lang="en-US" sz="2400" u="none" cap="none" strike="noStrike">
                <a:solidFill>
                  <a:srgbClr val="0000CD"/>
                </a:solidFill>
                <a:latin typeface="Calibri"/>
                <a:ea typeface="Calibri"/>
                <a:cs typeface="Calibri"/>
                <a:sym typeface="Calibri"/>
              </a:rPr>
              <a:t>INNER</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0000CD"/>
                </a:solidFill>
                <a:latin typeface="Calibri"/>
                <a:ea typeface="Calibri"/>
                <a:cs typeface="Calibri"/>
                <a:sym typeface="Calibri"/>
              </a:rPr>
              <a:t>JOIN</a:t>
            </a:r>
            <a:r>
              <a:rPr b="0" i="0" lang="en-US" sz="2400" u="none" cap="none" strike="noStrike">
                <a:solidFill>
                  <a:schemeClr val="dk1"/>
                </a:solidFill>
                <a:latin typeface="Calibri"/>
                <a:ea typeface="Calibri"/>
                <a:cs typeface="Calibri"/>
                <a:sym typeface="Calibri"/>
              </a:rPr>
              <a:t> </a:t>
            </a:r>
            <a:r>
              <a:rPr b="0" i="1" lang="en-US" sz="2400" u="none" cap="none" strike="noStrike">
                <a:solidFill>
                  <a:schemeClr val="dk1"/>
                </a:solidFill>
                <a:latin typeface="Calibri"/>
                <a:ea typeface="Calibri"/>
                <a:cs typeface="Calibri"/>
                <a:sym typeface="Calibri"/>
              </a:rPr>
              <a:t>table2 </a:t>
            </a:r>
            <a:r>
              <a:rPr b="0" i="0" lang="en-US" sz="2400" u="none" cap="none" strike="noStrike">
                <a:solidFill>
                  <a:srgbClr val="0000CD"/>
                </a:solidFill>
                <a:latin typeface="Calibri"/>
                <a:ea typeface="Calibri"/>
                <a:cs typeface="Calibri"/>
                <a:sym typeface="Calibri"/>
              </a:rPr>
              <a:t>ON</a:t>
            </a:r>
            <a:r>
              <a:rPr b="0" i="0" lang="en-US" sz="2400" u="none" cap="none" strike="noStrike">
                <a:solidFill>
                  <a:schemeClr val="dk1"/>
                </a:solidFill>
                <a:latin typeface="Calibri"/>
                <a:ea typeface="Calibri"/>
                <a:cs typeface="Calibri"/>
                <a:sym typeface="Calibri"/>
              </a:rPr>
              <a:t> </a:t>
            </a:r>
            <a:r>
              <a:rPr b="0" i="1" lang="en-US" sz="2400" u="none" cap="none" strike="noStrike">
                <a:solidFill>
                  <a:schemeClr val="dk1"/>
                </a:solidFill>
                <a:latin typeface="Calibri"/>
                <a:ea typeface="Calibri"/>
                <a:cs typeface="Calibri"/>
                <a:sym typeface="Calibri"/>
              </a:rPr>
              <a:t>table1.column_name </a:t>
            </a:r>
            <a:r>
              <a:rPr b="0" i="0" lang="en-US" sz="2400" u="none" cap="none" strike="noStrike">
                <a:solidFill>
                  <a:schemeClr val="dk1"/>
                </a:solidFill>
                <a:latin typeface="Calibri"/>
                <a:ea typeface="Calibri"/>
                <a:cs typeface="Calibri"/>
                <a:sym typeface="Calibri"/>
              </a:rPr>
              <a:t>=</a:t>
            </a:r>
            <a:r>
              <a:rPr b="0" i="1" lang="en-US" sz="2400" u="none" cap="none" strike="noStrike">
                <a:solidFill>
                  <a:schemeClr val="dk1"/>
                </a:solidFill>
                <a:latin typeface="Calibri"/>
                <a:ea typeface="Calibri"/>
                <a:cs typeface="Calibri"/>
                <a:sym typeface="Calibri"/>
              </a:rPr>
              <a:t> table2.column_name</a:t>
            </a:r>
            <a:r>
              <a:rPr b="0" i="0" lang="en-US" sz="2400" u="none" cap="none" strike="noStrike">
                <a:solidFill>
                  <a:schemeClr val="dk1"/>
                </a:solidFill>
                <a:latin typeface="Calibri"/>
                <a:ea typeface="Calibri"/>
                <a:cs typeface="Calibri"/>
                <a:sym typeface="Calibri"/>
              </a:rPr>
              <a:t>;</a:t>
            </a:r>
            <a:endParaRPr/>
          </a:p>
        </p:txBody>
      </p:sp>
      <p:sp>
        <p:nvSpPr>
          <p:cNvPr id="171" name="Google Shape;171;g148f8d22abc_0_23"/>
          <p:cNvSpPr/>
          <p:nvPr/>
        </p:nvSpPr>
        <p:spPr>
          <a:xfrm>
            <a:off x="1132398" y="4976634"/>
            <a:ext cx="102213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CD"/>
                </a:solidFill>
                <a:latin typeface="Calibri"/>
                <a:ea typeface="Calibri"/>
                <a:cs typeface="Calibri"/>
                <a:sym typeface="Calibri"/>
              </a:rPr>
              <a:t>SELECT</a:t>
            </a:r>
            <a:r>
              <a:rPr lang="en-US" sz="2400">
                <a:solidFill>
                  <a:srgbClr val="000000"/>
                </a:solidFill>
                <a:latin typeface="Calibri"/>
                <a:ea typeface="Calibri"/>
                <a:cs typeface="Calibri"/>
                <a:sym typeface="Calibri"/>
              </a:rPr>
              <a:t> orders. id, customers. name</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FROM</a:t>
            </a:r>
            <a:r>
              <a:rPr lang="en-US" sz="2400">
                <a:solidFill>
                  <a:srgbClr val="000000"/>
                </a:solidFill>
                <a:latin typeface="Calibri"/>
                <a:ea typeface="Calibri"/>
                <a:cs typeface="Calibri"/>
                <a:sym typeface="Calibri"/>
              </a:rPr>
              <a:t> orders</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INNER</a:t>
            </a:r>
            <a:r>
              <a:rPr lang="en-US" sz="2400">
                <a:solidFill>
                  <a:srgbClr val="000000"/>
                </a:solidFill>
                <a:latin typeface="Calibri"/>
                <a:ea typeface="Calibri"/>
                <a:cs typeface="Calibri"/>
                <a:sym typeface="Calibri"/>
              </a:rPr>
              <a:t> </a:t>
            </a:r>
            <a:r>
              <a:rPr lang="en-US" sz="2400">
                <a:solidFill>
                  <a:srgbClr val="0000CD"/>
                </a:solidFill>
                <a:latin typeface="Calibri"/>
                <a:ea typeface="Calibri"/>
                <a:cs typeface="Calibri"/>
                <a:sym typeface="Calibri"/>
              </a:rPr>
              <a:t>JOIN</a:t>
            </a:r>
            <a:r>
              <a:rPr lang="en-US" sz="2400">
                <a:solidFill>
                  <a:srgbClr val="000000"/>
                </a:solidFill>
                <a:latin typeface="Calibri"/>
                <a:ea typeface="Calibri"/>
                <a:cs typeface="Calibri"/>
                <a:sym typeface="Calibri"/>
              </a:rPr>
              <a:t> customers </a:t>
            </a:r>
            <a:r>
              <a:rPr lang="en-US" sz="2400">
                <a:solidFill>
                  <a:srgbClr val="0000CD"/>
                </a:solidFill>
                <a:latin typeface="Calibri"/>
                <a:ea typeface="Calibri"/>
                <a:cs typeface="Calibri"/>
                <a:sym typeface="Calibri"/>
              </a:rPr>
              <a:t>ON</a:t>
            </a:r>
            <a:r>
              <a:rPr lang="en-US" sz="2400">
                <a:solidFill>
                  <a:srgbClr val="000000"/>
                </a:solidFill>
                <a:latin typeface="Calibri"/>
                <a:ea typeface="Calibri"/>
                <a:cs typeface="Calibri"/>
                <a:sym typeface="Calibri"/>
              </a:rPr>
              <a:t> orders.customer_id = customers.id;</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48f8d22abc_0_32"/>
          <p:cNvSpPr txBox="1"/>
          <p:nvPr>
            <p:ph type="title"/>
          </p:nvPr>
        </p:nvSpPr>
        <p:spPr>
          <a:xfrm>
            <a:off x="1618012" y="4228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Left Join</a:t>
            </a:r>
            <a:endParaRPr/>
          </a:p>
        </p:txBody>
      </p:sp>
      <p:sp>
        <p:nvSpPr>
          <p:cNvPr id="178" name="Google Shape;178;g148f8d22abc_0_32"/>
          <p:cNvSpPr txBox="1"/>
          <p:nvPr>
            <p:ph idx="1" type="body"/>
          </p:nvPr>
        </p:nvSpPr>
        <p:spPr>
          <a:xfrm>
            <a:off x="838200" y="1787792"/>
            <a:ext cx="10515600" cy="4389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Ví dụ:</a:t>
            </a:r>
            <a:endParaRPr/>
          </a:p>
        </p:txBody>
      </p:sp>
      <p:sp>
        <p:nvSpPr>
          <p:cNvPr id="179" name="Google Shape;179;g148f8d22abc_0_32"/>
          <p:cNvSpPr/>
          <p:nvPr/>
        </p:nvSpPr>
        <p:spPr>
          <a:xfrm>
            <a:off x="1318259" y="2347560"/>
            <a:ext cx="98532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CD"/>
                </a:solidFill>
                <a:latin typeface="Calibri"/>
                <a:ea typeface="Calibri"/>
                <a:cs typeface="Calibri"/>
                <a:sym typeface="Calibri"/>
              </a:rPr>
              <a:t>SELECT</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column_name(s)</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FROM</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table1</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LEFT</a:t>
            </a:r>
            <a:r>
              <a:rPr lang="en-US" sz="2400">
                <a:solidFill>
                  <a:schemeClr val="dk1"/>
                </a:solidFill>
                <a:latin typeface="Calibri"/>
                <a:ea typeface="Calibri"/>
                <a:cs typeface="Calibri"/>
                <a:sym typeface="Calibri"/>
              </a:rPr>
              <a:t> </a:t>
            </a:r>
            <a:r>
              <a:rPr lang="en-US" sz="2400">
                <a:solidFill>
                  <a:srgbClr val="0000CD"/>
                </a:solidFill>
                <a:latin typeface="Calibri"/>
                <a:ea typeface="Calibri"/>
                <a:cs typeface="Calibri"/>
                <a:sym typeface="Calibri"/>
              </a:rPr>
              <a:t>JOIN</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table2 </a:t>
            </a:r>
            <a:r>
              <a:rPr lang="en-US" sz="2400">
                <a:solidFill>
                  <a:srgbClr val="0000CD"/>
                </a:solidFill>
                <a:latin typeface="Calibri"/>
                <a:ea typeface="Calibri"/>
                <a:cs typeface="Calibri"/>
                <a:sym typeface="Calibri"/>
              </a:rPr>
              <a:t>ON</a:t>
            </a:r>
            <a:r>
              <a:rPr lang="en-US" sz="2400">
                <a:solidFill>
                  <a:schemeClr val="dk1"/>
                </a:solidFill>
                <a:latin typeface="Calibri"/>
                <a:ea typeface="Calibri"/>
                <a:cs typeface="Calibri"/>
                <a:sym typeface="Calibri"/>
              </a:rPr>
              <a:t> </a:t>
            </a:r>
            <a:r>
              <a:rPr i="1" lang="en-US" sz="2400">
                <a:solidFill>
                  <a:schemeClr val="dk1"/>
                </a:solidFill>
                <a:latin typeface="Calibri"/>
                <a:ea typeface="Calibri"/>
                <a:cs typeface="Calibri"/>
                <a:sym typeface="Calibri"/>
              </a:rPr>
              <a:t>table1.column_name </a:t>
            </a:r>
            <a:r>
              <a:rPr lang="en-US" sz="2400">
                <a:solidFill>
                  <a:schemeClr val="dk1"/>
                </a:solidFill>
                <a:latin typeface="Calibri"/>
                <a:ea typeface="Calibri"/>
                <a:cs typeface="Calibri"/>
                <a:sym typeface="Calibri"/>
              </a:rPr>
              <a:t>=</a:t>
            </a:r>
            <a:r>
              <a:rPr i="1" lang="en-US" sz="2400">
                <a:solidFill>
                  <a:schemeClr val="dk1"/>
                </a:solidFill>
                <a:latin typeface="Calibri"/>
                <a:ea typeface="Calibri"/>
                <a:cs typeface="Calibri"/>
                <a:sym typeface="Calibri"/>
              </a:rPr>
              <a:t> table2.column_name</a:t>
            </a:r>
            <a:r>
              <a:rPr lang="en-US" sz="2400">
                <a:solidFill>
                  <a:schemeClr val="dk1"/>
                </a:solidFill>
                <a:latin typeface="Calibri"/>
                <a:ea typeface="Calibri"/>
                <a:cs typeface="Calibri"/>
                <a:sym typeface="Calibri"/>
              </a:rPr>
              <a:t>;</a:t>
            </a:r>
            <a:endParaRPr/>
          </a:p>
        </p:txBody>
      </p:sp>
      <p:pic>
        <p:nvPicPr>
          <p:cNvPr descr="Picture 4" id="180" name="Google Shape;180;g148f8d22abc_0_32"/>
          <p:cNvPicPr preferRelativeResize="0"/>
          <p:nvPr/>
        </p:nvPicPr>
        <p:blipFill rotWithShape="1">
          <a:blip r:embed="rId3">
            <a:alphaModFix/>
          </a:blip>
          <a:srcRect b="0" l="0" r="0" t="0"/>
          <a:stretch/>
        </p:blipFill>
        <p:spPr>
          <a:xfrm>
            <a:off x="9223921" y="973606"/>
            <a:ext cx="2427720" cy="1760097"/>
          </a:xfrm>
          <a:prstGeom prst="rect">
            <a:avLst/>
          </a:prstGeom>
          <a:noFill/>
          <a:ln>
            <a:noFill/>
          </a:ln>
        </p:spPr>
      </p:pic>
      <p:sp>
        <p:nvSpPr>
          <p:cNvPr id="181" name="Google Shape;181;g148f8d22abc_0_32"/>
          <p:cNvSpPr/>
          <p:nvPr/>
        </p:nvSpPr>
        <p:spPr>
          <a:xfrm>
            <a:off x="1318259" y="4607303"/>
            <a:ext cx="103335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CD"/>
                </a:solidFill>
                <a:latin typeface="Calibri"/>
                <a:ea typeface="Calibri"/>
                <a:cs typeface="Calibri"/>
                <a:sym typeface="Calibri"/>
              </a:rPr>
              <a:t>SELECT</a:t>
            </a:r>
            <a:r>
              <a:rPr lang="en-US" sz="2400">
                <a:solidFill>
                  <a:srgbClr val="000000"/>
                </a:solidFill>
                <a:latin typeface="Calibri"/>
                <a:ea typeface="Calibri"/>
                <a:cs typeface="Calibri"/>
                <a:sym typeface="Calibri"/>
              </a:rPr>
              <a:t> customers.name, orders.id</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FROM</a:t>
            </a:r>
            <a:r>
              <a:rPr lang="en-US" sz="2400">
                <a:solidFill>
                  <a:srgbClr val="000000"/>
                </a:solidFill>
                <a:latin typeface="Calibri"/>
                <a:ea typeface="Calibri"/>
                <a:cs typeface="Calibri"/>
                <a:sym typeface="Calibri"/>
              </a:rPr>
              <a:t> customers</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LEFT</a:t>
            </a:r>
            <a:r>
              <a:rPr lang="en-US" sz="2400">
                <a:solidFill>
                  <a:srgbClr val="000000"/>
                </a:solidFill>
                <a:latin typeface="Calibri"/>
                <a:ea typeface="Calibri"/>
                <a:cs typeface="Calibri"/>
                <a:sym typeface="Calibri"/>
              </a:rPr>
              <a:t> </a:t>
            </a:r>
            <a:r>
              <a:rPr lang="en-US" sz="2400">
                <a:solidFill>
                  <a:srgbClr val="0000CD"/>
                </a:solidFill>
                <a:latin typeface="Calibri"/>
                <a:ea typeface="Calibri"/>
                <a:cs typeface="Calibri"/>
                <a:sym typeface="Calibri"/>
              </a:rPr>
              <a:t>JOIN</a:t>
            </a:r>
            <a:r>
              <a:rPr lang="en-US" sz="2400">
                <a:solidFill>
                  <a:srgbClr val="000000"/>
                </a:solidFill>
                <a:latin typeface="Calibri"/>
                <a:ea typeface="Calibri"/>
                <a:cs typeface="Calibri"/>
                <a:sym typeface="Calibri"/>
              </a:rPr>
              <a:t> orders </a:t>
            </a:r>
            <a:r>
              <a:rPr lang="en-US" sz="2400">
                <a:solidFill>
                  <a:srgbClr val="0000CD"/>
                </a:solidFill>
                <a:latin typeface="Calibri"/>
                <a:ea typeface="Calibri"/>
                <a:cs typeface="Calibri"/>
                <a:sym typeface="Calibri"/>
              </a:rPr>
              <a:t>ON</a:t>
            </a:r>
            <a:r>
              <a:rPr lang="en-US" sz="2400">
                <a:solidFill>
                  <a:srgbClr val="000000"/>
                </a:solidFill>
                <a:latin typeface="Calibri"/>
                <a:ea typeface="Calibri"/>
                <a:cs typeface="Calibri"/>
                <a:sym typeface="Calibri"/>
              </a:rPr>
              <a:t> customers.id = orders.customer_id</a:t>
            </a:r>
            <a:br>
              <a:rPr lang="en-US" sz="2400">
                <a:solidFill>
                  <a:schemeClr val="dk1"/>
                </a:solidFill>
                <a:latin typeface="Calibri"/>
                <a:ea typeface="Calibri"/>
                <a:cs typeface="Calibri"/>
                <a:sym typeface="Calibri"/>
              </a:rPr>
            </a:br>
            <a:r>
              <a:rPr lang="en-US" sz="2400">
                <a:solidFill>
                  <a:srgbClr val="0000CD"/>
                </a:solidFill>
                <a:latin typeface="Calibri"/>
                <a:ea typeface="Calibri"/>
                <a:cs typeface="Calibri"/>
                <a:sym typeface="Calibri"/>
              </a:rPr>
              <a:t>ORDER</a:t>
            </a:r>
            <a:r>
              <a:rPr lang="en-US" sz="2400">
                <a:solidFill>
                  <a:srgbClr val="000000"/>
                </a:solidFill>
                <a:latin typeface="Calibri"/>
                <a:ea typeface="Calibri"/>
                <a:cs typeface="Calibri"/>
                <a:sym typeface="Calibri"/>
              </a:rPr>
              <a:t> </a:t>
            </a:r>
            <a:r>
              <a:rPr lang="en-US" sz="2400">
                <a:solidFill>
                  <a:srgbClr val="0000CD"/>
                </a:solidFill>
                <a:latin typeface="Calibri"/>
                <a:ea typeface="Calibri"/>
                <a:cs typeface="Calibri"/>
                <a:sym typeface="Calibri"/>
              </a:rPr>
              <a:t>BY</a:t>
            </a:r>
            <a:r>
              <a:rPr lang="en-US" sz="2400">
                <a:solidFill>
                  <a:srgbClr val="000000"/>
                </a:solidFill>
                <a:latin typeface="Calibri"/>
                <a:ea typeface="Calibri"/>
                <a:cs typeface="Calibri"/>
                <a:sym typeface="Calibri"/>
              </a:rPr>
              <a:t> customers.name;</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