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7" r:id="rId3"/>
    <p:sldId id="260" r:id="rId4"/>
    <p:sldId id="267" r:id="rId5"/>
    <p:sldId id="268" r:id="rId6"/>
    <p:sldId id="261" r:id="rId7"/>
    <p:sldId id="269" r:id="rId8"/>
    <p:sldId id="270" r:id="rId9"/>
    <p:sldId id="271" r:id="rId10"/>
    <p:sldId id="262" r:id="rId11"/>
    <p:sldId id="272" r:id="rId12"/>
    <p:sldId id="273" r:id="rId13"/>
    <p:sldId id="274" r:id="rId14"/>
    <p:sldId id="275" r:id="rId15"/>
    <p:sldId id="263" r:id="rId16"/>
    <p:sldId id="276" r:id="rId17"/>
    <p:sldId id="277" r:id="rId18"/>
    <p:sldId id="264" r:id="rId19"/>
    <p:sldId id="278" r:id="rId20"/>
    <p:sldId id="279" r:id="rId21"/>
    <p:sldId id="265" r:id="rId22"/>
    <p:sldId id="280" r:id="rId23"/>
    <p:sldId id="281" r:id="rId24"/>
    <p:sldId id="282" r:id="rId25"/>
    <p:sldId id="283" r:id="rId26"/>
    <p:sldId id="284" r:id="rId27"/>
    <p:sldId id="266" r:id="rId28"/>
    <p:sldId id="285" r:id="rId29"/>
    <p:sldId id="286" r:id="rId30"/>
    <p:sldId id="259" r:id="rId31"/>
  </p:sldIdLst>
  <p:sldSz cx="12192000" cy="6858000"/>
  <p:notesSz cx="6858000" cy="9144000"/>
  <p:embeddedFontLst>
    <p:embeddedFont>
      <p:font typeface="Calibri" panose="020F0502020204030204" pitchFamily="34" charset="0"/>
      <p:regular r:id="rId33"/>
      <p:bold r:id="rId34"/>
      <p:italic r:id="rId35"/>
      <p:boldItalic r:id="rId36"/>
    </p:embeddedFont>
    <p:embeddedFont>
      <p:font typeface="Cambria Math" panose="02040503050406030204" pitchFamily="18" charset="0"/>
      <p:regular r:id="rId37"/>
    </p:embeddedFont>
    <p:embeddedFont>
      <p:font typeface="Open Sans" panose="020B0606030504020204" pitchFamily="34" charset="0"/>
      <p:regular r:id="rId38"/>
      <p:bold r:id="rId39"/>
      <p:italic r:id="rId40"/>
      <p:boldItalic r:id="rId41"/>
    </p:embeddedFont>
    <p:embeddedFont>
      <p:font typeface="Open Sans SemiBold" panose="020B070603080402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iJQCihD1uH3wZ9TmDDanAnYqJ2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p:scale>
          <a:sx n="100" d="100"/>
          <a:sy n="100" d="100"/>
        </p:scale>
        <p:origin x="876" y="2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10</a:t>
            </a:fld>
            <a:endParaRPr/>
          </a:p>
        </p:txBody>
      </p:sp>
    </p:spTree>
    <p:extLst>
      <p:ext uri="{BB962C8B-B14F-4D97-AF65-F5344CB8AC3E}">
        <p14:creationId xmlns:p14="http://schemas.microsoft.com/office/powerpoint/2010/main" val="1224554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spTree>
    <p:extLst>
      <p:ext uri="{BB962C8B-B14F-4D97-AF65-F5344CB8AC3E}">
        <p14:creationId xmlns:p14="http://schemas.microsoft.com/office/powerpoint/2010/main" val="35730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12</a:t>
            </a:fld>
            <a:endParaRPr/>
          </a:p>
        </p:txBody>
      </p:sp>
    </p:spTree>
    <p:extLst>
      <p:ext uri="{BB962C8B-B14F-4D97-AF65-F5344CB8AC3E}">
        <p14:creationId xmlns:p14="http://schemas.microsoft.com/office/powerpoint/2010/main" val="3772166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Tree>
    <p:extLst>
      <p:ext uri="{BB962C8B-B14F-4D97-AF65-F5344CB8AC3E}">
        <p14:creationId xmlns:p14="http://schemas.microsoft.com/office/powerpoint/2010/main" val="246580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Tree>
    <p:extLst>
      <p:ext uri="{BB962C8B-B14F-4D97-AF65-F5344CB8AC3E}">
        <p14:creationId xmlns:p14="http://schemas.microsoft.com/office/powerpoint/2010/main" val="1303413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Tree>
    <p:extLst>
      <p:ext uri="{BB962C8B-B14F-4D97-AF65-F5344CB8AC3E}">
        <p14:creationId xmlns:p14="http://schemas.microsoft.com/office/powerpoint/2010/main" val="1171486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16</a:t>
            </a:fld>
            <a:endParaRPr/>
          </a:p>
        </p:txBody>
      </p:sp>
    </p:spTree>
    <p:extLst>
      <p:ext uri="{BB962C8B-B14F-4D97-AF65-F5344CB8AC3E}">
        <p14:creationId xmlns:p14="http://schemas.microsoft.com/office/powerpoint/2010/main" val="3322484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17</a:t>
            </a:fld>
            <a:endParaRPr/>
          </a:p>
        </p:txBody>
      </p:sp>
    </p:spTree>
    <p:extLst>
      <p:ext uri="{BB962C8B-B14F-4D97-AF65-F5344CB8AC3E}">
        <p14:creationId xmlns:p14="http://schemas.microsoft.com/office/powerpoint/2010/main" val="26180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a:p>
        </p:txBody>
      </p:sp>
    </p:spTree>
    <p:extLst>
      <p:ext uri="{BB962C8B-B14F-4D97-AF65-F5344CB8AC3E}">
        <p14:creationId xmlns:p14="http://schemas.microsoft.com/office/powerpoint/2010/main" val="291322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19</a:t>
            </a:fld>
            <a:endParaRPr/>
          </a:p>
        </p:txBody>
      </p:sp>
    </p:spTree>
    <p:extLst>
      <p:ext uri="{BB962C8B-B14F-4D97-AF65-F5344CB8AC3E}">
        <p14:creationId xmlns:p14="http://schemas.microsoft.com/office/powerpoint/2010/main" val="2624345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a:p>
        </p:txBody>
      </p:sp>
    </p:spTree>
    <p:extLst>
      <p:ext uri="{BB962C8B-B14F-4D97-AF65-F5344CB8AC3E}">
        <p14:creationId xmlns:p14="http://schemas.microsoft.com/office/powerpoint/2010/main" val="3769983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a:p>
        </p:txBody>
      </p:sp>
    </p:spTree>
    <p:extLst>
      <p:ext uri="{BB962C8B-B14F-4D97-AF65-F5344CB8AC3E}">
        <p14:creationId xmlns:p14="http://schemas.microsoft.com/office/powerpoint/2010/main" val="4495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22</a:t>
            </a:fld>
            <a:endParaRPr/>
          </a:p>
        </p:txBody>
      </p:sp>
    </p:spTree>
    <p:extLst>
      <p:ext uri="{BB962C8B-B14F-4D97-AF65-F5344CB8AC3E}">
        <p14:creationId xmlns:p14="http://schemas.microsoft.com/office/powerpoint/2010/main" val="13466580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23</a:t>
            </a:fld>
            <a:endParaRPr/>
          </a:p>
        </p:txBody>
      </p:sp>
    </p:spTree>
    <p:extLst>
      <p:ext uri="{BB962C8B-B14F-4D97-AF65-F5344CB8AC3E}">
        <p14:creationId xmlns:p14="http://schemas.microsoft.com/office/powerpoint/2010/main" val="40709406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24</a:t>
            </a:fld>
            <a:endParaRPr/>
          </a:p>
        </p:txBody>
      </p:sp>
    </p:spTree>
    <p:extLst>
      <p:ext uri="{BB962C8B-B14F-4D97-AF65-F5344CB8AC3E}">
        <p14:creationId xmlns:p14="http://schemas.microsoft.com/office/powerpoint/2010/main" val="25937196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25</a:t>
            </a:fld>
            <a:endParaRPr/>
          </a:p>
        </p:txBody>
      </p:sp>
    </p:spTree>
    <p:extLst>
      <p:ext uri="{BB962C8B-B14F-4D97-AF65-F5344CB8AC3E}">
        <p14:creationId xmlns:p14="http://schemas.microsoft.com/office/powerpoint/2010/main" val="18749144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26</a:t>
            </a:fld>
            <a:endParaRPr/>
          </a:p>
        </p:txBody>
      </p:sp>
    </p:spTree>
    <p:extLst>
      <p:ext uri="{BB962C8B-B14F-4D97-AF65-F5344CB8AC3E}">
        <p14:creationId xmlns:p14="http://schemas.microsoft.com/office/powerpoint/2010/main" val="8131916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27</a:t>
            </a:fld>
            <a:endParaRPr/>
          </a:p>
        </p:txBody>
      </p:sp>
    </p:spTree>
    <p:extLst>
      <p:ext uri="{BB962C8B-B14F-4D97-AF65-F5344CB8AC3E}">
        <p14:creationId xmlns:p14="http://schemas.microsoft.com/office/powerpoint/2010/main" val="7459768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28</a:t>
            </a:fld>
            <a:endParaRPr/>
          </a:p>
        </p:txBody>
      </p:sp>
    </p:spTree>
    <p:extLst>
      <p:ext uri="{BB962C8B-B14F-4D97-AF65-F5344CB8AC3E}">
        <p14:creationId xmlns:p14="http://schemas.microsoft.com/office/powerpoint/2010/main" val="12316037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29</a:t>
            </a:fld>
            <a:endParaRPr/>
          </a:p>
        </p:txBody>
      </p:sp>
    </p:spTree>
    <p:extLst>
      <p:ext uri="{BB962C8B-B14F-4D97-AF65-F5344CB8AC3E}">
        <p14:creationId xmlns:p14="http://schemas.microsoft.com/office/powerpoint/2010/main" val="1116610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extLst>
      <p:ext uri="{BB962C8B-B14F-4D97-AF65-F5344CB8AC3E}">
        <p14:creationId xmlns:p14="http://schemas.microsoft.com/office/powerpoint/2010/main" val="34177848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30</a:t>
            </a:fld>
            <a:endParaRPr/>
          </a:p>
        </p:txBody>
      </p:sp>
    </p:spTree>
    <p:extLst>
      <p:ext uri="{BB962C8B-B14F-4D97-AF65-F5344CB8AC3E}">
        <p14:creationId xmlns:p14="http://schemas.microsoft.com/office/powerpoint/2010/main" val="2945989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Tree>
    <p:extLst>
      <p:ext uri="{BB962C8B-B14F-4D97-AF65-F5344CB8AC3E}">
        <p14:creationId xmlns:p14="http://schemas.microsoft.com/office/powerpoint/2010/main" val="605438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spTree>
    <p:extLst>
      <p:ext uri="{BB962C8B-B14F-4D97-AF65-F5344CB8AC3E}">
        <p14:creationId xmlns:p14="http://schemas.microsoft.com/office/powerpoint/2010/main" val="1679174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Tree>
    <p:extLst>
      <p:ext uri="{BB962C8B-B14F-4D97-AF65-F5344CB8AC3E}">
        <p14:creationId xmlns:p14="http://schemas.microsoft.com/office/powerpoint/2010/main" val="718108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spTree>
    <p:extLst>
      <p:ext uri="{BB962C8B-B14F-4D97-AF65-F5344CB8AC3E}">
        <p14:creationId xmlns:p14="http://schemas.microsoft.com/office/powerpoint/2010/main" val="2616305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8</a:t>
            </a:fld>
            <a:endParaRPr/>
          </a:p>
        </p:txBody>
      </p:sp>
    </p:spTree>
    <p:extLst>
      <p:ext uri="{BB962C8B-B14F-4D97-AF65-F5344CB8AC3E}">
        <p14:creationId xmlns:p14="http://schemas.microsoft.com/office/powerpoint/2010/main" val="771072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9</a:t>
            </a:fld>
            <a:endParaRPr/>
          </a:p>
        </p:txBody>
      </p:sp>
    </p:spTree>
    <p:extLst>
      <p:ext uri="{BB962C8B-B14F-4D97-AF65-F5344CB8AC3E}">
        <p14:creationId xmlns:p14="http://schemas.microsoft.com/office/powerpoint/2010/main" val="885895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Open Sans SemiBold"/>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rot="5400000">
            <a:off x="7481547" y="2304710"/>
            <a:ext cx="5115606"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5"/>
          <p:cNvSpPr txBox="1">
            <a:spLocks noGrp="1"/>
          </p:cNvSpPr>
          <p:nvPr>
            <p:ph type="body" idx="1"/>
          </p:nvPr>
        </p:nvSpPr>
        <p:spPr>
          <a:xfrm rot="5400000">
            <a:off x="2147547" y="-247990"/>
            <a:ext cx="5115606"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839788" y="898071"/>
            <a:ext cx="10515600" cy="79261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12"/>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0" name="Google Shape;70;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3567529" y="-1609307"/>
            <a:ext cx="5056942"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000"/>
              <a:buFont typeface="Open Sans SemiBold"/>
              <a:buNone/>
              <a:defRPr sz="4000" b="1" i="0" u="none" strike="noStrike" cap="none">
                <a:solidFill>
                  <a:schemeClr val="dk1"/>
                </a:solidFill>
                <a:latin typeface="Open Sans SemiBold"/>
                <a:ea typeface="Open Sans SemiBold"/>
                <a:cs typeface="Open Sans SemiBold"/>
                <a:sym typeface="Open Sa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cxnSp>
        <p:nvCxnSpPr>
          <p:cNvPr id="15" name="Google Shape;15;p4"/>
          <p:cNvCxnSpPr/>
          <p:nvPr/>
        </p:nvCxnSpPr>
        <p:spPr>
          <a:xfrm rot="10800000">
            <a:off x="838202" y="893620"/>
            <a:ext cx="10386389" cy="0"/>
          </a:xfrm>
          <a:prstGeom prst="straightConnector1">
            <a:avLst/>
          </a:prstGeom>
          <a:noFill/>
          <a:ln w="25400" cap="flat" cmpd="sng">
            <a:solidFill>
              <a:srgbClr val="272780"/>
            </a:solidFill>
            <a:prstDash val="solid"/>
            <a:miter lim="800000"/>
            <a:headEnd type="none" w="sm" len="sm"/>
            <a:tailEnd type="none" w="sm" len="sm"/>
          </a:ln>
        </p:spPr>
      </p:cxnSp>
      <p:pic>
        <p:nvPicPr>
          <p:cNvPr id="16" name="Google Shape;16;p4"/>
          <p:cNvPicPr preferRelativeResize="0"/>
          <p:nvPr/>
        </p:nvPicPr>
        <p:blipFill rotWithShape="1">
          <a:blip r:embed="rId12">
            <a:alphaModFix/>
          </a:blip>
          <a:srcRect/>
          <a:stretch/>
        </p:blipFill>
        <p:spPr>
          <a:xfrm>
            <a:off x="11415645" y="139074"/>
            <a:ext cx="657087" cy="6570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800793" y="1349194"/>
            <a:ext cx="10590414" cy="269728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Open Sans SemiBold"/>
              <a:buNone/>
            </a:pPr>
            <a:br>
              <a:rPr lang="en-US" dirty="0"/>
            </a:br>
            <a:r>
              <a:rPr lang="en-US" dirty="0" err="1"/>
              <a:t>Bài</a:t>
            </a:r>
            <a:r>
              <a:rPr lang="en-US" dirty="0"/>
              <a:t> 5</a:t>
            </a:r>
            <a:br>
              <a:rPr lang="en-US" dirty="0"/>
            </a:br>
            <a:r>
              <a:rPr lang="en-US" dirty="0" err="1"/>
              <a:t>Trực</a:t>
            </a:r>
            <a:r>
              <a:rPr lang="en-US" dirty="0"/>
              <a:t> </a:t>
            </a:r>
            <a:r>
              <a:rPr lang="en-US" dirty="0" err="1"/>
              <a:t>quan</a:t>
            </a:r>
            <a:r>
              <a:rPr lang="en-US" dirty="0"/>
              <a:t> </a:t>
            </a:r>
            <a:r>
              <a:rPr lang="en-US" dirty="0" err="1"/>
              <a:t>hóa</a:t>
            </a:r>
            <a:r>
              <a:rPr lang="en-US" dirty="0"/>
              <a:t> </a:t>
            </a:r>
            <a:r>
              <a:rPr lang="en-US" dirty="0" err="1"/>
              <a:t>dữ</a:t>
            </a:r>
            <a:r>
              <a:rPr lang="en-US" dirty="0"/>
              <a:t> </a:t>
            </a:r>
            <a:r>
              <a:rPr lang="en-US" dirty="0" err="1"/>
              <a:t>liệu</a:t>
            </a:r>
            <a:r>
              <a:rPr lang="en-US" dirty="0"/>
              <a:t> </a:t>
            </a:r>
            <a:r>
              <a:rPr lang="en-US" dirty="0" err="1"/>
              <a:t>với</a:t>
            </a:r>
            <a:r>
              <a:rPr lang="en-US" dirty="0"/>
              <a:t> Seaborn</a:t>
            </a:r>
            <a:endParaRPr dirty="0"/>
          </a:p>
        </p:txBody>
      </p:sp>
      <p:sp>
        <p:nvSpPr>
          <p:cNvPr id="92" name="Google Shape;92;p1"/>
          <p:cNvSpPr txBox="1">
            <a:spLocks noGrp="1"/>
          </p:cNvSpPr>
          <p:nvPr>
            <p:ph type="subTitle" idx="1"/>
          </p:nvPr>
        </p:nvSpPr>
        <p:spPr>
          <a:xfrm>
            <a:off x="1524000" y="4665335"/>
            <a:ext cx="9144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dirty="0" err="1"/>
              <a:t>Khóa</a:t>
            </a:r>
            <a:r>
              <a:rPr lang="en-US" dirty="0"/>
              <a:t> </a:t>
            </a:r>
            <a:r>
              <a:rPr lang="en-US" dirty="0" err="1"/>
              <a:t>học</a:t>
            </a:r>
            <a:r>
              <a:rPr lang="en-US" dirty="0"/>
              <a:t>: </a:t>
            </a:r>
            <a:r>
              <a:rPr lang="en-US" dirty="0" err="1"/>
              <a:t>Phân</a:t>
            </a:r>
            <a:r>
              <a:rPr lang="en-US" dirty="0"/>
              <a:t> </a:t>
            </a:r>
            <a:r>
              <a:rPr lang="en-US" dirty="0" err="1"/>
              <a:t>tích</a:t>
            </a:r>
            <a:r>
              <a:rPr lang="en-US" dirty="0"/>
              <a:t> </a:t>
            </a:r>
            <a:r>
              <a:rPr lang="en-US" dirty="0" err="1"/>
              <a:t>dữ</a:t>
            </a:r>
            <a:r>
              <a:rPr lang="en-US" dirty="0"/>
              <a:t> </a:t>
            </a:r>
            <a:r>
              <a:rPr lang="en-US" dirty="0" err="1"/>
              <a:t>liệu</a:t>
            </a:r>
            <a:r>
              <a:rPr lang="en-US" dirty="0"/>
              <a:t> </a:t>
            </a:r>
            <a:r>
              <a:rPr lang="en-US" dirty="0" err="1"/>
              <a:t>với</a:t>
            </a:r>
            <a:r>
              <a:rPr lang="en-US" dirty="0"/>
              <a:t> Python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a:t>
            </a:r>
            <a:r>
              <a:rPr lang="en-US" dirty="0" err="1"/>
              <a:t>phân</a:t>
            </a:r>
            <a:r>
              <a:rPr lang="en-US" dirty="0"/>
              <a:t> </a:t>
            </a:r>
            <a:r>
              <a:rPr lang="en-US" dirty="0" err="1"/>
              <a:t>bố</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0" indent="0">
              <a:buNone/>
            </a:pPr>
            <a:r>
              <a:rPr lang="en-VN" dirty="0"/>
              <a:t>Mô tả sự phân bố dữ liệu số cho một hoặc nhiều nhóm bằng cách sử dụng đường cong mật độ. </a:t>
            </a:r>
          </a:p>
          <a:p>
            <a:pPr marL="0" indent="0">
              <a:buNone/>
            </a:pPr>
            <a:r>
              <a:rPr lang="en-VN" dirty="0"/>
              <a:t>Chiều rộng của mỗi đường cong tương ứng với tần số gần đúng của các điểm dữ liệu trong mỗi vùng. </a:t>
            </a:r>
          </a:p>
          <a:p>
            <a:pPr marL="0" indent="0">
              <a:buNone/>
            </a:pPr>
            <a:r>
              <a:rPr lang="en-VN" dirty="0"/>
              <a:t>Ví dụ:</a:t>
            </a:r>
          </a:p>
          <a:p>
            <a:pPr marL="0" indent="0">
              <a:buNone/>
            </a:pPr>
            <a:r>
              <a:rPr lang="en-VN" dirty="0"/>
              <a:t>biểu đồ phân bố cho thuộc tính </a:t>
            </a:r>
          </a:p>
          <a:p>
            <a:pPr marL="0" indent="0">
              <a:buNone/>
            </a:pPr>
            <a:r>
              <a:rPr lang="en-VN" dirty="0"/>
              <a:t>total_bill:</a:t>
            </a:r>
          </a:p>
          <a:p>
            <a:pPr marL="0" indent="0">
              <a:buNone/>
            </a:pPr>
            <a:r>
              <a:rPr lang="en-VN" dirty="0">
                <a:solidFill>
                  <a:srgbClr val="333333"/>
                </a:solidFill>
                <a:latin typeface="Times New Roman" panose="02020603050405020304" pitchFamily="18" charset="0"/>
                <a:ea typeface="Times New Roman" panose="02020603050405020304" pitchFamily="18" charset="0"/>
              </a:rPr>
              <a:t>sns</a:t>
            </a:r>
            <a:r>
              <a:rPr lang="en-VN" dirty="0">
                <a:solidFill>
                  <a:srgbClr val="666666"/>
                </a:solidFill>
                <a:latin typeface="Times New Roman" panose="02020603050405020304" pitchFamily="18" charset="0"/>
                <a:ea typeface="Times New Roman" panose="02020603050405020304" pitchFamily="18" charset="0"/>
              </a:rPr>
              <a:t>.</a:t>
            </a:r>
            <a:r>
              <a:rPr lang="en-VN" dirty="0">
                <a:solidFill>
                  <a:srgbClr val="333333"/>
                </a:solidFill>
                <a:latin typeface="Times New Roman" panose="02020603050405020304" pitchFamily="18" charset="0"/>
                <a:ea typeface="Times New Roman" panose="02020603050405020304" pitchFamily="18" charset="0"/>
              </a:rPr>
              <a:t>violinplot(y </a:t>
            </a:r>
            <a:r>
              <a:rPr lang="en-VN" dirty="0">
                <a:solidFill>
                  <a:srgbClr val="666666"/>
                </a:solidFill>
                <a:latin typeface="Times New Roman" panose="02020603050405020304" pitchFamily="18" charset="0"/>
                <a:ea typeface="Times New Roman" panose="02020603050405020304" pitchFamily="18" charset="0"/>
              </a:rPr>
              <a:t>=</a:t>
            </a:r>
            <a:r>
              <a:rPr lang="en-VN" dirty="0">
                <a:solidFill>
                  <a:srgbClr val="333333"/>
                </a:solidFill>
                <a:latin typeface="Times New Roman" panose="02020603050405020304" pitchFamily="18" charset="0"/>
                <a:ea typeface="Times New Roman" panose="02020603050405020304" pitchFamily="18" charset="0"/>
              </a:rPr>
              <a:t> tips[</a:t>
            </a:r>
            <a:r>
              <a:rPr lang="en-VN" dirty="0">
                <a:solidFill>
                  <a:srgbClr val="BA2121"/>
                </a:solidFill>
                <a:latin typeface="Times New Roman" panose="02020603050405020304" pitchFamily="18" charset="0"/>
                <a:ea typeface="Times New Roman" panose="02020603050405020304" pitchFamily="18" charset="0"/>
              </a:rPr>
              <a:t>"total_bill"</a:t>
            </a:r>
            <a:r>
              <a:rPr lang="en-VN" dirty="0">
                <a:solidFill>
                  <a:srgbClr val="333333"/>
                </a:solidFill>
                <a:latin typeface="Times New Roman" panose="02020603050405020304" pitchFamily="18" charset="0"/>
                <a:ea typeface="Times New Roman" panose="02020603050405020304" pitchFamily="18" charset="0"/>
              </a:rPr>
              <a:t>], </a:t>
            </a:r>
          </a:p>
          <a:p>
            <a:pPr marL="0" indent="0">
              <a:buNone/>
            </a:pPr>
            <a:r>
              <a:rPr lang="en-VN" dirty="0">
                <a:solidFill>
                  <a:srgbClr val="333333"/>
                </a:solidFill>
                <a:latin typeface="Times New Roman" panose="02020603050405020304" pitchFamily="18" charset="0"/>
                <a:ea typeface="Times New Roman" panose="02020603050405020304" pitchFamily="18" charset="0"/>
              </a:rPr>
              <a:t>	palette</a:t>
            </a:r>
            <a:r>
              <a:rPr lang="en-VN" dirty="0">
                <a:solidFill>
                  <a:srgbClr val="666666"/>
                </a:solidFill>
                <a:latin typeface="Times New Roman" panose="02020603050405020304" pitchFamily="18" charset="0"/>
                <a:ea typeface="Times New Roman" panose="02020603050405020304" pitchFamily="18" charset="0"/>
              </a:rPr>
              <a:t>=</a:t>
            </a:r>
            <a:r>
              <a:rPr lang="en-VN" dirty="0">
                <a:solidFill>
                  <a:srgbClr val="BA2121"/>
                </a:solidFill>
                <a:latin typeface="Times New Roman" panose="02020603050405020304" pitchFamily="18" charset="0"/>
                <a:ea typeface="Times New Roman" panose="02020603050405020304" pitchFamily="18" charset="0"/>
              </a:rPr>
              <a:t>"coolwarm"</a:t>
            </a:r>
            <a:r>
              <a:rPr lang="en-VN" dirty="0">
                <a:solidFill>
                  <a:srgbClr val="333333"/>
                </a:solidFill>
                <a:latin typeface="Times New Roman" panose="02020603050405020304" pitchFamily="18" charset="0"/>
                <a:ea typeface="Times New Roman" panose="02020603050405020304" pitchFamily="18" charset="0"/>
              </a:rPr>
              <a:t>)</a:t>
            </a:r>
            <a:r>
              <a:rPr lang="en-VN" dirty="0"/>
              <a:t> </a:t>
            </a:r>
          </a:p>
          <a:p>
            <a:pPr marL="0" lvl="0" indent="0">
              <a:buNone/>
            </a:pPr>
            <a:endParaRPr dirty="0"/>
          </a:p>
        </p:txBody>
      </p:sp>
      <p:pic>
        <p:nvPicPr>
          <p:cNvPr id="5" name="Picture 4" descr="A picture containing arrow&#10;&#10;Description automatically generated">
            <a:extLst>
              <a:ext uri="{FF2B5EF4-FFF2-40B4-BE49-F238E27FC236}">
                <a16:creationId xmlns:a16="http://schemas.microsoft.com/office/drawing/2014/main" id="{6B6D82AE-6E59-444B-9781-D7E8671B21F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26622" y="3319517"/>
            <a:ext cx="3921880" cy="2744952"/>
          </a:xfrm>
          <a:prstGeom prst="rect">
            <a:avLst/>
          </a:prstGeom>
          <a:noFill/>
          <a:ln>
            <a:noFill/>
          </a:ln>
        </p:spPr>
      </p:pic>
    </p:spTree>
    <p:extLst>
      <p:ext uri="{BB962C8B-B14F-4D97-AF65-F5344CB8AC3E}">
        <p14:creationId xmlns:p14="http://schemas.microsoft.com/office/powerpoint/2010/main" val="1838401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a:t>
            </a:r>
            <a:r>
              <a:rPr lang="en-US" dirty="0" err="1"/>
              <a:t>phân</a:t>
            </a:r>
            <a:r>
              <a:rPr lang="en-US" dirty="0"/>
              <a:t> </a:t>
            </a:r>
            <a:r>
              <a:rPr lang="en-US" dirty="0" err="1"/>
              <a:t>bố</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0" indent="0">
              <a:buNone/>
            </a:pPr>
            <a:r>
              <a:rPr lang="en-VN" dirty="0"/>
              <a:t>Violin plot được nhóm theo biến 1 biến phân loại là ngày</a:t>
            </a:r>
          </a:p>
          <a:p>
            <a:pPr marL="0" indent="0">
              <a:buNone/>
            </a:pPr>
            <a:endParaRPr lang="en-VN" dirty="0"/>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sns.violinplot(x=</a:t>
            </a:r>
            <a:r>
              <a:rPr lang="en-VN" dirty="0">
                <a:solidFill>
                  <a:srgbClr val="A31515"/>
                </a:solidFill>
                <a:latin typeface="Courier New" panose="02070309020205020404" pitchFamily="49" charset="0"/>
                <a:ea typeface="Times New Roman" panose="02020603050405020304" pitchFamily="18" charset="0"/>
              </a:rPr>
              <a:t>"day"</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y=</a:t>
            </a:r>
            <a:r>
              <a:rPr lang="en-VN" dirty="0">
                <a:solidFill>
                  <a:srgbClr val="A31515"/>
                </a:solidFill>
                <a:latin typeface="Courier New" panose="02070309020205020404" pitchFamily="49" charset="0"/>
                <a:ea typeface="Times New Roman" panose="02020603050405020304" pitchFamily="18" charset="0"/>
              </a:rPr>
              <a:t>"total_bill"</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data=tips)</a:t>
            </a:r>
            <a:endParaRPr lang="en-VN" sz="3600" dirty="0">
              <a:latin typeface="Times New Roman" panose="02020603050405020304" pitchFamily="18" charset="0"/>
              <a:ea typeface="Times New Roman" panose="02020603050405020304" pitchFamily="18" charset="0"/>
            </a:endParaRPr>
          </a:p>
          <a:p>
            <a:pPr marL="0" indent="0">
              <a:buNone/>
            </a:pPr>
            <a:endParaRPr lang="en-VN" dirty="0"/>
          </a:p>
          <a:p>
            <a:pPr marL="0" lvl="0" indent="0">
              <a:buNone/>
            </a:pPr>
            <a:endParaRPr dirty="0"/>
          </a:p>
        </p:txBody>
      </p:sp>
      <p:pic>
        <p:nvPicPr>
          <p:cNvPr id="6" name="Picture 5" descr="Chart&#10;&#10;Description automatically generated">
            <a:extLst>
              <a:ext uri="{FF2B5EF4-FFF2-40B4-BE49-F238E27FC236}">
                <a16:creationId xmlns:a16="http://schemas.microsoft.com/office/drawing/2014/main" id="{DE9B9A57-7C01-E948-80B2-F3FB57EF7A8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84883" y="2041339"/>
            <a:ext cx="4076481" cy="2982606"/>
          </a:xfrm>
          <a:prstGeom prst="rect">
            <a:avLst/>
          </a:prstGeom>
          <a:noFill/>
          <a:ln>
            <a:noFill/>
          </a:ln>
        </p:spPr>
      </p:pic>
    </p:spTree>
    <p:extLst>
      <p:ext uri="{BB962C8B-B14F-4D97-AF65-F5344CB8AC3E}">
        <p14:creationId xmlns:p14="http://schemas.microsoft.com/office/powerpoint/2010/main" val="4260628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a:t>
            </a:r>
            <a:r>
              <a:rPr lang="en-US" dirty="0" err="1"/>
              <a:t>phân</a:t>
            </a:r>
            <a:r>
              <a:rPr lang="en-US" dirty="0"/>
              <a:t> </a:t>
            </a:r>
            <a:r>
              <a:rPr lang="en-US" dirty="0" err="1"/>
              <a:t>bố</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0" indent="0">
              <a:buNone/>
            </a:pPr>
            <a:r>
              <a:rPr lang="en-US" dirty="0"/>
              <a:t>Violin plot </a:t>
            </a:r>
            <a:r>
              <a:rPr lang="en-US" dirty="0" err="1"/>
              <a:t>được</a:t>
            </a:r>
            <a:r>
              <a:rPr lang="en-US" dirty="0"/>
              <a:t> </a:t>
            </a:r>
            <a:r>
              <a:rPr lang="en-US" dirty="0" err="1"/>
              <a:t>nhóm</a:t>
            </a:r>
            <a:r>
              <a:rPr lang="en-US" dirty="0"/>
              <a:t> </a:t>
            </a:r>
            <a:r>
              <a:rPr lang="en-US" dirty="0" err="1"/>
              <a:t>theo</a:t>
            </a:r>
            <a:r>
              <a:rPr lang="en-US" dirty="0"/>
              <a:t> </a:t>
            </a:r>
            <a:r>
              <a:rPr lang="en-US" dirty="0" err="1"/>
              <a:t>biến</a:t>
            </a:r>
            <a:r>
              <a:rPr lang="en-US" dirty="0"/>
              <a:t> 2 </a:t>
            </a:r>
            <a:r>
              <a:rPr lang="en-US" dirty="0" err="1"/>
              <a:t>biến</a:t>
            </a:r>
            <a:r>
              <a:rPr lang="en-US" dirty="0"/>
              <a:t> </a:t>
            </a:r>
            <a:r>
              <a:rPr lang="en-US" dirty="0" err="1"/>
              <a:t>phân</a:t>
            </a:r>
            <a:r>
              <a:rPr lang="en-US" dirty="0"/>
              <a:t> </a:t>
            </a:r>
            <a:r>
              <a:rPr lang="en-US" dirty="0" err="1"/>
              <a:t>loại</a:t>
            </a:r>
            <a:r>
              <a:rPr lang="en-VN" dirty="0"/>
              <a:t> </a:t>
            </a: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sns.violinplot(x=</a:t>
            </a:r>
            <a:r>
              <a:rPr lang="en-VN" dirty="0">
                <a:solidFill>
                  <a:srgbClr val="A31515"/>
                </a:solidFill>
                <a:latin typeface="Courier New" panose="02070309020205020404" pitchFamily="49" charset="0"/>
                <a:ea typeface="Times New Roman" panose="02020603050405020304" pitchFamily="18" charset="0"/>
              </a:rPr>
              <a:t>"day"</a:t>
            </a:r>
            <a:r>
              <a:rPr lang="en-VN" dirty="0">
                <a:solidFill>
                  <a:srgbClr val="000000"/>
                </a:solidFill>
                <a:latin typeface="Courier New" panose="02070309020205020404" pitchFamily="49" charset="0"/>
                <a:ea typeface="Times New Roman" panose="02020603050405020304" pitchFamily="18" charset="0"/>
              </a:rPr>
              <a:t>,</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y=</a:t>
            </a:r>
            <a:r>
              <a:rPr lang="en-VN" dirty="0">
                <a:solidFill>
                  <a:srgbClr val="A31515"/>
                </a:solidFill>
                <a:latin typeface="Courier New" panose="02070309020205020404" pitchFamily="49" charset="0"/>
                <a:ea typeface="Times New Roman" panose="02020603050405020304" pitchFamily="18" charset="0"/>
              </a:rPr>
              <a:t>"total_bill"</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hue=</a:t>
            </a:r>
            <a:r>
              <a:rPr lang="en-VN" dirty="0">
                <a:solidFill>
                  <a:srgbClr val="A31515"/>
                </a:solidFill>
                <a:latin typeface="Courier New" panose="02070309020205020404" pitchFamily="49" charset="0"/>
                <a:ea typeface="Times New Roman" panose="02020603050405020304" pitchFamily="18" charset="0"/>
              </a:rPr>
              <a:t>"smoker"</a:t>
            </a:r>
            <a:r>
              <a:rPr lang="en-VN" dirty="0">
                <a:solidFill>
                  <a:srgbClr val="000000"/>
                </a:solidFill>
                <a:latin typeface="Courier New" panose="02070309020205020404" pitchFamily="49" charset="0"/>
                <a:ea typeface="Times New Roman" panose="02020603050405020304" pitchFamily="18" charset="0"/>
              </a:rPr>
              <a:t>,</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data=tips,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palette=</a:t>
            </a:r>
            <a:r>
              <a:rPr lang="en-VN" dirty="0">
                <a:solidFill>
                  <a:srgbClr val="A31515"/>
                </a:solidFill>
                <a:latin typeface="Courier New" panose="02070309020205020404" pitchFamily="49" charset="0"/>
                <a:ea typeface="Times New Roman" panose="02020603050405020304" pitchFamily="18" charset="0"/>
              </a:rPr>
              <a:t>"muted"</a:t>
            </a:r>
            <a:r>
              <a:rPr lang="en-VN" dirty="0">
                <a:solidFill>
                  <a:srgbClr val="000000"/>
                </a:solidFill>
                <a:latin typeface="Courier New" panose="02070309020205020404" pitchFamily="49" charset="0"/>
                <a:ea typeface="Times New Roman" panose="02020603050405020304" pitchFamily="18" charset="0"/>
              </a:rPr>
              <a:t>)</a:t>
            </a:r>
            <a:r>
              <a:rPr lang="en-VN" dirty="0"/>
              <a:t> </a:t>
            </a:r>
            <a:endParaRPr lang="en-VN" sz="3600" dirty="0">
              <a:latin typeface="Times New Roman" panose="02020603050405020304" pitchFamily="18" charset="0"/>
              <a:ea typeface="Times New Roman" panose="02020603050405020304" pitchFamily="18" charset="0"/>
            </a:endParaRPr>
          </a:p>
          <a:p>
            <a:pPr marL="0" indent="0">
              <a:buNone/>
            </a:pPr>
            <a:endParaRPr lang="en-VN" dirty="0"/>
          </a:p>
          <a:p>
            <a:pPr marL="0" lvl="0" indent="0">
              <a:buNone/>
            </a:pPr>
            <a:endParaRPr dirty="0"/>
          </a:p>
        </p:txBody>
      </p:sp>
      <p:pic>
        <p:nvPicPr>
          <p:cNvPr id="5" name="Picture 4" descr="Chart, shape&#10;&#10;Description automatically generated">
            <a:extLst>
              <a:ext uri="{FF2B5EF4-FFF2-40B4-BE49-F238E27FC236}">
                <a16:creationId xmlns:a16="http://schemas.microsoft.com/office/drawing/2014/main" id="{D913DABE-0DA5-D84F-A00E-0A1F15F0397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1" y="2199322"/>
            <a:ext cx="4541334" cy="3181975"/>
          </a:xfrm>
          <a:prstGeom prst="rect">
            <a:avLst/>
          </a:prstGeom>
          <a:noFill/>
          <a:ln>
            <a:noFill/>
          </a:ln>
        </p:spPr>
      </p:pic>
    </p:spTree>
    <p:extLst>
      <p:ext uri="{BB962C8B-B14F-4D97-AF65-F5344CB8AC3E}">
        <p14:creationId xmlns:p14="http://schemas.microsoft.com/office/powerpoint/2010/main" val="3504317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a:t>
            </a:r>
            <a:r>
              <a:rPr lang="en-US" dirty="0" err="1"/>
              <a:t>phân</a:t>
            </a:r>
            <a:r>
              <a:rPr lang="en-US" dirty="0"/>
              <a:t> </a:t>
            </a:r>
            <a:r>
              <a:rPr lang="en-US" dirty="0" err="1"/>
              <a:t>bố</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0" indent="0">
              <a:buNone/>
            </a:pPr>
            <a:r>
              <a:rPr lang="vi-VN" dirty="0"/>
              <a:t>Violin plot được chia 2 phần để so sánh giữa các biến</a:t>
            </a: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sns.violinplot(x=</a:t>
            </a:r>
            <a:r>
              <a:rPr lang="en-VN" dirty="0">
                <a:solidFill>
                  <a:srgbClr val="A31515"/>
                </a:solidFill>
                <a:latin typeface="Courier New" panose="02070309020205020404" pitchFamily="49" charset="0"/>
                <a:ea typeface="Times New Roman" panose="02020603050405020304" pitchFamily="18" charset="0"/>
              </a:rPr>
              <a:t>"day"</a:t>
            </a:r>
            <a:r>
              <a:rPr lang="en-VN" dirty="0">
                <a:solidFill>
                  <a:srgbClr val="000000"/>
                </a:solidFill>
                <a:latin typeface="Courier New" panose="02070309020205020404" pitchFamily="49" charset="0"/>
                <a:ea typeface="Times New Roman" panose="02020603050405020304" pitchFamily="18" charset="0"/>
              </a:rPr>
              <a:t>,</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y=</a:t>
            </a:r>
            <a:r>
              <a:rPr lang="en-VN" dirty="0">
                <a:solidFill>
                  <a:srgbClr val="A31515"/>
                </a:solidFill>
                <a:latin typeface="Courier New" panose="02070309020205020404" pitchFamily="49" charset="0"/>
                <a:ea typeface="Times New Roman" panose="02020603050405020304" pitchFamily="18" charset="0"/>
              </a:rPr>
              <a:t>"total_bill"</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hue=</a:t>
            </a:r>
            <a:r>
              <a:rPr lang="en-VN" dirty="0">
                <a:solidFill>
                  <a:srgbClr val="A31515"/>
                </a:solidFill>
                <a:latin typeface="Courier New" panose="02070309020205020404" pitchFamily="49" charset="0"/>
                <a:ea typeface="Times New Roman" panose="02020603050405020304" pitchFamily="18" charset="0"/>
              </a:rPr>
              <a:t>"smoker"</a:t>
            </a:r>
            <a:r>
              <a:rPr lang="en-VN" dirty="0">
                <a:solidFill>
                  <a:srgbClr val="000000"/>
                </a:solidFill>
                <a:latin typeface="Courier New" panose="02070309020205020404" pitchFamily="49" charset="0"/>
                <a:ea typeface="Times New Roman" panose="02020603050405020304" pitchFamily="18" charset="0"/>
              </a:rPr>
              <a:t>,</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data=tips,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palette=</a:t>
            </a:r>
            <a:r>
              <a:rPr lang="en-VN" dirty="0">
                <a:solidFill>
                  <a:srgbClr val="A31515"/>
                </a:solidFill>
                <a:latin typeface="Courier New" panose="02070309020205020404" pitchFamily="49" charset="0"/>
                <a:ea typeface="Times New Roman" panose="02020603050405020304" pitchFamily="18" charset="0"/>
              </a:rPr>
              <a:t>"muted”,</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split=</a:t>
            </a:r>
            <a:r>
              <a:rPr lang="en-VN" dirty="0">
                <a:solidFill>
                  <a:srgbClr val="0000FF"/>
                </a:solidFill>
                <a:latin typeface="Courier New" panose="02070309020205020404" pitchFamily="49" charset="0"/>
                <a:ea typeface="Times New Roman" panose="02020603050405020304" pitchFamily="18" charset="0"/>
              </a:rPr>
              <a:t>True</a:t>
            </a:r>
            <a:r>
              <a:rPr lang="en-VN" dirty="0"/>
              <a:t> </a:t>
            </a:r>
            <a:r>
              <a:rPr lang="en-VN" dirty="0">
                <a:solidFill>
                  <a:srgbClr val="000000"/>
                </a:solidFill>
                <a:latin typeface="Courier New" panose="02070309020205020404" pitchFamily="49" charset="0"/>
                <a:ea typeface="Times New Roman" panose="02020603050405020304" pitchFamily="18" charset="0"/>
              </a:rPr>
              <a:t>)</a:t>
            </a:r>
            <a:endParaRPr lang="en-VN" sz="3600" dirty="0">
              <a:latin typeface="Times New Roman" panose="02020603050405020304" pitchFamily="18" charset="0"/>
              <a:ea typeface="Times New Roman" panose="02020603050405020304" pitchFamily="18" charset="0"/>
            </a:endParaRPr>
          </a:p>
          <a:p>
            <a:pPr marL="0" indent="0">
              <a:buNone/>
            </a:pPr>
            <a:endParaRPr lang="en-VN" dirty="0"/>
          </a:p>
          <a:p>
            <a:pPr marL="0" lvl="0" indent="0">
              <a:buNone/>
            </a:pPr>
            <a:endParaRPr dirty="0"/>
          </a:p>
        </p:txBody>
      </p:sp>
      <p:pic>
        <p:nvPicPr>
          <p:cNvPr id="6" name="Picture 5" descr="Chart&#10;&#10;Description automatically generated">
            <a:extLst>
              <a:ext uri="{FF2B5EF4-FFF2-40B4-BE49-F238E27FC236}">
                <a16:creationId xmlns:a16="http://schemas.microsoft.com/office/drawing/2014/main" id="{2BE151DD-6B4F-7C49-8A22-908E7CC90F7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99322"/>
            <a:ext cx="4646437" cy="3297588"/>
          </a:xfrm>
          <a:prstGeom prst="rect">
            <a:avLst/>
          </a:prstGeom>
          <a:noFill/>
          <a:ln>
            <a:noFill/>
          </a:ln>
        </p:spPr>
      </p:pic>
    </p:spTree>
    <p:extLst>
      <p:ext uri="{BB962C8B-B14F-4D97-AF65-F5344CB8AC3E}">
        <p14:creationId xmlns:p14="http://schemas.microsoft.com/office/powerpoint/2010/main" val="3524248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a:t>
            </a:r>
            <a:r>
              <a:rPr lang="en-US" dirty="0" err="1"/>
              <a:t>phân</a:t>
            </a:r>
            <a:r>
              <a:rPr lang="en-US" dirty="0"/>
              <a:t> </a:t>
            </a:r>
            <a:r>
              <a:rPr lang="en-US" dirty="0" err="1"/>
              <a:t>bố</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0" indent="0">
              <a:buNone/>
            </a:pPr>
            <a:r>
              <a:rPr lang="en-VN" dirty="0"/>
              <a:t>Kiểm soát thứ tự các violin plot bằng cách truyền một thứ tự nhãn cụ thể</a:t>
            </a: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sns.violinplot(x=</a:t>
            </a:r>
            <a:r>
              <a:rPr lang="en-VN" dirty="0">
                <a:solidFill>
                  <a:srgbClr val="A31515"/>
                </a:solidFill>
                <a:latin typeface="Courier New" panose="02070309020205020404" pitchFamily="49" charset="0"/>
                <a:ea typeface="Times New Roman" panose="02020603050405020304" pitchFamily="18" charset="0"/>
              </a:rPr>
              <a:t>"day"</a:t>
            </a:r>
            <a:r>
              <a:rPr lang="en-VN" dirty="0">
                <a:solidFill>
                  <a:srgbClr val="000000"/>
                </a:solidFill>
                <a:latin typeface="Courier New" panose="02070309020205020404" pitchFamily="49" charset="0"/>
                <a:ea typeface="Times New Roman" panose="02020603050405020304" pitchFamily="18" charset="0"/>
              </a:rPr>
              <a:t>,</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y=</a:t>
            </a:r>
            <a:r>
              <a:rPr lang="en-VN" dirty="0">
                <a:solidFill>
                  <a:srgbClr val="A31515"/>
                </a:solidFill>
                <a:latin typeface="Courier New" panose="02070309020205020404" pitchFamily="49" charset="0"/>
                <a:ea typeface="Times New Roman" panose="02020603050405020304" pitchFamily="18" charset="0"/>
              </a:rPr>
              <a:t>"total_bill"</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hue=</a:t>
            </a:r>
            <a:r>
              <a:rPr lang="en-VN" dirty="0">
                <a:solidFill>
                  <a:srgbClr val="A31515"/>
                </a:solidFill>
                <a:latin typeface="Courier New" panose="02070309020205020404" pitchFamily="49" charset="0"/>
                <a:ea typeface="Times New Roman" panose="02020603050405020304" pitchFamily="18" charset="0"/>
              </a:rPr>
              <a:t>"smoker"</a:t>
            </a:r>
            <a:r>
              <a:rPr lang="en-VN" dirty="0">
                <a:solidFill>
                  <a:srgbClr val="000000"/>
                </a:solidFill>
                <a:latin typeface="Courier New" panose="02070309020205020404" pitchFamily="49" charset="0"/>
                <a:ea typeface="Times New Roman" panose="02020603050405020304" pitchFamily="18" charset="0"/>
              </a:rPr>
              <a:t>,</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data=tips,</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order=[</a:t>
            </a:r>
            <a:r>
              <a:rPr lang="en-VN" dirty="0">
                <a:solidFill>
                  <a:srgbClr val="A31515"/>
                </a:solidFill>
                <a:latin typeface="Courier New" panose="02070309020205020404" pitchFamily="49" charset="0"/>
                <a:ea typeface="Times New Roman" panose="02020603050405020304" pitchFamily="18" charset="0"/>
              </a:rPr>
              <a:t>"Dinner"</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a:t>
            </a:r>
            <a:r>
              <a:rPr lang="en-VN" dirty="0">
                <a:solidFill>
                  <a:srgbClr val="A31515"/>
                </a:solidFill>
                <a:latin typeface="Courier New" panose="02070309020205020404" pitchFamily="49" charset="0"/>
                <a:ea typeface="Times New Roman" panose="02020603050405020304" pitchFamily="18" charset="0"/>
              </a:rPr>
              <a:t>"Lunch"</a:t>
            </a:r>
            <a:r>
              <a:rPr lang="en-VN" dirty="0">
                <a:solidFill>
                  <a:srgbClr val="000000"/>
                </a:solidFill>
                <a:latin typeface="Courier New" panose="02070309020205020404" pitchFamily="49" charset="0"/>
                <a:ea typeface="Times New Roman" panose="02020603050405020304" pitchFamily="18" charset="0"/>
              </a:rPr>
              <a:t>]</a:t>
            </a:r>
            <a:r>
              <a:rPr lang="en-VN" dirty="0"/>
              <a:t>  </a:t>
            </a:r>
            <a:r>
              <a:rPr lang="en-VN" dirty="0">
                <a:solidFill>
                  <a:srgbClr val="000000"/>
                </a:solidFill>
                <a:latin typeface="Courier New" panose="02070309020205020404" pitchFamily="49" charset="0"/>
                <a:ea typeface="Times New Roman" panose="02020603050405020304" pitchFamily="18" charset="0"/>
              </a:rPr>
              <a:t>)</a:t>
            </a:r>
            <a:endParaRPr lang="en-VN" sz="3600" dirty="0">
              <a:latin typeface="Times New Roman" panose="02020603050405020304" pitchFamily="18" charset="0"/>
              <a:ea typeface="Times New Roman" panose="02020603050405020304" pitchFamily="18" charset="0"/>
            </a:endParaRPr>
          </a:p>
          <a:p>
            <a:pPr marL="0" indent="0">
              <a:buNone/>
            </a:pPr>
            <a:endParaRPr lang="en-VN" dirty="0"/>
          </a:p>
          <a:p>
            <a:pPr marL="0" lvl="0" indent="0">
              <a:buNone/>
            </a:pPr>
            <a:endParaRPr dirty="0"/>
          </a:p>
        </p:txBody>
      </p:sp>
      <p:pic>
        <p:nvPicPr>
          <p:cNvPr id="5" name="Picture 4" descr="Chart&#10;&#10;Description automatically generated">
            <a:extLst>
              <a:ext uri="{FF2B5EF4-FFF2-40B4-BE49-F238E27FC236}">
                <a16:creationId xmlns:a16="http://schemas.microsoft.com/office/drawing/2014/main" id="{3521DC1E-E207-9D4E-AE8F-987EC151D6D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96782"/>
            <a:ext cx="4830926" cy="3980040"/>
          </a:xfrm>
          <a:prstGeom prst="rect">
            <a:avLst/>
          </a:prstGeom>
          <a:noFill/>
          <a:ln>
            <a:noFill/>
          </a:ln>
        </p:spPr>
      </p:pic>
    </p:spTree>
    <p:extLst>
      <p:ext uri="{BB962C8B-B14F-4D97-AF65-F5344CB8AC3E}">
        <p14:creationId xmlns:p14="http://schemas.microsoft.com/office/powerpoint/2010/main" val="3233047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a:t>
            </a:r>
            <a:r>
              <a:rPr lang="en-US" dirty="0" err="1"/>
              <a:t>tần</a:t>
            </a:r>
            <a:r>
              <a:rPr lang="en-US" dirty="0"/>
              <a:t> </a:t>
            </a:r>
            <a:r>
              <a:rPr lang="en-US" dirty="0" err="1"/>
              <a:t>số</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0" indent="0">
              <a:buNone/>
            </a:pPr>
            <a:r>
              <a:rPr lang="en-VN" dirty="0"/>
              <a:t>Biểu đồ tần số hiển thị số lượng quan sát trong mỗi nhóm phân loại bằng cách sử dụng các thanh.</a:t>
            </a:r>
          </a:p>
          <a:p>
            <a:pPr marL="0" lvl="0" indent="0">
              <a:buNone/>
            </a:pPr>
            <a:r>
              <a:rPr lang="en-VN" dirty="0"/>
              <a:t>Ví dụ:</a:t>
            </a:r>
          </a:p>
          <a:p>
            <a:pPr marL="0" lvl="0" indent="0">
              <a:buNone/>
            </a:pPr>
            <a:r>
              <a:rPr lang="en-VN" dirty="0"/>
              <a:t>Hiển thị tần số của mỗi loại giới tính trong bộ dữ liệu</a:t>
            </a:r>
          </a:p>
          <a:p>
            <a:pPr marL="0" lvl="0" indent="0">
              <a:buNone/>
            </a:pPr>
            <a:endParaRPr lang="en-VN" dirty="0"/>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sns.countplot(x =</a:t>
            </a:r>
            <a:r>
              <a:rPr lang="en-VN" dirty="0">
                <a:solidFill>
                  <a:srgbClr val="A31515"/>
                </a:solidFill>
                <a:latin typeface="Courier New" panose="02070309020205020404" pitchFamily="49" charset="0"/>
                <a:ea typeface="Times New Roman" panose="02020603050405020304" pitchFamily="18" charset="0"/>
              </a:rPr>
              <a:t>'sex’</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data = tips)</a:t>
            </a:r>
            <a:endParaRPr lang="en-VN" sz="3600" dirty="0">
              <a:latin typeface="Times New Roman" panose="02020603050405020304" pitchFamily="18" charset="0"/>
              <a:ea typeface="Times New Roman" panose="02020603050405020304" pitchFamily="18" charset="0"/>
            </a:endParaRPr>
          </a:p>
          <a:p>
            <a:pPr marL="0" lvl="0" indent="0">
              <a:buNone/>
            </a:pPr>
            <a:endParaRPr dirty="0"/>
          </a:p>
        </p:txBody>
      </p:sp>
      <p:pic>
        <p:nvPicPr>
          <p:cNvPr id="4" name="Picture 3" descr="Chart, bar chart, treemap chart&#10;&#10;Description automatically generated">
            <a:extLst>
              <a:ext uri="{FF2B5EF4-FFF2-40B4-BE49-F238E27FC236}">
                <a16:creationId xmlns:a16="http://schemas.microsoft.com/office/drawing/2014/main" id="{A45C5FED-7E18-384F-9D0F-364D6791F51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42235" y="3325845"/>
            <a:ext cx="4682304" cy="3372735"/>
          </a:xfrm>
          <a:prstGeom prst="rect">
            <a:avLst/>
          </a:prstGeom>
          <a:noFill/>
          <a:ln>
            <a:noFill/>
          </a:ln>
        </p:spPr>
      </p:pic>
    </p:spTree>
    <p:extLst>
      <p:ext uri="{BB962C8B-B14F-4D97-AF65-F5344CB8AC3E}">
        <p14:creationId xmlns:p14="http://schemas.microsoft.com/office/powerpoint/2010/main" val="3613207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a:t>
            </a:r>
            <a:r>
              <a:rPr lang="en-US" dirty="0" err="1"/>
              <a:t>tần</a:t>
            </a:r>
            <a:r>
              <a:rPr lang="en-US" dirty="0"/>
              <a:t> </a:t>
            </a:r>
            <a:r>
              <a:rPr lang="en-US" dirty="0" err="1"/>
              <a:t>số</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114300" indent="0">
              <a:buNone/>
            </a:pPr>
            <a:r>
              <a:rPr lang="en-VN" dirty="0"/>
              <a:t>Hiển thị số lượng giá trị cho hai biến phân loại và sử dụng tham số hue</a:t>
            </a:r>
          </a:p>
          <a:p>
            <a:pPr marL="0" lvl="0" indent="0">
              <a:buNone/>
            </a:pPr>
            <a:endParaRPr lang="en-VN" dirty="0"/>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sns.countplot(x =</a:t>
            </a:r>
            <a:r>
              <a:rPr lang="en-VN" dirty="0">
                <a:solidFill>
                  <a:srgbClr val="A31515"/>
                </a:solidFill>
                <a:latin typeface="Courier New" panose="02070309020205020404" pitchFamily="49" charset="0"/>
                <a:ea typeface="Times New Roman" panose="02020603050405020304" pitchFamily="18" charset="0"/>
              </a:rPr>
              <a:t>'sex’</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hue = </a:t>
            </a:r>
            <a:r>
              <a:rPr lang="en-VN" dirty="0">
                <a:solidFill>
                  <a:srgbClr val="A31515"/>
                </a:solidFill>
                <a:latin typeface="Courier New" panose="02070309020205020404" pitchFamily="49" charset="0"/>
                <a:ea typeface="Times New Roman" panose="02020603050405020304" pitchFamily="18" charset="0"/>
              </a:rPr>
              <a:t>"smoker"</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data = tips)</a:t>
            </a:r>
            <a:r>
              <a:rPr lang="en-VN" dirty="0"/>
              <a:t> </a:t>
            </a:r>
            <a:endParaRPr dirty="0"/>
          </a:p>
        </p:txBody>
      </p:sp>
      <p:pic>
        <p:nvPicPr>
          <p:cNvPr id="5" name="Picture 4" descr="Chart, bar chart&#10;&#10;Description automatically generated">
            <a:extLst>
              <a:ext uri="{FF2B5EF4-FFF2-40B4-BE49-F238E27FC236}">
                <a16:creationId xmlns:a16="http://schemas.microsoft.com/office/drawing/2014/main" id="{1485C353-D184-B942-90E3-B7C42133DF5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96846" y="2348634"/>
            <a:ext cx="5156954" cy="3568690"/>
          </a:xfrm>
          <a:prstGeom prst="rect">
            <a:avLst/>
          </a:prstGeom>
          <a:noFill/>
          <a:ln>
            <a:noFill/>
          </a:ln>
        </p:spPr>
      </p:pic>
    </p:spTree>
    <p:extLst>
      <p:ext uri="{BB962C8B-B14F-4D97-AF65-F5344CB8AC3E}">
        <p14:creationId xmlns:p14="http://schemas.microsoft.com/office/powerpoint/2010/main" val="431581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a:t>
            </a:r>
            <a:r>
              <a:rPr lang="en-US" dirty="0" err="1"/>
              <a:t>tần</a:t>
            </a:r>
            <a:r>
              <a:rPr lang="en-US" dirty="0"/>
              <a:t> </a:t>
            </a:r>
            <a:r>
              <a:rPr lang="en-US" dirty="0" err="1"/>
              <a:t>số</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114300" indent="0">
              <a:buNone/>
            </a:pPr>
            <a:r>
              <a:rPr lang="en-VN" dirty="0"/>
              <a:t>Vẽ các thanh theo chiều ngang</a:t>
            </a: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sns.countplot(y =</a:t>
            </a:r>
            <a:r>
              <a:rPr lang="en-VN" dirty="0">
                <a:solidFill>
                  <a:srgbClr val="A31515"/>
                </a:solidFill>
                <a:latin typeface="Courier New" panose="02070309020205020404" pitchFamily="49" charset="0"/>
                <a:ea typeface="Times New Roman" panose="02020603050405020304" pitchFamily="18" charset="0"/>
              </a:rPr>
              <a:t>'sex’</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hue = </a:t>
            </a:r>
            <a:r>
              <a:rPr lang="en-VN" dirty="0">
                <a:solidFill>
                  <a:srgbClr val="A31515"/>
                </a:solidFill>
                <a:latin typeface="Courier New" panose="02070309020205020404" pitchFamily="49" charset="0"/>
                <a:ea typeface="Times New Roman" panose="02020603050405020304" pitchFamily="18" charset="0"/>
              </a:rPr>
              <a:t>"smoker"</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data = tips)</a:t>
            </a:r>
            <a:r>
              <a:rPr lang="en-VN" dirty="0"/>
              <a:t>  </a:t>
            </a:r>
            <a:endParaRPr dirty="0"/>
          </a:p>
        </p:txBody>
      </p:sp>
      <p:pic>
        <p:nvPicPr>
          <p:cNvPr id="6" name="Picture 5" descr="Chart, bar chart&#10;&#10;Description automatically generated">
            <a:extLst>
              <a:ext uri="{FF2B5EF4-FFF2-40B4-BE49-F238E27FC236}">
                <a16:creationId xmlns:a16="http://schemas.microsoft.com/office/drawing/2014/main" id="{597FF59B-1E50-4B4B-9283-0C8DCEFE64F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53655" y="2260917"/>
            <a:ext cx="4758679" cy="3477061"/>
          </a:xfrm>
          <a:prstGeom prst="rect">
            <a:avLst/>
          </a:prstGeom>
          <a:noFill/>
          <a:ln>
            <a:noFill/>
          </a:ln>
        </p:spPr>
      </p:pic>
    </p:spTree>
    <p:extLst>
      <p:ext uri="{BB962C8B-B14F-4D97-AF65-F5344CB8AC3E}">
        <p14:creationId xmlns:p14="http://schemas.microsoft.com/office/powerpoint/2010/main" val="307610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heatmap</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0" lvl="0" indent="0">
              <a:buNone/>
            </a:pPr>
            <a:r>
              <a:rPr lang="en-VN" dirty="0"/>
              <a:t>Heat map là một loại biểu đồ một biểu diễn đồ họa hai chiều của dữ liệu trong đó các giá trị riêng lẻ chứa trong ma trận được biểu diễn dưới dạng màu sắc. </a:t>
            </a:r>
          </a:p>
          <a:p>
            <a:pPr marL="0" lvl="0" indent="0">
              <a:buNone/>
            </a:pPr>
            <a:r>
              <a:rPr lang="en-VN" dirty="0"/>
              <a:t>Để biểu diễn các giá trị phổ biến hơn hoặc các hoạt động cao hơn, các màu sáng hơn được sử dụng và để biểu thị các giá trị hoạt động hoặc ít phổ biến hơn, các màu tối hơn được ưu tiên. </a:t>
            </a:r>
            <a:endParaRPr dirty="0"/>
          </a:p>
        </p:txBody>
      </p:sp>
    </p:spTree>
    <p:extLst>
      <p:ext uri="{BB962C8B-B14F-4D97-AF65-F5344CB8AC3E}">
        <p14:creationId xmlns:p14="http://schemas.microsoft.com/office/powerpoint/2010/main" val="3594095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heatmap</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114300" indent="0">
              <a:lnSpc>
                <a:spcPts val="1425"/>
              </a:lnSpc>
              <a:buNone/>
            </a:pPr>
            <a:endParaRPr lang="en-VN" dirty="0">
              <a:solidFill>
                <a:srgbClr val="AF00DB"/>
              </a:solidFill>
              <a:latin typeface="Courier New" panose="02070309020205020404" pitchFamily="49" charset="0"/>
              <a:ea typeface="Times New Roman" panose="02020603050405020304" pitchFamily="18" charset="0"/>
            </a:endParaRPr>
          </a:p>
          <a:p>
            <a:pPr marL="114300" indent="0">
              <a:lnSpc>
                <a:spcPts val="1425"/>
              </a:lnSpc>
              <a:buNone/>
            </a:pPr>
            <a:r>
              <a:rPr lang="en-VN" dirty="0"/>
              <a:t>Tạo dữ liệu ngẫu nhiên theo phân phối đều để vẽ:</a:t>
            </a:r>
          </a:p>
          <a:p>
            <a:pPr marL="114300" indent="0">
              <a:lnSpc>
                <a:spcPts val="1425"/>
              </a:lnSpc>
              <a:buNone/>
            </a:pPr>
            <a:endParaRPr lang="en-VN" dirty="0">
              <a:solidFill>
                <a:srgbClr val="AF00DB"/>
              </a:solidFill>
              <a:latin typeface="Courier New" panose="02070309020205020404" pitchFamily="49" charset="0"/>
              <a:ea typeface="Times New Roman" panose="02020603050405020304" pitchFamily="18" charset="0"/>
            </a:endParaRPr>
          </a:p>
          <a:p>
            <a:pPr marL="114300" indent="0">
              <a:lnSpc>
                <a:spcPts val="1425"/>
              </a:lnSpc>
              <a:buNone/>
            </a:pPr>
            <a:r>
              <a:rPr lang="en-VN" dirty="0">
                <a:solidFill>
                  <a:srgbClr val="AF00DB"/>
                </a:solidFill>
                <a:latin typeface="Courier New" panose="02070309020205020404" pitchFamily="49" charset="0"/>
                <a:ea typeface="Times New Roman" panose="02020603050405020304" pitchFamily="18" charset="0"/>
              </a:rPr>
              <a:t>import</a:t>
            </a:r>
            <a:r>
              <a:rPr lang="en-VN" dirty="0">
                <a:solidFill>
                  <a:srgbClr val="000000"/>
                </a:solidFill>
                <a:latin typeface="Courier New" panose="02070309020205020404" pitchFamily="49" charset="0"/>
                <a:ea typeface="Times New Roman" panose="02020603050405020304" pitchFamily="18" charset="0"/>
              </a:rPr>
              <a:t> numpy </a:t>
            </a:r>
            <a:r>
              <a:rPr lang="en-VN" dirty="0">
                <a:solidFill>
                  <a:srgbClr val="AF00DB"/>
                </a:solidFill>
                <a:latin typeface="Courier New" panose="02070309020205020404" pitchFamily="49" charset="0"/>
                <a:ea typeface="Times New Roman" panose="02020603050405020304" pitchFamily="18" charset="0"/>
              </a:rPr>
              <a:t>as</a:t>
            </a:r>
            <a:r>
              <a:rPr lang="en-VN" dirty="0">
                <a:solidFill>
                  <a:srgbClr val="000000"/>
                </a:solidFill>
                <a:latin typeface="Courier New" panose="02070309020205020404" pitchFamily="49" charset="0"/>
                <a:ea typeface="Times New Roman" panose="02020603050405020304" pitchFamily="18" charset="0"/>
              </a:rPr>
              <a:t> np</a:t>
            </a:r>
            <a:endParaRPr lang="en-VN" sz="3600" dirty="0">
              <a:latin typeface="Times New Roman" panose="02020603050405020304" pitchFamily="18" charset="0"/>
              <a:ea typeface="Times New Roman" panose="02020603050405020304" pitchFamily="18" charset="0"/>
            </a:endParaRPr>
          </a:p>
          <a:p>
            <a:pPr marL="114300" indent="0">
              <a:buNone/>
            </a:pPr>
            <a:r>
              <a:rPr lang="en-VN" dirty="0">
                <a:solidFill>
                  <a:srgbClr val="000000"/>
                </a:solidFill>
                <a:latin typeface="Courier New" panose="02070309020205020404" pitchFamily="49" charset="0"/>
                <a:ea typeface="Times New Roman" panose="02020603050405020304" pitchFamily="18" charset="0"/>
              </a:rPr>
              <a:t>uniform_data = np.random.rand(</a:t>
            </a:r>
            <a:r>
              <a:rPr lang="en-VN" dirty="0">
                <a:solidFill>
                  <a:srgbClr val="09885A"/>
                </a:solidFill>
                <a:latin typeface="Courier New" panose="02070309020205020404" pitchFamily="49" charset="0"/>
                <a:ea typeface="Times New Roman" panose="02020603050405020304" pitchFamily="18" charset="0"/>
              </a:rPr>
              <a:t>10</a:t>
            </a:r>
            <a:r>
              <a:rPr lang="en-VN" dirty="0">
                <a:solidFill>
                  <a:srgbClr val="000000"/>
                </a:solidFill>
                <a:latin typeface="Courier New" panose="02070309020205020404" pitchFamily="49" charset="0"/>
                <a:ea typeface="Times New Roman" panose="02020603050405020304" pitchFamily="18" charset="0"/>
              </a:rPr>
              <a:t>, </a:t>
            </a:r>
            <a:r>
              <a:rPr lang="en-VN" dirty="0">
                <a:solidFill>
                  <a:srgbClr val="09885A"/>
                </a:solidFill>
                <a:latin typeface="Courier New" panose="02070309020205020404" pitchFamily="49" charset="0"/>
                <a:ea typeface="Times New Roman" panose="02020603050405020304" pitchFamily="18" charset="0"/>
              </a:rPr>
              <a:t>12</a:t>
            </a:r>
            <a:r>
              <a:rPr lang="en-VN" dirty="0">
                <a:solidFill>
                  <a:srgbClr val="000000"/>
                </a:solidFill>
                <a:latin typeface="Courier New" panose="02070309020205020404" pitchFamily="49" charset="0"/>
                <a:ea typeface="Times New Roman" panose="02020603050405020304" pitchFamily="18" charset="0"/>
              </a:rPr>
              <a:t>)</a:t>
            </a:r>
            <a:r>
              <a:rPr lang="en-VN" dirty="0"/>
              <a:t> </a:t>
            </a:r>
          </a:p>
          <a:p>
            <a:pPr marL="114300" indent="0">
              <a:buNone/>
            </a:pPr>
            <a:endParaRPr lang="en-VN" dirty="0"/>
          </a:p>
          <a:p>
            <a:pPr marL="114300" indent="0">
              <a:buNone/>
            </a:pPr>
            <a:r>
              <a:rPr lang="en-VN" dirty="0"/>
              <a:t>Vẽ heat map:</a:t>
            </a: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sns.heatmap(uniform_data)</a:t>
            </a:r>
            <a:endParaRPr lang="en-VN" sz="3600" dirty="0">
              <a:latin typeface="Times New Roman" panose="02020603050405020304" pitchFamily="18" charset="0"/>
              <a:ea typeface="Times New Roman" panose="02020603050405020304" pitchFamily="18" charset="0"/>
            </a:endParaRPr>
          </a:p>
          <a:p>
            <a:pPr marL="114300" indent="0">
              <a:buNone/>
            </a:pPr>
            <a:endParaRPr dirty="0"/>
          </a:p>
        </p:txBody>
      </p:sp>
      <p:pic>
        <p:nvPicPr>
          <p:cNvPr id="4" name="Picture 3" descr="A picture containing text, checker, colorful, colors&#10;&#10;Description automatically generated">
            <a:extLst>
              <a:ext uri="{FF2B5EF4-FFF2-40B4-BE49-F238E27FC236}">
                <a16:creationId xmlns:a16="http://schemas.microsoft.com/office/drawing/2014/main" id="{F78C02D0-48AB-4B4B-A47F-19EE494BBC8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58759" y="3103582"/>
            <a:ext cx="4885624" cy="3297218"/>
          </a:xfrm>
          <a:prstGeom prst="rect">
            <a:avLst/>
          </a:prstGeom>
          <a:noFill/>
          <a:ln>
            <a:noFill/>
          </a:ln>
        </p:spPr>
      </p:pic>
    </p:spTree>
    <p:extLst>
      <p:ext uri="{BB962C8B-B14F-4D97-AF65-F5344CB8AC3E}">
        <p14:creationId xmlns:p14="http://schemas.microsoft.com/office/powerpoint/2010/main" val="545273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Nội</a:t>
            </a:r>
            <a:r>
              <a:rPr lang="en-US" dirty="0"/>
              <a:t> dung</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514350" lvl="0" indent="-514350">
              <a:buAutoNum type="arabicPeriod"/>
            </a:pPr>
            <a:r>
              <a:rPr lang="en-US" dirty="0" err="1"/>
              <a:t>Giới</a:t>
            </a:r>
            <a:r>
              <a:rPr lang="en-US" dirty="0"/>
              <a:t> </a:t>
            </a:r>
            <a:r>
              <a:rPr lang="en-US" dirty="0" err="1"/>
              <a:t>thiệu</a:t>
            </a:r>
            <a:endParaRPr lang="en-US" dirty="0"/>
          </a:p>
          <a:p>
            <a:pPr marL="514350" lvl="0" indent="-514350">
              <a:buAutoNum type="arabicPeriod"/>
            </a:pPr>
            <a:r>
              <a:rPr lang="en-US" dirty="0" err="1"/>
              <a:t>Biểu</a:t>
            </a:r>
            <a:r>
              <a:rPr lang="en-US" dirty="0"/>
              <a:t> </a:t>
            </a:r>
            <a:r>
              <a:rPr lang="en-US" dirty="0" err="1"/>
              <a:t>đồ</a:t>
            </a:r>
            <a:r>
              <a:rPr lang="en-US" dirty="0"/>
              <a:t> xu </a:t>
            </a:r>
            <a:r>
              <a:rPr lang="en-US" dirty="0" err="1"/>
              <a:t>hướng</a:t>
            </a:r>
            <a:endParaRPr lang="en-US" dirty="0"/>
          </a:p>
          <a:p>
            <a:pPr marL="514350" lvl="0" indent="-514350">
              <a:buAutoNum type="arabicPeriod"/>
            </a:pPr>
            <a:r>
              <a:rPr lang="en-US" dirty="0" err="1"/>
              <a:t>Biểu</a:t>
            </a:r>
            <a:r>
              <a:rPr lang="en-US" dirty="0"/>
              <a:t> </a:t>
            </a:r>
            <a:r>
              <a:rPr lang="en-US" dirty="0" err="1"/>
              <a:t>đồ</a:t>
            </a:r>
            <a:r>
              <a:rPr lang="en-US" dirty="0"/>
              <a:t> </a:t>
            </a:r>
            <a:r>
              <a:rPr lang="en-US" dirty="0" err="1"/>
              <a:t>phân</a:t>
            </a:r>
            <a:r>
              <a:rPr lang="en-US" dirty="0"/>
              <a:t> </a:t>
            </a:r>
            <a:r>
              <a:rPr lang="en-US" dirty="0" err="1"/>
              <a:t>bố</a:t>
            </a:r>
            <a:endParaRPr lang="en-US" dirty="0"/>
          </a:p>
          <a:p>
            <a:pPr marL="514350" lvl="0" indent="-514350">
              <a:buAutoNum type="arabicPeriod"/>
            </a:pPr>
            <a:r>
              <a:rPr lang="en-US" dirty="0" err="1"/>
              <a:t>Biểu</a:t>
            </a:r>
            <a:r>
              <a:rPr lang="en-US" dirty="0"/>
              <a:t> </a:t>
            </a:r>
            <a:r>
              <a:rPr lang="en-US" dirty="0" err="1"/>
              <a:t>đồ</a:t>
            </a:r>
            <a:r>
              <a:rPr lang="en-US" dirty="0"/>
              <a:t> </a:t>
            </a:r>
            <a:r>
              <a:rPr lang="en-US" dirty="0" err="1"/>
              <a:t>tần</a:t>
            </a:r>
            <a:r>
              <a:rPr lang="en-US" dirty="0"/>
              <a:t> </a:t>
            </a:r>
            <a:r>
              <a:rPr lang="en-US" dirty="0" err="1"/>
              <a:t>số</a:t>
            </a:r>
            <a:endParaRPr lang="en-US" dirty="0"/>
          </a:p>
          <a:p>
            <a:pPr marL="514350" lvl="0" indent="-514350">
              <a:buAutoNum type="arabicPeriod"/>
            </a:pPr>
            <a:r>
              <a:rPr lang="en-US" dirty="0" err="1"/>
              <a:t>Biểu</a:t>
            </a:r>
            <a:r>
              <a:rPr lang="en-US" dirty="0"/>
              <a:t> </a:t>
            </a:r>
            <a:r>
              <a:rPr lang="en-US" dirty="0" err="1"/>
              <a:t>đồ</a:t>
            </a:r>
            <a:r>
              <a:rPr lang="en-US" dirty="0"/>
              <a:t> heatmap</a:t>
            </a:r>
          </a:p>
          <a:p>
            <a:pPr marL="514350" lvl="0" indent="-514350">
              <a:buAutoNum type="arabicPeriod"/>
            </a:pPr>
            <a:r>
              <a:rPr lang="en-US" dirty="0" err="1"/>
              <a:t>Biểu</a:t>
            </a:r>
            <a:r>
              <a:rPr lang="en-US" dirty="0"/>
              <a:t> </a:t>
            </a:r>
            <a:r>
              <a:rPr lang="en-US" dirty="0" err="1"/>
              <a:t>đồ</a:t>
            </a:r>
            <a:r>
              <a:rPr lang="en-US" dirty="0"/>
              <a:t> boxplot</a:t>
            </a:r>
          </a:p>
          <a:p>
            <a:pPr marL="514350" lvl="0" indent="-514350">
              <a:buAutoNum type="arabicPeriod"/>
            </a:pPr>
            <a:r>
              <a:rPr lang="en-US" dirty="0" err="1"/>
              <a:t>Biểu</a:t>
            </a:r>
            <a:r>
              <a:rPr lang="en-US" dirty="0"/>
              <a:t> </a:t>
            </a:r>
            <a:r>
              <a:rPr lang="en-US" dirty="0" err="1"/>
              <a:t>đồ</a:t>
            </a:r>
            <a:r>
              <a:rPr lang="en-US" dirty="0"/>
              <a:t> </a:t>
            </a:r>
            <a:r>
              <a:rPr lang="en-US" dirty="0" err="1"/>
              <a:t>cặp</a:t>
            </a:r>
            <a:endParaRPr lang="en-US" dirty="0"/>
          </a:p>
          <a:p>
            <a:pPr marL="0" lvl="0" indent="0">
              <a:buNone/>
            </a:pPr>
            <a:r>
              <a:rPr lang="en-VN" dirty="0"/>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heatmap</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114300" indent="0">
              <a:buNone/>
            </a:pPr>
            <a:endParaRPr lang="en-VN" dirty="0"/>
          </a:p>
          <a:p>
            <a:pPr marL="114300" indent="0">
              <a:lnSpc>
                <a:spcPts val="1425"/>
              </a:lnSpc>
              <a:buNone/>
            </a:pPr>
            <a:r>
              <a:rPr lang="en-US" dirty="0" err="1">
                <a:solidFill>
                  <a:srgbClr val="76838F"/>
                </a:solidFill>
                <a:latin typeface="Open Sans" panose="020B0606030504020204" pitchFamily="34" charset="0"/>
                <a:ea typeface="Open Sans" panose="020B0606030504020204" pitchFamily="34" charset="0"/>
              </a:rPr>
              <a:t>Thay</a:t>
            </a:r>
            <a:r>
              <a:rPr lang="en-US" dirty="0">
                <a:solidFill>
                  <a:srgbClr val="76838F"/>
                </a:solidFill>
                <a:latin typeface="Open Sans" panose="020B0606030504020204" pitchFamily="34" charset="0"/>
                <a:ea typeface="Open Sans" panose="020B0606030504020204" pitchFamily="34" charset="0"/>
              </a:rPr>
              <a:t> </a:t>
            </a:r>
            <a:r>
              <a:rPr lang="en-US" dirty="0" err="1">
                <a:solidFill>
                  <a:srgbClr val="76838F"/>
                </a:solidFill>
                <a:latin typeface="Open Sans" panose="020B0606030504020204" pitchFamily="34" charset="0"/>
                <a:ea typeface="Open Sans" panose="020B0606030504020204" pitchFamily="34" charset="0"/>
              </a:rPr>
              <a:t>đổi</a:t>
            </a:r>
            <a:r>
              <a:rPr lang="en-US" dirty="0">
                <a:solidFill>
                  <a:srgbClr val="76838F"/>
                </a:solidFill>
                <a:latin typeface="Open Sans" panose="020B0606030504020204" pitchFamily="34" charset="0"/>
                <a:ea typeface="Open Sans" panose="020B0606030504020204" pitchFamily="34" charset="0"/>
              </a:rPr>
              <a:t> </a:t>
            </a:r>
            <a:r>
              <a:rPr lang="en-US" dirty="0" err="1">
                <a:solidFill>
                  <a:srgbClr val="76838F"/>
                </a:solidFill>
                <a:latin typeface="Open Sans" panose="020B0606030504020204" pitchFamily="34" charset="0"/>
                <a:ea typeface="Open Sans" panose="020B0606030504020204" pitchFamily="34" charset="0"/>
              </a:rPr>
              <a:t>giới</a:t>
            </a:r>
            <a:r>
              <a:rPr lang="en-US" dirty="0">
                <a:solidFill>
                  <a:srgbClr val="76838F"/>
                </a:solidFill>
                <a:latin typeface="Open Sans" panose="020B0606030504020204" pitchFamily="34" charset="0"/>
                <a:ea typeface="Open Sans" panose="020B0606030504020204" pitchFamily="34" charset="0"/>
              </a:rPr>
              <a:t> </a:t>
            </a:r>
            <a:r>
              <a:rPr lang="en-US" dirty="0" err="1">
                <a:solidFill>
                  <a:srgbClr val="76838F"/>
                </a:solidFill>
                <a:latin typeface="Open Sans" panose="020B0606030504020204" pitchFamily="34" charset="0"/>
                <a:ea typeface="Open Sans" panose="020B0606030504020204" pitchFamily="34" charset="0"/>
              </a:rPr>
              <a:t>hạn</a:t>
            </a:r>
            <a:r>
              <a:rPr lang="en-US" dirty="0">
                <a:solidFill>
                  <a:srgbClr val="76838F"/>
                </a:solidFill>
                <a:latin typeface="Open Sans" panose="020B0606030504020204" pitchFamily="34" charset="0"/>
                <a:ea typeface="Open Sans" panose="020B0606030504020204" pitchFamily="34" charset="0"/>
              </a:rPr>
              <a:t> </a:t>
            </a:r>
            <a:r>
              <a:rPr lang="en-US" dirty="0" err="1">
                <a:solidFill>
                  <a:srgbClr val="76838F"/>
                </a:solidFill>
                <a:latin typeface="Open Sans" panose="020B0606030504020204" pitchFamily="34" charset="0"/>
                <a:ea typeface="Open Sans" panose="020B0606030504020204" pitchFamily="34" charset="0"/>
              </a:rPr>
              <a:t>các</a:t>
            </a:r>
            <a:r>
              <a:rPr lang="en-US" dirty="0">
                <a:solidFill>
                  <a:srgbClr val="76838F"/>
                </a:solidFill>
                <a:latin typeface="Open Sans" panose="020B0606030504020204" pitchFamily="34" charset="0"/>
                <a:ea typeface="Open Sans" panose="020B0606030504020204" pitchFamily="34" charset="0"/>
              </a:rPr>
              <a:t> </a:t>
            </a:r>
            <a:r>
              <a:rPr lang="en-US" dirty="0" err="1">
                <a:solidFill>
                  <a:srgbClr val="76838F"/>
                </a:solidFill>
                <a:latin typeface="Open Sans" panose="020B0606030504020204" pitchFamily="34" charset="0"/>
                <a:ea typeface="Open Sans" panose="020B0606030504020204" pitchFamily="34" charset="0"/>
              </a:rPr>
              <a:t>màu</a:t>
            </a:r>
            <a:r>
              <a:rPr lang="en-US" dirty="0">
                <a:solidFill>
                  <a:srgbClr val="76838F"/>
                </a:solidFill>
                <a:latin typeface="Open Sans" panose="020B0606030504020204" pitchFamily="34" charset="0"/>
                <a:ea typeface="Open Sans" panose="020B0606030504020204" pitchFamily="34" charset="0"/>
              </a:rPr>
              <a:t> </a:t>
            </a:r>
            <a:r>
              <a:rPr lang="en-US" dirty="0" err="1">
                <a:solidFill>
                  <a:srgbClr val="76838F"/>
                </a:solidFill>
                <a:latin typeface="Open Sans" panose="020B0606030504020204" pitchFamily="34" charset="0"/>
                <a:ea typeface="Open Sans" panose="020B0606030504020204" pitchFamily="34" charset="0"/>
              </a:rPr>
              <a:t>sắc</a:t>
            </a:r>
            <a:r>
              <a:rPr lang="en-US" dirty="0">
                <a:solidFill>
                  <a:srgbClr val="76838F"/>
                </a:solidFill>
                <a:latin typeface="Open Sans" panose="020B0606030504020204" pitchFamily="34" charset="0"/>
                <a:ea typeface="Open Sans" panose="020B0606030504020204" pitchFamily="34" charset="0"/>
              </a:rPr>
              <a:t>:</a:t>
            </a:r>
            <a:endParaRPr lang="en-VN" sz="3600" dirty="0">
              <a:latin typeface="Times New Roman" panose="02020603050405020304" pitchFamily="18"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sns.heatmap(uniform_data,</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vmin=</a:t>
            </a:r>
            <a:r>
              <a:rPr lang="en-VN" dirty="0">
                <a:solidFill>
                  <a:srgbClr val="09885A"/>
                </a:solidFill>
                <a:latin typeface="Courier New" panose="02070309020205020404" pitchFamily="49" charset="0"/>
                <a:ea typeface="Times New Roman" panose="02020603050405020304" pitchFamily="18" charset="0"/>
              </a:rPr>
              <a:t>0</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vmax=</a:t>
            </a:r>
            <a:r>
              <a:rPr lang="en-VN" dirty="0">
                <a:solidFill>
                  <a:srgbClr val="09885A"/>
                </a:solidFill>
                <a:latin typeface="Courier New" panose="02070309020205020404" pitchFamily="49" charset="0"/>
                <a:ea typeface="Times New Roman" panose="02020603050405020304" pitchFamily="18" charset="0"/>
              </a:rPr>
              <a:t>1</a:t>
            </a:r>
            <a:r>
              <a:rPr lang="en-VN" dirty="0">
                <a:solidFill>
                  <a:srgbClr val="000000"/>
                </a:solidFill>
                <a:latin typeface="Courier New" panose="02070309020205020404" pitchFamily="49" charset="0"/>
                <a:ea typeface="Times New Roman" panose="02020603050405020304" pitchFamily="18" charset="0"/>
              </a:rPr>
              <a:t>)</a:t>
            </a:r>
            <a:endParaRPr lang="en-VN" sz="3600" dirty="0">
              <a:latin typeface="Times New Roman" panose="02020603050405020304" pitchFamily="18" charset="0"/>
              <a:ea typeface="Times New Roman" panose="02020603050405020304" pitchFamily="18" charset="0"/>
            </a:endParaRPr>
          </a:p>
          <a:p>
            <a:pPr marL="114300" indent="0">
              <a:buNone/>
            </a:pPr>
            <a:endParaRPr dirty="0"/>
          </a:p>
        </p:txBody>
      </p:sp>
      <p:pic>
        <p:nvPicPr>
          <p:cNvPr id="5" name="Picture 4" descr="A picture containing text, checker, colorful, colors&#10;&#10;Description automatically generated">
            <a:extLst>
              <a:ext uri="{FF2B5EF4-FFF2-40B4-BE49-F238E27FC236}">
                <a16:creationId xmlns:a16="http://schemas.microsoft.com/office/drawing/2014/main" id="{404247BF-6498-D446-AF58-D51812F9D05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32028" y="2061527"/>
            <a:ext cx="4885624" cy="3676451"/>
          </a:xfrm>
          <a:prstGeom prst="rect">
            <a:avLst/>
          </a:prstGeom>
          <a:noFill/>
          <a:ln>
            <a:noFill/>
          </a:ln>
        </p:spPr>
      </p:pic>
    </p:spTree>
    <p:extLst>
      <p:ext uri="{BB962C8B-B14F-4D97-AF65-F5344CB8AC3E}">
        <p14:creationId xmlns:p14="http://schemas.microsoft.com/office/powerpoint/2010/main" val="3279794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boxplot</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indent="-457200"/>
            <a:r>
              <a:rPr lang="en-VN" dirty="0"/>
              <a:t>Box plot biểu diễn trực quan của các nhóm dữ liệu số được mô tả thông qua các phần tư của chúng. </a:t>
            </a:r>
          </a:p>
          <a:p>
            <a:pPr indent="-457200"/>
            <a:r>
              <a:rPr lang="en-VN" dirty="0"/>
              <a:t>Boxplot cũng được sử dụng để phát hiện giá trị ngoại lai trong tập dữ liệu như đã giới thiệu ở bài 4. </a:t>
            </a:r>
          </a:p>
          <a:p>
            <a:pPr indent="-457200"/>
            <a:r>
              <a:rPr lang="en-VN" dirty="0"/>
              <a:t>Nó biểu diễn phân bố của dữ liệu một cách hiệu quả với một hộp đơn giản và râu và cho phép chúng ta so sánh dễ dàng giữa các nhóm. </a:t>
            </a:r>
          </a:p>
          <a:p>
            <a:pPr indent="-457200"/>
            <a:r>
              <a:rPr lang="en-VN" dirty="0"/>
              <a:t>Boxplot biểu diễn dữ liệu mẫu bằng cách sử dụng phần trăm thứ 25, 50 và 75. Những phần trăm này còn được gọi là phần tư dưới, trung vị và phần tư trên.</a:t>
            </a:r>
          </a:p>
          <a:p>
            <a:pPr marL="0" lvl="0" indent="0">
              <a:buNone/>
            </a:pPr>
            <a:endParaRPr dirty="0"/>
          </a:p>
        </p:txBody>
      </p:sp>
    </p:spTree>
    <p:extLst>
      <p:ext uri="{BB962C8B-B14F-4D97-AF65-F5344CB8AC3E}">
        <p14:creationId xmlns:p14="http://schemas.microsoft.com/office/powerpoint/2010/main" val="516096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boxplot</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114300" indent="0">
              <a:buNone/>
            </a:pPr>
            <a:r>
              <a:rPr lang="en-VN" dirty="0"/>
              <a:t>Mỗi box plot gồm 5 phần:</a:t>
            </a:r>
          </a:p>
          <a:p>
            <a:pPr lvl="0"/>
            <a:r>
              <a:rPr lang="en-US"/>
              <a:t>Q1-1.5*IQR</a:t>
            </a:r>
            <a:endParaRPr lang="en-VN" dirty="0"/>
          </a:p>
          <a:p>
            <a:pPr lvl="0"/>
            <a:r>
              <a:rPr lang="en-US" dirty="0" err="1"/>
              <a:t>Phần</a:t>
            </a:r>
            <a:r>
              <a:rPr lang="en-US" dirty="0"/>
              <a:t> </a:t>
            </a:r>
            <a:r>
              <a:rPr lang="en-US" dirty="0" err="1"/>
              <a:t>tư</a:t>
            </a:r>
            <a:r>
              <a:rPr lang="en-US" dirty="0"/>
              <a:t> </a:t>
            </a:r>
            <a:r>
              <a:rPr lang="en-US" dirty="0" err="1"/>
              <a:t>thứ</a:t>
            </a:r>
            <a:r>
              <a:rPr lang="en-US" dirty="0"/>
              <a:t> </a:t>
            </a:r>
            <a:r>
              <a:rPr lang="en-US" dirty="0" err="1"/>
              <a:t>nhất</a:t>
            </a:r>
            <a:r>
              <a:rPr lang="en-US" dirty="0"/>
              <a:t> (25%)</a:t>
            </a:r>
            <a:endParaRPr lang="en-VN" dirty="0"/>
          </a:p>
          <a:p>
            <a:pPr lvl="0"/>
            <a:r>
              <a:rPr lang="en-US" dirty="0" err="1"/>
              <a:t>Trung</a:t>
            </a:r>
            <a:r>
              <a:rPr lang="en-US" dirty="0"/>
              <a:t> </a:t>
            </a:r>
            <a:r>
              <a:rPr lang="en-US" dirty="0" err="1"/>
              <a:t>vị</a:t>
            </a:r>
            <a:r>
              <a:rPr lang="en-US" dirty="0"/>
              <a:t> (50%)</a:t>
            </a:r>
            <a:endParaRPr lang="en-VN" dirty="0"/>
          </a:p>
          <a:p>
            <a:pPr lvl="0"/>
            <a:r>
              <a:rPr lang="en-US" dirty="0" err="1"/>
              <a:t>Phần</a:t>
            </a:r>
            <a:r>
              <a:rPr lang="en-US" dirty="0"/>
              <a:t> </a:t>
            </a:r>
            <a:r>
              <a:rPr lang="en-US" dirty="0" err="1"/>
              <a:t>tư</a:t>
            </a:r>
            <a:r>
              <a:rPr lang="en-US" dirty="0"/>
              <a:t> </a:t>
            </a:r>
            <a:r>
              <a:rPr lang="en-US" dirty="0" err="1"/>
              <a:t>thứ</a:t>
            </a:r>
            <a:r>
              <a:rPr lang="en-US" dirty="0"/>
              <a:t> </a:t>
            </a:r>
            <a:r>
              <a:rPr lang="en-US" dirty="0" err="1"/>
              <a:t>ba</a:t>
            </a:r>
            <a:r>
              <a:rPr lang="en-US" dirty="0"/>
              <a:t> (75%)</a:t>
            </a:r>
            <a:endParaRPr lang="en-VN" dirty="0"/>
          </a:p>
          <a:p>
            <a:pPr lvl="0"/>
            <a:r>
              <a:rPr lang="en-US"/>
              <a:t>Q3+1.5*IQR</a:t>
            </a:r>
            <a:endParaRPr lang="en-VN" dirty="0"/>
          </a:p>
        </p:txBody>
      </p:sp>
      <p:pic>
        <p:nvPicPr>
          <p:cNvPr id="4" name="Picture 3" descr="Chart&#10;&#10;Description automatically generated">
            <a:extLst>
              <a:ext uri="{FF2B5EF4-FFF2-40B4-BE49-F238E27FC236}">
                <a16:creationId xmlns:a16="http://schemas.microsoft.com/office/drawing/2014/main" id="{3880A793-2E4F-4D60-A140-D14A2C667E0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36243" y="159419"/>
            <a:ext cx="3822282" cy="3422258"/>
          </a:xfrm>
          <a:prstGeom prst="rect">
            <a:avLst/>
          </a:prstGeom>
          <a:noFill/>
          <a:ln>
            <a:noFill/>
          </a:ln>
        </p:spPr>
      </p:pic>
      <p:pic>
        <p:nvPicPr>
          <p:cNvPr id="5" name="Picture 4" descr="Chart, box and whisker chart&#10;&#10;Description automatically generated">
            <a:extLst>
              <a:ext uri="{FF2B5EF4-FFF2-40B4-BE49-F238E27FC236}">
                <a16:creationId xmlns:a16="http://schemas.microsoft.com/office/drawing/2014/main" id="{E133F1BC-3C6B-47AB-B7C4-B12D104BB40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142997" y="3581677"/>
            <a:ext cx="3448804" cy="2956738"/>
          </a:xfrm>
          <a:prstGeom prst="rect">
            <a:avLst/>
          </a:prstGeom>
          <a:noFill/>
          <a:ln>
            <a:noFill/>
          </a:ln>
        </p:spPr>
      </p:pic>
    </p:spTree>
    <p:extLst>
      <p:ext uri="{BB962C8B-B14F-4D97-AF65-F5344CB8AC3E}">
        <p14:creationId xmlns:p14="http://schemas.microsoft.com/office/powerpoint/2010/main" val="3481479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boxplot</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114300" indent="0">
              <a:buNone/>
            </a:pPr>
            <a:r>
              <a:rPr lang="en-VN" dirty="0"/>
              <a:t>Vẽ biểu đồ box plot cho thuộc tính “total_bills”</a:t>
            </a: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sns.boxplot(x=</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tips[</a:t>
            </a:r>
            <a:r>
              <a:rPr lang="en-VN" dirty="0">
                <a:solidFill>
                  <a:srgbClr val="A31515"/>
                </a:solidFill>
                <a:latin typeface="Courier New" panose="02070309020205020404" pitchFamily="49" charset="0"/>
                <a:ea typeface="Times New Roman" panose="02020603050405020304" pitchFamily="18" charset="0"/>
              </a:rPr>
              <a:t>"total_bill"</a:t>
            </a:r>
            <a:r>
              <a:rPr lang="en-VN" dirty="0">
                <a:solidFill>
                  <a:srgbClr val="000000"/>
                </a:solidFill>
                <a:latin typeface="Courier New" panose="02070309020205020404" pitchFamily="49" charset="0"/>
                <a:ea typeface="Times New Roman" panose="02020603050405020304" pitchFamily="18" charset="0"/>
              </a:rPr>
              <a:t>])</a:t>
            </a:r>
            <a:endParaRPr lang="en-VN" sz="3600" dirty="0">
              <a:latin typeface="Times New Roman" panose="02020603050405020304" pitchFamily="18" charset="0"/>
              <a:ea typeface="Times New Roman" panose="02020603050405020304" pitchFamily="18" charset="0"/>
            </a:endParaRPr>
          </a:p>
          <a:p>
            <a:pPr marL="114300" indent="0">
              <a:buNone/>
            </a:pPr>
            <a:endParaRPr dirty="0"/>
          </a:p>
        </p:txBody>
      </p:sp>
      <p:pic>
        <p:nvPicPr>
          <p:cNvPr id="4" name="Picture 3" descr="Chart&#10;&#10;Description automatically generated">
            <a:extLst>
              <a:ext uri="{FF2B5EF4-FFF2-40B4-BE49-F238E27FC236}">
                <a16:creationId xmlns:a16="http://schemas.microsoft.com/office/drawing/2014/main" id="{B05B11A3-29E0-0A4E-8047-4B36A0EFFCD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38824" y="2276102"/>
            <a:ext cx="4214976" cy="3773854"/>
          </a:xfrm>
          <a:prstGeom prst="rect">
            <a:avLst/>
          </a:prstGeom>
          <a:noFill/>
          <a:ln>
            <a:noFill/>
          </a:ln>
        </p:spPr>
      </p:pic>
    </p:spTree>
    <p:extLst>
      <p:ext uri="{BB962C8B-B14F-4D97-AF65-F5344CB8AC3E}">
        <p14:creationId xmlns:p14="http://schemas.microsoft.com/office/powerpoint/2010/main" val="3339554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boxplot</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114300" indent="0">
              <a:buNone/>
            </a:pPr>
            <a:r>
              <a:rPr lang="en-VN" dirty="0"/>
              <a:t>Vẽ box plot theo chiều dọc được nhóm theo một biến phân loại</a:t>
            </a: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sns.boxplot(x=</a:t>
            </a:r>
            <a:r>
              <a:rPr lang="en-VN" dirty="0">
                <a:solidFill>
                  <a:srgbClr val="A31515"/>
                </a:solidFill>
                <a:latin typeface="Courier New" panose="02070309020205020404" pitchFamily="49" charset="0"/>
                <a:ea typeface="Times New Roman" panose="02020603050405020304" pitchFamily="18" charset="0"/>
              </a:rPr>
              <a:t>"day"</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y=</a:t>
            </a:r>
            <a:r>
              <a:rPr lang="en-VN" dirty="0">
                <a:solidFill>
                  <a:srgbClr val="A31515"/>
                </a:solidFill>
                <a:latin typeface="Courier New" panose="02070309020205020404" pitchFamily="49" charset="0"/>
                <a:ea typeface="Times New Roman" panose="02020603050405020304" pitchFamily="18" charset="0"/>
              </a:rPr>
              <a:t>"total_bill"</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data=tips</a:t>
            </a:r>
            <a:r>
              <a:rPr lang="en-VN" dirty="0"/>
              <a:t> </a:t>
            </a:r>
            <a:r>
              <a:rPr lang="en-VN" dirty="0">
                <a:solidFill>
                  <a:srgbClr val="000000"/>
                </a:solidFill>
                <a:latin typeface="Courier New" panose="02070309020205020404" pitchFamily="49" charset="0"/>
                <a:ea typeface="Times New Roman" panose="02020603050405020304" pitchFamily="18" charset="0"/>
              </a:rPr>
              <a:t>)</a:t>
            </a:r>
            <a:endParaRPr lang="en-VN" sz="3600" dirty="0">
              <a:latin typeface="Times New Roman" panose="02020603050405020304" pitchFamily="18" charset="0"/>
              <a:ea typeface="Times New Roman" panose="02020603050405020304" pitchFamily="18" charset="0"/>
            </a:endParaRPr>
          </a:p>
          <a:p>
            <a:pPr marL="114300" indent="0">
              <a:buNone/>
            </a:pPr>
            <a:endParaRPr dirty="0"/>
          </a:p>
        </p:txBody>
      </p:sp>
      <p:pic>
        <p:nvPicPr>
          <p:cNvPr id="5" name="Picture 4" descr="Chart, box and whisker chart&#10;&#10;Description automatically generated">
            <a:extLst>
              <a:ext uri="{FF2B5EF4-FFF2-40B4-BE49-F238E27FC236}">
                <a16:creationId xmlns:a16="http://schemas.microsoft.com/office/drawing/2014/main" id="{4F40F500-A584-DA40-8CBC-894F29A4DEF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79955"/>
            <a:ext cx="4396127" cy="3768900"/>
          </a:xfrm>
          <a:prstGeom prst="rect">
            <a:avLst/>
          </a:prstGeom>
          <a:noFill/>
          <a:ln>
            <a:noFill/>
          </a:ln>
        </p:spPr>
      </p:pic>
    </p:spTree>
    <p:extLst>
      <p:ext uri="{BB962C8B-B14F-4D97-AF65-F5344CB8AC3E}">
        <p14:creationId xmlns:p14="http://schemas.microsoft.com/office/powerpoint/2010/main" val="842550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boxplot</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114300" indent="0">
              <a:buNone/>
            </a:pPr>
            <a:r>
              <a:rPr lang="en-VN" dirty="0"/>
              <a:t>Vẽ box plot theo chiều dọc được nhóm theo hai biến phân loại:</a:t>
            </a: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sns.boxplot(x=</a:t>
            </a:r>
            <a:r>
              <a:rPr lang="en-VN" dirty="0">
                <a:solidFill>
                  <a:srgbClr val="A31515"/>
                </a:solidFill>
                <a:latin typeface="Courier New" panose="02070309020205020404" pitchFamily="49" charset="0"/>
                <a:ea typeface="Times New Roman" panose="02020603050405020304" pitchFamily="18" charset="0"/>
              </a:rPr>
              <a:t>"day"</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y=</a:t>
            </a:r>
            <a:r>
              <a:rPr lang="en-VN" dirty="0">
                <a:solidFill>
                  <a:srgbClr val="A31515"/>
                </a:solidFill>
                <a:latin typeface="Courier New" panose="02070309020205020404" pitchFamily="49" charset="0"/>
                <a:ea typeface="Times New Roman" panose="02020603050405020304" pitchFamily="18" charset="0"/>
              </a:rPr>
              <a:t>"total_bill"</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hue=</a:t>
            </a:r>
            <a:r>
              <a:rPr lang="en-VN" dirty="0">
                <a:solidFill>
                  <a:srgbClr val="A31515"/>
                </a:solidFill>
                <a:latin typeface="Courier New" panose="02070309020205020404" pitchFamily="49" charset="0"/>
                <a:ea typeface="Times New Roman" panose="02020603050405020304" pitchFamily="18" charset="0"/>
              </a:rPr>
              <a:t>"smoker"</a:t>
            </a:r>
            <a:r>
              <a:rPr lang="en-VN" dirty="0">
                <a:solidFill>
                  <a:srgbClr val="000000"/>
                </a:solidFill>
                <a:latin typeface="Courier New" panose="02070309020205020404" pitchFamily="49" charset="0"/>
                <a:ea typeface="Times New Roman" panose="02020603050405020304" pitchFamily="18" charset="0"/>
              </a:rPr>
              <a:t>,</a:t>
            </a:r>
            <a:endParaRPr lang="en-VN" sz="3600" dirty="0">
              <a:latin typeface="Times New Roman" panose="02020603050405020304" pitchFamily="18" charset="0"/>
              <a:ea typeface="Times New Roman" panose="02020603050405020304" pitchFamily="18" charset="0"/>
            </a:endParaRPr>
          </a:p>
          <a:p>
            <a:pPr marL="114300" indent="0">
              <a:buNone/>
            </a:pPr>
            <a:r>
              <a:rPr lang="en-VN" dirty="0">
                <a:solidFill>
                  <a:srgbClr val="000000"/>
                </a:solidFill>
                <a:latin typeface="Courier New" panose="02070309020205020404" pitchFamily="49" charset="0"/>
                <a:ea typeface="Times New Roman" panose="02020603050405020304" pitchFamily="18" charset="0"/>
              </a:rPr>
              <a:t>	data=tips, </a:t>
            </a:r>
          </a:p>
          <a:p>
            <a:pPr marL="114300" indent="0">
              <a:buNone/>
            </a:pPr>
            <a:r>
              <a:rPr lang="en-VN" dirty="0">
                <a:solidFill>
                  <a:srgbClr val="000000"/>
                </a:solidFill>
                <a:latin typeface="Courier New" panose="02070309020205020404" pitchFamily="49" charset="0"/>
                <a:ea typeface="Times New Roman" panose="02020603050405020304" pitchFamily="18" charset="0"/>
              </a:rPr>
              <a:t>	palette=</a:t>
            </a:r>
            <a:r>
              <a:rPr lang="en-VN" dirty="0">
                <a:solidFill>
                  <a:srgbClr val="A31515"/>
                </a:solidFill>
                <a:latin typeface="Courier New" panose="02070309020205020404" pitchFamily="49" charset="0"/>
                <a:ea typeface="Times New Roman" panose="02020603050405020304" pitchFamily="18" charset="0"/>
              </a:rPr>
              <a:t>"Set3"</a:t>
            </a:r>
            <a:r>
              <a:rPr lang="en-VN" dirty="0">
                <a:solidFill>
                  <a:srgbClr val="000000"/>
                </a:solidFill>
                <a:latin typeface="Courier New" panose="02070309020205020404" pitchFamily="49" charset="0"/>
                <a:ea typeface="Times New Roman" panose="02020603050405020304" pitchFamily="18" charset="0"/>
              </a:rPr>
              <a:t>)</a:t>
            </a:r>
            <a:r>
              <a:rPr lang="en-VN" dirty="0"/>
              <a:t> </a:t>
            </a:r>
            <a:endParaRPr lang="en-VN" sz="3600" dirty="0">
              <a:latin typeface="Times New Roman" panose="02020603050405020304" pitchFamily="18" charset="0"/>
              <a:ea typeface="Times New Roman" panose="02020603050405020304" pitchFamily="18" charset="0"/>
            </a:endParaRPr>
          </a:p>
          <a:p>
            <a:pPr marL="114300" indent="0">
              <a:buNone/>
            </a:pPr>
            <a:endParaRPr dirty="0"/>
          </a:p>
        </p:txBody>
      </p:sp>
      <p:pic>
        <p:nvPicPr>
          <p:cNvPr id="6" name="Picture 5" descr="Chart, box and whisker chart&#10;&#10;Description automatically generated">
            <a:extLst>
              <a:ext uri="{FF2B5EF4-FFF2-40B4-BE49-F238E27FC236}">
                <a16:creationId xmlns:a16="http://schemas.microsoft.com/office/drawing/2014/main" id="{737A1E0D-6C98-ED46-B09B-C18956AFE1A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71705"/>
            <a:ext cx="4655261" cy="3566273"/>
          </a:xfrm>
          <a:prstGeom prst="rect">
            <a:avLst/>
          </a:prstGeom>
          <a:noFill/>
          <a:ln>
            <a:noFill/>
          </a:ln>
        </p:spPr>
      </p:pic>
    </p:spTree>
    <p:extLst>
      <p:ext uri="{BB962C8B-B14F-4D97-AF65-F5344CB8AC3E}">
        <p14:creationId xmlns:p14="http://schemas.microsoft.com/office/powerpoint/2010/main" val="2560478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boxplot</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114300" indent="0">
              <a:buNone/>
            </a:pPr>
            <a:r>
              <a:rPr lang="en-VN" dirty="0"/>
              <a:t>Vẽ box plot theo chiều dọc được nhóm theo hai biến phân loại</a:t>
            </a:r>
            <a:r>
              <a:rPr lang="en-US" dirty="0"/>
              <a:t> </a:t>
            </a:r>
            <a:r>
              <a:rPr lang="en-US" dirty="0" err="1"/>
              <a:t>khi</a:t>
            </a:r>
            <a:r>
              <a:rPr lang="en-US" dirty="0"/>
              <a:t> </a:t>
            </a:r>
            <a:r>
              <a:rPr lang="en-US" dirty="0" err="1"/>
              <a:t>một</a:t>
            </a:r>
            <a:r>
              <a:rPr lang="en-US" dirty="0"/>
              <a:t> </a:t>
            </a:r>
            <a:r>
              <a:rPr lang="en-US" dirty="0" err="1"/>
              <a:t>số</a:t>
            </a:r>
            <a:r>
              <a:rPr lang="en-US" dirty="0"/>
              <a:t> </a:t>
            </a:r>
            <a:r>
              <a:rPr lang="en-US" dirty="0" err="1"/>
              <a:t>nhóm</a:t>
            </a:r>
            <a:r>
              <a:rPr lang="en-US" dirty="0"/>
              <a:t> </a:t>
            </a:r>
            <a:r>
              <a:rPr lang="en-US" dirty="0" err="1"/>
              <a:t>bị</a:t>
            </a:r>
            <a:r>
              <a:rPr lang="en-US" dirty="0"/>
              <a:t> </a:t>
            </a:r>
            <a:r>
              <a:rPr lang="en-US" dirty="0" err="1"/>
              <a:t>thiếu</a:t>
            </a:r>
            <a:r>
              <a:rPr lang="en-VN" dirty="0"/>
              <a:t>:</a:t>
            </a: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sns.boxplot(x=</a:t>
            </a:r>
            <a:r>
              <a:rPr lang="en-VN" dirty="0">
                <a:solidFill>
                  <a:srgbClr val="A31515"/>
                </a:solidFill>
                <a:latin typeface="Courier New" panose="02070309020205020404" pitchFamily="49" charset="0"/>
                <a:ea typeface="Times New Roman" panose="02020603050405020304" pitchFamily="18" charset="0"/>
              </a:rPr>
              <a:t>"day"</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y=</a:t>
            </a:r>
            <a:r>
              <a:rPr lang="en-VN" dirty="0">
                <a:solidFill>
                  <a:srgbClr val="A31515"/>
                </a:solidFill>
                <a:latin typeface="Courier New" panose="02070309020205020404" pitchFamily="49" charset="0"/>
                <a:ea typeface="Times New Roman" panose="02020603050405020304" pitchFamily="18" charset="0"/>
              </a:rPr>
              <a:t>"total_bill"</a:t>
            </a:r>
            <a:r>
              <a:rPr lang="en-VN" dirty="0">
                <a:solidFill>
                  <a:srgbClr val="000000"/>
                </a:solidFill>
                <a:latin typeface="Courier New" panose="02070309020205020404" pitchFamily="49" charset="0"/>
                <a:ea typeface="Times New Roman" panose="02020603050405020304" pitchFamily="18" charset="0"/>
              </a:rPr>
              <a:t>, </a:t>
            </a:r>
          </a:p>
          <a:p>
            <a:pPr marL="114300" indent="0">
              <a:lnSpc>
                <a:spcPts val="1425"/>
              </a:lnSpc>
              <a:buNone/>
            </a:pPr>
            <a:r>
              <a:rPr lang="en-VN" dirty="0">
                <a:solidFill>
                  <a:srgbClr val="000000"/>
                </a:solidFill>
                <a:latin typeface="Courier New" panose="02070309020205020404" pitchFamily="49" charset="0"/>
                <a:ea typeface="Times New Roman" panose="02020603050405020304" pitchFamily="18" charset="0"/>
              </a:rPr>
              <a:t>	hue=</a:t>
            </a:r>
            <a:r>
              <a:rPr lang="en-VN" dirty="0">
                <a:solidFill>
                  <a:srgbClr val="A31515"/>
                </a:solidFill>
                <a:latin typeface="Courier New" panose="02070309020205020404" pitchFamily="49" charset="0"/>
                <a:ea typeface="Times New Roman" panose="02020603050405020304" pitchFamily="18" charset="0"/>
              </a:rPr>
              <a:t>"time"</a:t>
            </a:r>
            <a:r>
              <a:rPr lang="en-VN" dirty="0">
                <a:solidFill>
                  <a:srgbClr val="000000"/>
                </a:solidFill>
                <a:latin typeface="Courier New" panose="02070309020205020404" pitchFamily="49" charset="0"/>
                <a:ea typeface="Times New Roman" panose="02020603050405020304" pitchFamily="18" charset="0"/>
              </a:rPr>
              <a:t>,</a:t>
            </a:r>
            <a:endParaRPr lang="en-VN" sz="3600" dirty="0">
              <a:latin typeface="Times New Roman" panose="02020603050405020304" pitchFamily="18" charset="0"/>
              <a:ea typeface="Times New Roman" panose="02020603050405020304" pitchFamily="18" charset="0"/>
            </a:endParaRPr>
          </a:p>
          <a:p>
            <a:pPr marL="114300" indent="0">
              <a:buNone/>
            </a:pPr>
            <a:r>
              <a:rPr lang="en-VN" dirty="0">
                <a:solidFill>
                  <a:srgbClr val="000000"/>
                </a:solidFill>
                <a:latin typeface="Courier New" panose="02070309020205020404" pitchFamily="49" charset="0"/>
                <a:ea typeface="Times New Roman" panose="02020603050405020304" pitchFamily="18" charset="0"/>
              </a:rPr>
              <a:t>	data=tips, </a:t>
            </a:r>
          </a:p>
          <a:p>
            <a:pPr marL="114300" indent="0">
              <a:buNone/>
            </a:pPr>
            <a:r>
              <a:rPr lang="en-VN" dirty="0">
                <a:solidFill>
                  <a:srgbClr val="000000"/>
                </a:solidFill>
                <a:latin typeface="Courier New" panose="02070309020205020404" pitchFamily="49" charset="0"/>
                <a:ea typeface="Times New Roman" panose="02020603050405020304" pitchFamily="18" charset="0"/>
              </a:rPr>
              <a:t>	linewidth=</a:t>
            </a:r>
            <a:r>
              <a:rPr lang="en-VN" dirty="0">
                <a:solidFill>
                  <a:srgbClr val="09885A"/>
                </a:solidFill>
                <a:latin typeface="Courier New" panose="02070309020205020404" pitchFamily="49" charset="0"/>
                <a:ea typeface="Times New Roman" panose="02020603050405020304" pitchFamily="18" charset="0"/>
              </a:rPr>
              <a:t>2.5</a:t>
            </a:r>
            <a:r>
              <a:rPr lang="en-VN" dirty="0">
                <a:solidFill>
                  <a:srgbClr val="000000"/>
                </a:solidFill>
                <a:latin typeface="Courier New" panose="02070309020205020404" pitchFamily="49" charset="0"/>
                <a:ea typeface="Times New Roman" panose="02020603050405020304" pitchFamily="18" charset="0"/>
              </a:rPr>
              <a:t>)</a:t>
            </a:r>
            <a:r>
              <a:rPr lang="en-VN" dirty="0"/>
              <a:t> </a:t>
            </a:r>
            <a:endParaRPr lang="en-VN" sz="3600" dirty="0">
              <a:latin typeface="Times New Roman" panose="02020603050405020304" pitchFamily="18" charset="0"/>
              <a:ea typeface="Times New Roman" panose="02020603050405020304" pitchFamily="18" charset="0"/>
            </a:endParaRPr>
          </a:p>
          <a:p>
            <a:pPr marL="114300" indent="0">
              <a:buNone/>
            </a:pPr>
            <a:endParaRPr dirty="0"/>
          </a:p>
        </p:txBody>
      </p:sp>
      <p:pic>
        <p:nvPicPr>
          <p:cNvPr id="5" name="Picture 4" descr="Chart, box and whisker chart&#10;&#10;Description automatically generated">
            <a:extLst>
              <a:ext uri="{FF2B5EF4-FFF2-40B4-BE49-F238E27FC236}">
                <a16:creationId xmlns:a16="http://schemas.microsoft.com/office/drawing/2014/main" id="{D9342119-ED56-D24B-BC12-D7FD4B7073E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48856" y="2227754"/>
            <a:ext cx="4791534" cy="3752631"/>
          </a:xfrm>
          <a:prstGeom prst="rect">
            <a:avLst/>
          </a:prstGeom>
          <a:noFill/>
          <a:ln>
            <a:noFill/>
          </a:ln>
        </p:spPr>
      </p:pic>
    </p:spTree>
    <p:extLst>
      <p:ext uri="{BB962C8B-B14F-4D97-AF65-F5344CB8AC3E}">
        <p14:creationId xmlns:p14="http://schemas.microsoft.com/office/powerpoint/2010/main" val="1221825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a:t>
            </a:r>
            <a:r>
              <a:rPr lang="en-US" dirty="0" err="1"/>
              <a:t>cặp</a:t>
            </a:r>
            <a:endParaRPr dirty="0"/>
          </a:p>
        </p:txBody>
      </p:sp>
      <mc:AlternateContent xmlns:mc="http://schemas.openxmlformats.org/markup-compatibility/2006" xmlns:a14="http://schemas.microsoft.com/office/drawing/2010/main">
        <mc:Choice Requires="a14">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indent="-457200" algn="just"/>
                <a:r>
                  <a:rPr lang="en-VN" dirty="0"/>
                  <a:t>Để vẽ nhiều phân phối hai biến theo cặp trong một tập dữ liệu, chúng ta có thể sử dụng hàm biểu đồ cặp, pair plot. </a:t>
                </a:r>
              </a:p>
              <a:p>
                <a:pPr indent="-457200" algn="just"/>
                <a:r>
                  <a:rPr lang="en-VN" dirty="0"/>
                  <a:t>Biểu đồ cặp cho thấy mối quan hệ đối với </a:t>
                </a:r>
                <a14:m>
                  <m:oMath xmlns:m="http://schemas.openxmlformats.org/officeDocument/2006/math">
                    <m:sSup>
                      <m:sSupPr>
                        <m:ctrlPr>
                          <a:rPr lang="en-VN" i="1">
                            <a:latin typeface="Cambria Math" panose="02040503050406030204" pitchFamily="18" charset="0"/>
                          </a:rPr>
                        </m:ctrlPr>
                      </m:sSupPr>
                      <m:e>
                        <m:r>
                          <a:rPr lang="en-VN" i="1">
                            <a:latin typeface="Cambria Math" panose="02040503050406030204" pitchFamily="18" charset="0"/>
                          </a:rPr>
                          <m:t>𝑛</m:t>
                        </m:r>
                      </m:e>
                      <m:sup>
                        <m:r>
                          <a:rPr lang="en-VN" i="1">
                            <a:latin typeface="Cambria Math" panose="02040503050406030204" pitchFamily="18" charset="0"/>
                          </a:rPr>
                          <m:t>2</m:t>
                        </m:r>
                      </m:sup>
                    </m:sSup>
                  </m:oMath>
                </a14:m>
                <a:r>
                  <a:rPr lang="en-VN" dirty="0"/>
                  <a:t> kết hợp của biến trong DataFrame dưới dạng ma trận các ô và các ô đường chéo là các ô đơn biến.</a:t>
                </a:r>
              </a:p>
              <a:p>
                <a:pPr marL="0" lvl="0" indent="0" algn="just">
                  <a:buNone/>
                </a:pPr>
                <a:endParaRPr dirty="0"/>
              </a:p>
            </p:txBody>
          </p:sp>
        </mc:Choice>
        <mc:Fallback xmlns="">
          <p:sp>
            <p:nvSpPr>
              <p:cNvPr id="99" name="Google Shape;99;p2"/>
              <p:cNvSpPr txBox="1">
                <a:spLocks noGrp="1" noRot="1" noChangeAspect="1" noMove="1" noResize="1" noEditPoints="1" noAdjustHandles="1" noChangeArrowheads="1" noChangeShapeType="1" noTextEdit="1"/>
              </p:cNvSpPr>
              <p:nvPr>
                <p:ph type="body" idx="1"/>
              </p:nvPr>
            </p:nvSpPr>
            <p:spPr>
              <a:xfrm>
                <a:off x="838200" y="1120022"/>
                <a:ext cx="10515600" cy="5056800"/>
              </a:xfrm>
              <a:prstGeom prst="rect">
                <a:avLst/>
              </a:prstGeom>
              <a:blipFill>
                <a:blip r:embed="rId3"/>
                <a:stretch>
                  <a:fillRect l="-483" r="-1086"/>
                </a:stretch>
              </a:blipFill>
              <a:ln>
                <a:noFill/>
              </a:ln>
            </p:spPr>
            <p:txBody>
              <a:bodyPr/>
              <a:lstStyle/>
              <a:p>
                <a:r>
                  <a:rPr lang="en-VN">
                    <a:noFill/>
                  </a:rPr>
                  <a:t> </a:t>
                </a:r>
              </a:p>
            </p:txBody>
          </p:sp>
        </mc:Fallback>
      </mc:AlternateContent>
    </p:spTree>
    <p:extLst>
      <p:ext uri="{BB962C8B-B14F-4D97-AF65-F5344CB8AC3E}">
        <p14:creationId xmlns:p14="http://schemas.microsoft.com/office/powerpoint/2010/main" val="713273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a:t>
            </a:r>
            <a:r>
              <a:rPr lang="en-US" dirty="0" err="1"/>
              <a:t>cặp</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0" indent="0" algn="just">
              <a:buNone/>
            </a:pPr>
            <a:endParaRPr lang="en-VN" dirty="0">
              <a:solidFill>
                <a:srgbClr val="000000"/>
              </a:solidFill>
              <a:latin typeface="Courier New" panose="02070309020205020404" pitchFamily="49" charset="0"/>
              <a:ea typeface="Times New Roman" panose="02020603050405020304" pitchFamily="18" charset="0"/>
            </a:endParaRPr>
          </a:p>
          <a:p>
            <a:pPr marL="0" indent="0" algn="just">
              <a:buNone/>
            </a:pPr>
            <a:endParaRPr lang="en-VN" dirty="0">
              <a:solidFill>
                <a:srgbClr val="000000"/>
              </a:solidFill>
              <a:latin typeface="Courier New" panose="02070309020205020404" pitchFamily="49" charset="0"/>
              <a:ea typeface="Times New Roman" panose="02020603050405020304" pitchFamily="18" charset="0"/>
            </a:endParaRPr>
          </a:p>
          <a:p>
            <a:pPr marL="0" indent="0" algn="just">
              <a:buNone/>
            </a:pPr>
            <a:endParaRPr lang="en-VN" dirty="0">
              <a:solidFill>
                <a:srgbClr val="000000"/>
              </a:solidFill>
              <a:latin typeface="Courier New" panose="02070309020205020404" pitchFamily="49" charset="0"/>
              <a:ea typeface="Times New Roman" panose="02020603050405020304" pitchFamily="18" charset="0"/>
            </a:endParaRPr>
          </a:p>
          <a:p>
            <a:pPr marL="0" indent="0" algn="just">
              <a:buNone/>
            </a:pPr>
            <a:endParaRPr lang="en-VN" dirty="0">
              <a:solidFill>
                <a:srgbClr val="000000"/>
              </a:solidFill>
              <a:latin typeface="Courier New" panose="02070309020205020404" pitchFamily="49" charset="0"/>
              <a:ea typeface="Times New Roman" panose="02020603050405020304" pitchFamily="18" charset="0"/>
            </a:endParaRPr>
          </a:p>
          <a:p>
            <a:pPr marL="0" indent="0" algn="just">
              <a:buNone/>
            </a:pPr>
            <a:r>
              <a:rPr lang="en-VN" dirty="0">
                <a:solidFill>
                  <a:srgbClr val="000000"/>
                </a:solidFill>
                <a:latin typeface="Courier New" panose="02070309020205020404" pitchFamily="49" charset="0"/>
                <a:ea typeface="Times New Roman" panose="02020603050405020304" pitchFamily="18" charset="0"/>
              </a:rPr>
              <a:t>sns.pairplot(tips, </a:t>
            </a:r>
          </a:p>
          <a:p>
            <a:pPr marL="0" indent="0" algn="just">
              <a:buNone/>
            </a:pPr>
            <a:r>
              <a:rPr lang="en-VN" dirty="0">
                <a:solidFill>
                  <a:srgbClr val="000000"/>
                </a:solidFill>
                <a:latin typeface="Courier New" panose="02070309020205020404" pitchFamily="49" charset="0"/>
                <a:ea typeface="Times New Roman" panose="02020603050405020304" pitchFamily="18" charset="0"/>
              </a:rPr>
              <a:t>	hue =</a:t>
            </a:r>
            <a:r>
              <a:rPr lang="en-VN" dirty="0">
                <a:solidFill>
                  <a:srgbClr val="A31515"/>
                </a:solidFill>
                <a:latin typeface="Courier New" panose="02070309020205020404" pitchFamily="49" charset="0"/>
                <a:ea typeface="Times New Roman" panose="02020603050405020304" pitchFamily="18" charset="0"/>
              </a:rPr>
              <a:t>'sex'</a:t>
            </a:r>
            <a:r>
              <a:rPr lang="en-VN" dirty="0">
                <a:solidFill>
                  <a:srgbClr val="000000"/>
                </a:solidFill>
                <a:latin typeface="Courier New" panose="02070309020205020404" pitchFamily="49" charset="0"/>
                <a:ea typeface="Times New Roman" panose="02020603050405020304" pitchFamily="18" charset="0"/>
              </a:rPr>
              <a:t>)</a:t>
            </a:r>
            <a:r>
              <a:rPr lang="en-VN" dirty="0"/>
              <a:t> </a:t>
            </a:r>
            <a:endParaRPr dirty="0"/>
          </a:p>
        </p:txBody>
      </p:sp>
      <p:pic>
        <p:nvPicPr>
          <p:cNvPr id="4" name="Picture 3" descr="Chart&#10;&#10;Description automatically generated with medium confidence">
            <a:extLst>
              <a:ext uri="{FF2B5EF4-FFF2-40B4-BE49-F238E27FC236}">
                <a16:creationId xmlns:a16="http://schemas.microsoft.com/office/drawing/2014/main" id="{6F65868A-0AC2-E748-BB87-BFD36E8ED26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44966" y="1120022"/>
            <a:ext cx="6695484" cy="5349606"/>
          </a:xfrm>
          <a:prstGeom prst="rect">
            <a:avLst/>
          </a:prstGeom>
          <a:noFill/>
          <a:ln>
            <a:noFill/>
          </a:ln>
        </p:spPr>
      </p:pic>
    </p:spTree>
    <p:extLst>
      <p:ext uri="{BB962C8B-B14F-4D97-AF65-F5344CB8AC3E}">
        <p14:creationId xmlns:p14="http://schemas.microsoft.com/office/powerpoint/2010/main" val="1896083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a:t>
            </a:r>
            <a:r>
              <a:rPr lang="en-US" dirty="0" err="1"/>
              <a:t>cặp</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114300" indent="0">
              <a:buNone/>
            </a:pPr>
            <a:endParaRPr lang="en-VN" sz="3600" dirty="0">
              <a:latin typeface="Times New Roman" panose="02020603050405020304" pitchFamily="18" charset="0"/>
              <a:ea typeface="Times New Roman" panose="02020603050405020304" pitchFamily="18" charset="0"/>
            </a:endParaRPr>
          </a:p>
          <a:p>
            <a:pPr marL="114300" indent="0">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buNone/>
            </a:pPr>
            <a:endParaRPr lang="en-VN" dirty="0">
              <a:solidFill>
                <a:srgbClr val="000000"/>
              </a:solidFill>
              <a:latin typeface="Courier New" panose="02070309020205020404" pitchFamily="49" charset="0"/>
              <a:ea typeface="Times New Roman" panose="02020603050405020304" pitchFamily="18" charset="0"/>
            </a:endParaRPr>
          </a:p>
          <a:p>
            <a:pPr marL="114300" indent="0">
              <a:buNone/>
            </a:pPr>
            <a:r>
              <a:rPr lang="en-VN" dirty="0">
                <a:solidFill>
                  <a:srgbClr val="000000"/>
                </a:solidFill>
                <a:latin typeface="Courier New" panose="02070309020205020404" pitchFamily="49" charset="0"/>
                <a:ea typeface="Times New Roman" panose="02020603050405020304" pitchFamily="18" charset="0"/>
              </a:rPr>
              <a:t>sns.pairplot(tips,</a:t>
            </a:r>
          </a:p>
          <a:p>
            <a:pPr marL="114300" indent="0">
              <a:buNone/>
            </a:pPr>
            <a:r>
              <a:rPr lang="en-VN" dirty="0">
                <a:solidFill>
                  <a:srgbClr val="000000"/>
                </a:solidFill>
                <a:latin typeface="Courier New" panose="02070309020205020404" pitchFamily="49" charset="0"/>
                <a:ea typeface="Times New Roman" panose="02020603050405020304" pitchFamily="18" charset="0"/>
              </a:rPr>
              <a:t>	 hue =</a:t>
            </a:r>
            <a:r>
              <a:rPr lang="en-VN" dirty="0">
                <a:solidFill>
                  <a:srgbClr val="A31515"/>
                </a:solidFill>
                <a:latin typeface="Courier New" panose="02070309020205020404" pitchFamily="49" charset="0"/>
                <a:ea typeface="Times New Roman" panose="02020603050405020304" pitchFamily="18" charset="0"/>
              </a:rPr>
              <a:t>'day'</a:t>
            </a:r>
            <a:r>
              <a:rPr lang="en-VN" dirty="0">
                <a:solidFill>
                  <a:srgbClr val="000000"/>
                </a:solidFill>
                <a:latin typeface="Courier New" panose="02070309020205020404" pitchFamily="49" charset="0"/>
                <a:ea typeface="Times New Roman" panose="02020603050405020304" pitchFamily="18" charset="0"/>
              </a:rPr>
              <a:t>)</a:t>
            </a:r>
            <a:r>
              <a:rPr lang="en-VN" dirty="0"/>
              <a:t> </a:t>
            </a:r>
            <a:endParaRPr lang="en-VN" dirty="0">
              <a:solidFill>
                <a:srgbClr val="000000"/>
              </a:solidFill>
              <a:latin typeface="Courier New" panose="02070309020205020404" pitchFamily="49" charset="0"/>
              <a:ea typeface="Times New Roman" panose="02020603050405020304" pitchFamily="18" charset="0"/>
            </a:endParaRPr>
          </a:p>
          <a:p>
            <a:pPr marL="0" indent="0" algn="just">
              <a:buNone/>
            </a:pPr>
            <a:endParaRPr lang="en-VN" dirty="0">
              <a:solidFill>
                <a:srgbClr val="000000"/>
              </a:solidFill>
              <a:latin typeface="Courier New" panose="02070309020205020404" pitchFamily="49" charset="0"/>
              <a:ea typeface="Times New Roman" panose="02020603050405020304" pitchFamily="18" charset="0"/>
            </a:endParaRPr>
          </a:p>
          <a:p>
            <a:pPr marL="0" indent="0" algn="just">
              <a:buNone/>
            </a:pPr>
            <a:endParaRPr lang="en-VN" dirty="0">
              <a:solidFill>
                <a:srgbClr val="000000"/>
              </a:solidFill>
              <a:latin typeface="Courier New" panose="02070309020205020404" pitchFamily="49" charset="0"/>
              <a:ea typeface="Times New Roman" panose="02020603050405020304" pitchFamily="18" charset="0"/>
            </a:endParaRPr>
          </a:p>
          <a:p>
            <a:pPr marL="0" indent="0" algn="just">
              <a:buNone/>
            </a:pPr>
            <a:endParaRPr lang="en-VN" dirty="0">
              <a:solidFill>
                <a:srgbClr val="000000"/>
              </a:solidFill>
              <a:latin typeface="Courier New" panose="02070309020205020404" pitchFamily="49" charset="0"/>
              <a:ea typeface="Times New Roman" panose="02020603050405020304" pitchFamily="18" charset="0"/>
            </a:endParaRPr>
          </a:p>
        </p:txBody>
      </p:sp>
      <p:pic>
        <p:nvPicPr>
          <p:cNvPr id="5" name="Picture 4" descr="Chart&#10;&#10;Description automatically generated with medium confidence">
            <a:extLst>
              <a:ext uri="{FF2B5EF4-FFF2-40B4-BE49-F238E27FC236}">
                <a16:creationId xmlns:a16="http://schemas.microsoft.com/office/drawing/2014/main" id="{384DDB5F-79E4-B642-A968-66358B76506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66290" y="1120022"/>
            <a:ext cx="6784624" cy="5341391"/>
          </a:xfrm>
          <a:prstGeom prst="rect">
            <a:avLst/>
          </a:prstGeom>
          <a:noFill/>
          <a:ln>
            <a:noFill/>
          </a:ln>
        </p:spPr>
      </p:pic>
    </p:spTree>
    <p:extLst>
      <p:ext uri="{BB962C8B-B14F-4D97-AF65-F5344CB8AC3E}">
        <p14:creationId xmlns:p14="http://schemas.microsoft.com/office/powerpoint/2010/main" val="3463647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Giới</a:t>
            </a:r>
            <a:r>
              <a:rPr lang="en-US" dirty="0"/>
              <a:t> </a:t>
            </a:r>
            <a:r>
              <a:rPr lang="en-US" dirty="0" err="1"/>
              <a:t>thiệu</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indent="-457200"/>
            <a:r>
              <a:rPr lang="en-VN" dirty="0"/>
              <a:t>Matplotlib còn có rất nhiều thiếu sót.</a:t>
            </a:r>
          </a:p>
          <a:p>
            <a:pPr lvl="1" indent="-457200"/>
            <a:r>
              <a:rPr lang="en-VN" dirty="0"/>
              <a:t>API của Matplotlib là low-level </a:t>
            </a:r>
          </a:p>
          <a:p>
            <a:pPr lvl="1" indent="-457200"/>
            <a:r>
              <a:rPr lang="en-VN" dirty="0"/>
              <a:t>đòi hỏi rất nhiều tham số, xử lý</a:t>
            </a:r>
          </a:p>
          <a:p>
            <a:pPr lvl="1" indent="-457200"/>
            <a:r>
              <a:rPr lang="en-VN" dirty="0"/>
              <a:t>không được thiết kế để sử dụng với Pandas DataFrames </a:t>
            </a:r>
          </a:p>
          <a:p>
            <a:pPr marL="457200" lvl="1" indent="0">
              <a:buNone/>
            </a:pPr>
            <a:r>
              <a:rPr lang="en-VN" dirty="0"/>
              <a:t>	</a:t>
            </a:r>
          </a:p>
          <a:p>
            <a:pPr marL="457200" lvl="1" indent="0">
              <a:buNone/>
            </a:pPr>
            <a:r>
              <a:rPr lang="en-VN" dirty="0"/>
              <a:t>	Seaborn ra đời giải quyết vấn đề trên</a:t>
            </a:r>
          </a:p>
          <a:p>
            <a:pPr marL="457200" lvl="1" indent="0">
              <a:buNone/>
            </a:pPr>
            <a:endParaRPr lang="en-VN" dirty="0"/>
          </a:p>
          <a:p>
            <a:pPr indent="-457200"/>
            <a:r>
              <a:rPr lang="en-VN" dirty="0"/>
              <a:t>Seaborn nên được coi là một tool bổ sung cho matplotlib chứ không phải là một sự thay thế cho nó. </a:t>
            </a:r>
          </a:p>
          <a:p>
            <a:pPr indent="-457200"/>
            <a:r>
              <a:rPr lang="en-VN" dirty="0"/>
              <a:t>Cài đặt:</a:t>
            </a:r>
          </a:p>
          <a:p>
            <a:pPr marL="0" indent="0">
              <a:buNone/>
            </a:pPr>
            <a:r>
              <a:rPr lang="en-VN" dirty="0"/>
              <a:t>	pip install seaborn </a:t>
            </a:r>
          </a:p>
          <a:p>
            <a:pPr marL="457200" lvl="1" indent="0">
              <a:buNone/>
            </a:pPr>
            <a:endParaRPr lang="en-VN" dirty="0"/>
          </a:p>
          <a:p>
            <a:pPr marL="457200" lvl="1" indent="0">
              <a:buNone/>
            </a:pPr>
            <a:endParaRPr lang="en-VN" dirty="0"/>
          </a:p>
        </p:txBody>
      </p:sp>
      <p:sp>
        <p:nvSpPr>
          <p:cNvPr id="2" name="Right Arrow 1">
            <a:extLst>
              <a:ext uri="{FF2B5EF4-FFF2-40B4-BE49-F238E27FC236}">
                <a16:creationId xmlns:a16="http://schemas.microsoft.com/office/drawing/2014/main" id="{BBAC9BD4-39DE-504A-A914-477AEEF8B7C3}"/>
              </a:ext>
            </a:extLst>
          </p:cNvPr>
          <p:cNvSpPr/>
          <p:nvPr/>
        </p:nvSpPr>
        <p:spPr>
          <a:xfrm>
            <a:off x="1124607" y="3313386"/>
            <a:ext cx="441434" cy="2312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827358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Tóm tắt</a:t>
            </a:r>
            <a:endParaRPr/>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Qua </a:t>
            </a:r>
            <a:r>
              <a:rPr lang="en-US" dirty="0" err="1"/>
              <a:t>bài</a:t>
            </a:r>
            <a:r>
              <a:rPr lang="en-US" dirty="0"/>
              <a:t> </a:t>
            </a:r>
            <a:r>
              <a:rPr lang="en-US" dirty="0" err="1"/>
              <a:t>học</a:t>
            </a:r>
            <a:r>
              <a:rPr lang="en-US" dirty="0"/>
              <a:t> </a:t>
            </a:r>
            <a:r>
              <a:rPr lang="en-US" dirty="0" err="1"/>
              <a:t>này</a:t>
            </a:r>
            <a:r>
              <a:rPr lang="en-US" dirty="0"/>
              <a:t>, </a:t>
            </a:r>
            <a:r>
              <a:rPr lang="en-US" dirty="0" err="1"/>
              <a:t>chúng</a:t>
            </a:r>
            <a:r>
              <a:rPr lang="en-US" dirty="0"/>
              <a:t> ta </a:t>
            </a:r>
            <a:r>
              <a:rPr lang="en-US" dirty="0" err="1"/>
              <a:t>đã</a:t>
            </a:r>
            <a:r>
              <a:rPr lang="en-US" dirty="0"/>
              <a:t> </a:t>
            </a:r>
            <a:r>
              <a:rPr lang="en-US" dirty="0" err="1"/>
              <a:t>tìm</a:t>
            </a:r>
            <a:r>
              <a:rPr lang="en-US" dirty="0"/>
              <a:t> </a:t>
            </a:r>
            <a:r>
              <a:rPr lang="en-US" dirty="0" err="1"/>
              <a:t>hiểu</a:t>
            </a:r>
            <a:r>
              <a:rPr lang="en-US" dirty="0"/>
              <a:t> </a:t>
            </a:r>
            <a:r>
              <a:rPr lang="en-US" dirty="0" err="1"/>
              <a:t>những</a:t>
            </a:r>
            <a:r>
              <a:rPr lang="en-US" dirty="0"/>
              <a:t> </a:t>
            </a:r>
            <a:r>
              <a:rPr lang="en-US" dirty="0" err="1"/>
              <a:t>kiến</a:t>
            </a:r>
            <a:r>
              <a:rPr lang="en-US" dirty="0"/>
              <a:t> </a:t>
            </a:r>
            <a:r>
              <a:rPr lang="en-US" dirty="0" err="1"/>
              <a:t>thức</a:t>
            </a:r>
            <a:r>
              <a:rPr lang="en-US" dirty="0"/>
              <a:t> </a:t>
            </a:r>
            <a:r>
              <a:rPr lang="en-US" dirty="0" err="1"/>
              <a:t>sau</a:t>
            </a:r>
            <a:r>
              <a:rPr lang="en-US" dirty="0"/>
              <a:t>:</a:t>
            </a:r>
          </a:p>
          <a:p>
            <a:pPr indent="-457200"/>
            <a:r>
              <a:rPr lang="en-US" dirty="0"/>
              <a:t>Seaborn </a:t>
            </a:r>
            <a:r>
              <a:rPr lang="en-US" dirty="0" err="1"/>
              <a:t>là</a:t>
            </a:r>
            <a:r>
              <a:rPr lang="en-US" dirty="0"/>
              <a:t> </a:t>
            </a:r>
            <a:r>
              <a:rPr lang="en-US" dirty="0" err="1"/>
              <a:t>gì</a:t>
            </a:r>
            <a:r>
              <a:rPr lang="en-US" dirty="0"/>
              <a:t>, </a:t>
            </a:r>
            <a:r>
              <a:rPr lang="en-US" dirty="0" err="1"/>
              <a:t>có</a:t>
            </a:r>
            <a:r>
              <a:rPr lang="en-US" dirty="0"/>
              <a:t> </a:t>
            </a:r>
            <a:r>
              <a:rPr lang="en-US" dirty="0" err="1"/>
              <a:t>ưu</a:t>
            </a:r>
            <a:r>
              <a:rPr lang="en-US" dirty="0"/>
              <a:t> </a:t>
            </a:r>
            <a:r>
              <a:rPr lang="en-US" dirty="0" err="1"/>
              <a:t>điểm</a:t>
            </a:r>
            <a:r>
              <a:rPr lang="en-US" dirty="0"/>
              <a:t> </a:t>
            </a:r>
            <a:r>
              <a:rPr lang="en-US" dirty="0" err="1"/>
              <a:t>gì</a:t>
            </a:r>
            <a:r>
              <a:rPr lang="en-US" dirty="0"/>
              <a:t> so </a:t>
            </a:r>
            <a:r>
              <a:rPr lang="en-US" dirty="0" err="1"/>
              <a:t>với</a:t>
            </a:r>
            <a:r>
              <a:rPr lang="en-US" dirty="0"/>
              <a:t> matplotlib</a:t>
            </a:r>
          </a:p>
          <a:p>
            <a:pPr indent="-457200"/>
            <a:r>
              <a:rPr lang="en-US" dirty="0" err="1"/>
              <a:t>Các</a:t>
            </a:r>
            <a:r>
              <a:rPr lang="en-US" dirty="0"/>
              <a:t> </a:t>
            </a:r>
            <a:r>
              <a:rPr lang="en-US" dirty="0" err="1"/>
              <a:t>loại</a:t>
            </a:r>
            <a:r>
              <a:rPr lang="en-US" dirty="0"/>
              <a:t> </a:t>
            </a:r>
            <a:r>
              <a:rPr lang="en-US" dirty="0" err="1"/>
              <a:t>biểu</a:t>
            </a:r>
            <a:r>
              <a:rPr lang="en-US" dirty="0"/>
              <a:t> </a:t>
            </a:r>
            <a:r>
              <a:rPr lang="en-US" dirty="0" err="1"/>
              <a:t>đồ</a:t>
            </a:r>
            <a:r>
              <a:rPr lang="en-US" dirty="0"/>
              <a:t>: </a:t>
            </a:r>
            <a:r>
              <a:rPr lang="en-US" dirty="0" err="1"/>
              <a:t>biểu</a:t>
            </a:r>
            <a:r>
              <a:rPr lang="en-US" dirty="0"/>
              <a:t> </a:t>
            </a:r>
            <a:r>
              <a:rPr lang="en-US" dirty="0" err="1"/>
              <a:t>đồ</a:t>
            </a:r>
            <a:r>
              <a:rPr lang="en-US" dirty="0"/>
              <a:t> xu </a:t>
            </a:r>
            <a:r>
              <a:rPr lang="en-US" dirty="0" err="1"/>
              <a:t>hướng</a:t>
            </a:r>
            <a:r>
              <a:rPr lang="en-US" dirty="0"/>
              <a:t>, </a:t>
            </a:r>
            <a:r>
              <a:rPr lang="en-US" dirty="0" err="1"/>
              <a:t>biểu</a:t>
            </a:r>
            <a:r>
              <a:rPr lang="en-US" dirty="0"/>
              <a:t> </a:t>
            </a:r>
            <a:r>
              <a:rPr lang="en-US" dirty="0" err="1"/>
              <a:t>đồ</a:t>
            </a:r>
            <a:r>
              <a:rPr lang="en-US" dirty="0"/>
              <a:t> </a:t>
            </a:r>
            <a:r>
              <a:rPr lang="en-US" dirty="0" err="1"/>
              <a:t>phân</a:t>
            </a:r>
            <a:r>
              <a:rPr lang="en-US" dirty="0"/>
              <a:t> </a:t>
            </a:r>
            <a:r>
              <a:rPr lang="en-US" dirty="0" err="1"/>
              <a:t>bố</a:t>
            </a:r>
            <a:r>
              <a:rPr lang="en-US" dirty="0"/>
              <a:t>, </a:t>
            </a:r>
            <a:r>
              <a:rPr lang="en-US" dirty="0" err="1"/>
              <a:t>biểu</a:t>
            </a:r>
            <a:r>
              <a:rPr lang="en-US" dirty="0"/>
              <a:t> </a:t>
            </a:r>
            <a:r>
              <a:rPr lang="en-US" dirty="0" err="1"/>
              <a:t>đồ</a:t>
            </a:r>
            <a:r>
              <a:rPr lang="en-US" dirty="0"/>
              <a:t> </a:t>
            </a:r>
            <a:r>
              <a:rPr lang="en-US" dirty="0" err="1"/>
              <a:t>tần</a:t>
            </a:r>
            <a:r>
              <a:rPr lang="en-US" dirty="0"/>
              <a:t> </a:t>
            </a:r>
            <a:r>
              <a:rPr lang="en-US" dirty="0" err="1"/>
              <a:t>số</a:t>
            </a:r>
            <a:r>
              <a:rPr lang="en-US" dirty="0"/>
              <a:t>, </a:t>
            </a:r>
            <a:r>
              <a:rPr lang="en-US" dirty="0" err="1"/>
              <a:t>biểu</a:t>
            </a:r>
            <a:r>
              <a:rPr lang="en-US" dirty="0"/>
              <a:t> </a:t>
            </a:r>
            <a:r>
              <a:rPr lang="en-US" dirty="0" err="1"/>
              <a:t>đồ</a:t>
            </a:r>
            <a:r>
              <a:rPr lang="en-US" dirty="0"/>
              <a:t> heatmap, </a:t>
            </a:r>
            <a:r>
              <a:rPr lang="en-US" dirty="0" err="1"/>
              <a:t>biểu</a:t>
            </a:r>
            <a:r>
              <a:rPr lang="en-US" dirty="0"/>
              <a:t> </a:t>
            </a:r>
            <a:r>
              <a:rPr lang="en-US" dirty="0" err="1"/>
              <a:t>đồ</a:t>
            </a:r>
            <a:r>
              <a:rPr lang="en-US" dirty="0"/>
              <a:t> boxplot, </a:t>
            </a:r>
            <a:r>
              <a:rPr lang="en-US" dirty="0" err="1"/>
              <a:t>biểu</a:t>
            </a:r>
            <a:r>
              <a:rPr lang="en-US" dirty="0"/>
              <a:t> </a:t>
            </a:r>
            <a:r>
              <a:rPr lang="en-US" dirty="0" err="1"/>
              <a:t>đồ</a:t>
            </a:r>
            <a:r>
              <a:rPr lang="en-US" dirty="0"/>
              <a:t> </a:t>
            </a:r>
            <a:r>
              <a:rPr lang="en-US" dirty="0" err="1"/>
              <a:t>cặp</a:t>
            </a:r>
            <a:r>
              <a:rPr lang="en-US" dirty="0"/>
              <a:t>.</a:t>
            </a:r>
            <a:endParaRPr dirty="0"/>
          </a:p>
        </p:txBody>
      </p:sp>
    </p:spTree>
    <p:extLst>
      <p:ext uri="{BB962C8B-B14F-4D97-AF65-F5344CB8AC3E}">
        <p14:creationId xmlns:p14="http://schemas.microsoft.com/office/powerpoint/2010/main" val="385148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Giới</a:t>
            </a:r>
            <a:r>
              <a:rPr lang="en-US" dirty="0"/>
              <a:t> </a:t>
            </a:r>
            <a:r>
              <a:rPr lang="en-US" dirty="0" err="1"/>
              <a:t>thiệu</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342900"/>
            <a:r>
              <a:rPr lang="en-VN" dirty="0"/>
              <a:t>Tính năng của Seaborn:</a:t>
            </a:r>
          </a:p>
          <a:p>
            <a:pPr lvl="1"/>
            <a:r>
              <a:rPr lang="en-VN" dirty="0"/>
              <a:t>Một số các themes được dựng sẵn để tạo styles.</a:t>
            </a:r>
            <a:endParaRPr lang="en-VN" sz="2000" dirty="0"/>
          </a:p>
          <a:p>
            <a:pPr lvl="1"/>
            <a:r>
              <a:rPr lang="en-VN" dirty="0"/>
              <a:t>Công cụ để chọn bảng màu tạo ra các đồ thị đẹp</a:t>
            </a:r>
          </a:p>
          <a:p>
            <a:pPr lvl="1"/>
            <a:r>
              <a:rPr lang="en-VN" dirty="0"/>
              <a:t>Các hàm để hiển thị các phân bố đơn và hai biến hoặc để so sánh chúng giữa các tập con của dữ liệu </a:t>
            </a:r>
          </a:p>
          <a:p>
            <a:pPr lvl="1"/>
            <a:r>
              <a:rPr lang="en-VN" dirty="0"/>
              <a:t>Các công cụ phù hợp và biểu diễn các model hồi quy tuyến tính </a:t>
            </a:r>
          </a:p>
          <a:p>
            <a:pPr lvl="1"/>
            <a:r>
              <a:rPr lang="en-VN" dirty="0"/>
              <a:t>Các hàm biểu diễn các ma trận dữ liệu và sử dụng các thuật toán phân cụm </a:t>
            </a:r>
          </a:p>
          <a:p>
            <a:pPr lvl="1"/>
            <a:r>
              <a:rPr lang="en-VN" dirty="0"/>
              <a:t>Cho phép ta dễ dàng xây dựng các hình ảnh phức tạp qua High-level abstractions cho cấu trúc grid của các plots. </a:t>
            </a:r>
          </a:p>
          <a:p>
            <a:pPr marL="457200" lvl="1" indent="0">
              <a:buNone/>
            </a:pPr>
            <a:endParaRPr lang="en-VN" dirty="0"/>
          </a:p>
        </p:txBody>
      </p:sp>
    </p:spTree>
    <p:extLst>
      <p:ext uri="{BB962C8B-B14F-4D97-AF65-F5344CB8AC3E}">
        <p14:creationId xmlns:p14="http://schemas.microsoft.com/office/powerpoint/2010/main" val="118791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Giới</a:t>
            </a:r>
            <a:r>
              <a:rPr lang="en-US" dirty="0"/>
              <a:t> </a:t>
            </a:r>
            <a:r>
              <a:rPr lang="en-US" dirty="0" err="1"/>
              <a:t>thiệu</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342900"/>
            <a:r>
              <a:rPr lang="en-VN" dirty="0"/>
              <a:t>Bộ dữ liệu sẽ được sử dụng trong bài này làm ví dụ là “tips”. Đây là bộ dữ liệu thu thập thông tin tiền tips cho người phục vụ đồ ăn trong nhà hàng theo các thông tin như giới tính, tổng bill, có hút thuốc hay không,…</a:t>
            </a:r>
          </a:p>
          <a:p>
            <a:pPr marL="114300" indent="0"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VN" sz="1400" i="1" dirty="0">
                <a:solidFill>
                  <a:srgbClr val="408080"/>
                </a:solidFill>
                <a:latin typeface="Courier New" panose="02070309020205020404" pitchFamily="49" charset="0"/>
                <a:ea typeface="Times New Roman" panose="02020603050405020304" pitchFamily="18" charset="0"/>
              </a:rPr>
              <a:t># khai báo thư viện và set style</a:t>
            </a:r>
            <a:endParaRPr lang="en-VN" sz="1800" dirty="0">
              <a:latin typeface="Times New Roman" panose="02020603050405020304" pitchFamily="18" charset="0"/>
              <a:ea typeface="Times New Roman" panose="02020603050405020304" pitchFamily="18" charset="0"/>
            </a:endParaRPr>
          </a:p>
          <a:p>
            <a:pPr marL="114300" indent="0"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VN" sz="1400" b="1" dirty="0">
                <a:solidFill>
                  <a:srgbClr val="008000"/>
                </a:solidFill>
                <a:latin typeface="Courier New" panose="02070309020205020404" pitchFamily="49" charset="0"/>
                <a:ea typeface="Times New Roman" panose="02020603050405020304" pitchFamily="18" charset="0"/>
              </a:rPr>
              <a:t>import</a:t>
            </a:r>
            <a:r>
              <a:rPr lang="en-VN" sz="1400" dirty="0">
                <a:solidFill>
                  <a:srgbClr val="333333"/>
                </a:solidFill>
                <a:latin typeface="Courier New" panose="02070309020205020404" pitchFamily="49" charset="0"/>
                <a:ea typeface="Times New Roman" panose="02020603050405020304" pitchFamily="18" charset="0"/>
              </a:rPr>
              <a:t> </a:t>
            </a:r>
            <a:r>
              <a:rPr lang="en-VN" sz="1400" b="1" dirty="0">
                <a:solidFill>
                  <a:srgbClr val="0000FF"/>
                </a:solidFill>
                <a:latin typeface="Courier New" panose="02070309020205020404" pitchFamily="49" charset="0"/>
                <a:ea typeface="Times New Roman" panose="02020603050405020304" pitchFamily="18" charset="0"/>
              </a:rPr>
              <a:t>numpy</a:t>
            </a:r>
            <a:r>
              <a:rPr lang="en-VN" sz="1400" dirty="0">
                <a:solidFill>
                  <a:srgbClr val="333333"/>
                </a:solidFill>
                <a:latin typeface="Courier New" panose="02070309020205020404" pitchFamily="49" charset="0"/>
                <a:ea typeface="Times New Roman" panose="02020603050405020304" pitchFamily="18" charset="0"/>
              </a:rPr>
              <a:t> </a:t>
            </a:r>
            <a:r>
              <a:rPr lang="en-VN" sz="1400" b="1" dirty="0">
                <a:solidFill>
                  <a:srgbClr val="008000"/>
                </a:solidFill>
                <a:latin typeface="Courier New" panose="02070309020205020404" pitchFamily="49" charset="0"/>
                <a:ea typeface="Times New Roman" panose="02020603050405020304" pitchFamily="18" charset="0"/>
              </a:rPr>
              <a:t>as</a:t>
            </a:r>
            <a:r>
              <a:rPr lang="en-VN" sz="1400" dirty="0">
                <a:solidFill>
                  <a:srgbClr val="333333"/>
                </a:solidFill>
                <a:latin typeface="Courier New" panose="02070309020205020404" pitchFamily="49" charset="0"/>
                <a:ea typeface="Times New Roman" panose="02020603050405020304" pitchFamily="18" charset="0"/>
              </a:rPr>
              <a:t> </a:t>
            </a:r>
            <a:r>
              <a:rPr lang="en-VN" sz="1400" b="1" dirty="0">
                <a:solidFill>
                  <a:srgbClr val="0000FF"/>
                </a:solidFill>
                <a:latin typeface="Courier New" panose="02070309020205020404" pitchFamily="49" charset="0"/>
                <a:ea typeface="Times New Roman" panose="02020603050405020304" pitchFamily="18" charset="0"/>
              </a:rPr>
              <a:t>np</a:t>
            </a:r>
            <a:endParaRPr lang="en-VN" sz="1800" dirty="0">
              <a:latin typeface="Times New Roman" panose="02020603050405020304" pitchFamily="18" charset="0"/>
              <a:ea typeface="Times New Roman" panose="02020603050405020304" pitchFamily="18" charset="0"/>
            </a:endParaRPr>
          </a:p>
          <a:p>
            <a:pPr marL="114300" indent="0"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VN" sz="1400" b="1" dirty="0">
                <a:solidFill>
                  <a:srgbClr val="008000"/>
                </a:solidFill>
                <a:latin typeface="Courier New" panose="02070309020205020404" pitchFamily="49" charset="0"/>
                <a:ea typeface="Times New Roman" panose="02020603050405020304" pitchFamily="18" charset="0"/>
              </a:rPr>
              <a:t>import</a:t>
            </a:r>
            <a:r>
              <a:rPr lang="en-VN" sz="1400" dirty="0">
                <a:solidFill>
                  <a:srgbClr val="333333"/>
                </a:solidFill>
                <a:latin typeface="Courier New" panose="02070309020205020404" pitchFamily="49" charset="0"/>
                <a:ea typeface="Times New Roman" panose="02020603050405020304" pitchFamily="18" charset="0"/>
              </a:rPr>
              <a:t> </a:t>
            </a:r>
            <a:r>
              <a:rPr lang="en-VN" sz="1400" b="1" dirty="0">
                <a:solidFill>
                  <a:srgbClr val="0000FF"/>
                </a:solidFill>
                <a:latin typeface="Courier New" panose="02070309020205020404" pitchFamily="49" charset="0"/>
                <a:ea typeface="Times New Roman" panose="02020603050405020304" pitchFamily="18" charset="0"/>
              </a:rPr>
              <a:t>pandas</a:t>
            </a:r>
            <a:r>
              <a:rPr lang="en-VN" sz="1400" dirty="0">
                <a:solidFill>
                  <a:srgbClr val="333333"/>
                </a:solidFill>
                <a:latin typeface="Courier New" panose="02070309020205020404" pitchFamily="49" charset="0"/>
                <a:ea typeface="Times New Roman" panose="02020603050405020304" pitchFamily="18" charset="0"/>
              </a:rPr>
              <a:t> </a:t>
            </a:r>
            <a:r>
              <a:rPr lang="en-VN" sz="1400" b="1" dirty="0">
                <a:solidFill>
                  <a:srgbClr val="008000"/>
                </a:solidFill>
                <a:latin typeface="Courier New" panose="02070309020205020404" pitchFamily="49" charset="0"/>
                <a:ea typeface="Times New Roman" panose="02020603050405020304" pitchFamily="18" charset="0"/>
              </a:rPr>
              <a:t>as</a:t>
            </a:r>
            <a:r>
              <a:rPr lang="en-VN" sz="1400" dirty="0">
                <a:solidFill>
                  <a:srgbClr val="333333"/>
                </a:solidFill>
                <a:latin typeface="Courier New" panose="02070309020205020404" pitchFamily="49" charset="0"/>
                <a:ea typeface="Times New Roman" panose="02020603050405020304" pitchFamily="18" charset="0"/>
              </a:rPr>
              <a:t> </a:t>
            </a:r>
            <a:r>
              <a:rPr lang="en-VN" sz="1400" b="1" dirty="0">
                <a:solidFill>
                  <a:srgbClr val="0000FF"/>
                </a:solidFill>
                <a:latin typeface="Courier New" panose="02070309020205020404" pitchFamily="49" charset="0"/>
                <a:ea typeface="Times New Roman" panose="02020603050405020304" pitchFamily="18" charset="0"/>
              </a:rPr>
              <a:t>pd</a:t>
            </a:r>
            <a:endParaRPr lang="en-VN" sz="1800" dirty="0">
              <a:latin typeface="Times New Roman" panose="02020603050405020304" pitchFamily="18" charset="0"/>
              <a:ea typeface="Times New Roman" panose="02020603050405020304" pitchFamily="18" charset="0"/>
            </a:endParaRPr>
          </a:p>
          <a:p>
            <a:pPr marL="114300" indent="0"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VN" sz="1400" b="1" dirty="0">
                <a:solidFill>
                  <a:srgbClr val="008000"/>
                </a:solidFill>
                <a:latin typeface="Courier New" panose="02070309020205020404" pitchFamily="49" charset="0"/>
                <a:ea typeface="Times New Roman" panose="02020603050405020304" pitchFamily="18" charset="0"/>
              </a:rPr>
              <a:t>import</a:t>
            </a:r>
            <a:r>
              <a:rPr lang="en-VN" sz="1400" dirty="0">
                <a:solidFill>
                  <a:srgbClr val="333333"/>
                </a:solidFill>
                <a:latin typeface="Courier New" panose="02070309020205020404" pitchFamily="49" charset="0"/>
                <a:ea typeface="Times New Roman" panose="02020603050405020304" pitchFamily="18" charset="0"/>
              </a:rPr>
              <a:t> </a:t>
            </a:r>
            <a:r>
              <a:rPr lang="en-VN" sz="1400" b="1" dirty="0">
                <a:solidFill>
                  <a:srgbClr val="0000FF"/>
                </a:solidFill>
                <a:latin typeface="Courier New" panose="02070309020205020404" pitchFamily="49" charset="0"/>
                <a:ea typeface="Times New Roman" panose="02020603050405020304" pitchFamily="18" charset="0"/>
              </a:rPr>
              <a:t>matplotlib.pyplot</a:t>
            </a:r>
            <a:r>
              <a:rPr lang="en-VN" sz="1400" dirty="0">
                <a:solidFill>
                  <a:srgbClr val="333333"/>
                </a:solidFill>
                <a:latin typeface="Courier New" panose="02070309020205020404" pitchFamily="49" charset="0"/>
                <a:ea typeface="Times New Roman" panose="02020603050405020304" pitchFamily="18" charset="0"/>
              </a:rPr>
              <a:t> </a:t>
            </a:r>
            <a:r>
              <a:rPr lang="en-VN" sz="1400" b="1" dirty="0">
                <a:solidFill>
                  <a:srgbClr val="008000"/>
                </a:solidFill>
                <a:latin typeface="Courier New" panose="02070309020205020404" pitchFamily="49" charset="0"/>
                <a:ea typeface="Times New Roman" panose="02020603050405020304" pitchFamily="18" charset="0"/>
              </a:rPr>
              <a:t>as</a:t>
            </a:r>
            <a:r>
              <a:rPr lang="en-VN" sz="1400" dirty="0">
                <a:solidFill>
                  <a:srgbClr val="333333"/>
                </a:solidFill>
                <a:latin typeface="Courier New" panose="02070309020205020404" pitchFamily="49" charset="0"/>
                <a:ea typeface="Times New Roman" panose="02020603050405020304" pitchFamily="18" charset="0"/>
              </a:rPr>
              <a:t> </a:t>
            </a:r>
            <a:r>
              <a:rPr lang="en-VN" sz="1400" b="1" dirty="0">
                <a:solidFill>
                  <a:srgbClr val="0000FF"/>
                </a:solidFill>
                <a:latin typeface="Courier New" panose="02070309020205020404" pitchFamily="49" charset="0"/>
                <a:ea typeface="Times New Roman" panose="02020603050405020304" pitchFamily="18" charset="0"/>
              </a:rPr>
              <a:t>plt</a:t>
            </a:r>
            <a:endParaRPr lang="en-VN" sz="1800" dirty="0">
              <a:latin typeface="Times New Roman" panose="02020603050405020304" pitchFamily="18" charset="0"/>
              <a:ea typeface="Times New Roman" panose="02020603050405020304" pitchFamily="18" charset="0"/>
            </a:endParaRPr>
          </a:p>
          <a:p>
            <a:pPr marL="114300" indent="0"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VN" sz="1400" b="1" dirty="0">
                <a:solidFill>
                  <a:srgbClr val="008000"/>
                </a:solidFill>
                <a:latin typeface="Courier New" panose="02070309020205020404" pitchFamily="49" charset="0"/>
                <a:ea typeface="Times New Roman" panose="02020603050405020304" pitchFamily="18" charset="0"/>
              </a:rPr>
              <a:t>import</a:t>
            </a:r>
            <a:r>
              <a:rPr lang="en-VN" sz="1400" dirty="0">
                <a:solidFill>
                  <a:srgbClr val="333333"/>
                </a:solidFill>
                <a:latin typeface="Courier New" panose="02070309020205020404" pitchFamily="49" charset="0"/>
                <a:ea typeface="Times New Roman" panose="02020603050405020304" pitchFamily="18" charset="0"/>
              </a:rPr>
              <a:t> </a:t>
            </a:r>
            <a:r>
              <a:rPr lang="en-VN" sz="1400" b="1" dirty="0">
                <a:solidFill>
                  <a:srgbClr val="0000FF"/>
                </a:solidFill>
                <a:latin typeface="Courier New" panose="02070309020205020404" pitchFamily="49" charset="0"/>
                <a:ea typeface="Times New Roman" panose="02020603050405020304" pitchFamily="18" charset="0"/>
              </a:rPr>
              <a:t>seaborn</a:t>
            </a:r>
            <a:r>
              <a:rPr lang="en-VN" sz="1400" dirty="0">
                <a:solidFill>
                  <a:srgbClr val="333333"/>
                </a:solidFill>
                <a:latin typeface="Courier New" panose="02070309020205020404" pitchFamily="49" charset="0"/>
                <a:ea typeface="Times New Roman" panose="02020603050405020304" pitchFamily="18" charset="0"/>
              </a:rPr>
              <a:t> </a:t>
            </a:r>
            <a:r>
              <a:rPr lang="en-VN" sz="1400" b="1" dirty="0">
                <a:solidFill>
                  <a:srgbClr val="008000"/>
                </a:solidFill>
                <a:latin typeface="Courier New" panose="02070309020205020404" pitchFamily="49" charset="0"/>
                <a:ea typeface="Times New Roman" panose="02020603050405020304" pitchFamily="18" charset="0"/>
              </a:rPr>
              <a:t>as</a:t>
            </a:r>
            <a:r>
              <a:rPr lang="en-VN" sz="1400" dirty="0">
                <a:solidFill>
                  <a:srgbClr val="333333"/>
                </a:solidFill>
                <a:latin typeface="Courier New" panose="02070309020205020404" pitchFamily="49" charset="0"/>
                <a:ea typeface="Times New Roman" panose="02020603050405020304" pitchFamily="18" charset="0"/>
              </a:rPr>
              <a:t> </a:t>
            </a:r>
            <a:r>
              <a:rPr lang="en-VN" sz="1400" b="1" dirty="0">
                <a:solidFill>
                  <a:srgbClr val="0000FF"/>
                </a:solidFill>
                <a:latin typeface="Courier New" panose="02070309020205020404" pitchFamily="49" charset="0"/>
                <a:ea typeface="Times New Roman" panose="02020603050405020304" pitchFamily="18" charset="0"/>
              </a:rPr>
              <a:t>sns</a:t>
            </a:r>
            <a:endParaRPr lang="en-VN" sz="1800" dirty="0">
              <a:latin typeface="Times New Roman" panose="02020603050405020304" pitchFamily="18" charset="0"/>
              <a:ea typeface="Times New Roman" panose="02020603050405020304" pitchFamily="18" charset="0"/>
            </a:endParaRPr>
          </a:p>
          <a:p>
            <a:pPr marL="114300" indent="0"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VN" sz="1400" dirty="0">
                <a:solidFill>
                  <a:srgbClr val="666666"/>
                </a:solidFill>
                <a:latin typeface="Courier New" panose="02070309020205020404" pitchFamily="49" charset="0"/>
                <a:ea typeface="Times New Roman" panose="02020603050405020304" pitchFamily="18" charset="0"/>
              </a:rPr>
              <a:t>%</a:t>
            </a:r>
            <a:r>
              <a:rPr lang="en-VN" sz="1400" dirty="0">
                <a:solidFill>
                  <a:srgbClr val="333333"/>
                </a:solidFill>
                <a:latin typeface="Courier New" panose="02070309020205020404" pitchFamily="49" charset="0"/>
                <a:ea typeface="Times New Roman" panose="02020603050405020304" pitchFamily="18" charset="0"/>
              </a:rPr>
              <a:t>matplotlib inline</a:t>
            </a:r>
            <a:endParaRPr lang="en-VN" sz="1800" dirty="0">
              <a:latin typeface="Times New Roman" panose="02020603050405020304" pitchFamily="18" charset="0"/>
              <a:ea typeface="Times New Roman" panose="02020603050405020304" pitchFamily="18" charset="0"/>
            </a:endParaRPr>
          </a:p>
          <a:p>
            <a:pPr marL="114300" indent="0"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VN" sz="1400" dirty="0">
                <a:solidFill>
                  <a:srgbClr val="333333"/>
                </a:solidFill>
                <a:latin typeface="Courier New" panose="02070309020205020404" pitchFamily="49" charset="0"/>
                <a:ea typeface="Times New Roman" panose="02020603050405020304" pitchFamily="18" charset="0"/>
              </a:rPr>
              <a:t>sns</a:t>
            </a:r>
            <a:r>
              <a:rPr lang="en-VN" sz="1400" dirty="0">
                <a:solidFill>
                  <a:srgbClr val="666666"/>
                </a:solidFill>
                <a:latin typeface="Courier New" panose="02070309020205020404" pitchFamily="49" charset="0"/>
                <a:ea typeface="Times New Roman" panose="02020603050405020304" pitchFamily="18" charset="0"/>
              </a:rPr>
              <a:t>.</a:t>
            </a:r>
            <a:r>
              <a:rPr lang="en-VN" sz="1400" dirty="0">
                <a:solidFill>
                  <a:srgbClr val="333333"/>
                </a:solidFill>
                <a:latin typeface="Courier New" panose="02070309020205020404" pitchFamily="49" charset="0"/>
                <a:ea typeface="Times New Roman" panose="02020603050405020304" pitchFamily="18" charset="0"/>
              </a:rPr>
              <a:t>set(style</a:t>
            </a:r>
            <a:r>
              <a:rPr lang="en-VN" sz="1400" dirty="0">
                <a:solidFill>
                  <a:srgbClr val="666666"/>
                </a:solidFill>
                <a:latin typeface="Courier New" panose="02070309020205020404" pitchFamily="49" charset="0"/>
                <a:ea typeface="Times New Roman" panose="02020603050405020304" pitchFamily="18" charset="0"/>
              </a:rPr>
              <a:t>=</a:t>
            </a:r>
            <a:r>
              <a:rPr lang="en-VN" sz="1400" dirty="0">
                <a:solidFill>
                  <a:srgbClr val="BA2121"/>
                </a:solidFill>
                <a:latin typeface="Courier New" panose="02070309020205020404" pitchFamily="49" charset="0"/>
                <a:ea typeface="Times New Roman" panose="02020603050405020304" pitchFamily="18" charset="0"/>
              </a:rPr>
              <a:t>"whitegrid"</a:t>
            </a:r>
            <a:r>
              <a:rPr lang="en-VN" sz="1400" dirty="0">
                <a:solidFill>
                  <a:srgbClr val="333333"/>
                </a:solidFill>
                <a:latin typeface="Courier New" panose="02070309020205020404" pitchFamily="49" charset="0"/>
                <a:ea typeface="Times New Roman" panose="02020603050405020304" pitchFamily="18" charset="0"/>
              </a:rPr>
              <a:t>, palette</a:t>
            </a:r>
            <a:r>
              <a:rPr lang="en-VN" sz="1400" dirty="0">
                <a:solidFill>
                  <a:srgbClr val="666666"/>
                </a:solidFill>
                <a:latin typeface="Courier New" panose="02070309020205020404" pitchFamily="49" charset="0"/>
                <a:ea typeface="Times New Roman" panose="02020603050405020304" pitchFamily="18" charset="0"/>
              </a:rPr>
              <a:t>=</a:t>
            </a:r>
            <a:r>
              <a:rPr lang="en-VN" sz="1400" dirty="0">
                <a:solidFill>
                  <a:srgbClr val="BA2121"/>
                </a:solidFill>
                <a:latin typeface="Courier New" panose="02070309020205020404" pitchFamily="49" charset="0"/>
                <a:ea typeface="Times New Roman" panose="02020603050405020304" pitchFamily="18" charset="0"/>
              </a:rPr>
              <a:t>"hsv"</a:t>
            </a:r>
            <a:r>
              <a:rPr lang="en-VN" sz="1400" dirty="0">
                <a:solidFill>
                  <a:srgbClr val="333333"/>
                </a:solidFill>
                <a:latin typeface="Courier New" panose="02070309020205020404" pitchFamily="49" charset="0"/>
                <a:ea typeface="Times New Roman" panose="02020603050405020304" pitchFamily="18" charset="0"/>
              </a:rPr>
              <a:t>)</a:t>
            </a:r>
            <a:endParaRPr lang="en-VN" sz="3600" dirty="0">
              <a:solidFill>
                <a:srgbClr val="333333"/>
              </a:solidFill>
              <a:latin typeface="Times New Roman" panose="02020603050405020304" pitchFamily="18" charset="0"/>
              <a:ea typeface="Times New Roman" panose="02020603050405020304" pitchFamily="18" charset="0"/>
            </a:endParaRPr>
          </a:p>
          <a:p>
            <a:pPr marL="114300" indent="0">
              <a:buNone/>
            </a:pPr>
            <a:r>
              <a:rPr lang="en-VN" sz="1400" i="1" dirty="0">
                <a:solidFill>
                  <a:srgbClr val="408080"/>
                </a:solidFill>
                <a:latin typeface="Courier New" panose="02070309020205020404" pitchFamily="49" charset="0"/>
                <a:ea typeface="Times New Roman" panose="02020603050405020304" pitchFamily="18" charset="0"/>
              </a:rPr>
              <a:t># load bộ dữ liệu tips có sẵn trong seaborn:</a:t>
            </a:r>
            <a:r>
              <a:rPr lang="en-VN" sz="1400" dirty="0">
                <a:solidFill>
                  <a:srgbClr val="333333"/>
                </a:solidFill>
                <a:latin typeface="Courier New" panose="02070309020205020404" pitchFamily="49" charset="0"/>
                <a:ea typeface="Times New Roman" panose="02020603050405020304" pitchFamily="18" charset="0"/>
              </a:rPr>
              <a:t> </a:t>
            </a:r>
            <a:endParaRPr lang="en-VN" sz="1800" dirty="0">
              <a:latin typeface="Times New Roman" panose="02020603050405020304" pitchFamily="18" charset="0"/>
              <a:ea typeface="Times New Roman" panose="02020603050405020304" pitchFamily="18" charset="0"/>
            </a:endParaRPr>
          </a:p>
          <a:p>
            <a:pPr marL="114300" indent="0">
              <a:buNone/>
            </a:pPr>
            <a:r>
              <a:rPr lang="en-VN" sz="1400" dirty="0">
                <a:solidFill>
                  <a:srgbClr val="333333"/>
                </a:solidFill>
                <a:latin typeface="Courier New" panose="02070309020205020404" pitchFamily="49" charset="0"/>
                <a:ea typeface="Times New Roman" panose="02020603050405020304" pitchFamily="18" charset="0"/>
              </a:rPr>
              <a:t>tips </a:t>
            </a:r>
            <a:r>
              <a:rPr lang="en-VN" sz="1400" dirty="0">
                <a:solidFill>
                  <a:srgbClr val="666666"/>
                </a:solidFill>
                <a:latin typeface="Courier New" panose="02070309020205020404" pitchFamily="49" charset="0"/>
                <a:ea typeface="Times New Roman" panose="02020603050405020304" pitchFamily="18" charset="0"/>
              </a:rPr>
              <a:t>=</a:t>
            </a:r>
            <a:r>
              <a:rPr lang="en-VN" sz="1400" dirty="0">
                <a:solidFill>
                  <a:srgbClr val="333333"/>
                </a:solidFill>
                <a:latin typeface="Courier New" panose="02070309020205020404" pitchFamily="49" charset="0"/>
                <a:ea typeface="Times New Roman" panose="02020603050405020304" pitchFamily="18" charset="0"/>
              </a:rPr>
              <a:t> sns</a:t>
            </a:r>
            <a:r>
              <a:rPr lang="en-VN" sz="1400" dirty="0">
                <a:solidFill>
                  <a:srgbClr val="666666"/>
                </a:solidFill>
                <a:latin typeface="Courier New" panose="02070309020205020404" pitchFamily="49" charset="0"/>
                <a:ea typeface="Times New Roman" panose="02020603050405020304" pitchFamily="18" charset="0"/>
              </a:rPr>
              <a:t>.</a:t>
            </a:r>
            <a:r>
              <a:rPr lang="en-VN" sz="1400" dirty="0">
                <a:solidFill>
                  <a:srgbClr val="333333"/>
                </a:solidFill>
                <a:latin typeface="Courier New" panose="02070309020205020404" pitchFamily="49" charset="0"/>
                <a:ea typeface="Times New Roman" panose="02020603050405020304" pitchFamily="18" charset="0"/>
              </a:rPr>
              <a:t>load_dataset(</a:t>
            </a:r>
            <a:r>
              <a:rPr lang="en-VN" sz="1400" dirty="0">
                <a:solidFill>
                  <a:srgbClr val="BA2121"/>
                </a:solidFill>
                <a:latin typeface="Courier New" panose="02070309020205020404" pitchFamily="49" charset="0"/>
                <a:ea typeface="Times New Roman" panose="02020603050405020304" pitchFamily="18" charset="0"/>
              </a:rPr>
              <a:t>"tips"</a:t>
            </a:r>
            <a:r>
              <a:rPr lang="en-VN" sz="1400" dirty="0">
                <a:solidFill>
                  <a:srgbClr val="333333"/>
                </a:solidFill>
                <a:latin typeface="Courier New" panose="02070309020205020404" pitchFamily="49" charset="0"/>
                <a:ea typeface="Times New Roman" panose="02020603050405020304" pitchFamily="18" charset="0"/>
              </a:rPr>
              <a:t>)</a:t>
            </a:r>
            <a:endParaRPr lang="en-VN" sz="2000" dirty="0">
              <a:latin typeface="Times New Roman" panose="02020603050405020304" pitchFamily="18" charset="0"/>
              <a:ea typeface="Times New Roman" panose="02020603050405020304" pitchFamily="18" charset="0"/>
            </a:endParaRPr>
          </a:p>
          <a:p>
            <a:pPr marL="114300" indent="0"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VN" dirty="0"/>
          </a:p>
          <a:p>
            <a:pPr marL="457200" lvl="1" indent="0">
              <a:buNone/>
            </a:pPr>
            <a:endParaRPr lang="en-VN" dirty="0"/>
          </a:p>
        </p:txBody>
      </p:sp>
    </p:spTree>
    <p:extLst>
      <p:ext uri="{BB962C8B-B14F-4D97-AF65-F5344CB8AC3E}">
        <p14:creationId xmlns:p14="http://schemas.microsoft.com/office/powerpoint/2010/main" val="1110949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xu </a:t>
            </a:r>
            <a:r>
              <a:rPr lang="en-US" dirty="0" err="1"/>
              <a:t>hướng</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0" lvl="0" indent="0">
              <a:buNone/>
            </a:pPr>
            <a:r>
              <a:rPr lang="en-VN" dirty="0"/>
              <a:t>Biểu đồ xu hướng là một loại biểu đồ phân tích dữ liệu Hồi quy tuyến tính.</a:t>
            </a:r>
          </a:p>
          <a:p>
            <a:pPr marL="0" lvl="0" indent="0">
              <a:buNone/>
            </a:pPr>
            <a:endParaRPr lang="en-VN" dirty="0"/>
          </a:p>
          <a:p>
            <a:pPr marL="114300" indent="0">
              <a:buNone/>
            </a:pPr>
            <a:r>
              <a:rPr lang="en-VN" sz="1600" dirty="0">
                <a:solidFill>
                  <a:srgbClr val="333333"/>
                </a:solidFill>
                <a:latin typeface="Courier New" panose="02070309020205020404" pitchFamily="49" charset="0"/>
                <a:ea typeface="Times New Roman" panose="02020603050405020304" pitchFamily="18" charset="0"/>
              </a:rPr>
              <a:t># vẽ biểu đồ xu hướng giữa tổng bill và tiền tip</a:t>
            </a:r>
            <a:endParaRPr lang="en-VN" sz="2000" dirty="0">
              <a:latin typeface="Times New Roman" panose="02020603050405020304" pitchFamily="18" charset="0"/>
              <a:ea typeface="Times New Roman" panose="02020603050405020304" pitchFamily="18" charset="0"/>
            </a:endParaRPr>
          </a:p>
          <a:p>
            <a:pPr marL="114300" indent="0">
              <a:buNone/>
            </a:pPr>
            <a:r>
              <a:rPr lang="en-VN" sz="1600" dirty="0">
                <a:solidFill>
                  <a:srgbClr val="333333"/>
                </a:solidFill>
                <a:latin typeface="Times New Roman" panose="02020603050405020304" pitchFamily="18" charset="0"/>
                <a:ea typeface="Times New Roman" panose="02020603050405020304" pitchFamily="18" charset="0"/>
              </a:rPr>
              <a:t>sns</a:t>
            </a:r>
            <a:r>
              <a:rPr lang="en-VN" sz="1600" dirty="0">
                <a:solidFill>
                  <a:srgbClr val="666666"/>
                </a:solidFill>
                <a:latin typeface="Times New Roman" panose="02020603050405020304" pitchFamily="18" charset="0"/>
                <a:ea typeface="Times New Roman" panose="02020603050405020304" pitchFamily="18" charset="0"/>
              </a:rPr>
              <a:t>.</a:t>
            </a:r>
            <a:r>
              <a:rPr lang="en-VN" sz="1600" dirty="0">
                <a:solidFill>
                  <a:srgbClr val="333333"/>
                </a:solidFill>
                <a:latin typeface="Times New Roman" panose="02020603050405020304" pitchFamily="18" charset="0"/>
                <a:ea typeface="Times New Roman" panose="02020603050405020304" pitchFamily="18" charset="0"/>
              </a:rPr>
              <a:t>lmplot(x</a:t>
            </a:r>
            <a:r>
              <a:rPr lang="en-VN" sz="1600" dirty="0">
                <a:solidFill>
                  <a:srgbClr val="666666"/>
                </a:solidFill>
                <a:latin typeface="Times New Roman" panose="02020603050405020304" pitchFamily="18" charset="0"/>
                <a:ea typeface="Times New Roman" panose="02020603050405020304" pitchFamily="18" charset="0"/>
              </a:rPr>
              <a:t>=</a:t>
            </a:r>
            <a:r>
              <a:rPr lang="en-VN" sz="1600" dirty="0">
                <a:solidFill>
                  <a:srgbClr val="BA2121"/>
                </a:solidFill>
                <a:latin typeface="Times New Roman" panose="02020603050405020304" pitchFamily="18" charset="0"/>
                <a:ea typeface="Times New Roman" panose="02020603050405020304" pitchFamily="18" charset="0"/>
              </a:rPr>
              <a:t>"total_bill"</a:t>
            </a:r>
            <a:r>
              <a:rPr lang="en-VN" sz="1600" dirty="0">
                <a:solidFill>
                  <a:srgbClr val="333333"/>
                </a:solidFill>
                <a:latin typeface="Times New Roman" panose="02020603050405020304" pitchFamily="18" charset="0"/>
                <a:ea typeface="Times New Roman" panose="02020603050405020304" pitchFamily="18" charset="0"/>
              </a:rPr>
              <a:t>, y</a:t>
            </a:r>
            <a:r>
              <a:rPr lang="en-VN" sz="1600" dirty="0">
                <a:solidFill>
                  <a:srgbClr val="666666"/>
                </a:solidFill>
                <a:latin typeface="Times New Roman" panose="02020603050405020304" pitchFamily="18" charset="0"/>
                <a:ea typeface="Times New Roman" panose="02020603050405020304" pitchFamily="18" charset="0"/>
              </a:rPr>
              <a:t>=</a:t>
            </a:r>
            <a:r>
              <a:rPr lang="en-VN" sz="1600" dirty="0">
                <a:solidFill>
                  <a:srgbClr val="BA2121"/>
                </a:solidFill>
                <a:latin typeface="Times New Roman" panose="02020603050405020304" pitchFamily="18" charset="0"/>
                <a:ea typeface="Times New Roman" panose="02020603050405020304" pitchFamily="18" charset="0"/>
              </a:rPr>
              <a:t>"tip"</a:t>
            </a:r>
            <a:r>
              <a:rPr lang="en-VN" sz="1600" dirty="0">
                <a:solidFill>
                  <a:srgbClr val="333333"/>
                </a:solidFill>
                <a:latin typeface="Times New Roman" panose="02020603050405020304" pitchFamily="18" charset="0"/>
                <a:ea typeface="Times New Roman" panose="02020603050405020304" pitchFamily="18" charset="0"/>
              </a:rPr>
              <a:t>, data</a:t>
            </a:r>
            <a:r>
              <a:rPr lang="en-VN" sz="1600" dirty="0">
                <a:solidFill>
                  <a:srgbClr val="666666"/>
                </a:solidFill>
                <a:latin typeface="Times New Roman" panose="02020603050405020304" pitchFamily="18" charset="0"/>
                <a:ea typeface="Times New Roman" panose="02020603050405020304" pitchFamily="18" charset="0"/>
              </a:rPr>
              <a:t>=</a:t>
            </a:r>
            <a:r>
              <a:rPr lang="en-VN" sz="1600" dirty="0">
                <a:solidFill>
                  <a:srgbClr val="333333"/>
                </a:solidFill>
                <a:latin typeface="Times New Roman" panose="02020603050405020304" pitchFamily="18" charset="0"/>
                <a:ea typeface="Times New Roman" panose="02020603050405020304" pitchFamily="18" charset="0"/>
              </a:rPr>
              <a:t>tips)</a:t>
            </a:r>
            <a:r>
              <a:rPr lang="en-VN" sz="1600" dirty="0"/>
              <a:t> </a:t>
            </a:r>
          </a:p>
          <a:p>
            <a:pPr marL="0" lvl="0" indent="0">
              <a:buNone/>
            </a:pPr>
            <a:endParaRPr lang="en-VN" dirty="0"/>
          </a:p>
          <a:p>
            <a:pPr marL="0" indent="0">
              <a:buNone/>
            </a:pPr>
            <a:endParaRPr lang="vi-VN" sz="1800" dirty="0"/>
          </a:p>
          <a:p>
            <a:pPr marL="0" indent="0">
              <a:buNone/>
            </a:pPr>
            <a:endParaRPr lang="vi-VN" sz="1800" dirty="0"/>
          </a:p>
          <a:p>
            <a:pPr marL="0" indent="0">
              <a:buNone/>
            </a:pPr>
            <a:r>
              <a:rPr lang="vi-VN" sz="1800" dirty="0"/>
              <a:t>Đường thẳng xuyên qua biểu đồ là đường thẳng phù hợp nhất với xu hướng tiền tip mà khách hàng thường đưa ra đối với tổng hóa đơn được tạo. </a:t>
            </a:r>
          </a:p>
          <a:p>
            <a:pPr marL="0" indent="0">
              <a:buNone/>
            </a:pPr>
            <a:r>
              <a:rPr lang="vi-VN" sz="1800" dirty="0"/>
              <a:t>Các điểm dữ liệu mà chúng ta nhìn thấy ở phía trên cùng bên phải nằm cách xa dòng này được gọi là các điểm ngoại lai trong tập dữ liệu. </a:t>
            </a:r>
            <a:endParaRPr dirty="0"/>
          </a:p>
        </p:txBody>
      </p:sp>
      <p:pic>
        <p:nvPicPr>
          <p:cNvPr id="4" name="Picture 3" descr="Chart, scatter chart&#10;&#10;Description automatically generated">
            <a:extLst>
              <a:ext uri="{FF2B5EF4-FFF2-40B4-BE49-F238E27FC236}">
                <a16:creationId xmlns:a16="http://schemas.microsoft.com/office/drawing/2014/main" id="{0A9AFFAC-4081-064E-80F2-6D8C3B94BE6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35614" y="1673673"/>
            <a:ext cx="2964015" cy="2740672"/>
          </a:xfrm>
          <a:prstGeom prst="rect">
            <a:avLst/>
          </a:prstGeom>
          <a:noFill/>
          <a:ln>
            <a:noFill/>
          </a:ln>
        </p:spPr>
      </p:pic>
    </p:spTree>
    <p:extLst>
      <p:ext uri="{BB962C8B-B14F-4D97-AF65-F5344CB8AC3E}">
        <p14:creationId xmlns:p14="http://schemas.microsoft.com/office/powerpoint/2010/main" val="38893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xu </a:t>
            </a:r>
            <a:r>
              <a:rPr lang="en-US" dirty="0" err="1"/>
              <a:t>hướng</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0" lvl="0" indent="0">
              <a:buNone/>
            </a:pPr>
            <a:r>
              <a:rPr lang="en-US" dirty="0" err="1"/>
              <a:t>Người</a:t>
            </a:r>
            <a:r>
              <a:rPr lang="en-US" dirty="0"/>
              <a:t> </a:t>
            </a:r>
            <a:r>
              <a:rPr lang="en-US" dirty="0" err="1"/>
              <a:t>hút</a:t>
            </a:r>
            <a:r>
              <a:rPr lang="en-US" dirty="0"/>
              <a:t> </a:t>
            </a:r>
            <a:r>
              <a:rPr lang="en-US" dirty="0" err="1"/>
              <a:t>thuốc</a:t>
            </a:r>
            <a:r>
              <a:rPr lang="en-US" dirty="0"/>
              <a:t> tip </a:t>
            </a:r>
            <a:r>
              <a:rPr lang="en-US" dirty="0" err="1"/>
              <a:t>nhiều</a:t>
            </a:r>
            <a:r>
              <a:rPr lang="en-US" dirty="0"/>
              <a:t> hay </a:t>
            </a:r>
            <a:r>
              <a:rPr lang="en-US" dirty="0" err="1"/>
              <a:t>ít</a:t>
            </a:r>
            <a:r>
              <a:rPr lang="en-US" dirty="0"/>
              <a:t>?</a:t>
            </a:r>
          </a:p>
          <a:p>
            <a:pPr marL="0" lvl="0" indent="0">
              <a:buNone/>
            </a:pPr>
            <a:endParaRPr lang="en-US" dirty="0"/>
          </a:p>
          <a:p>
            <a:pPr marL="0" indent="0">
              <a:buNone/>
            </a:pPr>
            <a:endParaRPr lang="en-VN" sz="2400" dirty="0">
              <a:solidFill>
                <a:srgbClr val="333333"/>
              </a:solidFill>
              <a:latin typeface="Times New Roman" panose="02020603050405020304" pitchFamily="18" charset="0"/>
              <a:ea typeface="Times New Roman" panose="02020603050405020304" pitchFamily="18" charset="0"/>
            </a:endParaRPr>
          </a:p>
          <a:p>
            <a:pPr marL="0" indent="0">
              <a:buNone/>
            </a:pPr>
            <a:r>
              <a:rPr lang="en-VN" sz="2400" dirty="0">
                <a:solidFill>
                  <a:srgbClr val="333333"/>
                </a:solidFill>
                <a:latin typeface="Times New Roman" panose="02020603050405020304" pitchFamily="18" charset="0"/>
                <a:ea typeface="Times New Roman" panose="02020603050405020304" pitchFamily="18" charset="0"/>
              </a:rPr>
              <a:t>sns</a:t>
            </a:r>
            <a:r>
              <a:rPr lang="en-VN" sz="2400" dirty="0">
                <a:solidFill>
                  <a:srgbClr val="666666"/>
                </a:solidFill>
                <a:latin typeface="Times New Roman" panose="02020603050405020304" pitchFamily="18" charset="0"/>
                <a:ea typeface="Times New Roman" panose="02020603050405020304" pitchFamily="18" charset="0"/>
              </a:rPr>
              <a:t>.</a:t>
            </a:r>
            <a:r>
              <a:rPr lang="en-VN" sz="2400" dirty="0">
                <a:solidFill>
                  <a:srgbClr val="333333"/>
                </a:solidFill>
                <a:latin typeface="Times New Roman" panose="02020603050405020304" pitchFamily="18" charset="0"/>
                <a:ea typeface="Times New Roman" panose="02020603050405020304" pitchFamily="18" charset="0"/>
              </a:rPr>
              <a:t>lmplot(x</a:t>
            </a:r>
            <a:r>
              <a:rPr lang="en-VN" sz="2400" dirty="0">
                <a:solidFill>
                  <a:srgbClr val="666666"/>
                </a:solidFill>
                <a:latin typeface="Times New Roman" panose="02020603050405020304" pitchFamily="18" charset="0"/>
                <a:ea typeface="Times New Roman" panose="02020603050405020304" pitchFamily="18" charset="0"/>
              </a:rPr>
              <a:t>=</a:t>
            </a:r>
            <a:r>
              <a:rPr lang="en-VN" sz="2400" dirty="0">
                <a:solidFill>
                  <a:srgbClr val="BA2121"/>
                </a:solidFill>
                <a:latin typeface="Times New Roman" panose="02020603050405020304" pitchFamily="18" charset="0"/>
                <a:ea typeface="Times New Roman" panose="02020603050405020304" pitchFamily="18" charset="0"/>
              </a:rPr>
              <a:t>"total_bill"</a:t>
            </a:r>
            <a:r>
              <a:rPr lang="en-VN" sz="2400" dirty="0">
                <a:solidFill>
                  <a:srgbClr val="333333"/>
                </a:solidFill>
                <a:latin typeface="Times New Roman" panose="02020603050405020304" pitchFamily="18" charset="0"/>
                <a:ea typeface="Times New Roman" panose="02020603050405020304" pitchFamily="18" charset="0"/>
              </a:rPr>
              <a:t>, y</a:t>
            </a:r>
            <a:r>
              <a:rPr lang="en-VN" sz="2400" dirty="0">
                <a:solidFill>
                  <a:srgbClr val="666666"/>
                </a:solidFill>
                <a:latin typeface="Times New Roman" panose="02020603050405020304" pitchFamily="18" charset="0"/>
                <a:ea typeface="Times New Roman" panose="02020603050405020304" pitchFamily="18" charset="0"/>
              </a:rPr>
              <a:t>=</a:t>
            </a:r>
            <a:r>
              <a:rPr lang="en-VN" sz="2400" dirty="0">
                <a:solidFill>
                  <a:srgbClr val="BA2121"/>
                </a:solidFill>
                <a:latin typeface="Times New Roman" panose="02020603050405020304" pitchFamily="18" charset="0"/>
                <a:ea typeface="Times New Roman" panose="02020603050405020304" pitchFamily="18" charset="0"/>
              </a:rPr>
              <a:t>"tip"</a:t>
            </a:r>
            <a:r>
              <a:rPr lang="en-VN" sz="2400" dirty="0">
                <a:solidFill>
                  <a:srgbClr val="333333"/>
                </a:solidFill>
                <a:latin typeface="Times New Roman" panose="02020603050405020304" pitchFamily="18" charset="0"/>
                <a:ea typeface="Times New Roman" panose="02020603050405020304" pitchFamily="18" charset="0"/>
              </a:rPr>
              <a:t>, hue</a:t>
            </a:r>
            <a:r>
              <a:rPr lang="en-VN" sz="2400" dirty="0">
                <a:solidFill>
                  <a:srgbClr val="666666"/>
                </a:solidFill>
                <a:latin typeface="Times New Roman" panose="02020603050405020304" pitchFamily="18" charset="0"/>
                <a:ea typeface="Times New Roman" panose="02020603050405020304" pitchFamily="18" charset="0"/>
              </a:rPr>
              <a:t>=</a:t>
            </a:r>
            <a:r>
              <a:rPr lang="en-VN" sz="2400" dirty="0">
                <a:solidFill>
                  <a:srgbClr val="BA2121"/>
                </a:solidFill>
                <a:latin typeface="Times New Roman" panose="02020603050405020304" pitchFamily="18" charset="0"/>
                <a:ea typeface="Times New Roman" panose="02020603050405020304" pitchFamily="18" charset="0"/>
              </a:rPr>
              <a:t>"smoker"</a:t>
            </a:r>
            <a:r>
              <a:rPr lang="en-VN" sz="2400" dirty="0">
                <a:solidFill>
                  <a:srgbClr val="333333"/>
                </a:solidFill>
                <a:latin typeface="Times New Roman" panose="02020603050405020304" pitchFamily="18" charset="0"/>
                <a:ea typeface="Times New Roman" panose="02020603050405020304" pitchFamily="18" charset="0"/>
              </a:rPr>
              <a:t>, data</a:t>
            </a:r>
            <a:r>
              <a:rPr lang="en-VN" sz="2400" dirty="0">
                <a:solidFill>
                  <a:srgbClr val="666666"/>
                </a:solidFill>
                <a:latin typeface="Times New Roman" panose="02020603050405020304" pitchFamily="18" charset="0"/>
                <a:ea typeface="Times New Roman" panose="02020603050405020304" pitchFamily="18" charset="0"/>
              </a:rPr>
              <a:t>=</a:t>
            </a:r>
            <a:r>
              <a:rPr lang="en-VN" sz="2400" dirty="0">
                <a:solidFill>
                  <a:srgbClr val="333333"/>
                </a:solidFill>
                <a:latin typeface="Times New Roman" panose="02020603050405020304" pitchFamily="18" charset="0"/>
                <a:ea typeface="Times New Roman" panose="02020603050405020304" pitchFamily="18" charset="0"/>
              </a:rPr>
              <a:t>tips)</a:t>
            </a:r>
            <a:r>
              <a:rPr lang="en-VN" sz="2400" dirty="0"/>
              <a:t> </a:t>
            </a:r>
            <a:endParaRPr lang="en-US" dirty="0"/>
          </a:p>
        </p:txBody>
      </p:sp>
      <p:pic>
        <p:nvPicPr>
          <p:cNvPr id="8" name="Picture 7" descr="Chart, scatter chart&#10;&#10;Description automatically generated">
            <a:extLst>
              <a:ext uri="{FF2B5EF4-FFF2-40B4-BE49-F238E27FC236}">
                <a16:creationId xmlns:a16="http://schemas.microsoft.com/office/drawing/2014/main" id="{7BEFD98F-3499-0247-BA60-E7C6B38C46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282152" y="1708751"/>
            <a:ext cx="3384988" cy="2915801"/>
          </a:xfrm>
          <a:prstGeom prst="rect">
            <a:avLst/>
          </a:prstGeom>
          <a:noFill/>
          <a:ln>
            <a:noFill/>
          </a:ln>
        </p:spPr>
      </p:pic>
      <p:sp>
        <p:nvSpPr>
          <p:cNvPr id="6" name="TextBox 5">
            <a:extLst>
              <a:ext uri="{FF2B5EF4-FFF2-40B4-BE49-F238E27FC236}">
                <a16:creationId xmlns:a16="http://schemas.microsoft.com/office/drawing/2014/main" id="{24BE2F8D-B808-3D49-859C-7D612F99EEBF}"/>
              </a:ext>
            </a:extLst>
          </p:cNvPr>
          <p:cNvSpPr txBox="1"/>
          <p:nvPr/>
        </p:nvSpPr>
        <p:spPr>
          <a:xfrm>
            <a:off x="924910" y="4708635"/>
            <a:ext cx="10428890" cy="1015663"/>
          </a:xfrm>
          <a:prstGeom prst="rect">
            <a:avLst/>
          </a:prstGeom>
          <a:noFill/>
        </p:spPr>
        <p:txBody>
          <a:bodyPr wrap="square" rtlCol="0">
            <a:spAutoFit/>
          </a:bodyPr>
          <a:lstStyle/>
          <a:p>
            <a:pPr algn="just"/>
            <a:r>
              <a:rPr lang="en-VN" sz="2000" dirty="0">
                <a:solidFill>
                  <a:srgbClr val="76838F"/>
                </a:solidFill>
                <a:latin typeface="Open Sans" panose="020B0606030504020204" pitchFamily="34" charset="0"/>
                <a:ea typeface="Open Sans" panose="020B0606030504020204" pitchFamily="34" charset="0"/>
              </a:rPr>
              <a:t>Người hút thuốc có thể nhìn thấy hiển thị với màu xanh dương hào phóng hơn một chút nhưng không nhất quán vì các điểm dữ liệu được dàn trải khá mơ hồ. </a:t>
            </a:r>
            <a:endParaRPr lang="en-VN" sz="2800" dirty="0">
              <a:latin typeface="Times New Roman" panose="02020603050405020304" pitchFamily="18" charset="0"/>
              <a:ea typeface="Times New Roman" panose="02020603050405020304" pitchFamily="18" charset="0"/>
            </a:endParaRPr>
          </a:p>
          <a:p>
            <a:endParaRPr lang="en-VN" sz="2000" dirty="0"/>
          </a:p>
        </p:txBody>
      </p:sp>
    </p:spTree>
    <p:extLst>
      <p:ext uri="{BB962C8B-B14F-4D97-AF65-F5344CB8AC3E}">
        <p14:creationId xmlns:p14="http://schemas.microsoft.com/office/powerpoint/2010/main" val="3795081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xu </a:t>
            </a:r>
            <a:r>
              <a:rPr lang="en-US" dirty="0" err="1"/>
              <a:t>hướng</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0" lvl="0" indent="0">
              <a:buNone/>
            </a:pPr>
            <a:r>
              <a:rPr lang="en-US" dirty="0" err="1"/>
              <a:t>Thay</a:t>
            </a:r>
            <a:r>
              <a:rPr lang="en-US" dirty="0"/>
              <a:t> </a:t>
            </a:r>
            <a:r>
              <a:rPr lang="en-US" dirty="0" err="1"/>
              <a:t>đổi</a:t>
            </a:r>
            <a:r>
              <a:rPr lang="en-US" dirty="0"/>
              <a:t> </a:t>
            </a:r>
            <a:r>
              <a:rPr lang="en-US" dirty="0" err="1"/>
              <a:t>kiểu</a:t>
            </a:r>
            <a:r>
              <a:rPr lang="en-US" dirty="0"/>
              <a:t> </a:t>
            </a:r>
            <a:r>
              <a:rPr lang="en-US" dirty="0" err="1"/>
              <a:t>đánh</a:t>
            </a:r>
            <a:r>
              <a:rPr lang="en-US" dirty="0"/>
              <a:t> </a:t>
            </a:r>
            <a:r>
              <a:rPr lang="en-US" dirty="0" err="1"/>
              <a:t>dấu</a:t>
            </a:r>
            <a:r>
              <a:rPr lang="en-US" dirty="0"/>
              <a:t> </a:t>
            </a:r>
            <a:r>
              <a:rPr lang="en-US" dirty="0" err="1"/>
              <a:t>dữ</a:t>
            </a:r>
            <a:r>
              <a:rPr lang="en-US" dirty="0"/>
              <a:t> </a:t>
            </a:r>
            <a:r>
              <a:rPr lang="en-US" dirty="0" err="1"/>
              <a:t>liệu</a:t>
            </a:r>
            <a:endParaRPr lang="en-US" dirty="0"/>
          </a:p>
          <a:p>
            <a:pPr marL="0" lvl="0" indent="0">
              <a:buNone/>
            </a:pPr>
            <a:endParaRPr lang="en-US" dirty="0"/>
          </a:p>
          <a:p>
            <a:pPr marL="0" indent="0">
              <a:buNone/>
            </a:pPr>
            <a:r>
              <a:rPr lang="en-VN" dirty="0">
                <a:solidFill>
                  <a:srgbClr val="333333"/>
                </a:solidFill>
                <a:latin typeface="Times New Roman" panose="02020603050405020304" pitchFamily="18" charset="0"/>
                <a:ea typeface="Times New Roman" panose="02020603050405020304" pitchFamily="18" charset="0"/>
              </a:rPr>
              <a:t>sns</a:t>
            </a:r>
            <a:r>
              <a:rPr lang="en-VN" dirty="0">
                <a:solidFill>
                  <a:srgbClr val="666666"/>
                </a:solidFill>
                <a:latin typeface="Times New Roman" panose="02020603050405020304" pitchFamily="18" charset="0"/>
                <a:ea typeface="Times New Roman" panose="02020603050405020304" pitchFamily="18" charset="0"/>
              </a:rPr>
              <a:t>.</a:t>
            </a:r>
            <a:r>
              <a:rPr lang="en-VN" dirty="0">
                <a:solidFill>
                  <a:srgbClr val="333333"/>
                </a:solidFill>
                <a:latin typeface="Times New Roman" panose="02020603050405020304" pitchFamily="18" charset="0"/>
                <a:ea typeface="Times New Roman" panose="02020603050405020304" pitchFamily="18" charset="0"/>
              </a:rPr>
              <a:t>lmplot(x</a:t>
            </a:r>
            <a:r>
              <a:rPr lang="en-VN" dirty="0">
                <a:solidFill>
                  <a:srgbClr val="666666"/>
                </a:solidFill>
                <a:latin typeface="Times New Roman" panose="02020603050405020304" pitchFamily="18" charset="0"/>
                <a:ea typeface="Times New Roman" panose="02020603050405020304" pitchFamily="18" charset="0"/>
              </a:rPr>
              <a:t>=</a:t>
            </a:r>
            <a:r>
              <a:rPr lang="en-VN" dirty="0">
                <a:solidFill>
                  <a:srgbClr val="BA2121"/>
                </a:solidFill>
                <a:latin typeface="Times New Roman" panose="02020603050405020304" pitchFamily="18" charset="0"/>
                <a:ea typeface="Times New Roman" panose="02020603050405020304" pitchFamily="18" charset="0"/>
              </a:rPr>
              <a:t>"total_bill"</a:t>
            </a:r>
            <a:r>
              <a:rPr lang="en-VN" dirty="0">
                <a:solidFill>
                  <a:srgbClr val="333333"/>
                </a:solidFill>
                <a:latin typeface="Times New Roman" panose="02020603050405020304" pitchFamily="18" charset="0"/>
                <a:ea typeface="Times New Roman" panose="02020603050405020304" pitchFamily="18" charset="0"/>
              </a:rPr>
              <a:t>, </a:t>
            </a:r>
          </a:p>
          <a:p>
            <a:pPr marL="0" indent="0">
              <a:buNone/>
            </a:pPr>
            <a:r>
              <a:rPr lang="en-VN" dirty="0">
                <a:solidFill>
                  <a:srgbClr val="333333"/>
                </a:solidFill>
                <a:latin typeface="Times New Roman" panose="02020603050405020304" pitchFamily="18" charset="0"/>
                <a:ea typeface="Times New Roman" panose="02020603050405020304" pitchFamily="18" charset="0"/>
              </a:rPr>
              <a:t>		y</a:t>
            </a:r>
            <a:r>
              <a:rPr lang="en-VN" dirty="0">
                <a:solidFill>
                  <a:srgbClr val="666666"/>
                </a:solidFill>
                <a:latin typeface="Times New Roman" panose="02020603050405020304" pitchFamily="18" charset="0"/>
                <a:ea typeface="Times New Roman" panose="02020603050405020304" pitchFamily="18" charset="0"/>
              </a:rPr>
              <a:t>=</a:t>
            </a:r>
            <a:r>
              <a:rPr lang="en-VN" dirty="0">
                <a:solidFill>
                  <a:srgbClr val="BA2121"/>
                </a:solidFill>
                <a:latin typeface="Times New Roman" panose="02020603050405020304" pitchFamily="18" charset="0"/>
                <a:ea typeface="Times New Roman" panose="02020603050405020304" pitchFamily="18" charset="0"/>
              </a:rPr>
              <a:t>"tip"</a:t>
            </a:r>
            <a:r>
              <a:rPr lang="en-VN" dirty="0">
                <a:solidFill>
                  <a:srgbClr val="333333"/>
                </a:solidFill>
                <a:latin typeface="Times New Roman" panose="02020603050405020304" pitchFamily="18" charset="0"/>
                <a:ea typeface="Times New Roman" panose="02020603050405020304" pitchFamily="18" charset="0"/>
              </a:rPr>
              <a:t>, hue</a:t>
            </a:r>
            <a:r>
              <a:rPr lang="en-VN" dirty="0">
                <a:solidFill>
                  <a:srgbClr val="666666"/>
                </a:solidFill>
                <a:latin typeface="Times New Roman" panose="02020603050405020304" pitchFamily="18" charset="0"/>
                <a:ea typeface="Times New Roman" panose="02020603050405020304" pitchFamily="18" charset="0"/>
              </a:rPr>
              <a:t>=</a:t>
            </a:r>
            <a:r>
              <a:rPr lang="en-VN" dirty="0">
                <a:solidFill>
                  <a:srgbClr val="BA2121"/>
                </a:solidFill>
                <a:latin typeface="Times New Roman" panose="02020603050405020304" pitchFamily="18" charset="0"/>
                <a:ea typeface="Times New Roman" panose="02020603050405020304" pitchFamily="18" charset="0"/>
              </a:rPr>
              <a:t>"smoker"</a:t>
            </a:r>
            <a:r>
              <a:rPr lang="en-VN" dirty="0">
                <a:solidFill>
                  <a:srgbClr val="333333"/>
                </a:solidFill>
                <a:latin typeface="Times New Roman" panose="02020603050405020304" pitchFamily="18" charset="0"/>
                <a:ea typeface="Times New Roman" panose="02020603050405020304" pitchFamily="18" charset="0"/>
              </a:rPr>
              <a:t>, </a:t>
            </a:r>
          </a:p>
          <a:p>
            <a:pPr marL="0" indent="0">
              <a:buNone/>
            </a:pPr>
            <a:r>
              <a:rPr lang="en-VN" dirty="0">
                <a:solidFill>
                  <a:srgbClr val="333333"/>
                </a:solidFill>
                <a:latin typeface="Times New Roman" panose="02020603050405020304" pitchFamily="18" charset="0"/>
                <a:ea typeface="Times New Roman" panose="02020603050405020304" pitchFamily="18" charset="0"/>
              </a:rPr>
              <a:t>		data</a:t>
            </a:r>
            <a:r>
              <a:rPr lang="en-VN" dirty="0">
                <a:solidFill>
                  <a:srgbClr val="666666"/>
                </a:solidFill>
                <a:latin typeface="Times New Roman" panose="02020603050405020304" pitchFamily="18" charset="0"/>
                <a:ea typeface="Times New Roman" panose="02020603050405020304" pitchFamily="18" charset="0"/>
              </a:rPr>
              <a:t>=</a:t>
            </a:r>
            <a:r>
              <a:rPr lang="en-VN" dirty="0">
                <a:solidFill>
                  <a:srgbClr val="333333"/>
                </a:solidFill>
                <a:latin typeface="Times New Roman" panose="02020603050405020304" pitchFamily="18" charset="0"/>
                <a:ea typeface="Times New Roman" panose="02020603050405020304" pitchFamily="18" charset="0"/>
              </a:rPr>
              <a:t>tips, markers</a:t>
            </a:r>
            <a:r>
              <a:rPr lang="en-VN" dirty="0">
                <a:solidFill>
                  <a:srgbClr val="666666"/>
                </a:solidFill>
                <a:latin typeface="Times New Roman" panose="02020603050405020304" pitchFamily="18" charset="0"/>
                <a:ea typeface="Times New Roman" panose="02020603050405020304" pitchFamily="18" charset="0"/>
              </a:rPr>
              <a:t>=</a:t>
            </a:r>
            <a:r>
              <a:rPr lang="en-VN" dirty="0">
                <a:solidFill>
                  <a:srgbClr val="333333"/>
                </a:solidFill>
                <a:latin typeface="Times New Roman" panose="02020603050405020304" pitchFamily="18" charset="0"/>
                <a:ea typeface="Times New Roman" panose="02020603050405020304" pitchFamily="18" charset="0"/>
              </a:rPr>
              <a:t>[</a:t>
            </a:r>
            <a:r>
              <a:rPr lang="en-VN" dirty="0">
                <a:solidFill>
                  <a:srgbClr val="BA2121"/>
                </a:solidFill>
                <a:latin typeface="Times New Roman" panose="02020603050405020304" pitchFamily="18" charset="0"/>
                <a:ea typeface="Times New Roman" panose="02020603050405020304" pitchFamily="18" charset="0"/>
              </a:rPr>
              <a:t>"o"</a:t>
            </a:r>
            <a:r>
              <a:rPr lang="en-VN" dirty="0">
                <a:solidFill>
                  <a:srgbClr val="333333"/>
                </a:solidFill>
                <a:latin typeface="Times New Roman" panose="02020603050405020304" pitchFamily="18" charset="0"/>
                <a:ea typeface="Times New Roman" panose="02020603050405020304" pitchFamily="18" charset="0"/>
              </a:rPr>
              <a:t>, </a:t>
            </a:r>
            <a:r>
              <a:rPr lang="en-VN" dirty="0">
                <a:solidFill>
                  <a:srgbClr val="BA2121"/>
                </a:solidFill>
                <a:latin typeface="Times New Roman" panose="02020603050405020304" pitchFamily="18" charset="0"/>
                <a:ea typeface="Times New Roman" panose="02020603050405020304" pitchFamily="18" charset="0"/>
              </a:rPr>
              <a:t>"x"</a:t>
            </a:r>
            <a:r>
              <a:rPr lang="en-VN" dirty="0">
                <a:solidFill>
                  <a:srgbClr val="333333"/>
                </a:solidFill>
                <a:latin typeface="Times New Roman" panose="02020603050405020304" pitchFamily="18" charset="0"/>
                <a:ea typeface="Times New Roman" panose="02020603050405020304" pitchFamily="18" charset="0"/>
              </a:rPr>
              <a:t>], </a:t>
            </a:r>
          </a:p>
          <a:p>
            <a:pPr marL="0" indent="0">
              <a:buNone/>
            </a:pPr>
            <a:r>
              <a:rPr lang="en-VN" dirty="0">
                <a:solidFill>
                  <a:srgbClr val="333333"/>
                </a:solidFill>
                <a:latin typeface="Times New Roman" panose="02020603050405020304" pitchFamily="18" charset="0"/>
                <a:ea typeface="Times New Roman" panose="02020603050405020304" pitchFamily="18" charset="0"/>
              </a:rPr>
              <a:t>		palette</a:t>
            </a:r>
            <a:r>
              <a:rPr lang="en-VN" dirty="0">
                <a:solidFill>
                  <a:srgbClr val="666666"/>
                </a:solidFill>
                <a:latin typeface="Times New Roman" panose="02020603050405020304" pitchFamily="18" charset="0"/>
                <a:ea typeface="Times New Roman" panose="02020603050405020304" pitchFamily="18" charset="0"/>
              </a:rPr>
              <a:t>=</a:t>
            </a:r>
            <a:r>
              <a:rPr lang="en-VN" dirty="0">
                <a:solidFill>
                  <a:srgbClr val="BA2121"/>
                </a:solidFill>
                <a:latin typeface="Times New Roman" panose="02020603050405020304" pitchFamily="18" charset="0"/>
                <a:ea typeface="Times New Roman" panose="02020603050405020304" pitchFamily="18" charset="0"/>
              </a:rPr>
              <a:t>"Set1"</a:t>
            </a:r>
            <a:r>
              <a:rPr lang="en-VN" dirty="0">
                <a:solidFill>
                  <a:srgbClr val="333333"/>
                </a:solidFill>
                <a:latin typeface="Times New Roman" panose="02020603050405020304" pitchFamily="18" charset="0"/>
                <a:ea typeface="Times New Roman" panose="02020603050405020304" pitchFamily="18" charset="0"/>
              </a:rPr>
              <a:t>, legend</a:t>
            </a:r>
            <a:r>
              <a:rPr lang="en-VN" dirty="0">
                <a:solidFill>
                  <a:srgbClr val="666666"/>
                </a:solidFill>
                <a:latin typeface="Times New Roman" panose="02020603050405020304" pitchFamily="18" charset="0"/>
                <a:ea typeface="Times New Roman" panose="02020603050405020304" pitchFamily="18" charset="0"/>
              </a:rPr>
              <a:t>=</a:t>
            </a:r>
            <a:r>
              <a:rPr lang="en-VN" b="1" dirty="0">
                <a:solidFill>
                  <a:srgbClr val="008000"/>
                </a:solidFill>
                <a:latin typeface="Times New Roman" panose="02020603050405020304" pitchFamily="18" charset="0"/>
                <a:ea typeface="Times New Roman" panose="02020603050405020304" pitchFamily="18" charset="0"/>
              </a:rPr>
              <a:t>False</a:t>
            </a:r>
            <a:r>
              <a:rPr lang="en-VN" dirty="0">
                <a:solidFill>
                  <a:srgbClr val="333333"/>
                </a:solidFill>
                <a:latin typeface="Times New Roman" panose="02020603050405020304" pitchFamily="18" charset="0"/>
                <a:ea typeface="Times New Roman" panose="02020603050405020304" pitchFamily="18" charset="0"/>
              </a:rPr>
              <a:t>)</a:t>
            </a:r>
            <a:r>
              <a:rPr lang="en-VN" dirty="0"/>
              <a:t> </a:t>
            </a:r>
            <a:endParaRPr lang="en-US" dirty="0"/>
          </a:p>
        </p:txBody>
      </p:sp>
      <p:pic>
        <p:nvPicPr>
          <p:cNvPr id="9" name="Picture 8" descr="Chart, scatter chart&#10;&#10;Description automatically generated">
            <a:extLst>
              <a:ext uri="{FF2B5EF4-FFF2-40B4-BE49-F238E27FC236}">
                <a16:creationId xmlns:a16="http://schemas.microsoft.com/office/drawing/2014/main" id="{A6267B73-5844-5743-A5CC-80DCEB5AE0B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358063" y="1894000"/>
            <a:ext cx="3995737" cy="3843977"/>
          </a:xfrm>
          <a:prstGeom prst="rect">
            <a:avLst/>
          </a:prstGeom>
          <a:noFill/>
          <a:ln>
            <a:noFill/>
          </a:ln>
        </p:spPr>
      </p:pic>
    </p:spTree>
    <p:extLst>
      <p:ext uri="{BB962C8B-B14F-4D97-AF65-F5344CB8AC3E}">
        <p14:creationId xmlns:p14="http://schemas.microsoft.com/office/powerpoint/2010/main" val="2145473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err="1"/>
              <a:t>Biểu</a:t>
            </a:r>
            <a:r>
              <a:rPr lang="en-US" dirty="0"/>
              <a:t> </a:t>
            </a:r>
            <a:r>
              <a:rPr lang="en-US" dirty="0" err="1"/>
              <a:t>đồ</a:t>
            </a:r>
            <a:r>
              <a:rPr lang="en-US" dirty="0"/>
              <a:t> xu </a:t>
            </a:r>
            <a:r>
              <a:rPr lang="en-US" dirty="0" err="1"/>
              <a:t>hướng</a:t>
            </a:r>
            <a:endParaRPr dirty="0"/>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0" lvl="0" indent="0">
              <a:buNone/>
            </a:pPr>
            <a:r>
              <a:rPr lang="en-US" dirty="0" err="1"/>
              <a:t>Tách</a:t>
            </a:r>
            <a:r>
              <a:rPr lang="en-US" dirty="0"/>
              <a:t> </a:t>
            </a:r>
            <a:r>
              <a:rPr lang="en-US" dirty="0" err="1"/>
              <a:t>người</a:t>
            </a:r>
            <a:r>
              <a:rPr lang="en-US" dirty="0"/>
              <a:t> </a:t>
            </a:r>
            <a:r>
              <a:rPr lang="en-US" dirty="0" err="1"/>
              <a:t>hút</a:t>
            </a:r>
            <a:r>
              <a:rPr lang="en-US" dirty="0"/>
              <a:t> </a:t>
            </a:r>
            <a:r>
              <a:rPr lang="en-US" dirty="0" err="1"/>
              <a:t>thuốc</a:t>
            </a:r>
            <a:r>
              <a:rPr lang="en-US" dirty="0"/>
              <a:t> </a:t>
            </a:r>
            <a:r>
              <a:rPr lang="en-US" dirty="0" err="1"/>
              <a:t>và</a:t>
            </a:r>
            <a:r>
              <a:rPr lang="en-US" dirty="0"/>
              <a:t> </a:t>
            </a:r>
            <a:r>
              <a:rPr lang="en-US" dirty="0" err="1"/>
              <a:t>không</a:t>
            </a:r>
            <a:r>
              <a:rPr lang="en-US" dirty="0"/>
              <a:t> </a:t>
            </a:r>
            <a:r>
              <a:rPr lang="en-US" dirty="0" err="1"/>
              <a:t>hút</a:t>
            </a:r>
            <a:r>
              <a:rPr lang="en-US" dirty="0"/>
              <a:t> </a:t>
            </a:r>
            <a:r>
              <a:rPr lang="en-US" dirty="0" err="1"/>
              <a:t>thuốc</a:t>
            </a:r>
            <a:r>
              <a:rPr lang="en-US" dirty="0"/>
              <a:t> ra 2 </a:t>
            </a:r>
            <a:r>
              <a:rPr lang="en-US" dirty="0" err="1"/>
              <a:t>biểu</a:t>
            </a:r>
            <a:r>
              <a:rPr lang="en-US" dirty="0"/>
              <a:t> </a:t>
            </a:r>
            <a:r>
              <a:rPr lang="en-US" dirty="0" err="1"/>
              <a:t>đồ</a:t>
            </a:r>
            <a:endParaRPr lang="en-US" dirty="0"/>
          </a:p>
          <a:p>
            <a:pPr marL="0" lvl="0" indent="0">
              <a:buNone/>
            </a:pPr>
            <a:endParaRPr lang="en-US" dirty="0"/>
          </a:p>
          <a:p>
            <a:pPr marL="0" indent="0">
              <a:buNone/>
            </a:pPr>
            <a:r>
              <a:rPr lang="en-VN" dirty="0">
                <a:solidFill>
                  <a:srgbClr val="333333"/>
                </a:solidFill>
                <a:latin typeface="Times New Roman" panose="02020603050405020304" pitchFamily="18" charset="0"/>
                <a:ea typeface="Times New Roman" panose="02020603050405020304" pitchFamily="18" charset="0"/>
              </a:rPr>
              <a:t>sns</a:t>
            </a:r>
            <a:r>
              <a:rPr lang="en-VN" dirty="0">
                <a:solidFill>
                  <a:srgbClr val="666666"/>
                </a:solidFill>
                <a:latin typeface="Times New Roman" panose="02020603050405020304" pitchFamily="18" charset="0"/>
                <a:ea typeface="Times New Roman" panose="02020603050405020304" pitchFamily="18" charset="0"/>
              </a:rPr>
              <a:t>.</a:t>
            </a:r>
            <a:r>
              <a:rPr lang="en-VN" dirty="0">
                <a:solidFill>
                  <a:srgbClr val="333333"/>
                </a:solidFill>
                <a:latin typeface="Times New Roman" panose="02020603050405020304" pitchFamily="18" charset="0"/>
                <a:ea typeface="Times New Roman" panose="02020603050405020304" pitchFamily="18" charset="0"/>
              </a:rPr>
              <a:t>lmplot(x</a:t>
            </a:r>
            <a:r>
              <a:rPr lang="en-VN" dirty="0">
                <a:solidFill>
                  <a:srgbClr val="666666"/>
                </a:solidFill>
                <a:latin typeface="Times New Roman" panose="02020603050405020304" pitchFamily="18" charset="0"/>
                <a:ea typeface="Times New Roman" panose="02020603050405020304" pitchFamily="18" charset="0"/>
              </a:rPr>
              <a:t>=</a:t>
            </a:r>
            <a:r>
              <a:rPr lang="en-VN" dirty="0">
                <a:solidFill>
                  <a:srgbClr val="BA2121"/>
                </a:solidFill>
                <a:latin typeface="Times New Roman" panose="02020603050405020304" pitchFamily="18" charset="0"/>
                <a:ea typeface="Times New Roman" panose="02020603050405020304" pitchFamily="18" charset="0"/>
              </a:rPr>
              <a:t>"total_bill"</a:t>
            </a:r>
            <a:r>
              <a:rPr lang="en-VN" dirty="0">
                <a:solidFill>
                  <a:srgbClr val="333333"/>
                </a:solidFill>
                <a:latin typeface="Times New Roman" panose="02020603050405020304" pitchFamily="18" charset="0"/>
                <a:ea typeface="Times New Roman" panose="02020603050405020304" pitchFamily="18" charset="0"/>
              </a:rPr>
              <a:t>, </a:t>
            </a:r>
          </a:p>
          <a:p>
            <a:pPr marL="0" indent="0">
              <a:buNone/>
            </a:pPr>
            <a:r>
              <a:rPr lang="en-VN" dirty="0">
                <a:solidFill>
                  <a:srgbClr val="333333"/>
                </a:solidFill>
                <a:latin typeface="Times New Roman" panose="02020603050405020304" pitchFamily="18" charset="0"/>
                <a:ea typeface="Times New Roman" panose="02020603050405020304" pitchFamily="18" charset="0"/>
              </a:rPr>
              <a:t>	y</a:t>
            </a:r>
            <a:r>
              <a:rPr lang="en-VN" dirty="0">
                <a:solidFill>
                  <a:srgbClr val="666666"/>
                </a:solidFill>
                <a:latin typeface="Times New Roman" panose="02020603050405020304" pitchFamily="18" charset="0"/>
                <a:ea typeface="Times New Roman" panose="02020603050405020304" pitchFamily="18" charset="0"/>
              </a:rPr>
              <a:t>=</a:t>
            </a:r>
            <a:r>
              <a:rPr lang="en-VN" dirty="0">
                <a:solidFill>
                  <a:srgbClr val="BA2121"/>
                </a:solidFill>
                <a:latin typeface="Times New Roman" panose="02020603050405020304" pitchFamily="18" charset="0"/>
                <a:ea typeface="Times New Roman" panose="02020603050405020304" pitchFamily="18" charset="0"/>
              </a:rPr>
              <a:t>"tip"</a:t>
            </a:r>
            <a:r>
              <a:rPr lang="en-VN" dirty="0">
                <a:solidFill>
                  <a:srgbClr val="333333"/>
                </a:solidFill>
                <a:latin typeface="Times New Roman" panose="02020603050405020304" pitchFamily="18" charset="0"/>
                <a:ea typeface="Times New Roman" panose="02020603050405020304" pitchFamily="18" charset="0"/>
              </a:rPr>
              <a:t>, </a:t>
            </a:r>
          </a:p>
          <a:p>
            <a:pPr marL="0" indent="0">
              <a:buNone/>
            </a:pPr>
            <a:r>
              <a:rPr lang="en-VN" dirty="0">
                <a:solidFill>
                  <a:srgbClr val="333333"/>
                </a:solidFill>
                <a:latin typeface="Times New Roman" panose="02020603050405020304" pitchFamily="18" charset="0"/>
                <a:ea typeface="Times New Roman" panose="02020603050405020304" pitchFamily="18" charset="0"/>
              </a:rPr>
              <a:t>	col</a:t>
            </a:r>
            <a:r>
              <a:rPr lang="en-VN" dirty="0">
                <a:solidFill>
                  <a:srgbClr val="666666"/>
                </a:solidFill>
                <a:latin typeface="Times New Roman" panose="02020603050405020304" pitchFamily="18" charset="0"/>
                <a:ea typeface="Times New Roman" panose="02020603050405020304" pitchFamily="18" charset="0"/>
              </a:rPr>
              <a:t>=</a:t>
            </a:r>
            <a:r>
              <a:rPr lang="en-VN" dirty="0">
                <a:solidFill>
                  <a:srgbClr val="BA2121"/>
                </a:solidFill>
                <a:latin typeface="Times New Roman" panose="02020603050405020304" pitchFamily="18" charset="0"/>
                <a:ea typeface="Times New Roman" panose="02020603050405020304" pitchFamily="18" charset="0"/>
              </a:rPr>
              <a:t>"smoker"</a:t>
            </a:r>
            <a:r>
              <a:rPr lang="en-VN" dirty="0">
                <a:solidFill>
                  <a:srgbClr val="333333"/>
                </a:solidFill>
                <a:latin typeface="Times New Roman" panose="02020603050405020304" pitchFamily="18" charset="0"/>
                <a:ea typeface="Times New Roman" panose="02020603050405020304" pitchFamily="18" charset="0"/>
              </a:rPr>
              <a:t>, </a:t>
            </a:r>
          </a:p>
          <a:p>
            <a:pPr marL="0" indent="0">
              <a:buNone/>
            </a:pPr>
            <a:r>
              <a:rPr lang="en-VN" dirty="0">
                <a:solidFill>
                  <a:srgbClr val="333333"/>
                </a:solidFill>
                <a:latin typeface="Times New Roman" panose="02020603050405020304" pitchFamily="18" charset="0"/>
                <a:ea typeface="Times New Roman" panose="02020603050405020304" pitchFamily="18" charset="0"/>
              </a:rPr>
              <a:t>	data</a:t>
            </a:r>
            <a:r>
              <a:rPr lang="en-VN" dirty="0">
                <a:solidFill>
                  <a:srgbClr val="666666"/>
                </a:solidFill>
                <a:latin typeface="Times New Roman" panose="02020603050405020304" pitchFamily="18" charset="0"/>
                <a:ea typeface="Times New Roman" panose="02020603050405020304" pitchFamily="18" charset="0"/>
              </a:rPr>
              <a:t>=</a:t>
            </a:r>
            <a:r>
              <a:rPr lang="en-VN" dirty="0">
                <a:solidFill>
                  <a:srgbClr val="333333"/>
                </a:solidFill>
                <a:latin typeface="Times New Roman" panose="02020603050405020304" pitchFamily="18" charset="0"/>
                <a:ea typeface="Times New Roman" panose="02020603050405020304" pitchFamily="18" charset="0"/>
              </a:rPr>
              <a:t>tips)</a:t>
            </a:r>
            <a:r>
              <a:rPr lang="en-VN" dirty="0"/>
              <a:t>  </a:t>
            </a:r>
            <a:endParaRPr lang="en-US" dirty="0"/>
          </a:p>
        </p:txBody>
      </p:sp>
      <p:pic>
        <p:nvPicPr>
          <p:cNvPr id="5" name="Picture 4" descr="Chart, scatter chart&#10;&#10;Description automatically generated">
            <a:extLst>
              <a:ext uri="{FF2B5EF4-FFF2-40B4-BE49-F238E27FC236}">
                <a16:creationId xmlns:a16="http://schemas.microsoft.com/office/drawing/2014/main" id="{E48FA309-4405-4F44-B679-C0BCABB91D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118538" y="2109798"/>
            <a:ext cx="5392365" cy="3239967"/>
          </a:xfrm>
          <a:prstGeom prst="rect">
            <a:avLst/>
          </a:prstGeom>
          <a:noFill/>
          <a:ln>
            <a:noFill/>
          </a:ln>
        </p:spPr>
      </p:pic>
    </p:spTree>
    <p:extLst>
      <p:ext uri="{BB962C8B-B14F-4D97-AF65-F5344CB8AC3E}">
        <p14:creationId xmlns:p14="http://schemas.microsoft.com/office/powerpoint/2010/main" val="3468958946"/>
      </p:ext>
    </p:extLst>
  </p:cSld>
  <p:clrMapOvr>
    <a:masterClrMapping/>
  </p:clrMapOvr>
</p:sld>
</file>

<file path=ppt/theme/theme1.xml><?xml version="1.0" encoding="utf-8"?>
<a:theme xmlns:a="http://schemas.openxmlformats.org/drawingml/2006/main"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TotalTime>
  <Words>1685</Words>
  <Application>Microsoft Office PowerPoint</Application>
  <PresentationFormat>Widescreen</PresentationFormat>
  <Paragraphs>274</Paragraphs>
  <Slides>30</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Times New Roman</vt:lpstr>
      <vt:lpstr>Open Sans SemiBold</vt:lpstr>
      <vt:lpstr>Cambria Math</vt:lpstr>
      <vt:lpstr>Open Sans</vt:lpstr>
      <vt:lpstr>Courier New</vt:lpstr>
      <vt:lpstr>Calibri</vt:lpstr>
      <vt:lpstr>SlideTheme2</vt:lpstr>
      <vt:lpstr> Bài 5 Trực quan hóa dữ liệu với Seaborn</vt:lpstr>
      <vt:lpstr>Nội dung</vt:lpstr>
      <vt:lpstr>Giới thiệu</vt:lpstr>
      <vt:lpstr>Giới thiệu</vt:lpstr>
      <vt:lpstr>Giới thiệu</vt:lpstr>
      <vt:lpstr>Biểu đồ xu hướng</vt:lpstr>
      <vt:lpstr>Biểu đồ xu hướng</vt:lpstr>
      <vt:lpstr>Biểu đồ xu hướng</vt:lpstr>
      <vt:lpstr>Biểu đồ xu hướng</vt:lpstr>
      <vt:lpstr>Biểu đồ phân bố</vt:lpstr>
      <vt:lpstr>Biểu đồ phân bố</vt:lpstr>
      <vt:lpstr>Biểu đồ phân bố</vt:lpstr>
      <vt:lpstr>Biểu đồ phân bố</vt:lpstr>
      <vt:lpstr>Biểu đồ phân bố</vt:lpstr>
      <vt:lpstr>Biểu đồ tần số</vt:lpstr>
      <vt:lpstr>Biểu đồ tần số</vt:lpstr>
      <vt:lpstr>Biểu đồ tần số</vt:lpstr>
      <vt:lpstr>Biểu đồ heatmap</vt:lpstr>
      <vt:lpstr>Biểu đồ heatmap</vt:lpstr>
      <vt:lpstr>Biểu đồ heatmap</vt:lpstr>
      <vt:lpstr>Biểu đồ boxplot</vt:lpstr>
      <vt:lpstr>Biểu đồ boxplot</vt:lpstr>
      <vt:lpstr>Biểu đồ boxplot</vt:lpstr>
      <vt:lpstr>Biểu đồ boxplot</vt:lpstr>
      <vt:lpstr>Biểu đồ boxplot</vt:lpstr>
      <vt:lpstr>Biểu đồ boxplot</vt:lpstr>
      <vt:lpstr>Biểu đồ cặp</vt:lpstr>
      <vt:lpstr>Biểu đồ cặp</vt:lpstr>
      <vt:lpstr>Biểu đồ cặp</vt:lpstr>
      <vt:lpstr>Tóm tắt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Bài 4 Tiền xử lý dữ liệu</dc:title>
  <cp:lastModifiedBy>hamilton@365e3.co</cp:lastModifiedBy>
  <cp:revision>113</cp:revision>
  <dcterms:modified xsi:type="dcterms:W3CDTF">2022-07-30T14:57:48Z</dcterms:modified>
</cp:coreProperties>
</file>