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Open Sans SemiBold" panose="020B0706030804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9" roundtripDataSignature="AMtx7mg65AFRMCccNDl1HjZgWejenOlu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4F8E9B-19D6-4DCF-AD84-8CFA8CC7BD2F}">
  <a:tblStyle styleId="{FE4F8E9B-19D6-4DCF-AD84-8CFA8CC7BD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400" autoAdjust="0"/>
  </p:normalViewPr>
  <p:slideViewPr>
    <p:cSldViewPr snapToGrid="0">
      <p:cViewPr varScale="1">
        <p:scale>
          <a:sx n="121" d="100"/>
          <a:sy n="121" d="100"/>
        </p:scale>
        <p:origin x="108" y="18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79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8" Type="http://schemas.openxmlformats.org/officeDocument/2006/relationships/slide" Target="slides/slide7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8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Giảng</a:t>
            </a:r>
            <a:r>
              <a:rPr lang="vi-VN" dirty="0"/>
              <a:t> viên (10-15 </a:t>
            </a:r>
            <a:r>
              <a:rPr lang="vi-VN" dirty="0" err="1"/>
              <a:t>phút</a:t>
            </a:r>
            <a:r>
              <a:rPr lang="vi-VN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+ </a:t>
            </a:r>
            <a:r>
              <a:rPr lang="vi-VN" dirty="0" err="1"/>
              <a:t>Hỏi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khó</a:t>
            </a:r>
            <a:r>
              <a:rPr lang="vi-VN" dirty="0"/>
              <a:t> khăn HV </a:t>
            </a:r>
            <a:r>
              <a:rPr lang="vi-VN" dirty="0" err="1"/>
              <a:t>gặp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trong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+ </a:t>
            </a:r>
            <a:r>
              <a:rPr lang="vi-VN" dirty="0" err="1"/>
              <a:t>Thảo</a:t>
            </a:r>
            <a:r>
              <a:rPr lang="vi-VN" dirty="0"/>
              <a:t> </a:t>
            </a:r>
            <a:r>
              <a:rPr lang="vi-VN" dirty="0" err="1"/>
              <a:t>luận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khó</a:t>
            </a:r>
            <a:r>
              <a:rPr lang="vi-VN" dirty="0"/>
              <a:t> khăn.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Giảng</a:t>
            </a:r>
            <a:r>
              <a:rPr lang="vi-VN" dirty="0"/>
              <a:t> viên (5phút)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+ </a:t>
            </a:r>
            <a:r>
              <a:rPr lang="vi-VN" dirty="0" err="1"/>
              <a:t>Hỏi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viên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dung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: Hôm nay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biết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Giảng</a:t>
            </a:r>
            <a:r>
              <a:rPr lang="vi-VN" dirty="0"/>
              <a:t> viên (1phút)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vi-V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ra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hay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dirty="0"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vi-V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5769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seabon</a:t>
            </a:r>
            <a:endParaRPr lang="en-US" dirty="0"/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pd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seaborn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Create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x'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:x,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Create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lmplot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sns.lmplot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</a:t>
            </a:r>
            <a:endParaRPr lang="en-US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=df)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Show figure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vi-V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913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vi-V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4092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Gv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pPr marL="0" marR="0" algn="l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-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headmap</a:t>
            </a:r>
            <a:r>
              <a:rPr lang="en-US" dirty="0"/>
              <a:t>: </a:t>
            </a:r>
          </a:p>
          <a:p>
            <a:pPr marL="0" marR="0" algn="l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sz="18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8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algn="l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sns.heatmap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contigency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YlGnBu</a:t>
            </a:r>
            <a:r>
              <a:rPr lang="en-US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vi-V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3700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GV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sv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vi-V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8020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6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6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0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3"/>
          <p:cNvSpPr txBox="1"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SemiBol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6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4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4"/>
          <p:cNvSpPr txBox="1">
            <a:spLocks noGrp="1"/>
          </p:cNvSpPr>
          <p:nvPr>
            <p:ph type="body" idx="1"/>
          </p:nvPr>
        </p:nvSpPr>
        <p:spPr>
          <a:xfrm rot="5400000">
            <a:off x="3567529" y="-1609307"/>
            <a:ext cx="5056942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5"/>
          <p:cNvSpPr txBox="1">
            <a:spLocks noGrp="1"/>
          </p:cNvSpPr>
          <p:nvPr>
            <p:ph type="title"/>
          </p:nvPr>
        </p:nvSpPr>
        <p:spPr>
          <a:xfrm rot="5400000">
            <a:off x="7481547" y="2304710"/>
            <a:ext cx="5115606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5"/>
          <p:cNvSpPr txBox="1">
            <a:spLocks noGrp="1"/>
          </p:cNvSpPr>
          <p:nvPr>
            <p:ph type="body" idx="1"/>
          </p:nvPr>
        </p:nvSpPr>
        <p:spPr>
          <a:xfrm rot="5400000">
            <a:off x="2147547" y="-247990"/>
            <a:ext cx="5115606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 SemiBold"/>
              <a:buNone/>
              <a:defRPr sz="4000" b="1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4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cxnSp>
        <p:nvCxnSpPr>
          <p:cNvPr id="15" name="Google Shape;15;p54"/>
          <p:cNvCxnSpPr/>
          <p:nvPr/>
        </p:nvCxnSpPr>
        <p:spPr>
          <a:xfrm rot="10800000">
            <a:off x="838202" y="893620"/>
            <a:ext cx="10386389" cy="0"/>
          </a:xfrm>
          <a:prstGeom prst="straightConnector1">
            <a:avLst/>
          </a:prstGeom>
          <a:noFill/>
          <a:ln w="25400" cap="flat" cmpd="sng">
            <a:solidFill>
              <a:srgbClr val="27278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" name="Google Shape;16;p5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415645" y="139074"/>
            <a:ext cx="657087" cy="6570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336431" y="1122362"/>
            <a:ext cx="9612923" cy="2893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lang="vi-VN" dirty="0" err="1"/>
              <a:t>Bài</a:t>
            </a:r>
            <a:r>
              <a:rPr lang="en-US" dirty="0"/>
              <a:t> 6</a:t>
            </a:r>
            <a:br>
              <a:rPr lang="en-US" dirty="0"/>
            </a:b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dirty="0"/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1524000" y="4317476"/>
            <a:ext cx="9144000" cy="149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Python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8C94-6F02-40E9-91A8-7B01EDD0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Pearson </a:t>
            </a:r>
            <a:r>
              <a:rPr lang="en-US" dirty="0" err="1"/>
              <a:t>với</a:t>
            </a:r>
            <a:r>
              <a:rPr lang="en-US" dirty="0"/>
              <a:t>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AD14E-7BC1-4228-BC70-1A3BDE463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Hàm</a:t>
            </a:r>
            <a:r>
              <a:rPr lang="en-US" sz="2400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: </a:t>
            </a:r>
            <a:r>
              <a:rPr lang="en-US" sz="2400" b="1" dirty="0" err="1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scipy.stats</a:t>
            </a:r>
            <a:r>
              <a:rPr lang="en-US" sz="2400" b="1" err="1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.</a:t>
            </a:r>
            <a:r>
              <a:rPr lang="en-US" sz="2400" b="1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pearsonr </a:t>
            </a:r>
            <a:endParaRPr lang="en-US" sz="2400" b="1" dirty="0"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39A3D-F3CF-4ED7-BAF6-087A6809C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823"/>
          <a:stretch/>
        </p:blipFill>
        <p:spPr>
          <a:xfrm>
            <a:off x="1764781" y="1796527"/>
            <a:ext cx="7583614" cy="42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4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BE5CB9-8C00-4915-B9C6-50903FAE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AC3B3-240B-4271-A5C1-5DF1C8575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33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4BAF6A-A9D9-451F-A1B8-B95E719E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C8EBC6-4189-43B1-9AA8-41E5AF2060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scipy.stats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pearsonr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 = 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0.873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2.817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0.121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0.945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0.055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1.436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0.360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1.478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1.637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1.869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11430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 = 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0.353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3.517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0.125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7.545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0.555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1.536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3.350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1.578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3.537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1.579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11430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r,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pearsonr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 y)</a:t>
            </a:r>
          </a:p>
          <a:p>
            <a:pPr marL="114300" indent="0">
              <a:buNone/>
            </a:pP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%.3f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pvalue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%.3f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(r, </a:t>
            </a:r>
            <a:r>
              <a:rPr lang="en-US" sz="1800" dirty="0" err="1">
                <a:effectLst/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pvalue</a:t>
            </a:r>
            <a:r>
              <a:rPr lang="en-US" sz="1800" dirty="0">
                <a:effectLst/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114300" indent="0">
              <a:buNone/>
            </a:pPr>
            <a:endParaRPr lang="en-US" sz="1800" dirty="0">
              <a:solidFill>
                <a:srgbClr val="76838F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76838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Out: r=0.688, </a:t>
            </a:r>
            <a:r>
              <a:rPr lang="en-US" sz="1800" dirty="0" err="1">
                <a:solidFill>
                  <a:srgbClr val="76838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pvalue</a:t>
            </a:r>
            <a:r>
              <a:rPr lang="en-US" sz="1800" dirty="0">
                <a:solidFill>
                  <a:srgbClr val="76838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=0.028</a:t>
            </a:r>
          </a:p>
          <a:p>
            <a:pPr marL="114300" indent="0">
              <a:buNone/>
            </a:pPr>
            <a:endParaRPr lang="en-US" sz="18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114300" indent="0">
              <a:buNone/>
            </a:pPr>
            <a:endParaRPr lang="en-US" sz="18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11430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11430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mức</a:t>
            </a:r>
            <a:r>
              <a:rPr lang="en-US" dirty="0">
                <a:sym typeface="Wingdings" panose="05000000000000000000" pitchFamily="2" charset="2"/>
              </a:rPr>
              <a:t> ý </a:t>
            </a:r>
            <a:r>
              <a:rPr lang="en-US" dirty="0" err="1">
                <a:sym typeface="Wingdings" panose="05000000000000000000" pitchFamily="2" charset="2"/>
              </a:rPr>
              <a:t>nghĩa</a:t>
            </a:r>
            <a:r>
              <a:rPr lang="en-US" dirty="0">
                <a:sym typeface="Wingdings" panose="05000000000000000000" pitchFamily="2" charset="2"/>
              </a:rPr>
              <a:t> 5%: 2 </a:t>
            </a:r>
            <a:r>
              <a:rPr lang="en-US" dirty="0" err="1">
                <a:sym typeface="Wingdings" panose="05000000000000000000" pitchFamily="2" charset="2"/>
              </a:rPr>
              <a:t>thuộc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tương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quan</a:t>
            </a:r>
            <a:endParaRPr lang="en-US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53962CB6-0A47-41D4-BEAB-F0082F8F1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659" y="2302921"/>
            <a:ext cx="3619388" cy="31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89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5048-96C6-4CD4-8602-9DCC059A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Chi </a:t>
            </a:r>
            <a:r>
              <a:rPr lang="en-US" err="1"/>
              <a:t>bình</a:t>
            </a:r>
            <a:r>
              <a:rPr lang="en-US"/>
              <a:t> phương (Chi squared)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3208C-94FB-4A00-8EC2-CAC05FA3B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8656" y="1120022"/>
            <a:ext cx="10515600" cy="5056942"/>
          </a:xfrm>
        </p:spPr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Hai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category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F83DA946-9495-4604-B755-38A24D33C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93" y="1965239"/>
            <a:ext cx="5995571" cy="176996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DF501F-770C-4366-89E4-5A39B5D91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34" r="27787" b="21980"/>
          <a:stretch/>
        </p:blipFill>
        <p:spPr bwMode="auto">
          <a:xfrm>
            <a:off x="838200" y="4376620"/>
            <a:ext cx="5573358" cy="180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370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26CD-7BC7-43E5-8E8C-A4C6D7D1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Chi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phương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DF031-4BEE-4E35-B7AC-D458D514C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1"/>
            <a:r>
              <a:rPr lang="en-US" dirty="0"/>
              <a:t>H0: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H1: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 </a:t>
            </a:r>
          </a:p>
          <a:p>
            <a:pPr lvl="1"/>
            <a:r>
              <a:rPr lang="en-US" dirty="0" err="1"/>
              <a:t>Mức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alpha</a:t>
            </a:r>
          </a:p>
          <a:p>
            <a:pPr marL="571500" lvl="1" indent="0">
              <a:buNone/>
            </a:pPr>
            <a:endParaRPr lang="en-US" dirty="0"/>
          </a:p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1"/>
            <a:r>
              <a:rPr lang="en-US" dirty="0" err="1"/>
              <a:t>Pvalue</a:t>
            </a:r>
            <a:r>
              <a:rPr lang="en-US" dirty="0"/>
              <a:t> &lt;alpha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giữa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thuộc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tương</a:t>
            </a:r>
            <a:r>
              <a:rPr lang="en-US">
                <a:sym typeface="Wingdings" panose="05000000000000000000" pitchFamily="2" charset="2"/>
              </a:rPr>
              <a:t> quan, H0 sai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Pvalue</a:t>
            </a:r>
            <a:r>
              <a:rPr lang="en-US" dirty="0">
                <a:sym typeface="Wingdings" panose="05000000000000000000" pitchFamily="2" charset="2"/>
              </a:rPr>
              <a:t> &gt;= alpha  </a:t>
            </a:r>
            <a:r>
              <a:rPr lang="en-US" dirty="0" err="1">
                <a:sym typeface="Wingdings" panose="05000000000000000000" pitchFamily="2" charset="2"/>
              </a:rPr>
              <a:t>Giữa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thuộc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tương</a:t>
            </a:r>
            <a:r>
              <a:rPr lang="en-US">
                <a:sym typeface="Wingdings" panose="05000000000000000000" pitchFamily="2" charset="2"/>
              </a:rPr>
              <a:t> quan, H0 đúng</a:t>
            </a:r>
            <a:endParaRPr lang="en-US" dirty="0"/>
          </a:p>
          <a:p>
            <a:pPr marL="5715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88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6F8D-4253-4F45-A2FD-73FCD0A7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Chi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phương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659D1-7E04-420D-B74F-968EF6C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b="1" dirty="0" err="1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Hàm</a:t>
            </a:r>
            <a:r>
              <a:rPr lang="en-US" sz="2000" b="1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: scipy.stats.chi2</a:t>
            </a:r>
            <a:r>
              <a:rPr lang="en-US" sz="2000" b="1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_contingency(df) </a:t>
            </a:r>
            <a:endParaRPr lang="en-US" sz="2000" b="1" dirty="0"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114300" indent="0">
              <a:buNone/>
            </a:pPr>
            <a:endParaRPr lang="en-US" sz="2400" dirty="0">
              <a:solidFill>
                <a:srgbClr val="4A4A4A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Parameters:</a:t>
            </a:r>
            <a:endParaRPr lang="en-US" sz="2400" dirty="0">
              <a:solidFill>
                <a:srgbClr val="76838F"/>
              </a:solidFill>
              <a:effectLst/>
              <a:latin typeface="Consolas" panose="020B0609020204030204" pitchFamily="49" charset="0"/>
              <a:ea typeface="Open Sans" panose="020B0606030504020204" pitchFamily="34" charset="0"/>
            </a:endParaRPr>
          </a:p>
          <a:p>
            <a:r>
              <a:rPr lang="en-US" sz="2400" dirty="0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Observed: </a:t>
            </a:r>
            <a:r>
              <a:rPr lang="en-US" sz="2400" dirty="0" err="1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array_like</a:t>
            </a:r>
            <a:endParaRPr lang="en-US" sz="2400" dirty="0">
              <a:solidFill>
                <a:srgbClr val="76838F"/>
              </a:solidFill>
              <a:effectLst/>
              <a:latin typeface="Consolas" panose="020B0609020204030204" pitchFamily="49" charset="0"/>
              <a:ea typeface="Open Sans" panose="020B0606030504020204" pitchFamily="34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Returns:</a:t>
            </a:r>
            <a:endParaRPr lang="en-US" sz="2400" dirty="0">
              <a:solidFill>
                <a:srgbClr val="76838F"/>
              </a:solidFill>
              <a:effectLst/>
              <a:latin typeface="Consolas" panose="020B0609020204030204" pitchFamily="49" charset="0"/>
              <a:ea typeface="Open Sans" panose="020B0606030504020204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chi2: float</a:t>
            </a:r>
            <a:r>
              <a:rPr lang="en-US" sz="1800" dirty="0">
                <a:solidFill>
                  <a:srgbClr val="76838F"/>
                </a:solidFill>
                <a:latin typeface="Consolas" panose="020B0609020204030204" pitchFamily="49" charset="0"/>
                <a:ea typeface="Open Sans" panose="020B0606030504020204" pitchFamily="34" charset="0"/>
              </a:rPr>
              <a:t> - </a:t>
            </a:r>
            <a:r>
              <a:rPr lang="en-US" dirty="0" err="1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kế</a:t>
            </a:r>
            <a:r>
              <a:rPr lang="en-US" dirty="0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endParaRPr lang="en-US" dirty="0">
              <a:solidFill>
                <a:srgbClr val="76838F"/>
              </a:solidFill>
              <a:latin typeface="Consolas" panose="020B0609020204030204" pitchFamily="49" charset="0"/>
              <a:ea typeface="Open Sans" panose="020B0606030504020204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</a:pPr>
            <a:r>
              <a:rPr lang="en-US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P-value</a:t>
            </a:r>
            <a:r>
              <a:rPr lang="en-US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float</a:t>
            </a:r>
            <a:r>
              <a:rPr lang="en-US" dirty="0">
                <a:solidFill>
                  <a:srgbClr val="76838F"/>
                </a:solidFill>
                <a:latin typeface="Consolas" panose="020B0609020204030204" pitchFamily="49" charset="0"/>
                <a:ea typeface="Open Sans" panose="020B0606030504020204" pitchFamily="34" charset="0"/>
              </a:rPr>
              <a:t> - </a:t>
            </a:r>
            <a:r>
              <a:rPr lang="en-US" dirty="0" err="1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pvalue</a:t>
            </a:r>
            <a:endParaRPr lang="en-US" dirty="0">
              <a:solidFill>
                <a:srgbClr val="76838F"/>
              </a:solidFill>
              <a:latin typeface="Consolas" panose="020B0609020204030204" pitchFamily="49" charset="0"/>
              <a:ea typeface="Open Sans" panose="020B0606030504020204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</a:pPr>
            <a:r>
              <a:rPr lang="en-US" dirty="0" err="1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Dof</a:t>
            </a:r>
            <a:r>
              <a:rPr lang="en-US" dirty="0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: int</a:t>
            </a:r>
            <a:r>
              <a:rPr lang="en-US" dirty="0">
                <a:solidFill>
                  <a:srgbClr val="76838F"/>
                </a:solidFill>
                <a:latin typeface="Consolas" panose="020B0609020204030204" pitchFamily="49" charset="0"/>
                <a:ea typeface="Open Sans" panose="020B0606030504020204" pitchFamily="34" charset="0"/>
              </a:rPr>
              <a:t> - </a:t>
            </a:r>
            <a:r>
              <a:rPr lang="en-US" dirty="0" err="1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Bậc</a:t>
            </a:r>
            <a:r>
              <a:rPr lang="en-US" dirty="0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tự</a:t>
            </a:r>
            <a:r>
              <a:rPr lang="en-US" dirty="0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do </a:t>
            </a:r>
            <a:endParaRPr lang="en-US" dirty="0">
              <a:solidFill>
                <a:srgbClr val="76838F"/>
              </a:solidFill>
              <a:latin typeface="Consolas" panose="020B0609020204030204" pitchFamily="49" charset="0"/>
              <a:ea typeface="Open Sans" panose="020B0606030504020204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Open Sans" panose="020B0606030504020204" pitchFamily="34" charset="0"/>
              </a:rPr>
              <a:t>Expected: </a:t>
            </a:r>
            <a:r>
              <a:rPr lang="en-US" dirty="0" err="1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Open Sans" panose="020B0606030504020204" pitchFamily="34" charset="0"/>
              </a:rPr>
              <a:t>ndarray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97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114113-564A-4DA6-9763-24281D41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63A60-226F-4ADF-B028-D951FEB91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19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34433A-573F-4671-BCF7-5F80DC94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0A74D-6147-4BD3-A1E6-97B9233D6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 = 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"smock.csv"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df.head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contigency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 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pd.crosstab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(df[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'Gender'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 df[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isSmoker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contigency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76838F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c, p, 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expected = chi2_contingency(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contigency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 (p)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indent="0" algn="l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114300" indent="0">
              <a:buNone/>
            </a:pP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</a:rPr>
              <a:t>Out: </a:t>
            </a:r>
            <a:r>
              <a:rPr lang="en-US" sz="18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Open Sans" panose="020B0606030504020204" pitchFamily="34" charset="0"/>
              </a:rPr>
              <a:t>: 0.3767591178115821</a:t>
            </a:r>
            <a:endParaRPr lang="en-US" sz="1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08AD5D-17D8-4061-AB64-0B4043F2CD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785" y="1108688"/>
            <a:ext cx="3119717" cy="2443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C98E1A-1C18-4578-93C3-B04D68F9A0A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502" y="3602487"/>
            <a:ext cx="3556000" cy="252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929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77CB-1EE5-462E-B4C1-BC6FCCC2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spearman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3E824-A0C5-4FBD-BC83-33E127198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err="1"/>
              <a:t>thứ</a:t>
            </a:r>
            <a:r>
              <a:rPr lang="en-US"/>
              <a:t> bậc (ordinal)</a:t>
            </a:r>
            <a:endParaRPr lang="en-US" dirty="0"/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1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1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lượng</a:t>
            </a:r>
            <a:endParaRPr lang="en-US" dirty="0"/>
          </a:p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1"/>
            <a:r>
              <a:rPr lang="en-US" dirty="0"/>
              <a:t>H0: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H1: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 </a:t>
            </a:r>
          </a:p>
          <a:p>
            <a:pPr lvl="1"/>
            <a:r>
              <a:rPr lang="en-US" dirty="0" err="1"/>
              <a:t>Mức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alpha</a:t>
            </a:r>
          </a:p>
          <a:p>
            <a:pPr marL="571500" lvl="1" indent="0">
              <a:buNone/>
            </a:pPr>
            <a:endParaRPr lang="en-US" dirty="0"/>
          </a:p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1"/>
            <a:r>
              <a:rPr lang="en-US" dirty="0" err="1"/>
              <a:t>Pvalue</a:t>
            </a:r>
            <a:r>
              <a:rPr lang="en-US" dirty="0"/>
              <a:t> &lt;alpha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giữa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thuộc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tương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quan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Pvalue</a:t>
            </a:r>
            <a:r>
              <a:rPr lang="en-US" dirty="0">
                <a:sym typeface="Wingdings" panose="05000000000000000000" pitchFamily="2" charset="2"/>
              </a:rPr>
              <a:t> &gt;= alpha  </a:t>
            </a:r>
            <a:r>
              <a:rPr lang="en-US" dirty="0" err="1">
                <a:sym typeface="Wingdings" panose="05000000000000000000" pitchFamily="2" charset="2"/>
              </a:rPr>
              <a:t>Giữa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thuộc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tương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91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21D0-7A8E-46E4-BC24-C30CF4EE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spearman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03A80-E95F-49C6-8B8B-B06DEF130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err="1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scipy.stats</a:t>
            </a:r>
            <a:r>
              <a:rPr lang="en-US" sz="2400" b="1" err="1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.</a:t>
            </a:r>
            <a:r>
              <a:rPr lang="en-US" sz="2400" b="1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spearmanr(a, b, axis)</a:t>
            </a:r>
            <a:endParaRPr lang="en-US" sz="3600" b="1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61BF00A-3E7F-462B-BA01-80633DAB6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95" y="1733967"/>
            <a:ext cx="9325773" cy="434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2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 SemiBold"/>
              <a:buNone/>
            </a:pPr>
            <a:r>
              <a:rPr lang="vi-VN"/>
              <a:t>Mục tiêu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232268"/>
            <a:ext cx="10515600" cy="4447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lượng</a:t>
            </a:r>
            <a:endParaRPr lang="en-US" dirty="0"/>
          </a:p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685800" lvl="1" indent="-2286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en-US" dirty="0"/>
              <a:t>Hai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Category </a:t>
            </a:r>
          </a:p>
          <a:p>
            <a:pPr marL="685800" lvl="1" indent="-2286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en-US" dirty="0"/>
              <a:t>Hai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CB666C-DB82-4718-BB17-5AA6FAD7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ABF63E-03E9-41D7-B641-DFE7812916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73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5A4D5F-E083-4C60-805A-ABD3C897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8BCA2-F81A-40DB-A985-EA39599C4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0022"/>
            <a:ext cx="7196867" cy="5056942"/>
          </a:xfrm>
        </p:spPr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Population_ordinal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ca </a:t>
            </a:r>
            <a:r>
              <a:rPr lang="en-US" dirty="0" err="1"/>
              <a:t>mắc</a:t>
            </a:r>
            <a:r>
              <a:rPr lang="en-US" dirty="0"/>
              <a:t> </a:t>
            </a: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pandas </a:t>
            </a:r>
            <a:r>
              <a:rPr lang="en-US" sz="18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pd</a:t>
            </a:r>
            <a:endParaRPr lang="en-US" sz="18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stats</a:t>
            </a:r>
            <a:endParaRPr lang="en-US" sz="18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8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 =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"subset-covid-data.csv"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8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df1 =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df.filter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'cases'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'population'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8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null</a:t>
            </a:r>
            <a:endParaRPr lang="en-US" sz="18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df1 = df1.dropna()</a:t>
            </a:r>
            <a:endParaRPr lang="en-US" sz="18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6DF12-F941-4999-8D4A-CD1AE69B5D8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22"/>
          <a:stretch/>
        </p:blipFill>
        <p:spPr bwMode="auto">
          <a:xfrm>
            <a:off x="7490908" y="1545691"/>
            <a:ext cx="3862892" cy="2202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3680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432B-D4C0-4741-8B5F-8F70136B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DCAA-69B9-4F49-B7D9-8B4B28A33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</a:t>
            </a:r>
            <a:r>
              <a:rPr lang="en-US" sz="20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tứ</a:t>
            </a:r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population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q1, q2, q3  = df1.population.quantile(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 df1.population.quantile(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 df1.population.quantile(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</a:t>
            </a:r>
            <a:r>
              <a:rPr lang="en-US" sz="20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population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population_order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population &lt; q1: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20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000" dirty="0" err="1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population&gt;=q1 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population &lt;q2: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20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000" dirty="0" err="1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population&gt;=q2 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population &lt;q3: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20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20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df1[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population_ordinal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]=df1.population.apply(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population_order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df1.head()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98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8502-3B02-43A3-9EF7-D4B93F4F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A68BA-516E-49CC-AA19-013B7F657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marL="0" marR="0" indent="0" algn="l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r, 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stats.spearmanr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(df1.cases, df1.population_ordinal)</a:t>
            </a:r>
          </a:p>
          <a:p>
            <a:pPr marL="457200" lvl="1" indent="0">
              <a:lnSpc>
                <a:spcPts val="1425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"r: 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r, 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 </a:t>
            </a:r>
            <a:r>
              <a:rPr lang="en-US" sz="20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pvalue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l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marL="0" marR="0" indent="0" algn="l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marL="0" marR="0" indent="0" algn="l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616161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</a:rPr>
              <a:t>out: </a:t>
            </a:r>
            <a:endParaRPr lang="en-US" sz="18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616161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</a:rPr>
              <a:t>r: 0.49498466493711596 ; </a:t>
            </a:r>
            <a:r>
              <a:rPr lang="en-US" sz="1800" dirty="0" err="1">
                <a:solidFill>
                  <a:srgbClr val="616161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</a:rPr>
              <a:t>pvalue</a:t>
            </a:r>
            <a:r>
              <a:rPr lang="en-US" sz="1800" dirty="0">
                <a:solidFill>
                  <a:srgbClr val="616161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</a:rPr>
              <a:t>: 6.982786622314858e-14</a:t>
            </a:r>
            <a:endParaRPr lang="en-US" sz="18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indent="0" algn="l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36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01AF-2534-46BC-84A3-B3636294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02EBD-6EE2-4FE4-A7B2-0DE849D9A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Qua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Kiểm định tương quan giữa hai thuộc tính định lượng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Kiểm định tương quan giữa hai thuộc tính định tính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Category (norminal)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Thứ bậc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Phát hiện tương quan nhờ biến đổi dữ liệu từ thuộc tính định lượng về thuộc tính thứ bậc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9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dirty="0"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Tx/>
              <a:buChar char="-"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Tx/>
              <a:buChar char="-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/</a:t>
            </a:r>
            <a:r>
              <a:rPr lang="en-US" dirty="0" err="1"/>
              <a:t>chị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err="1"/>
              <a:t>viên</a:t>
            </a:r>
            <a:r>
              <a:rPr lang="en-US"/>
              <a:t> tốt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Tx/>
              <a:buChar char="-"/>
            </a:pPr>
            <a:endParaRPr lang="en-US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Tx/>
              <a:buChar char="-"/>
            </a:pPr>
            <a:r>
              <a:rPr lang="en-US"/>
              <a:t>Nếu bạn mua 1 chiếc oto mới, bạn sẽ lựa chọn chiếc xe ntn?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Tx/>
              <a:buChar char="-"/>
            </a:pPr>
            <a:r>
              <a:rPr lang="en-US"/>
              <a:t>Thông tin nào phản ánh chiếc xe đó là sự lựa chọn phù hợp (với bạn)?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1E6837-FAB3-4572-8033-1E6793DE4FB3}"/>
              </a:ext>
            </a:extLst>
          </p:cNvPr>
          <p:cNvSpPr txBox="1"/>
          <p:nvPr/>
        </p:nvSpPr>
        <p:spPr>
          <a:xfrm>
            <a:off x="1529255" y="1072055"/>
            <a:ext cx="24513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Thương hiệu</a:t>
            </a:r>
          </a:p>
          <a:p>
            <a:r>
              <a:rPr lang="en-US" sz="2000"/>
              <a:t>Giá</a:t>
            </a:r>
          </a:p>
          <a:p>
            <a:r>
              <a:rPr lang="en-US" sz="2000"/>
              <a:t>Kiểu dáng</a:t>
            </a:r>
          </a:p>
          <a:p>
            <a:r>
              <a:rPr lang="en-US" sz="2000"/>
              <a:t>Công năng sử dụng</a:t>
            </a:r>
          </a:p>
          <a:p>
            <a:r>
              <a:rPr lang="en-US" sz="2000"/>
              <a:t>Độ an toàn</a:t>
            </a:r>
          </a:p>
          <a:p>
            <a:r>
              <a:rPr lang="en-US" sz="2000"/>
              <a:t>Công nghệ</a:t>
            </a:r>
          </a:p>
          <a:p>
            <a:r>
              <a:rPr lang="en-US" sz="2000"/>
              <a:t>Cảm giác lái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897F19-F96D-4ADB-9220-77B049F0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C2CBD-4B57-45FF-BF1C-F7AF88440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pearson</a:t>
            </a:r>
            <a:endParaRPr lang="en-US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Chi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(Chi square)</a:t>
            </a:r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Spearman</a:t>
            </a:r>
          </a:p>
        </p:txBody>
      </p:sp>
    </p:spTree>
    <p:extLst>
      <p:ext uri="{BB962C8B-B14F-4D97-AF65-F5344CB8AC3E}">
        <p14:creationId xmlns:p14="http://schemas.microsoft.com/office/powerpoint/2010/main" val="412812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D7B8-4491-41E2-830E-0AC284F5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E5A3B7-D129-446B-9743-474BD4552F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"/>
          <a:stretch/>
        </p:blipFill>
        <p:spPr bwMode="auto">
          <a:xfrm>
            <a:off x="2603351" y="1366446"/>
            <a:ext cx="6698989" cy="23772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D0BEA3-32D6-4612-82DA-1D311EFFC99F}"/>
                  </a:ext>
                </a:extLst>
              </p:cNvPr>
              <p:cNvSpPr txBox="1"/>
              <p:nvPr/>
            </p:nvSpPr>
            <p:spPr>
              <a:xfrm>
                <a:off x="1688951" y="4425458"/>
                <a:ext cx="7172660" cy="1526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800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8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rad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D0BEA3-32D6-4612-82DA-1D311EFFC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951" y="4425458"/>
                <a:ext cx="7172660" cy="1526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18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96D4-B489-4376-B38E-1E39018E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CEA5-62D2-4384-BBFF-0FCABE919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lượng</a:t>
            </a:r>
            <a:endParaRPr lang="en-US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(r=0)</a:t>
            </a:r>
          </a:p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(r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pPr lvl="1"/>
            <a:r>
              <a:rPr lang="en-US" dirty="0"/>
              <a:t>r =0 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pPr lvl="1"/>
            <a:r>
              <a:rPr lang="vi-VN" dirty="0"/>
              <a:t>r &gt; 0</a:t>
            </a:r>
            <a:r>
              <a:rPr lang="en-US" dirty="0"/>
              <a:t>: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x </a:t>
            </a:r>
            <a:r>
              <a:rPr lang="vi-VN" dirty="0" err="1"/>
              <a:t>và</a:t>
            </a:r>
            <a:r>
              <a:rPr lang="vi-VN" dirty="0"/>
              <a:t> y </a:t>
            </a:r>
            <a:r>
              <a:rPr lang="vi-VN" dirty="0" err="1"/>
              <a:t>có</a:t>
            </a:r>
            <a:r>
              <a:rPr lang="vi-VN" dirty="0"/>
              <a:t> tương quan </a:t>
            </a:r>
            <a:r>
              <a:rPr lang="vi-VN" dirty="0" err="1"/>
              <a:t>thuận</a:t>
            </a:r>
            <a:r>
              <a:rPr lang="vi-VN" dirty="0"/>
              <a:t> (x </a:t>
            </a:r>
            <a:r>
              <a:rPr lang="vi-VN" dirty="0" err="1"/>
              <a:t>càng</a:t>
            </a:r>
            <a:r>
              <a:rPr lang="vi-VN" dirty="0"/>
              <a:t> tăng </a:t>
            </a:r>
            <a:r>
              <a:rPr lang="vi-VN" dirty="0" err="1"/>
              <a:t>thì</a:t>
            </a:r>
            <a:r>
              <a:rPr lang="vi-VN" dirty="0"/>
              <a:t> y </a:t>
            </a:r>
            <a:r>
              <a:rPr lang="vi-VN" dirty="0" err="1"/>
              <a:t>càng</a:t>
            </a:r>
            <a:r>
              <a:rPr lang="vi-VN" dirty="0"/>
              <a:t> tăng)</a:t>
            </a:r>
          </a:p>
          <a:p>
            <a:pPr lvl="1"/>
            <a:r>
              <a:rPr lang="vi-VN" dirty="0"/>
              <a:t>r&lt;0</a:t>
            </a:r>
            <a:r>
              <a:rPr lang="en-US" dirty="0"/>
              <a:t>: 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x </a:t>
            </a:r>
            <a:r>
              <a:rPr lang="vi-VN" dirty="0" err="1"/>
              <a:t>và</a:t>
            </a:r>
            <a:r>
              <a:rPr lang="vi-VN" dirty="0"/>
              <a:t> y </a:t>
            </a:r>
            <a:r>
              <a:rPr lang="vi-VN" dirty="0" err="1"/>
              <a:t>của</a:t>
            </a:r>
            <a:r>
              <a:rPr lang="vi-VN" dirty="0"/>
              <a:t> tương quan </a:t>
            </a:r>
            <a:r>
              <a:rPr lang="vi-VN" dirty="0" err="1"/>
              <a:t>nghịch</a:t>
            </a:r>
            <a:r>
              <a:rPr lang="vi-VN" dirty="0"/>
              <a:t> (x </a:t>
            </a:r>
            <a:r>
              <a:rPr lang="vi-VN" dirty="0" err="1"/>
              <a:t>càng</a:t>
            </a:r>
            <a:r>
              <a:rPr lang="vi-VN" dirty="0"/>
              <a:t> tăng </a:t>
            </a:r>
            <a:r>
              <a:rPr lang="vi-VN" dirty="0" err="1"/>
              <a:t>thì</a:t>
            </a:r>
            <a:r>
              <a:rPr lang="vi-VN" dirty="0"/>
              <a:t> y </a:t>
            </a:r>
            <a:r>
              <a:rPr lang="vi-VN" dirty="0" err="1"/>
              <a:t>càng</a:t>
            </a:r>
            <a:r>
              <a:rPr lang="vi-VN" dirty="0"/>
              <a:t> </a:t>
            </a:r>
            <a:r>
              <a:rPr lang="vi-VN" dirty="0" err="1"/>
              <a:t>giảm</a:t>
            </a:r>
            <a:r>
              <a:rPr lang="vi-VN" dirty="0"/>
              <a:t>)</a:t>
            </a:r>
            <a:endParaRPr lang="en-US" dirty="0"/>
          </a:p>
          <a:p>
            <a:pPr lvl="1"/>
            <a:r>
              <a:rPr lang="en-US" dirty="0"/>
              <a:t>r =1:  </a:t>
            </a:r>
            <a:r>
              <a:rPr lang="en-US" dirty="0" err="1"/>
              <a:t>giữa</a:t>
            </a:r>
            <a:r>
              <a:rPr lang="en-US" dirty="0"/>
              <a:t> x </a:t>
            </a:r>
            <a:r>
              <a:rPr lang="en-US" dirty="0" err="1"/>
              <a:t>và</a:t>
            </a:r>
            <a:r>
              <a:rPr lang="en-US" dirty="0"/>
              <a:t> 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chặt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5582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061979-F8C5-4C2A-8F00-EA20E30F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211E8-003C-45C5-88E7-780780181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3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E6210AD-5FC9-44A5-B8FC-EEF7646E5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489" y="1120023"/>
            <a:ext cx="3584431" cy="2430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008860-3411-475F-9F02-B94BC69A4708}"/>
              </a:ext>
            </a:extLst>
          </p:cNvPr>
          <p:cNvSpPr txBox="1"/>
          <p:nvPr/>
        </p:nvSpPr>
        <p:spPr>
          <a:xfrm>
            <a:off x="1089212" y="1369921"/>
            <a:ext cx="970070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 = 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 =[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7.3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Finding the mean of the series x and 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mean_x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mean_y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Subtracting mean from the individual elements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sub_x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i-mean_x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sub_y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i-mean_y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covariance for x and 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numerator =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sub_x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sub_y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sub_x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))])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Standard Deviation of x and 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std_deviation_x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sub_x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]**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sub_x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))])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std_deviation_y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sub_y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]**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sub_y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))])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squaring by 0.5 to find the square root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denominator = 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std_deviation_x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std_deviation_y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numerator/denominator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(correlation(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8443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C1D2-E7A0-4D14-A825-731E8044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pearson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487CE-39BD-4DE6-B5BA-93DACCD72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lượng</a:t>
            </a:r>
            <a:endParaRPr lang="en-US" dirty="0"/>
          </a:p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thuyết</a:t>
            </a:r>
            <a:endParaRPr lang="en-US" dirty="0"/>
          </a:p>
          <a:p>
            <a:pPr lvl="1"/>
            <a:r>
              <a:rPr lang="en-US" dirty="0"/>
              <a:t>H0: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(r=0)</a:t>
            </a:r>
          </a:p>
          <a:p>
            <a:pPr lvl="1"/>
            <a:r>
              <a:rPr lang="en-US" dirty="0"/>
              <a:t>H1: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 (r ≠ 0)</a:t>
            </a:r>
          </a:p>
          <a:p>
            <a:pPr lvl="1"/>
            <a:r>
              <a:rPr lang="en-US" dirty="0" err="1"/>
              <a:t>Mức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alpha</a:t>
            </a:r>
          </a:p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1"/>
            <a:r>
              <a:rPr lang="en-US" dirty="0" err="1"/>
              <a:t>Pvalue</a:t>
            </a:r>
            <a:r>
              <a:rPr lang="en-US" dirty="0"/>
              <a:t> &lt;alpha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giữa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thuộc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tương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quan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Pvalue</a:t>
            </a:r>
            <a:r>
              <a:rPr lang="en-US" dirty="0">
                <a:sym typeface="Wingdings" panose="05000000000000000000" pitchFamily="2" charset="2"/>
              </a:rPr>
              <a:t> &gt;= alpha  </a:t>
            </a:r>
            <a:r>
              <a:rPr lang="en-US" dirty="0" err="1">
                <a:sym typeface="Wingdings" panose="05000000000000000000" pitchFamily="2" charset="2"/>
              </a:rPr>
              <a:t>Giữa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thuộc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tương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6666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Theme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6191</TotalTime>
  <Words>1661</Words>
  <Application>Microsoft Office PowerPoint</Application>
  <PresentationFormat>Widescreen</PresentationFormat>
  <Paragraphs>205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Open Sans SemiBold</vt:lpstr>
      <vt:lpstr>Cambria Math</vt:lpstr>
      <vt:lpstr>Open Sans</vt:lpstr>
      <vt:lpstr>Calibri</vt:lpstr>
      <vt:lpstr>Consolas</vt:lpstr>
      <vt:lpstr>Arial</vt:lpstr>
      <vt:lpstr>SlideTheme2</vt:lpstr>
      <vt:lpstr>Bài 6 Kiểm định tương quan</vt:lpstr>
      <vt:lpstr>Mục tiêu</vt:lpstr>
      <vt:lpstr>Thảo luận</vt:lpstr>
      <vt:lpstr>Nội dung</vt:lpstr>
      <vt:lpstr>1. Hệ số tương quan</vt:lpstr>
      <vt:lpstr>Ý nghĩa của hệ số tương quan</vt:lpstr>
      <vt:lpstr>Demo</vt:lpstr>
      <vt:lpstr>PowerPoint Presentation</vt:lpstr>
      <vt:lpstr>2. Kiểm định pearson</vt:lpstr>
      <vt:lpstr>Thực hiện kiểm định Pearson với Python</vt:lpstr>
      <vt:lpstr>Demo</vt:lpstr>
      <vt:lpstr>PowerPoint Presentation</vt:lpstr>
      <vt:lpstr>3. Kiểm định Chi bình phương (Chi squared)</vt:lpstr>
      <vt:lpstr>3. Kiểm định Chi bình phương</vt:lpstr>
      <vt:lpstr>Thực hiện kiểm Chi bình phương</vt:lpstr>
      <vt:lpstr>Demo</vt:lpstr>
      <vt:lpstr>PowerPoint Presentation</vt:lpstr>
      <vt:lpstr>3. Kiểm định spearman</vt:lpstr>
      <vt:lpstr>Thực hiện kiểm định spearman</vt:lpstr>
      <vt:lpstr>Demo</vt:lpstr>
      <vt:lpstr>PowerPoint Presentation</vt:lpstr>
      <vt:lpstr>PowerPoint Presentation</vt:lpstr>
      <vt:lpstr>PowerPoint Presentation</vt:lpstr>
      <vt:lpstr>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5 Biến, kiểu dữ liệu và toán tử</dc:title>
  <dc:creator>Nhật Nguyễn Khắc</dc:creator>
  <cp:lastModifiedBy>Student User</cp:lastModifiedBy>
  <cp:revision>74</cp:revision>
  <dcterms:created xsi:type="dcterms:W3CDTF">2017-03-15T10:39:15Z</dcterms:created>
  <dcterms:modified xsi:type="dcterms:W3CDTF">2022-08-09T15:07:18Z</dcterms:modified>
</cp:coreProperties>
</file>