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76" r:id="rId14"/>
    <p:sldId id="277" r:id="rId15"/>
    <p:sldId id="267" r:id="rId16"/>
    <p:sldId id="268" r:id="rId17"/>
    <p:sldId id="269" r:id="rId18"/>
    <p:sldId id="270" r:id="rId19"/>
    <p:sldId id="271" r:id="rId20"/>
    <p:sldId id="272" r:id="rId21"/>
    <p:sldId id="273" r:id="rId22"/>
    <p:sldId id="274"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Georgia" panose="02040502050405020303" pitchFamily="18" charset="0"/>
      <p:regular r:id="rId30"/>
      <p:bold r:id="rId31"/>
      <p:italic r:id="rId32"/>
      <p:boldItalic r:id="rId33"/>
    </p:embeddedFont>
    <p:embeddedFont>
      <p:font typeface="Lato" panose="020F0502020204030203" pitchFamily="3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Open Sans SemiBold" panose="020B0706030804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khr58vC+sp2yQwYShaxlyFd+L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45E239-BFCD-44A3-9EC9-2298A370ECF5}">
  <a:tblStyle styleId="{E645E239-BFCD-44A3-9EC9-2298A370ECF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6761" autoAdjust="0"/>
  </p:normalViewPr>
  <p:slideViewPr>
    <p:cSldViewPr snapToGrid="0">
      <p:cViewPr varScale="1">
        <p:scale>
          <a:sx n="164" d="100"/>
          <a:sy n="164" d="100"/>
        </p:scale>
        <p:origin x="23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8278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49140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3bf02c3d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133bf02c3d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g133bf02c3d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GB" sz="1300">
                <a:latin typeface="Lato"/>
                <a:ea typeface="Lato"/>
                <a:cs typeface="Lato"/>
                <a:sym typeface="Lato"/>
              </a:rPr>
              <a:t>Xây dựng mô hình hồi quy tuyến tính với phương trình đường thẳng y′=b0+b1∗x.  Sau đó, dựa vào giá trị y′ tìm được nhờ vào biến độc lập X trong tập huấn luyện ban đầu, ta tính được độ lỗi so với tập dữ liệu quan sát (observations). Để tối tiểu hóa độ lỗi này ta chỉ cần lấy đạo hàm bậc nhất. =&gt; Tìm được tham số (b0,b1) để thế vào mô hình hồi quy tuyến tính cần tìm.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GB" sz="1300">
                <a:latin typeface="Lato"/>
                <a:ea typeface="Lato"/>
                <a:cs typeface="Lato"/>
                <a:sym typeface="Lato"/>
              </a:rPr>
              <a:t>Xây dựng mô hình hồi quy tuyến tính với phương trình đường thẳng y′=b0+b1∗x.  Sau đó, dựa vào giá trị y′ tìm được nhờ vào biến độc lập X trong tập huấn luyện ban đầu, ta tính được độ lỗi so với tập dữ liệu quan sát (observations). Để tối tiểu hóa độ lỗi này ta chỉ cần lấy đạo hàm bậc nhất. =&gt; Tìm được tham số (b0,b1) để thế vào mô hình hồi quy tuyến tính cần tìm.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GB" sz="1300">
                <a:latin typeface="Lato"/>
                <a:ea typeface="Lato"/>
                <a:cs typeface="Lato"/>
                <a:sym typeface="Lato"/>
              </a:rPr>
              <a:t>Xây dựng mô hình hồi quy tuyến tính với phương trình đường thẳng y′=b0+b1∗x.  Sau đó, dựa vào giá trị y′ tìm được nhờ vào biến độc lập X trong tập huấn luyện ban đầu, ta tính được độ lỗi so với tập dữ liệu quan sát (observations). Để tối tiểu hóa độ lỗi này ta chỉ cần lấy đạo hàm bậc nhất. =&gt; Tìm được tham số (b0,b1) để thế vào mô hình hồi quy tuyến tính cần tìm.</a:t>
            </a:r>
            <a:endParaRPr/>
          </a:p>
        </p:txBody>
      </p:sp>
    </p:spTree>
    <p:extLst>
      <p:ext uri="{BB962C8B-B14F-4D97-AF65-F5344CB8AC3E}">
        <p14:creationId xmlns:p14="http://schemas.microsoft.com/office/powerpoint/2010/main" val="127449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Open Sans SemiBold"/>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6" name="Google Shape;16;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29841" y="740569"/>
            <a:ext cx="2949178" cy="80248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Open Sans SemiBold"/>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a:spLocks noGrp="1"/>
          </p:cNvSpPr>
          <p:nvPr>
            <p:ph type="pic" idx="2"/>
          </p:nvPr>
        </p:nvSpPr>
        <p:spPr>
          <a:xfrm>
            <a:off x="3887391" y="740569"/>
            <a:ext cx="4629150" cy="3655219"/>
          </a:xfrm>
          <a:prstGeom prst="rect">
            <a:avLst/>
          </a:prstGeom>
          <a:noFill/>
          <a:ln>
            <a:noFill/>
          </a:ln>
        </p:spPr>
      </p:sp>
      <p:sp>
        <p:nvSpPr>
          <p:cNvPr id="68" name="Google Shape;68;p29"/>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vl1pPr>
            <a:lvl2pPr marL="914400" lvl="1" indent="-228600" algn="l">
              <a:lnSpc>
                <a:spcPct val="90000"/>
              </a:lnSpc>
              <a:spcBef>
                <a:spcPts val="375"/>
              </a:spcBef>
              <a:spcAft>
                <a:spcPts val="0"/>
              </a:spcAft>
              <a:buClr>
                <a:schemeClr val="dk1"/>
              </a:buClr>
              <a:buSzPts val="1400"/>
              <a:buNone/>
              <a:defRPr sz="1050"/>
            </a:lvl2pPr>
            <a:lvl3pPr marL="1371600" lvl="2" indent="-228600" algn="l">
              <a:lnSpc>
                <a:spcPct val="90000"/>
              </a:lnSpc>
              <a:spcBef>
                <a:spcPts val="375"/>
              </a:spcBef>
              <a:spcAft>
                <a:spcPts val="0"/>
              </a:spcAft>
              <a:buClr>
                <a:schemeClr val="dk1"/>
              </a:buClr>
              <a:buSzPts val="1200"/>
              <a:buNone/>
              <a:defRPr sz="900"/>
            </a:lvl3pPr>
            <a:lvl4pPr marL="1828800" lvl="3" indent="-228600" algn="l">
              <a:lnSpc>
                <a:spcPct val="90000"/>
              </a:lnSpc>
              <a:spcBef>
                <a:spcPts val="375"/>
              </a:spcBef>
              <a:spcAft>
                <a:spcPts val="0"/>
              </a:spcAft>
              <a:buClr>
                <a:schemeClr val="dk1"/>
              </a:buClr>
              <a:buSzPts val="1000"/>
              <a:buNone/>
              <a:defRPr sz="750"/>
            </a:lvl4pPr>
            <a:lvl5pPr marL="2286000" lvl="4" indent="-228600" algn="l">
              <a:lnSpc>
                <a:spcPct val="90000"/>
              </a:lnSpc>
              <a:spcBef>
                <a:spcPts val="375"/>
              </a:spcBef>
              <a:spcAft>
                <a:spcPts val="0"/>
              </a:spcAft>
              <a:buClr>
                <a:schemeClr val="dk1"/>
              </a:buClr>
              <a:buSzPts val="1000"/>
              <a:buNone/>
              <a:defRPr sz="750"/>
            </a:lvl5pPr>
            <a:lvl6pPr marL="2743200" lvl="5" indent="-228600" algn="l">
              <a:lnSpc>
                <a:spcPct val="90000"/>
              </a:lnSpc>
              <a:spcBef>
                <a:spcPts val="375"/>
              </a:spcBef>
              <a:spcAft>
                <a:spcPts val="0"/>
              </a:spcAft>
              <a:buClr>
                <a:schemeClr val="dk1"/>
              </a:buClr>
              <a:buSzPts val="1000"/>
              <a:buNone/>
              <a:defRPr sz="750"/>
            </a:lvl6pPr>
            <a:lvl7pPr marL="3200400" lvl="6" indent="-228600" algn="l">
              <a:lnSpc>
                <a:spcPct val="90000"/>
              </a:lnSpc>
              <a:spcBef>
                <a:spcPts val="375"/>
              </a:spcBef>
              <a:spcAft>
                <a:spcPts val="0"/>
              </a:spcAft>
              <a:buClr>
                <a:schemeClr val="dk1"/>
              </a:buClr>
              <a:buSzPts val="1000"/>
              <a:buNone/>
              <a:defRPr sz="750"/>
            </a:lvl7pPr>
            <a:lvl8pPr marL="3657600" lvl="7" indent="-228600" algn="l">
              <a:lnSpc>
                <a:spcPct val="90000"/>
              </a:lnSpc>
              <a:spcBef>
                <a:spcPts val="375"/>
              </a:spcBef>
              <a:spcAft>
                <a:spcPts val="0"/>
              </a:spcAft>
              <a:buClr>
                <a:schemeClr val="dk1"/>
              </a:buClr>
              <a:buSzPts val="1000"/>
              <a:buNone/>
              <a:defRPr sz="750"/>
            </a:lvl8pPr>
            <a:lvl9pPr marL="4114800" lvl="8" indent="-228600" algn="l">
              <a:lnSpc>
                <a:spcPct val="90000"/>
              </a:lnSpc>
              <a:spcBef>
                <a:spcPts val="375"/>
              </a:spcBef>
              <a:spcAft>
                <a:spcPts val="0"/>
              </a:spcAft>
              <a:buClr>
                <a:schemeClr val="dk1"/>
              </a:buClr>
              <a:buSzPts val="1000"/>
              <a:buNone/>
              <a:defRPr sz="750"/>
            </a:lvl9pPr>
          </a:lstStyle>
          <a:p>
            <a:endParaRPr/>
          </a:p>
        </p:txBody>
      </p:sp>
      <p:sp>
        <p:nvSpPr>
          <p:cNvPr id="69" name="Google Shape;69;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628650" y="119565"/>
            <a:ext cx="7886700" cy="61064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2675647" y="-1206980"/>
            <a:ext cx="379270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5611160" y="1728533"/>
            <a:ext cx="3836705"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610660" y="-185993"/>
            <a:ext cx="3836705"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628650" y="119565"/>
            <a:ext cx="7886700" cy="61064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1"/>
          <p:cNvSpPr txBox="1">
            <a:spLocks noGrp="1"/>
          </p:cNvSpPr>
          <p:nvPr>
            <p:ph type="body" idx="1"/>
          </p:nvPr>
        </p:nvSpPr>
        <p:spPr>
          <a:xfrm>
            <a:off x="628650" y="840016"/>
            <a:ext cx="7886700" cy="379270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 name="Google Shape;22;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2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90000"/>
              </a:lnSpc>
              <a:spcBef>
                <a:spcPts val="0"/>
              </a:spcBef>
              <a:spcAft>
                <a:spcPts val="0"/>
              </a:spcAft>
              <a:buSzPts val="1300"/>
              <a:buChar char="●"/>
              <a:defRPr/>
            </a:lvl1pPr>
            <a:lvl2pPr marL="914400" lvl="1" indent="-298450" algn="l">
              <a:lnSpc>
                <a:spcPct val="90000"/>
              </a:lnSpc>
              <a:spcBef>
                <a:spcPts val="1600"/>
              </a:spcBef>
              <a:spcAft>
                <a:spcPts val="0"/>
              </a:spcAft>
              <a:buSzPts val="1100"/>
              <a:buChar char="○"/>
              <a:defRPr/>
            </a:lvl2pPr>
            <a:lvl3pPr marL="1371600" lvl="2" indent="-298450" algn="l">
              <a:lnSpc>
                <a:spcPct val="90000"/>
              </a:lnSpc>
              <a:spcBef>
                <a:spcPts val="1600"/>
              </a:spcBef>
              <a:spcAft>
                <a:spcPts val="0"/>
              </a:spcAft>
              <a:buSzPts val="1100"/>
              <a:buChar char="■"/>
              <a:defRPr/>
            </a:lvl3pPr>
            <a:lvl4pPr marL="1828800" lvl="3" indent="-298450" algn="l">
              <a:lnSpc>
                <a:spcPct val="90000"/>
              </a:lnSpc>
              <a:spcBef>
                <a:spcPts val="1600"/>
              </a:spcBef>
              <a:spcAft>
                <a:spcPts val="0"/>
              </a:spcAft>
              <a:buSzPts val="1100"/>
              <a:buChar char="●"/>
              <a:defRPr/>
            </a:lvl4pPr>
            <a:lvl5pPr marL="2286000" lvl="4" indent="-298450" algn="l">
              <a:lnSpc>
                <a:spcPct val="90000"/>
              </a:lnSpc>
              <a:spcBef>
                <a:spcPts val="1600"/>
              </a:spcBef>
              <a:spcAft>
                <a:spcPts val="0"/>
              </a:spcAft>
              <a:buSzPts val="1100"/>
              <a:buChar char="○"/>
              <a:defRPr/>
            </a:lvl5pPr>
            <a:lvl6pPr marL="2743200" lvl="5" indent="-298450" algn="l">
              <a:lnSpc>
                <a:spcPct val="90000"/>
              </a:lnSpc>
              <a:spcBef>
                <a:spcPts val="1600"/>
              </a:spcBef>
              <a:spcAft>
                <a:spcPts val="0"/>
              </a:spcAft>
              <a:buSzPts val="1100"/>
              <a:buChar char="■"/>
              <a:defRPr/>
            </a:lvl6pPr>
            <a:lvl7pPr marL="3200400" lvl="6" indent="-298450" algn="l">
              <a:lnSpc>
                <a:spcPct val="90000"/>
              </a:lnSpc>
              <a:spcBef>
                <a:spcPts val="1600"/>
              </a:spcBef>
              <a:spcAft>
                <a:spcPts val="0"/>
              </a:spcAft>
              <a:buSzPts val="1100"/>
              <a:buChar char="●"/>
              <a:defRPr/>
            </a:lvl7pPr>
            <a:lvl8pPr marL="3657600" lvl="7" indent="-298450" algn="l">
              <a:lnSpc>
                <a:spcPct val="90000"/>
              </a:lnSpc>
              <a:spcBef>
                <a:spcPts val="1600"/>
              </a:spcBef>
              <a:spcAft>
                <a:spcPts val="0"/>
              </a:spcAft>
              <a:buSzPts val="1100"/>
              <a:buChar char="○"/>
              <a:defRPr/>
            </a:lvl8pPr>
            <a:lvl9pPr marL="4114800" lvl="8" indent="-298450" algn="l">
              <a:lnSpc>
                <a:spcPct val="90000"/>
              </a:lnSpc>
              <a:spcBef>
                <a:spcPts val="1600"/>
              </a:spcBef>
              <a:spcAft>
                <a:spcPts val="1600"/>
              </a:spcAft>
              <a:buSzPts val="1100"/>
              <a:buChar char="■"/>
              <a:defRPr/>
            </a:lvl9pPr>
          </a:lstStyle>
          <a:p>
            <a:endParaRPr/>
          </a:p>
        </p:txBody>
      </p:sp>
      <p:sp>
        <p:nvSpPr>
          <p:cNvPr id="28" name="Google Shape;2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622570" y="8500"/>
            <a:ext cx="7769158" cy="620555"/>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3"/>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90000"/>
              </a:lnSpc>
              <a:spcBef>
                <a:spcPts val="0"/>
              </a:spcBef>
              <a:spcAft>
                <a:spcPts val="0"/>
              </a:spcAft>
              <a:buSzPts val="1300"/>
              <a:buChar char="●"/>
              <a:defRPr/>
            </a:lvl1pPr>
            <a:lvl2pPr marL="914400" lvl="1" indent="-298450" algn="l">
              <a:lnSpc>
                <a:spcPct val="90000"/>
              </a:lnSpc>
              <a:spcBef>
                <a:spcPts val="1600"/>
              </a:spcBef>
              <a:spcAft>
                <a:spcPts val="0"/>
              </a:spcAft>
              <a:buSzPts val="1100"/>
              <a:buChar char="○"/>
              <a:defRPr/>
            </a:lvl2pPr>
            <a:lvl3pPr marL="1371600" lvl="2" indent="-298450" algn="l">
              <a:lnSpc>
                <a:spcPct val="90000"/>
              </a:lnSpc>
              <a:spcBef>
                <a:spcPts val="1600"/>
              </a:spcBef>
              <a:spcAft>
                <a:spcPts val="0"/>
              </a:spcAft>
              <a:buSzPts val="1100"/>
              <a:buChar char="■"/>
              <a:defRPr/>
            </a:lvl3pPr>
            <a:lvl4pPr marL="1828800" lvl="3" indent="-298450" algn="l">
              <a:lnSpc>
                <a:spcPct val="90000"/>
              </a:lnSpc>
              <a:spcBef>
                <a:spcPts val="1600"/>
              </a:spcBef>
              <a:spcAft>
                <a:spcPts val="0"/>
              </a:spcAft>
              <a:buSzPts val="1100"/>
              <a:buChar char="●"/>
              <a:defRPr/>
            </a:lvl4pPr>
            <a:lvl5pPr marL="2286000" lvl="4" indent="-298450" algn="l">
              <a:lnSpc>
                <a:spcPct val="90000"/>
              </a:lnSpc>
              <a:spcBef>
                <a:spcPts val="1600"/>
              </a:spcBef>
              <a:spcAft>
                <a:spcPts val="0"/>
              </a:spcAft>
              <a:buSzPts val="1100"/>
              <a:buChar char="○"/>
              <a:defRPr/>
            </a:lvl5pPr>
            <a:lvl6pPr marL="2743200" lvl="5" indent="-298450" algn="l">
              <a:lnSpc>
                <a:spcPct val="90000"/>
              </a:lnSpc>
              <a:spcBef>
                <a:spcPts val="1600"/>
              </a:spcBef>
              <a:spcAft>
                <a:spcPts val="0"/>
              </a:spcAft>
              <a:buSzPts val="1100"/>
              <a:buChar char="■"/>
              <a:defRPr/>
            </a:lvl6pPr>
            <a:lvl7pPr marL="3200400" lvl="6" indent="-298450" algn="l">
              <a:lnSpc>
                <a:spcPct val="90000"/>
              </a:lnSpc>
              <a:spcBef>
                <a:spcPts val="1600"/>
              </a:spcBef>
              <a:spcAft>
                <a:spcPts val="0"/>
              </a:spcAft>
              <a:buSzPts val="1100"/>
              <a:buChar char="●"/>
              <a:defRPr/>
            </a:lvl7pPr>
            <a:lvl8pPr marL="3657600" lvl="7" indent="-298450" algn="l">
              <a:lnSpc>
                <a:spcPct val="90000"/>
              </a:lnSpc>
              <a:spcBef>
                <a:spcPts val="1600"/>
              </a:spcBef>
              <a:spcAft>
                <a:spcPts val="0"/>
              </a:spcAft>
              <a:buSzPts val="1100"/>
              <a:buChar char="○"/>
              <a:defRPr/>
            </a:lvl8pPr>
            <a:lvl9pPr marL="4114800" lvl="8" indent="-298450" algn="l">
              <a:lnSpc>
                <a:spcPct val="90000"/>
              </a:lnSpc>
              <a:spcBef>
                <a:spcPts val="1600"/>
              </a:spcBef>
              <a:spcAft>
                <a:spcPts val="1600"/>
              </a:spcAft>
              <a:buSzPts val="1100"/>
              <a:buChar char="■"/>
              <a:defRPr/>
            </a:lvl9pPr>
          </a:lstStyle>
          <a:p>
            <a:endParaRPr/>
          </a:p>
        </p:txBody>
      </p:sp>
      <p:sp>
        <p:nvSpPr>
          <p:cNvPr id="32" name="Google Shape;3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628650" y="119565"/>
            <a:ext cx="7886700" cy="61064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629841" y="673554"/>
            <a:ext cx="7886700" cy="5944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2400"/>
              <a:buNone/>
              <a:defRPr sz="1800" b="1"/>
            </a:lvl1pPr>
            <a:lvl2pPr marL="914400" lvl="1" indent="-228600" algn="l">
              <a:lnSpc>
                <a:spcPct val="90000"/>
              </a:lnSpc>
              <a:spcBef>
                <a:spcPts val="375"/>
              </a:spcBef>
              <a:spcAft>
                <a:spcPts val="0"/>
              </a:spcAft>
              <a:buClr>
                <a:schemeClr val="dk1"/>
              </a:buClr>
              <a:buSzPts val="2000"/>
              <a:buNone/>
              <a:defRPr sz="1500" b="1"/>
            </a:lvl2pPr>
            <a:lvl3pPr marL="1371600" lvl="2" indent="-228600" algn="l">
              <a:lnSpc>
                <a:spcPct val="90000"/>
              </a:lnSpc>
              <a:spcBef>
                <a:spcPts val="375"/>
              </a:spcBef>
              <a:spcAft>
                <a:spcPts val="0"/>
              </a:spcAft>
              <a:buClr>
                <a:schemeClr val="dk1"/>
              </a:buClr>
              <a:buSzPts val="1800"/>
              <a:buNone/>
              <a:defRPr sz="1350" b="1"/>
            </a:lvl3pPr>
            <a:lvl4pPr marL="1828800" lvl="3" indent="-228600" algn="l">
              <a:lnSpc>
                <a:spcPct val="90000"/>
              </a:lnSpc>
              <a:spcBef>
                <a:spcPts val="375"/>
              </a:spcBef>
              <a:spcAft>
                <a:spcPts val="0"/>
              </a:spcAft>
              <a:buClr>
                <a:schemeClr val="dk1"/>
              </a:buClr>
              <a:buSzPts val="1600"/>
              <a:buNone/>
              <a:defRPr sz="1200" b="1"/>
            </a:lvl4pPr>
            <a:lvl5pPr marL="2286000" lvl="4" indent="-228600" algn="l">
              <a:lnSpc>
                <a:spcPct val="90000"/>
              </a:lnSpc>
              <a:spcBef>
                <a:spcPts val="375"/>
              </a:spcBef>
              <a:spcAft>
                <a:spcPts val="0"/>
              </a:spcAft>
              <a:buClr>
                <a:schemeClr val="dk1"/>
              </a:buClr>
              <a:buSzPts val="1600"/>
              <a:buNone/>
              <a:defRPr sz="1200" b="1"/>
            </a:lvl5pPr>
            <a:lvl6pPr marL="2743200" lvl="5" indent="-228600" algn="l">
              <a:lnSpc>
                <a:spcPct val="90000"/>
              </a:lnSpc>
              <a:spcBef>
                <a:spcPts val="375"/>
              </a:spcBef>
              <a:spcAft>
                <a:spcPts val="0"/>
              </a:spcAft>
              <a:buClr>
                <a:schemeClr val="dk1"/>
              </a:buClr>
              <a:buSzPts val="1600"/>
              <a:buNone/>
              <a:defRPr sz="1200" b="1"/>
            </a:lvl6pPr>
            <a:lvl7pPr marL="3200400" lvl="6" indent="-228600" algn="l">
              <a:lnSpc>
                <a:spcPct val="90000"/>
              </a:lnSpc>
              <a:spcBef>
                <a:spcPts val="375"/>
              </a:spcBef>
              <a:spcAft>
                <a:spcPts val="0"/>
              </a:spcAft>
              <a:buClr>
                <a:schemeClr val="dk1"/>
              </a:buClr>
              <a:buSzPts val="1600"/>
              <a:buNone/>
              <a:defRPr sz="1200" b="1"/>
            </a:lvl7pPr>
            <a:lvl8pPr marL="3657600" lvl="7" indent="-228600" algn="l">
              <a:lnSpc>
                <a:spcPct val="90000"/>
              </a:lnSpc>
              <a:spcBef>
                <a:spcPts val="375"/>
              </a:spcBef>
              <a:spcAft>
                <a:spcPts val="0"/>
              </a:spcAft>
              <a:buClr>
                <a:schemeClr val="dk1"/>
              </a:buClr>
              <a:buSzPts val="1600"/>
              <a:buNone/>
              <a:defRPr sz="1200" b="1"/>
            </a:lvl8pPr>
            <a:lvl9pPr marL="4114800" lvl="8" indent="-228600" algn="l">
              <a:lnSpc>
                <a:spcPct val="90000"/>
              </a:lnSpc>
              <a:spcBef>
                <a:spcPts val="375"/>
              </a:spcBef>
              <a:spcAft>
                <a:spcPts val="0"/>
              </a:spcAft>
              <a:buClr>
                <a:schemeClr val="dk1"/>
              </a:buClr>
              <a:buSzPts val="1600"/>
              <a:buNone/>
              <a:defRPr sz="1200" b="1"/>
            </a:lvl9pPr>
          </a:lstStyle>
          <a:p>
            <a:endParaRPr/>
          </a:p>
        </p:txBody>
      </p:sp>
      <p:sp>
        <p:nvSpPr>
          <p:cNvPr id="43" name="Google Shape;43;p25"/>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2400"/>
              <a:buNone/>
              <a:defRPr sz="1800" b="1"/>
            </a:lvl1pPr>
            <a:lvl2pPr marL="914400" lvl="1" indent="-228600" algn="l">
              <a:lnSpc>
                <a:spcPct val="90000"/>
              </a:lnSpc>
              <a:spcBef>
                <a:spcPts val="375"/>
              </a:spcBef>
              <a:spcAft>
                <a:spcPts val="0"/>
              </a:spcAft>
              <a:buClr>
                <a:schemeClr val="dk1"/>
              </a:buClr>
              <a:buSzPts val="2000"/>
              <a:buNone/>
              <a:defRPr sz="1500" b="1"/>
            </a:lvl2pPr>
            <a:lvl3pPr marL="1371600" lvl="2" indent="-228600" algn="l">
              <a:lnSpc>
                <a:spcPct val="90000"/>
              </a:lnSpc>
              <a:spcBef>
                <a:spcPts val="375"/>
              </a:spcBef>
              <a:spcAft>
                <a:spcPts val="0"/>
              </a:spcAft>
              <a:buClr>
                <a:schemeClr val="dk1"/>
              </a:buClr>
              <a:buSzPts val="1800"/>
              <a:buNone/>
              <a:defRPr sz="1350" b="1"/>
            </a:lvl3pPr>
            <a:lvl4pPr marL="1828800" lvl="3" indent="-228600" algn="l">
              <a:lnSpc>
                <a:spcPct val="90000"/>
              </a:lnSpc>
              <a:spcBef>
                <a:spcPts val="375"/>
              </a:spcBef>
              <a:spcAft>
                <a:spcPts val="0"/>
              </a:spcAft>
              <a:buClr>
                <a:schemeClr val="dk1"/>
              </a:buClr>
              <a:buSzPts val="1600"/>
              <a:buNone/>
              <a:defRPr sz="1200" b="1"/>
            </a:lvl4pPr>
            <a:lvl5pPr marL="2286000" lvl="4" indent="-228600" algn="l">
              <a:lnSpc>
                <a:spcPct val="90000"/>
              </a:lnSpc>
              <a:spcBef>
                <a:spcPts val="375"/>
              </a:spcBef>
              <a:spcAft>
                <a:spcPts val="0"/>
              </a:spcAft>
              <a:buClr>
                <a:schemeClr val="dk1"/>
              </a:buClr>
              <a:buSzPts val="1600"/>
              <a:buNone/>
              <a:defRPr sz="1200" b="1"/>
            </a:lvl5pPr>
            <a:lvl6pPr marL="2743200" lvl="5" indent="-228600" algn="l">
              <a:lnSpc>
                <a:spcPct val="90000"/>
              </a:lnSpc>
              <a:spcBef>
                <a:spcPts val="375"/>
              </a:spcBef>
              <a:spcAft>
                <a:spcPts val="0"/>
              </a:spcAft>
              <a:buClr>
                <a:schemeClr val="dk1"/>
              </a:buClr>
              <a:buSzPts val="1600"/>
              <a:buNone/>
              <a:defRPr sz="1200" b="1"/>
            </a:lvl6pPr>
            <a:lvl7pPr marL="3200400" lvl="6" indent="-228600" algn="l">
              <a:lnSpc>
                <a:spcPct val="90000"/>
              </a:lnSpc>
              <a:spcBef>
                <a:spcPts val="375"/>
              </a:spcBef>
              <a:spcAft>
                <a:spcPts val="0"/>
              </a:spcAft>
              <a:buClr>
                <a:schemeClr val="dk1"/>
              </a:buClr>
              <a:buSzPts val="1600"/>
              <a:buNone/>
              <a:defRPr sz="1200" b="1"/>
            </a:lvl7pPr>
            <a:lvl8pPr marL="3657600" lvl="7" indent="-228600" algn="l">
              <a:lnSpc>
                <a:spcPct val="90000"/>
              </a:lnSpc>
              <a:spcBef>
                <a:spcPts val="375"/>
              </a:spcBef>
              <a:spcAft>
                <a:spcPts val="0"/>
              </a:spcAft>
              <a:buClr>
                <a:schemeClr val="dk1"/>
              </a:buClr>
              <a:buSzPts val="1600"/>
              <a:buNone/>
              <a:defRPr sz="1200" b="1"/>
            </a:lvl8pPr>
            <a:lvl9pPr marL="4114800" lvl="8" indent="-228600" algn="l">
              <a:lnSpc>
                <a:spcPct val="90000"/>
              </a:lnSpc>
              <a:spcBef>
                <a:spcPts val="375"/>
              </a:spcBef>
              <a:spcAft>
                <a:spcPts val="0"/>
              </a:spcAft>
              <a:buClr>
                <a:schemeClr val="dk1"/>
              </a:buClr>
              <a:buSzPts val="1600"/>
              <a:buNone/>
              <a:defRPr sz="1200" b="1"/>
            </a:lvl9pPr>
          </a:lstStyle>
          <a:p>
            <a:endParaRPr/>
          </a:p>
        </p:txBody>
      </p:sp>
      <p:sp>
        <p:nvSpPr>
          <p:cNvPr id="45" name="Google Shape;45;p25"/>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628650" y="119565"/>
            <a:ext cx="7886700" cy="61064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629841" y="740569"/>
            <a:ext cx="2949178" cy="80248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Open Sans SemiBold"/>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750"/>
              </a:spcBef>
              <a:spcAft>
                <a:spcPts val="0"/>
              </a:spcAft>
              <a:buClr>
                <a:schemeClr val="dk1"/>
              </a:buClr>
              <a:buSzPts val="3200"/>
              <a:buChar char="•"/>
              <a:defRPr sz="2400"/>
            </a:lvl1pPr>
            <a:lvl2pPr marL="914400" lvl="1" indent="-406400" algn="l">
              <a:lnSpc>
                <a:spcPct val="90000"/>
              </a:lnSpc>
              <a:spcBef>
                <a:spcPts val="375"/>
              </a:spcBef>
              <a:spcAft>
                <a:spcPts val="0"/>
              </a:spcAft>
              <a:buClr>
                <a:schemeClr val="dk1"/>
              </a:buClr>
              <a:buSzPts val="2800"/>
              <a:buChar char="•"/>
              <a:defRPr sz="2100"/>
            </a:lvl2pPr>
            <a:lvl3pPr marL="1371600" lvl="2" indent="-381000" algn="l">
              <a:lnSpc>
                <a:spcPct val="90000"/>
              </a:lnSpc>
              <a:spcBef>
                <a:spcPts val="375"/>
              </a:spcBef>
              <a:spcAft>
                <a:spcPts val="0"/>
              </a:spcAft>
              <a:buClr>
                <a:schemeClr val="dk1"/>
              </a:buClr>
              <a:buSzPts val="2400"/>
              <a:buChar char="•"/>
              <a:defRPr sz="1800"/>
            </a:lvl3pPr>
            <a:lvl4pPr marL="1828800" lvl="3" indent="-355600" algn="l">
              <a:lnSpc>
                <a:spcPct val="90000"/>
              </a:lnSpc>
              <a:spcBef>
                <a:spcPts val="375"/>
              </a:spcBef>
              <a:spcAft>
                <a:spcPts val="0"/>
              </a:spcAft>
              <a:buClr>
                <a:schemeClr val="dk1"/>
              </a:buClr>
              <a:buSzPts val="2000"/>
              <a:buChar char="•"/>
              <a:defRPr sz="1500"/>
            </a:lvl4pPr>
            <a:lvl5pPr marL="2286000" lvl="4" indent="-355600" algn="l">
              <a:lnSpc>
                <a:spcPct val="90000"/>
              </a:lnSpc>
              <a:spcBef>
                <a:spcPts val="375"/>
              </a:spcBef>
              <a:spcAft>
                <a:spcPts val="0"/>
              </a:spcAft>
              <a:buClr>
                <a:schemeClr val="dk1"/>
              </a:buClr>
              <a:buSzPts val="2000"/>
              <a:buChar char="•"/>
              <a:defRPr sz="1500"/>
            </a:lvl5pPr>
            <a:lvl6pPr marL="2743200" lvl="5" indent="-355600" algn="l">
              <a:lnSpc>
                <a:spcPct val="90000"/>
              </a:lnSpc>
              <a:spcBef>
                <a:spcPts val="375"/>
              </a:spcBef>
              <a:spcAft>
                <a:spcPts val="0"/>
              </a:spcAft>
              <a:buClr>
                <a:schemeClr val="dk1"/>
              </a:buClr>
              <a:buSzPts val="2000"/>
              <a:buChar char="•"/>
              <a:defRPr sz="1500"/>
            </a:lvl6pPr>
            <a:lvl7pPr marL="3200400" lvl="6" indent="-355600" algn="l">
              <a:lnSpc>
                <a:spcPct val="90000"/>
              </a:lnSpc>
              <a:spcBef>
                <a:spcPts val="375"/>
              </a:spcBef>
              <a:spcAft>
                <a:spcPts val="0"/>
              </a:spcAft>
              <a:buClr>
                <a:schemeClr val="dk1"/>
              </a:buClr>
              <a:buSzPts val="2000"/>
              <a:buChar char="•"/>
              <a:defRPr sz="1500"/>
            </a:lvl7pPr>
            <a:lvl8pPr marL="3657600" lvl="7" indent="-355600" algn="l">
              <a:lnSpc>
                <a:spcPct val="90000"/>
              </a:lnSpc>
              <a:spcBef>
                <a:spcPts val="375"/>
              </a:spcBef>
              <a:spcAft>
                <a:spcPts val="0"/>
              </a:spcAft>
              <a:buClr>
                <a:schemeClr val="dk1"/>
              </a:buClr>
              <a:buSzPts val="2000"/>
              <a:buChar char="•"/>
              <a:defRPr sz="1500"/>
            </a:lvl8pPr>
            <a:lvl9pPr marL="4114800" lvl="8" indent="-355600" algn="l">
              <a:lnSpc>
                <a:spcPct val="90000"/>
              </a:lnSpc>
              <a:spcBef>
                <a:spcPts val="375"/>
              </a:spcBef>
              <a:spcAft>
                <a:spcPts val="0"/>
              </a:spcAft>
              <a:buClr>
                <a:schemeClr val="dk1"/>
              </a:buClr>
              <a:buSzPts val="2000"/>
              <a:buChar char="•"/>
              <a:defRPr sz="1500"/>
            </a:lvl9pPr>
          </a:lstStyle>
          <a:p>
            <a:endParaRPr/>
          </a:p>
        </p:txBody>
      </p:sp>
      <p:sp>
        <p:nvSpPr>
          <p:cNvPr id="61" name="Google Shape;61;p28"/>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vl1pPr>
            <a:lvl2pPr marL="914400" lvl="1" indent="-228600" algn="l">
              <a:lnSpc>
                <a:spcPct val="90000"/>
              </a:lnSpc>
              <a:spcBef>
                <a:spcPts val="375"/>
              </a:spcBef>
              <a:spcAft>
                <a:spcPts val="0"/>
              </a:spcAft>
              <a:buClr>
                <a:schemeClr val="dk1"/>
              </a:buClr>
              <a:buSzPts val="1400"/>
              <a:buNone/>
              <a:defRPr sz="1050"/>
            </a:lvl2pPr>
            <a:lvl3pPr marL="1371600" lvl="2" indent="-228600" algn="l">
              <a:lnSpc>
                <a:spcPct val="90000"/>
              </a:lnSpc>
              <a:spcBef>
                <a:spcPts val="375"/>
              </a:spcBef>
              <a:spcAft>
                <a:spcPts val="0"/>
              </a:spcAft>
              <a:buClr>
                <a:schemeClr val="dk1"/>
              </a:buClr>
              <a:buSzPts val="1200"/>
              <a:buNone/>
              <a:defRPr sz="900"/>
            </a:lvl3pPr>
            <a:lvl4pPr marL="1828800" lvl="3" indent="-228600" algn="l">
              <a:lnSpc>
                <a:spcPct val="90000"/>
              </a:lnSpc>
              <a:spcBef>
                <a:spcPts val="375"/>
              </a:spcBef>
              <a:spcAft>
                <a:spcPts val="0"/>
              </a:spcAft>
              <a:buClr>
                <a:schemeClr val="dk1"/>
              </a:buClr>
              <a:buSzPts val="1000"/>
              <a:buNone/>
              <a:defRPr sz="750"/>
            </a:lvl4pPr>
            <a:lvl5pPr marL="2286000" lvl="4" indent="-228600" algn="l">
              <a:lnSpc>
                <a:spcPct val="90000"/>
              </a:lnSpc>
              <a:spcBef>
                <a:spcPts val="375"/>
              </a:spcBef>
              <a:spcAft>
                <a:spcPts val="0"/>
              </a:spcAft>
              <a:buClr>
                <a:schemeClr val="dk1"/>
              </a:buClr>
              <a:buSzPts val="1000"/>
              <a:buNone/>
              <a:defRPr sz="750"/>
            </a:lvl5pPr>
            <a:lvl6pPr marL="2743200" lvl="5" indent="-228600" algn="l">
              <a:lnSpc>
                <a:spcPct val="90000"/>
              </a:lnSpc>
              <a:spcBef>
                <a:spcPts val="375"/>
              </a:spcBef>
              <a:spcAft>
                <a:spcPts val="0"/>
              </a:spcAft>
              <a:buClr>
                <a:schemeClr val="dk1"/>
              </a:buClr>
              <a:buSzPts val="1000"/>
              <a:buNone/>
              <a:defRPr sz="750"/>
            </a:lvl6pPr>
            <a:lvl7pPr marL="3200400" lvl="6" indent="-228600" algn="l">
              <a:lnSpc>
                <a:spcPct val="90000"/>
              </a:lnSpc>
              <a:spcBef>
                <a:spcPts val="375"/>
              </a:spcBef>
              <a:spcAft>
                <a:spcPts val="0"/>
              </a:spcAft>
              <a:buClr>
                <a:schemeClr val="dk1"/>
              </a:buClr>
              <a:buSzPts val="1000"/>
              <a:buNone/>
              <a:defRPr sz="750"/>
            </a:lvl7pPr>
            <a:lvl8pPr marL="3657600" lvl="7" indent="-228600" algn="l">
              <a:lnSpc>
                <a:spcPct val="90000"/>
              </a:lnSpc>
              <a:spcBef>
                <a:spcPts val="375"/>
              </a:spcBef>
              <a:spcAft>
                <a:spcPts val="0"/>
              </a:spcAft>
              <a:buClr>
                <a:schemeClr val="dk1"/>
              </a:buClr>
              <a:buSzPts val="1000"/>
              <a:buNone/>
              <a:defRPr sz="750"/>
            </a:lvl8pPr>
            <a:lvl9pPr marL="4114800" lvl="8" indent="-228600" algn="l">
              <a:lnSpc>
                <a:spcPct val="90000"/>
              </a:lnSpc>
              <a:spcBef>
                <a:spcPts val="375"/>
              </a:spcBef>
              <a:spcAft>
                <a:spcPts val="0"/>
              </a:spcAft>
              <a:buClr>
                <a:schemeClr val="dk1"/>
              </a:buClr>
              <a:buSzPts val="1000"/>
              <a:buNone/>
              <a:defRPr sz="750"/>
            </a:lvl9pPr>
          </a:lstStyle>
          <a:p>
            <a:endParaRPr/>
          </a:p>
        </p:txBody>
      </p:sp>
      <p:sp>
        <p:nvSpPr>
          <p:cNvPr id="62" name="Google Shape;62;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628650" y="119565"/>
            <a:ext cx="7886700" cy="61064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628650" y="840016"/>
            <a:ext cx="7886700" cy="379270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9"/>
          <p:cNvCxnSpPr/>
          <p:nvPr/>
        </p:nvCxnSpPr>
        <p:spPr>
          <a:xfrm rot="10800000">
            <a:off x="628652" y="670215"/>
            <a:ext cx="7789792" cy="0"/>
          </a:xfrm>
          <a:prstGeom prst="straightConnector1">
            <a:avLst/>
          </a:prstGeom>
          <a:noFill/>
          <a:ln w="25400" cap="flat" cmpd="sng">
            <a:solidFill>
              <a:srgbClr val="272780"/>
            </a:solidFill>
            <a:prstDash val="solid"/>
            <a:miter lim="800000"/>
            <a:headEnd type="none" w="sm" len="sm"/>
            <a:tailEnd type="none" w="sm" len="sm"/>
          </a:ln>
        </p:spPr>
      </p:cxnSp>
      <p:pic>
        <p:nvPicPr>
          <p:cNvPr id="12" name="Google Shape;12;p19"/>
          <p:cNvPicPr preferRelativeResize="0"/>
          <p:nvPr/>
        </p:nvPicPr>
        <p:blipFill rotWithShape="1">
          <a:blip r:embed="rId14">
            <a:alphaModFix/>
          </a:blip>
          <a:srcRect/>
          <a:stretch/>
        </p:blipFill>
        <p:spPr>
          <a:xfrm>
            <a:off x="8561734" y="104306"/>
            <a:ext cx="492815" cy="4928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00595" y="854241"/>
            <a:ext cx="7942811" cy="2053828"/>
          </a:xfrm>
          <a:prstGeom prst="rect">
            <a:avLst/>
          </a:prstGeom>
          <a:noFill/>
          <a:ln>
            <a:noFill/>
          </a:ln>
        </p:spPr>
        <p:txBody>
          <a:bodyPr spcFirstLastPara="1" wrap="square" lIns="68550" tIns="34275" rIns="68550" bIns="34275" anchor="b" anchorCtr="0">
            <a:noAutofit/>
          </a:bodyPr>
          <a:lstStyle/>
          <a:p>
            <a:pPr marL="0" lvl="0" indent="0" algn="ctr" rtl="0">
              <a:lnSpc>
                <a:spcPct val="90000"/>
              </a:lnSpc>
              <a:spcBef>
                <a:spcPts val="0"/>
              </a:spcBef>
              <a:spcAft>
                <a:spcPts val="0"/>
              </a:spcAft>
              <a:buClr>
                <a:schemeClr val="dk1"/>
              </a:buClr>
              <a:buSzPts val="6000"/>
              <a:buFont typeface="Open Sans SemiBold"/>
              <a:buNone/>
            </a:pPr>
            <a:r>
              <a:rPr lang="en-GB"/>
              <a:t>Hồi quy tuyến tính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686791" y="183635"/>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Hồi quy tuyến tính một biến</a:t>
            </a:r>
            <a:endParaRPr/>
          </a:p>
        </p:txBody>
      </p:sp>
      <p:sp>
        <p:nvSpPr>
          <p:cNvPr id="145" name="Google Shape;145;p9"/>
          <p:cNvSpPr txBox="1">
            <a:spLocks noGrp="1"/>
          </p:cNvSpPr>
          <p:nvPr>
            <p:ph type="body" idx="1"/>
          </p:nvPr>
        </p:nvSpPr>
        <p:spPr>
          <a:xfrm>
            <a:off x="636019" y="841017"/>
            <a:ext cx="8267951" cy="3381470"/>
          </a:xfrm>
          <a:prstGeom prst="rect">
            <a:avLst/>
          </a:prstGeom>
          <a:noFill/>
          <a:ln>
            <a:noFill/>
          </a:ln>
        </p:spPr>
        <p:txBody>
          <a:bodyPr spcFirstLastPara="1" wrap="square" lIns="91425" tIns="91425" rIns="91425" bIns="91425" anchor="t" anchorCtr="0">
            <a:noAutofit/>
          </a:bodyPr>
          <a:lstStyle/>
          <a:p>
            <a:pPr marL="457200" lvl="0" indent="-317500" algn="l" rtl="0">
              <a:lnSpc>
                <a:spcPct val="90000"/>
              </a:lnSpc>
              <a:spcBef>
                <a:spcPts val="0"/>
              </a:spcBef>
              <a:spcAft>
                <a:spcPts val="0"/>
              </a:spcAft>
              <a:buSzPts val="1400"/>
              <a:buChar char="●"/>
            </a:pPr>
            <a:r>
              <a:rPr lang="en-GB" sz="1400"/>
              <a:t>Ví dụ: Cho trước tập dữ liệu gồm thông tin số dân và lợi nhuận thu được khi mở hàng ăn ở 15 thành phố lớn, phân bố như hình sau:</a:t>
            </a:r>
            <a:endParaRPr sz="1400"/>
          </a:p>
          <a:p>
            <a:pPr marL="457200" lvl="0" indent="0" algn="l" rtl="0">
              <a:lnSpc>
                <a:spcPct val="90000"/>
              </a:lnSpc>
              <a:spcBef>
                <a:spcPts val="1600"/>
              </a:spcBef>
              <a:spcAft>
                <a:spcPts val="1600"/>
              </a:spcAft>
              <a:buSzPts val="1300"/>
              <a:buNone/>
            </a:pPr>
            <a:endParaRPr sz="1400"/>
          </a:p>
        </p:txBody>
      </p:sp>
      <p:sp>
        <p:nvSpPr>
          <p:cNvPr id="146" name="Google Shape;146;p9"/>
          <p:cNvSpPr txBox="1"/>
          <p:nvPr/>
        </p:nvSpPr>
        <p:spPr>
          <a:xfrm>
            <a:off x="-121155" y="1371937"/>
            <a:ext cx="6312284" cy="11979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1600"/>
              </a:spcAft>
              <a:buClr>
                <a:srgbClr val="000000"/>
              </a:buClr>
              <a:buSzPts val="1400"/>
              <a:buFont typeface="Arial"/>
              <a:buNone/>
            </a:pPr>
            <a:r>
              <a:rPr lang="en-GB" sz="1400" b="0" i="0" u="none" strike="noStrike" cap="none">
                <a:solidFill>
                  <a:schemeClr val="dk1"/>
                </a:solidFill>
                <a:latin typeface="Lato"/>
                <a:ea typeface="Lato"/>
                <a:cs typeface="Lato"/>
                <a:sym typeface="Lato"/>
              </a:rPr>
              <a:t>Hãy dự đoán lợi nhuận của cửa hàng ăn nào đó, nếu biết số dân của thành phố tại cửa hàng ăn đó?</a:t>
            </a:r>
            <a:endParaRPr sz="1400" b="0" i="0" u="none" strike="noStrike" cap="none">
              <a:solidFill>
                <a:schemeClr val="dk1"/>
              </a:solidFill>
              <a:latin typeface="Lato"/>
              <a:ea typeface="Lato"/>
              <a:cs typeface="Lato"/>
              <a:sym typeface="Lato"/>
            </a:endParaRPr>
          </a:p>
        </p:txBody>
      </p:sp>
      <p:pic>
        <p:nvPicPr>
          <p:cNvPr id="147" name="Google Shape;147;p9"/>
          <p:cNvPicPr preferRelativeResize="0"/>
          <p:nvPr/>
        </p:nvPicPr>
        <p:blipFill rotWithShape="1">
          <a:blip r:embed="rId3">
            <a:alphaModFix/>
          </a:blip>
          <a:srcRect/>
          <a:stretch/>
        </p:blipFill>
        <p:spPr>
          <a:xfrm>
            <a:off x="6138711" y="1438142"/>
            <a:ext cx="2648859" cy="1881654"/>
          </a:xfrm>
          <a:prstGeom prst="rect">
            <a:avLst/>
          </a:prstGeom>
          <a:noFill/>
          <a:ln>
            <a:noFill/>
          </a:ln>
        </p:spPr>
      </p:pic>
      <p:pic>
        <p:nvPicPr>
          <p:cNvPr id="6" name="Google Shape;139;p8">
            <a:extLst>
              <a:ext uri="{FF2B5EF4-FFF2-40B4-BE49-F238E27FC236}">
                <a16:creationId xmlns:a16="http://schemas.microsoft.com/office/drawing/2014/main" id="{73360EBD-664E-4BD2-A80C-49F59086FDA9}"/>
              </a:ext>
            </a:extLst>
          </p:cNvPr>
          <p:cNvPicPr preferRelativeResize="0"/>
          <p:nvPr/>
        </p:nvPicPr>
        <p:blipFill rotWithShape="1">
          <a:blip r:embed="rId4">
            <a:alphaModFix/>
          </a:blip>
          <a:srcRect/>
          <a:stretch/>
        </p:blipFill>
        <p:spPr>
          <a:xfrm>
            <a:off x="6577802" y="3532828"/>
            <a:ext cx="1434786" cy="973517"/>
          </a:xfrm>
          <a:prstGeom prst="rect">
            <a:avLst/>
          </a:prstGeom>
          <a:noFill/>
          <a:ln>
            <a:noFill/>
          </a:ln>
        </p:spPr>
      </p:pic>
      <p:graphicFrame>
        <p:nvGraphicFramePr>
          <p:cNvPr id="7" name="Google Shape;153;p10">
            <a:extLst>
              <a:ext uri="{FF2B5EF4-FFF2-40B4-BE49-F238E27FC236}">
                <a16:creationId xmlns:a16="http://schemas.microsoft.com/office/drawing/2014/main" id="{5DCD81DB-FF7C-426D-9637-6AEE1E04C725}"/>
              </a:ext>
            </a:extLst>
          </p:cNvPr>
          <p:cNvGraphicFramePr/>
          <p:nvPr>
            <p:extLst>
              <p:ext uri="{D42A27DB-BD31-4B8C-83A1-F6EECF244321}">
                <p14:modId xmlns:p14="http://schemas.microsoft.com/office/powerpoint/2010/main" val="924953229"/>
              </p:ext>
            </p:extLst>
          </p:nvPr>
        </p:nvGraphicFramePr>
        <p:xfrm>
          <a:off x="820319" y="2018575"/>
          <a:ext cx="4866101" cy="3028506"/>
        </p:xfrm>
        <a:graphic>
          <a:graphicData uri="http://schemas.openxmlformats.org/drawingml/2006/table">
            <a:tbl>
              <a:tblPr>
                <a:noFill/>
                <a:tableStyleId>{E645E239-BFCD-44A3-9EC9-2298A370ECF5}</a:tableStyleId>
              </a:tblPr>
              <a:tblGrid>
                <a:gridCol w="1391375">
                  <a:extLst>
                    <a:ext uri="{9D8B030D-6E8A-4147-A177-3AD203B41FA5}">
                      <a16:colId xmlns:a16="http://schemas.microsoft.com/office/drawing/2014/main" val="20000"/>
                    </a:ext>
                  </a:extLst>
                </a:gridCol>
                <a:gridCol w="1105262">
                  <a:extLst>
                    <a:ext uri="{9D8B030D-6E8A-4147-A177-3AD203B41FA5}">
                      <a16:colId xmlns:a16="http://schemas.microsoft.com/office/drawing/2014/main" val="20001"/>
                    </a:ext>
                  </a:extLst>
                </a:gridCol>
                <a:gridCol w="1340494">
                  <a:extLst>
                    <a:ext uri="{9D8B030D-6E8A-4147-A177-3AD203B41FA5}">
                      <a16:colId xmlns:a16="http://schemas.microsoft.com/office/drawing/2014/main" val="20002"/>
                    </a:ext>
                  </a:extLst>
                </a:gridCol>
                <a:gridCol w="1028970">
                  <a:extLst>
                    <a:ext uri="{9D8B030D-6E8A-4147-A177-3AD203B41FA5}">
                      <a16:colId xmlns:a16="http://schemas.microsoft.com/office/drawing/2014/main" val="20003"/>
                    </a:ext>
                  </a:extLst>
                </a:gridCol>
              </a:tblGrid>
              <a:tr h="333688">
                <a:tc>
                  <a:txBody>
                    <a:bodyPr/>
                    <a:lstStyle/>
                    <a:p>
                      <a:pPr marL="0" marR="0" lvl="0" indent="0" algn="ctr" rtl="0">
                        <a:lnSpc>
                          <a:spcPct val="115000"/>
                        </a:lnSpc>
                        <a:spcBef>
                          <a:spcPts val="0"/>
                        </a:spcBef>
                        <a:spcAft>
                          <a:spcPts val="0"/>
                        </a:spcAft>
                        <a:buClr>
                          <a:srgbClr val="000000"/>
                        </a:buClr>
                        <a:buSzPts val="1100"/>
                        <a:buFont typeface="Arial"/>
                        <a:buNone/>
                      </a:pPr>
                      <a:r>
                        <a:rPr lang="en-GB" sz="1600" b="1" u="none" strike="noStrike" cap="none">
                          <a:solidFill>
                            <a:schemeClr val="dk1"/>
                          </a:solidFill>
                          <a:latin typeface="Lato"/>
                          <a:ea typeface="Lato"/>
                          <a:cs typeface="Lato"/>
                          <a:sym typeface="Lato"/>
                        </a:rPr>
                        <a:t>Population</a:t>
                      </a:r>
                      <a:endParaRPr sz="1200" b="1" u="none" strike="noStrike" cap="none">
                        <a:solidFill>
                          <a:schemeClr val="dk1"/>
                        </a:solidFill>
                      </a:endParaRPr>
                    </a:p>
                  </a:txBody>
                  <a:tcPr marL="62978" marR="62978" marT="62978" marB="62978">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GB" sz="1600" b="1" u="none" strike="noStrike" cap="none">
                          <a:solidFill>
                            <a:schemeClr val="dk1"/>
                          </a:solidFill>
                          <a:latin typeface="Lato"/>
                          <a:ea typeface="Lato"/>
                          <a:cs typeface="Lato"/>
                          <a:sym typeface="Lato"/>
                        </a:rPr>
                        <a:t>Profit</a:t>
                      </a:r>
                      <a:endParaRPr sz="1200" b="1" u="none" strike="noStrike" cap="none">
                        <a:solidFill>
                          <a:schemeClr val="dk1"/>
                        </a:solidFill>
                      </a:endParaRPr>
                    </a:p>
                  </a:txBody>
                  <a:tcPr marL="62978" marR="62978" marT="62978" marB="62978">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GB" sz="1200" b="1" u="none" strike="noStrike" cap="none">
                          <a:solidFill>
                            <a:schemeClr val="dk1"/>
                          </a:solidFill>
                        </a:rPr>
                        <a:t>Population</a:t>
                      </a:r>
                      <a:endParaRPr sz="1200" b="1" u="none" strike="noStrike" cap="none">
                        <a:solidFill>
                          <a:schemeClr val="dk1"/>
                        </a:solidFill>
                      </a:endParaRPr>
                    </a:p>
                  </a:txBody>
                  <a:tcPr marL="62978" marR="62978" marT="62978" marB="62978">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GB" sz="1600" b="1" u="none" strike="noStrike" cap="none">
                          <a:solidFill>
                            <a:schemeClr val="dk1"/>
                          </a:solidFill>
                          <a:latin typeface="Lato"/>
                          <a:ea typeface="Lato"/>
                          <a:cs typeface="Lato"/>
                          <a:sym typeface="Lato"/>
                        </a:rPr>
                        <a:t>Profit</a:t>
                      </a:r>
                      <a:endParaRPr sz="1200" b="1" u="none" strike="noStrike" cap="none">
                        <a:solidFill>
                          <a:schemeClr val="dk1"/>
                        </a:solidFill>
                      </a:endParaRPr>
                    </a:p>
                  </a:txBody>
                  <a:tcPr marL="62978" marR="62978" marT="62978" marB="62978">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5255">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1.7</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139</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4</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162</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25255">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2.1</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150</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5</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160</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5255">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3.5</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160</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135</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5255">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3.9</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162</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6.6</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171</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5255">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5</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161</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4.5</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157</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25255">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6.5</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170</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5.5</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160</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25255">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2.5</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152</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3</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150</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38225">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3.5</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600" b="1" u="none" strike="noStrike" cap="none">
                          <a:solidFill>
                            <a:schemeClr val="dk1"/>
                          </a:solidFill>
                        </a:rPr>
                        <a:t>154</a:t>
                      </a:r>
                      <a:endParaRPr sz="1600" b="1" u="none" strike="noStrike" cap="none">
                        <a:solidFill>
                          <a:schemeClr val="dk1"/>
                        </a:solidFill>
                      </a:endParaRPr>
                    </a:p>
                  </a:txBody>
                  <a:tcPr marL="19684" marR="19684" marT="13122" marB="13122"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endParaRPr sz="1600" b="1" u="none" strike="noStrike" cap="none">
                        <a:solidFill>
                          <a:schemeClr val="dk1"/>
                        </a:solidFill>
                      </a:endParaRPr>
                    </a:p>
                  </a:txBody>
                  <a:tcPr marL="62978" marR="62978" marT="62978" marB="62978">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050"/>
                        <a:buFont typeface="Arial"/>
                        <a:buNone/>
                      </a:pPr>
                      <a:endParaRPr sz="1600" b="1" u="none" strike="noStrike" cap="none">
                        <a:solidFill>
                          <a:schemeClr val="dk1"/>
                        </a:solidFill>
                      </a:endParaRPr>
                    </a:p>
                  </a:txBody>
                  <a:tcPr marL="62978" marR="62978" marT="62978" marB="62978">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Hồi quy tuyến tính một biến</a:t>
            </a:r>
            <a:endParaRPr/>
          </a:p>
        </p:txBody>
      </p:sp>
      <p:graphicFrame>
        <p:nvGraphicFramePr>
          <p:cNvPr id="153" name="Google Shape;153;p10"/>
          <p:cNvGraphicFramePr/>
          <p:nvPr/>
        </p:nvGraphicFramePr>
        <p:xfrm>
          <a:off x="1303020" y="1131570"/>
          <a:ext cx="6357450" cy="3785425"/>
        </p:xfrm>
        <a:graphic>
          <a:graphicData uri="http://schemas.openxmlformats.org/drawingml/2006/table">
            <a:tbl>
              <a:tblPr>
                <a:noFill/>
                <a:tableStyleId>{E645E239-BFCD-44A3-9EC9-2298A370ECF5}</a:tableStyleId>
              </a:tblPr>
              <a:tblGrid>
                <a:gridCol w="1817800">
                  <a:extLst>
                    <a:ext uri="{9D8B030D-6E8A-4147-A177-3AD203B41FA5}">
                      <a16:colId xmlns:a16="http://schemas.microsoft.com/office/drawing/2014/main" val="20000"/>
                    </a:ext>
                  </a:extLst>
                </a:gridCol>
                <a:gridCol w="1444000">
                  <a:extLst>
                    <a:ext uri="{9D8B030D-6E8A-4147-A177-3AD203B41FA5}">
                      <a16:colId xmlns:a16="http://schemas.microsoft.com/office/drawing/2014/main" val="20001"/>
                    </a:ext>
                  </a:extLst>
                </a:gridCol>
                <a:gridCol w="1751325">
                  <a:extLst>
                    <a:ext uri="{9D8B030D-6E8A-4147-A177-3AD203B41FA5}">
                      <a16:colId xmlns:a16="http://schemas.microsoft.com/office/drawing/2014/main" val="20002"/>
                    </a:ext>
                  </a:extLst>
                </a:gridCol>
                <a:gridCol w="1344325">
                  <a:extLst>
                    <a:ext uri="{9D8B030D-6E8A-4147-A177-3AD203B41FA5}">
                      <a16:colId xmlns:a16="http://schemas.microsoft.com/office/drawing/2014/main" val="20003"/>
                    </a:ext>
                  </a:extLst>
                </a:gridCol>
              </a:tblGrid>
              <a:tr h="428375">
                <a:tc>
                  <a:txBody>
                    <a:bodyPr/>
                    <a:lstStyle/>
                    <a:p>
                      <a:pPr marL="0" marR="0" lvl="0" indent="0" algn="ctr" rtl="0">
                        <a:lnSpc>
                          <a:spcPct val="115000"/>
                        </a:lnSpc>
                        <a:spcBef>
                          <a:spcPts val="0"/>
                        </a:spcBef>
                        <a:spcAft>
                          <a:spcPts val="0"/>
                        </a:spcAft>
                        <a:buClr>
                          <a:srgbClr val="000000"/>
                        </a:buClr>
                        <a:buSzPts val="1100"/>
                        <a:buFont typeface="Arial"/>
                        <a:buNone/>
                      </a:pPr>
                      <a:r>
                        <a:rPr lang="en-GB" sz="1300" u="none" strike="noStrike" cap="none">
                          <a:solidFill>
                            <a:schemeClr val="dk1"/>
                          </a:solidFill>
                          <a:latin typeface="Lato"/>
                          <a:ea typeface="Lato"/>
                          <a:cs typeface="Lato"/>
                          <a:sym typeface="Lato"/>
                        </a:rPr>
                        <a:t>Population</a:t>
                      </a:r>
                      <a:endParaRPr sz="1050" u="none" strike="noStrike" cap="none">
                        <a:solidFill>
                          <a:schemeClr val="dk1"/>
                        </a:solidFill>
                      </a:endParaRPr>
                    </a:p>
                  </a:txBody>
                  <a:tcPr marL="91425" marR="91425" marT="91425" marB="91425">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GB" sz="1300" u="none" strike="noStrike" cap="none">
                          <a:solidFill>
                            <a:schemeClr val="dk1"/>
                          </a:solidFill>
                          <a:latin typeface="Lato"/>
                          <a:ea typeface="Lato"/>
                          <a:cs typeface="Lato"/>
                          <a:sym typeface="Lato"/>
                        </a:rPr>
                        <a:t>Profit</a:t>
                      </a:r>
                      <a:endParaRPr sz="1050" u="none" strike="noStrike" cap="none">
                        <a:solidFill>
                          <a:schemeClr val="dk1"/>
                        </a:solidFill>
                      </a:endParaRPr>
                    </a:p>
                  </a:txBody>
                  <a:tcPr marL="91425" marR="91425" marT="91425" marB="91425">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Population</a:t>
                      </a:r>
                      <a:endParaRPr sz="1050" u="none" strike="noStrike" cap="none">
                        <a:solidFill>
                          <a:schemeClr val="dk1"/>
                        </a:solidFill>
                      </a:endParaRPr>
                    </a:p>
                  </a:txBody>
                  <a:tcPr marL="91425" marR="91425" marT="91425" marB="91425">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GB" sz="1300" u="none" strike="noStrike" cap="none">
                          <a:solidFill>
                            <a:schemeClr val="dk1"/>
                          </a:solidFill>
                          <a:latin typeface="Lato"/>
                          <a:ea typeface="Lato"/>
                          <a:cs typeface="Lato"/>
                          <a:sym typeface="Lato"/>
                        </a:rPr>
                        <a:t>Profit</a:t>
                      </a:r>
                      <a:endParaRPr sz="1050" u="none" strike="noStrike" cap="none">
                        <a:solidFill>
                          <a:schemeClr val="dk1"/>
                        </a:solidFill>
                      </a:endParaRPr>
                    </a:p>
                  </a:txBody>
                  <a:tcPr marL="91425" marR="91425" marT="91425" marB="91425">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7550">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1.7</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139</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4</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162</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7550">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2.1</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150</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5</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160</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7550">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3.5</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160</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135</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7550">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3.9</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162</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6.6</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171</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17550">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5</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161</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4.5</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157</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17550">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6.5</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170</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5.5</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160</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17550">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2.5</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152</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3</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150</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34200">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3.5</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50"/>
                        <a:buFont typeface="Arial"/>
                        <a:buNone/>
                      </a:pPr>
                      <a:r>
                        <a:rPr lang="en-GB" sz="1050" u="none" strike="noStrike" cap="none">
                          <a:solidFill>
                            <a:schemeClr val="dk1"/>
                          </a:solidFill>
                        </a:rPr>
                        <a:t>154</a:t>
                      </a:r>
                      <a:endParaRPr sz="1050" u="none" strike="noStrike" cap="none">
                        <a:solidFill>
                          <a:schemeClr val="dk1"/>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endParaRPr sz="1050" u="none" strike="noStrike" cap="none">
                        <a:solidFill>
                          <a:schemeClr val="dk1"/>
                        </a:solidFill>
                      </a:endParaRPr>
                    </a:p>
                  </a:txBody>
                  <a:tcPr marL="91425" marR="91425" marT="91425" marB="91425">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050"/>
                        <a:buFont typeface="Arial"/>
                        <a:buNone/>
                      </a:pPr>
                      <a:endParaRPr sz="1050" u="none" strike="noStrike" cap="none">
                        <a:solidFill>
                          <a:schemeClr val="dk1"/>
                        </a:solidFill>
                      </a:endParaRPr>
                    </a:p>
                  </a:txBody>
                  <a:tcPr marL="91425" marR="91425" marT="91425" marB="91425">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Hồi quy tuyến tính một biến</a:t>
            </a:r>
            <a:endParaRPr/>
          </a:p>
        </p:txBody>
      </p:sp>
      <p:sp>
        <p:nvSpPr>
          <p:cNvPr id="159" name="Google Shape;159;p11"/>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1600"/>
              </a:spcAft>
              <a:buSzPts val="1300"/>
              <a:buNone/>
            </a:pPr>
            <a:endParaRPr/>
          </a:p>
        </p:txBody>
      </p:sp>
      <p:pic>
        <p:nvPicPr>
          <p:cNvPr id="160" name="Google Shape;160;p11"/>
          <p:cNvPicPr preferRelativeResize="0"/>
          <p:nvPr/>
        </p:nvPicPr>
        <p:blipFill rotWithShape="1">
          <a:blip r:embed="rId3">
            <a:alphaModFix/>
          </a:blip>
          <a:srcRect/>
          <a:stretch/>
        </p:blipFill>
        <p:spPr>
          <a:xfrm>
            <a:off x="1125388" y="986319"/>
            <a:ext cx="7330243" cy="38733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Hồi quy bậc cao (polynomial) một biến</a:t>
            </a:r>
            <a:endParaRPr/>
          </a:p>
        </p:txBody>
      </p:sp>
      <p:sp>
        <p:nvSpPr>
          <p:cNvPr id="159" name="Google Shape;159;p11"/>
          <p:cNvSpPr txBox="1">
            <a:spLocks noGrp="1"/>
          </p:cNvSpPr>
          <p:nvPr>
            <p:ph type="body" idx="1"/>
          </p:nvPr>
        </p:nvSpPr>
        <p:spPr>
          <a:xfrm>
            <a:off x="948789" y="890370"/>
            <a:ext cx="7038900" cy="2911200"/>
          </a:xfrm>
          <a:prstGeom prst="rect">
            <a:avLst/>
          </a:prstGeom>
          <a:noFill/>
          <a:ln>
            <a:noFill/>
          </a:ln>
        </p:spPr>
        <p:txBody>
          <a:bodyPr spcFirstLastPara="1" wrap="square" lIns="91425" tIns="91425" rIns="91425" bIns="91425" anchor="t" anchorCtr="0">
            <a:noAutofit/>
          </a:bodyPr>
          <a:lstStyle/>
          <a:p>
            <a:pPr marL="342900" lvl="0" indent="-342900" algn="l" rtl="0">
              <a:lnSpc>
                <a:spcPct val="90000"/>
              </a:lnSpc>
              <a:spcBef>
                <a:spcPts val="0"/>
              </a:spcBef>
              <a:spcAft>
                <a:spcPts val="1600"/>
              </a:spcAft>
              <a:buSzPts val="1300"/>
              <a:buFontTx/>
              <a:buChar char="-"/>
            </a:pPr>
            <a:r>
              <a:rPr lang="en-US" sz="1800"/>
              <a:t>Sử dụng khi các đặc trưng có mối quan hệ bậc cao hơn bậc 1 (tuyến tính)</a:t>
            </a:r>
          </a:p>
          <a:p>
            <a:pPr marL="342900" lvl="0" indent="-342900" algn="l" rtl="0">
              <a:lnSpc>
                <a:spcPct val="90000"/>
              </a:lnSpc>
              <a:spcBef>
                <a:spcPts val="0"/>
              </a:spcBef>
              <a:spcAft>
                <a:spcPts val="1600"/>
              </a:spcAft>
              <a:buSzPts val="1300"/>
              <a:buFontTx/>
              <a:buChar char="-"/>
            </a:pPr>
            <a:r>
              <a:rPr lang="en-US" sz="1800"/>
              <a:t>Phải chú ý tới việc overfitting hoặc underfitting</a:t>
            </a:r>
          </a:p>
        </p:txBody>
      </p:sp>
      <p:pic>
        <p:nvPicPr>
          <p:cNvPr id="4" name="Picture 3">
            <a:extLst>
              <a:ext uri="{FF2B5EF4-FFF2-40B4-BE49-F238E27FC236}">
                <a16:creationId xmlns:a16="http://schemas.microsoft.com/office/drawing/2014/main" id="{0BB0D62B-DB5E-4EBA-97B1-F283D391CF96}"/>
              </a:ext>
            </a:extLst>
          </p:cNvPr>
          <p:cNvPicPr>
            <a:picLocks noChangeAspect="1"/>
          </p:cNvPicPr>
          <p:nvPr/>
        </p:nvPicPr>
        <p:blipFill>
          <a:blip r:embed="rId3"/>
          <a:stretch>
            <a:fillRect/>
          </a:stretch>
        </p:blipFill>
        <p:spPr>
          <a:xfrm>
            <a:off x="1247103" y="2089989"/>
            <a:ext cx="6335949" cy="2683860"/>
          </a:xfrm>
          <a:prstGeom prst="rect">
            <a:avLst/>
          </a:prstGeom>
        </p:spPr>
      </p:pic>
      <p:sp>
        <p:nvSpPr>
          <p:cNvPr id="5" name="TextBox 4">
            <a:extLst>
              <a:ext uri="{FF2B5EF4-FFF2-40B4-BE49-F238E27FC236}">
                <a16:creationId xmlns:a16="http://schemas.microsoft.com/office/drawing/2014/main" id="{146D7DB0-C5A1-4DE1-AE60-69A7ADA7887B}"/>
              </a:ext>
            </a:extLst>
          </p:cNvPr>
          <p:cNvSpPr txBox="1"/>
          <p:nvPr/>
        </p:nvSpPr>
        <p:spPr>
          <a:xfrm>
            <a:off x="1725038" y="4773849"/>
            <a:ext cx="1069524" cy="307777"/>
          </a:xfrm>
          <a:prstGeom prst="rect">
            <a:avLst/>
          </a:prstGeom>
          <a:noFill/>
        </p:spPr>
        <p:txBody>
          <a:bodyPr wrap="none" rtlCol="0">
            <a:spAutoFit/>
          </a:bodyPr>
          <a:lstStyle/>
          <a:p>
            <a:r>
              <a:rPr lang="en-US"/>
              <a:t>underfitting</a:t>
            </a:r>
          </a:p>
        </p:txBody>
      </p:sp>
      <p:sp>
        <p:nvSpPr>
          <p:cNvPr id="9" name="TextBox 8">
            <a:extLst>
              <a:ext uri="{FF2B5EF4-FFF2-40B4-BE49-F238E27FC236}">
                <a16:creationId xmlns:a16="http://schemas.microsoft.com/office/drawing/2014/main" id="{E8DB64DE-C928-426D-8A4B-AEC6075A82BB}"/>
              </a:ext>
            </a:extLst>
          </p:cNvPr>
          <p:cNvSpPr txBox="1"/>
          <p:nvPr/>
        </p:nvSpPr>
        <p:spPr>
          <a:xfrm>
            <a:off x="4223358" y="4773848"/>
            <a:ext cx="383438" cy="307777"/>
          </a:xfrm>
          <a:prstGeom prst="rect">
            <a:avLst/>
          </a:prstGeom>
          <a:noFill/>
        </p:spPr>
        <p:txBody>
          <a:bodyPr wrap="none" rtlCol="0">
            <a:spAutoFit/>
          </a:bodyPr>
          <a:lstStyle/>
          <a:p>
            <a:r>
              <a:rPr lang="en-US"/>
              <a:t>Fit</a:t>
            </a:r>
          </a:p>
        </p:txBody>
      </p:sp>
      <p:sp>
        <p:nvSpPr>
          <p:cNvPr id="10" name="TextBox 9">
            <a:extLst>
              <a:ext uri="{FF2B5EF4-FFF2-40B4-BE49-F238E27FC236}">
                <a16:creationId xmlns:a16="http://schemas.microsoft.com/office/drawing/2014/main" id="{6CAE3CA6-0863-40F8-B9AC-391B2444463A}"/>
              </a:ext>
            </a:extLst>
          </p:cNvPr>
          <p:cNvSpPr txBox="1"/>
          <p:nvPr/>
        </p:nvSpPr>
        <p:spPr>
          <a:xfrm>
            <a:off x="6074502" y="4762050"/>
            <a:ext cx="960519" cy="307777"/>
          </a:xfrm>
          <a:prstGeom prst="rect">
            <a:avLst/>
          </a:prstGeom>
          <a:noFill/>
        </p:spPr>
        <p:txBody>
          <a:bodyPr wrap="none" rtlCol="0">
            <a:spAutoFit/>
          </a:bodyPr>
          <a:lstStyle/>
          <a:p>
            <a:r>
              <a:rPr lang="en-US"/>
              <a:t>overfitting</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AA98635-13F0-4ABA-9201-90AFC661B835}"/>
                  </a:ext>
                </a:extLst>
              </p:cNvPr>
              <p:cNvSpPr txBox="1"/>
              <p:nvPr/>
            </p:nvSpPr>
            <p:spPr>
              <a:xfrm>
                <a:off x="3910953" y="1290494"/>
                <a:ext cx="4572000" cy="3192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_</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0</m:t>
                          </m:r>
                        </m:sub>
                      </m:sSub>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b="0" i="1" smtClean="0">
                              <a:latin typeface="Cambria Math" panose="02040503050406030204" pitchFamily="18" charset="0"/>
                            </a:rPr>
                            <m:t>0</m:t>
                          </m:r>
                        </m:sup>
                      </m:s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𝑛</m:t>
                          </m:r>
                        </m:sub>
                      </m:sSub>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b="0" i="1" smtClean="0">
                              <a:latin typeface="Cambria Math" panose="02040503050406030204" pitchFamily="18" charset="0"/>
                            </a:rPr>
                            <m:t>𝑛</m:t>
                          </m:r>
                        </m:sup>
                      </m:sSup>
                    </m:oMath>
                  </m:oMathPara>
                </a14:m>
                <a:endParaRPr lang="en-US"/>
              </a:p>
            </p:txBody>
          </p:sp>
        </mc:Choice>
        <mc:Fallback>
          <p:sp>
            <p:nvSpPr>
              <p:cNvPr id="12" name="TextBox 11">
                <a:extLst>
                  <a:ext uri="{FF2B5EF4-FFF2-40B4-BE49-F238E27FC236}">
                    <a16:creationId xmlns:a16="http://schemas.microsoft.com/office/drawing/2014/main" id="{BAA98635-13F0-4ABA-9201-90AFC661B835}"/>
                  </a:ext>
                </a:extLst>
              </p:cNvPr>
              <p:cNvSpPr txBox="1">
                <a:spLocks noRot="1" noChangeAspect="1" noMove="1" noResize="1" noEditPoints="1" noAdjustHandles="1" noChangeArrowheads="1" noChangeShapeType="1" noTextEdit="1"/>
              </p:cNvSpPr>
              <p:nvPr/>
            </p:nvSpPr>
            <p:spPr>
              <a:xfrm>
                <a:off x="3910953" y="1290494"/>
                <a:ext cx="4572000" cy="31925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120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Hồi quy bậc cao một biến</a:t>
            </a:r>
            <a:endParaRPr/>
          </a:p>
        </p:txBody>
      </p:sp>
      <mc:AlternateContent xmlns:mc="http://schemas.openxmlformats.org/markup-compatibility/2006">
        <mc:Choice xmlns:a14="http://schemas.microsoft.com/office/drawing/2010/main" Requires="a14">
          <p:sp>
            <p:nvSpPr>
              <p:cNvPr id="159" name="Google Shape;159;p11"/>
              <p:cNvSpPr txBox="1">
                <a:spLocks noGrp="1"/>
              </p:cNvSpPr>
              <p:nvPr>
                <p:ph type="body" idx="1"/>
              </p:nvPr>
            </p:nvSpPr>
            <p:spPr>
              <a:xfrm>
                <a:off x="411887" y="1255852"/>
                <a:ext cx="4969677" cy="2911200"/>
              </a:xfrm>
              <a:prstGeom prst="rect">
                <a:avLst/>
              </a:prstGeom>
              <a:noFill/>
              <a:ln>
                <a:noFill/>
              </a:ln>
            </p:spPr>
            <p:txBody>
              <a:bodyPr spcFirstLastPara="1" wrap="square" lIns="91425" tIns="91425" rIns="91425" bIns="91425" anchor="t" anchorCtr="0">
                <a:noAutofit/>
              </a:bodyPr>
              <a:lstStyle/>
              <a:p>
                <a:pPr marL="342900" lvl="0" indent="-342900">
                  <a:spcAft>
                    <a:spcPts val="1600"/>
                  </a:spcAft>
                  <a:buFontTx/>
                  <a:buChar cha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_</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0</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b="0" i="1" smtClean="0">
                            <a:latin typeface="Cambria Math" panose="02040503050406030204" pitchFamily="18" charset="0"/>
                          </a:rPr>
                          <m:t>0</m:t>
                        </m:r>
                      </m:sup>
                    </m:sSup>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b="0" i="1" smtClean="0">
                            <a:latin typeface="Cambria Math" panose="02040503050406030204" pitchFamily="18" charset="0"/>
                          </a:rPr>
                          <m:t>1</m:t>
                        </m:r>
                      </m:sup>
                    </m:sSup>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i="1">
                            <a:latin typeface="Cambria Math" panose="02040503050406030204" pitchFamily="18" charset="0"/>
                          </a:rPr>
                          <m:t>𝑤</m:t>
                        </m:r>
                      </m:e>
                      <m:sub>
                        <m:r>
                          <a:rPr lang="en-US" sz="1800" b="0" i="1" smtClean="0">
                            <a:latin typeface="Cambria Math" panose="02040503050406030204" pitchFamily="18" charset="0"/>
                          </a:rPr>
                          <m:t>2</m:t>
                        </m:r>
                      </m:sub>
                    </m:s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b="0" i="1" smtClean="0">
                            <a:latin typeface="Cambria Math" panose="02040503050406030204" pitchFamily="18" charset="0"/>
                          </a:rPr>
                          <m:t>𝑛</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b="0" i="1" smtClean="0">
                            <a:latin typeface="Cambria Math" panose="02040503050406030204" pitchFamily="18" charset="0"/>
                          </a:rPr>
                          <m:t>𝑛</m:t>
                        </m:r>
                      </m:sup>
                    </m:sSup>
                  </m:oMath>
                </a14:m>
                <a:endParaRPr lang="en-US" sz="1800"/>
              </a:p>
              <a:p>
                <a:pPr marL="342900" lvl="0" indent="-342900" algn="l" rtl="0">
                  <a:lnSpc>
                    <a:spcPct val="90000"/>
                  </a:lnSpc>
                  <a:spcBef>
                    <a:spcPts val="0"/>
                  </a:spcBef>
                  <a:spcAft>
                    <a:spcPts val="1600"/>
                  </a:spcAft>
                  <a:buSzPts val="1300"/>
                  <a:buFontTx/>
                  <a:buChar char="-"/>
                </a:pPr>
                <a:endParaRPr lang="en-US" sz="1800"/>
              </a:p>
              <a:p>
                <a:pPr marL="342900" lvl="0" indent="-342900" algn="l" rtl="0">
                  <a:lnSpc>
                    <a:spcPct val="90000"/>
                  </a:lnSpc>
                  <a:spcBef>
                    <a:spcPts val="0"/>
                  </a:spcBef>
                  <a:spcAft>
                    <a:spcPts val="1600"/>
                  </a:spcAft>
                  <a:buSzPts val="1300"/>
                  <a:buFontTx/>
                  <a:buChar char="-"/>
                </a:pPr>
                <a:r>
                  <a:rPr lang="en-US" sz="1800"/>
                  <a:t>Demo:</a:t>
                </a:r>
              </a:p>
              <a:p>
                <a:pPr marL="0" lvl="0" indent="0" algn="l" rtl="0">
                  <a:lnSpc>
                    <a:spcPct val="90000"/>
                  </a:lnSpc>
                  <a:spcBef>
                    <a:spcPts val="0"/>
                  </a:spcBef>
                  <a:spcAft>
                    <a:spcPts val="1600"/>
                  </a:spcAft>
                  <a:buSzPts val="1300"/>
                  <a:buNone/>
                </a:pPr>
                <a:r>
                  <a:rPr lang="fr-FR" sz="1800"/>
                  <a:t>	x = np.arange(0, 30)</a:t>
                </a:r>
              </a:p>
              <a:p>
                <a:pPr marL="0" lvl="0" indent="0" algn="l" rtl="0">
                  <a:lnSpc>
                    <a:spcPct val="90000"/>
                  </a:lnSpc>
                  <a:spcBef>
                    <a:spcPts val="0"/>
                  </a:spcBef>
                  <a:spcAft>
                    <a:spcPts val="1600"/>
                  </a:spcAft>
                  <a:buSzPts val="1300"/>
                  <a:buNone/>
                </a:pPr>
                <a:r>
                  <a:rPr lang="fr-FR" sz="1800"/>
                  <a:t>	y = [3, 4, 5, 7, 10, 8, 9, 10, 10, 23, 27, 44, 50, 63, 67, 60, 62, 70, 75, 88, 81, 87, 95, 100, 108, 135, 151, 160, 169, 179]</a:t>
                </a:r>
                <a:endParaRPr sz="1800"/>
              </a:p>
            </p:txBody>
          </p:sp>
        </mc:Choice>
        <mc:Fallback>
          <p:sp>
            <p:nvSpPr>
              <p:cNvPr id="159" name="Google Shape;159;p11"/>
              <p:cNvSpPr txBox="1">
                <a:spLocks noGrp="1" noRot="1" noChangeAspect="1" noMove="1" noResize="1" noEditPoints="1" noAdjustHandles="1" noChangeArrowheads="1" noChangeShapeType="1" noTextEdit="1"/>
              </p:cNvSpPr>
              <p:nvPr>
                <p:ph type="body" idx="1"/>
              </p:nvPr>
            </p:nvSpPr>
            <p:spPr>
              <a:xfrm>
                <a:off x="411887" y="1255852"/>
                <a:ext cx="4969677" cy="2911200"/>
              </a:xfrm>
              <a:prstGeom prst="rect">
                <a:avLst/>
              </a:prstGeom>
              <a:blipFill>
                <a:blip r:embed="rId3"/>
                <a:stretch>
                  <a:fillRect l="-1104"/>
                </a:stretch>
              </a:blipFill>
              <a:ln>
                <a:noFill/>
              </a:ln>
            </p:spPr>
            <p:txBody>
              <a:bodyPr/>
              <a:lstStyle/>
              <a:p>
                <a:r>
                  <a:rPr lang="en-US">
                    <a:noFill/>
                  </a:rPr>
                  <a:t> </a:t>
                </a:r>
              </a:p>
            </p:txBody>
          </p:sp>
        </mc:Fallback>
      </mc:AlternateContent>
      <p:sp>
        <p:nvSpPr>
          <p:cNvPr id="2" name="Rectangle 1">
            <a:extLst>
              <a:ext uri="{FF2B5EF4-FFF2-40B4-BE49-F238E27FC236}">
                <a16:creationId xmlns:a16="http://schemas.microsoft.com/office/drawing/2014/main" id="{37646F01-BD36-47E3-942C-86F4BF9B66CF}"/>
              </a:ext>
            </a:extLst>
          </p:cNvPr>
          <p:cNvSpPr/>
          <p:nvPr/>
        </p:nvSpPr>
        <p:spPr>
          <a:xfrm>
            <a:off x="6261019" y="1683195"/>
            <a:ext cx="1933636" cy="65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Đa thức hóa biến x</a:t>
            </a:r>
          </a:p>
        </p:txBody>
      </p:sp>
      <p:sp>
        <p:nvSpPr>
          <p:cNvPr id="5" name="Rectangle 4">
            <a:extLst>
              <a:ext uri="{FF2B5EF4-FFF2-40B4-BE49-F238E27FC236}">
                <a16:creationId xmlns:a16="http://schemas.microsoft.com/office/drawing/2014/main" id="{E68D85A9-9D54-4E8A-922C-505789787CB0}"/>
              </a:ext>
            </a:extLst>
          </p:cNvPr>
          <p:cNvSpPr/>
          <p:nvPr/>
        </p:nvSpPr>
        <p:spPr>
          <a:xfrm>
            <a:off x="6261019" y="2907249"/>
            <a:ext cx="1933636" cy="65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Hồi quy tuyến tính</a:t>
            </a:r>
          </a:p>
        </p:txBody>
      </p:sp>
      <p:sp>
        <p:nvSpPr>
          <p:cNvPr id="3" name="Oval 2">
            <a:extLst>
              <a:ext uri="{FF2B5EF4-FFF2-40B4-BE49-F238E27FC236}">
                <a16:creationId xmlns:a16="http://schemas.microsoft.com/office/drawing/2014/main" id="{687AD7CB-298A-4EB7-B353-CE733CF97F3C}"/>
              </a:ext>
            </a:extLst>
          </p:cNvPr>
          <p:cNvSpPr/>
          <p:nvPr/>
        </p:nvSpPr>
        <p:spPr>
          <a:xfrm>
            <a:off x="6884209" y="937697"/>
            <a:ext cx="693080" cy="4484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A178468-9449-4128-908E-A75EBE00E182}"/>
              </a:ext>
            </a:extLst>
          </p:cNvPr>
          <p:cNvCxnSpPr>
            <a:stCxn id="3" idx="4"/>
            <a:endCxn id="2" idx="0"/>
          </p:cNvCxnSpPr>
          <p:nvPr/>
        </p:nvCxnSpPr>
        <p:spPr>
          <a:xfrm flipH="1">
            <a:off x="7227837" y="1386161"/>
            <a:ext cx="2912" cy="2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1137A91-1324-4B04-BCA6-A86E5D368FC2}"/>
              </a:ext>
            </a:extLst>
          </p:cNvPr>
          <p:cNvCxnSpPr>
            <a:cxnSpLocks/>
            <a:stCxn id="2" idx="2"/>
            <a:endCxn id="5" idx="0"/>
          </p:cNvCxnSpPr>
          <p:nvPr/>
        </p:nvCxnSpPr>
        <p:spPr>
          <a:xfrm>
            <a:off x="7227837" y="2335506"/>
            <a:ext cx="0" cy="571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573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2"/>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t>Linear Regression with multiple variables</a:t>
            </a:r>
            <a:endParaRPr/>
          </a:p>
        </p:txBody>
      </p:sp>
      <p:sp>
        <p:nvSpPr>
          <p:cNvPr id="166" name="Google Shape;166;p1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30200" algn="l" rtl="0">
              <a:lnSpc>
                <a:spcPct val="90000"/>
              </a:lnSpc>
              <a:spcBef>
                <a:spcPts val="0"/>
              </a:spcBef>
              <a:spcAft>
                <a:spcPts val="0"/>
              </a:spcAft>
              <a:buSzPts val="1600"/>
              <a:buChar char="●"/>
            </a:pPr>
            <a:r>
              <a:rPr lang="en-GB" sz="1600"/>
              <a:t>Hồi quy tuyến tính đa biến: mô hình có số biến nhiều hơn 1 dùng để dự đoán biến đích (output )</a:t>
            </a:r>
            <a:endParaRPr/>
          </a:p>
          <a:p>
            <a:pPr marL="127000" lvl="0" indent="0" algn="l" rtl="0">
              <a:lnSpc>
                <a:spcPct val="90000"/>
              </a:lnSpc>
              <a:spcBef>
                <a:spcPts val="0"/>
              </a:spcBef>
              <a:spcAft>
                <a:spcPts val="0"/>
              </a:spcAft>
              <a:buSzPts val="1600"/>
              <a:buNone/>
            </a:pPr>
            <a:r>
              <a:rPr lang="en-GB" sz="1600"/>
              <a:t>			</a:t>
            </a:r>
            <a:endParaRPr/>
          </a:p>
          <a:p>
            <a:pPr marL="127000" lvl="0" indent="0" algn="l" rtl="0">
              <a:lnSpc>
                <a:spcPct val="90000"/>
              </a:lnSpc>
              <a:spcBef>
                <a:spcPts val="0"/>
              </a:spcBef>
              <a:spcAft>
                <a:spcPts val="0"/>
              </a:spcAft>
              <a:buSzPts val="1600"/>
              <a:buNone/>
            </a:pPr>
            <a:r>
              <a:rPr lang="en-GB" sz="1600"/>
              <a:t>		y = w</a:t>
            </a:r>
            <a:r>
              <a:rPr lang="en-GB" sz="1600" baseline="-25000"/>
              <a:t>0</a:t>
            </a:r>
            <a:r>
              <a:rPr lang="en-GB" sz="1600"/>
              <a:t> + w</a:t>
            </a:r>
            <a:r>
              <a:rPr lang="en-GB" sz="1600" baseline="-25000"/>
              <a:t>1</a:t>
            </a:r>
            <a:r>
              <a:rPr lang="en-GB" sz="1600"/>
              <a:t>x</a:t>
            </a:r>
            <a:r>
              <a:rPr lang="en-GB" sz="1600" baseline="-25000"/>
              <a:t>1</a:t>
            </a:r>
            <a:r>
              <a:rPr lang="en-GB" sz="1600"/>
              <a:t> + w</a:t>
            </a:r>
            <a:r>
              <a:rPr lang="en-GB" sz="1600" baseline="-25000"/>
              <a:t>2</a:t>
            </a:r>
            <a:r>
              <a:rPr lang="en-GB" sz="1600"/>
              <a:t>x</a:t>
            </a:r>
            <a:r>
              <a:rPr lang="en-GB" sz="1600" baseline="-25000"/>
              <a:t>2</a:t>
            </a:r>
            <a:r>
              <a:rPr lang="en-GB" sz="1600"/>
              <a:t> + …+ w</a:t>
            </a:r>
            <a:r>
              <a:rPr lang="en-GB" sz="1600" baseline="-25000"/>
              <a:t>n</a:t>
            </a:r>
            <a:r>
              <a:rPr lang="en-GB" sz="1600"/>
              <a:t>x</a:t>
            </a:r>
            <a:r>
              <a:rPr lang="en-GB" sz="1600" baseline="-25000"/>
              <a:t>n</a:t>
            </a:r>
            <a:endParaRPr sz="1600" baseline="-25000"/>
          </a:p>
          <a:p>
            <a:pPr marL="127000" lvl="0" indent="0" algn="l" rtl="0">
              <a:lnSpc>
                <a:spcPct val="90000"/>
              </a:lnSpc>
              <a:spcBef>
                <a:spcPts val="0"/>
              </a:spcBef>
              <a:spcAft>
                <a:spcPts val="0"/>
              </a:spcAft>
              <a:buSzPts val="1600"/>
              <a:buNone/>
            </a:pPr>
            <a:endParaRPr sz="1600"/>
          </a:p>
          <a:p>
            <a:pPr marL="457200" lvl="0" indent="-330200" algn="l" rtl="0">
              <a:lnSpc>
                <a:spcPct val="90000"/>
              </a:lnSpc>
              <a:spcBef>
                <a:spcPts val="0"/>
              </a:spcBef>
              <a:spcAft>
                <a:spcPts val="0"/>
              </a:spcAft>
              <a:buSzPts val="1600"/>
              <a:buChar char="●"/>
            </a:pPr>
            <a:r>
              <a:rPr lang="en-GB" sz="1600"/>
              <a:t>Loss function:</a:t>
            </a:r>
            <a:endParaRPr/>
          </a:p>
          <a:p>
            <a:pPr marL="457200" lvl="0" indent="-228600" algn="l" rtl="0">
              <a:lnSpc>
                <a:spcPct val="90000"/>
              </a:lnSpc>
              <a:spcBef>
                <a:spcPts val="0"/>
              </a:spcBef>
              <a:spcAft>
                <a:spcPts val="0"/>
              </a:spcAft>
              <a:buSzPts val="1600"/>
              <a:buNone/>
            </a:pPr>
            <a:endParaRPr sz="1600"/>
          </a:p>
          <a:p>
            <a:pPr marL="457200" lvl="0" indent="-228600" algn="l" rtl="0">
              <a:lnSpc>
                <a:spcPct val="90000"/>
              </a:lnSpc>
              <a:spcBef>
                <a:spcPts val="0"/>
              </a:spcBef>
              <a:spcAft>
                <a:spcPts val="0"/>
              </a:spcAft>
              <a:buSzPts val="1600"/>
              <a:buNone/>
            </a:pPr>
            <a:endParaRPr sz="1600"/>
          </a:p>
          <a:p>
            <a:pPr marL="457200" lvl="0" indent="-228600" algn="l" rtl="0">
              <a:lnSpc>
                <a:spcPct val="90000"/>
              </a:lnSpc>
              <a:spcBef>
                <a:spcPts val="0"/>
              </a:spcBef>
              <a:spcAft>
                <a:spcPts val="0"/>
              </a:spcAft>
              <a:buSzPts val="1600"/>
              <a:buNone/>
            </a:pPr>
            <a:endParaRPr sz="1600"/>
          </a:p>
          <a:p>
            <a:pPr marL="0" lvl="0" indent="0" algn="ctr" rtl="0">
              <a:lnSpc>
                <a:spcPct val="90000"/>
              </a:lnSpc>
              <a:spcBef>
                <a:spcPts val="1600"/>
              </a:spcBef>
              <a:spcAft>
                <a:spcPts val="1600"/>
              </a:spcAft>
              <a:buSzPts val="1300"/>
              <a:buNone/>
            </a:pPr>
            <a:endParaRPr sz="1600"/>
          </a:p>
        </p:txBody>
      </p:sp>
      <p:pic>
        <p:nvPicPr>
          <p:cNvPr id="167" name="Google Shape;167;p12"/>
          <p:cNvPicPr preferRelativeResize="0"/>
          <p:nvPr/>
        </p:nvPicPr>
        <p:blipFill rotWithShape="1">
          <a:blip r:embed="rId3">
            <a:alphaModFix/>
          </a:blip>
          <a:srcRect/>
          <a:stretch/>
        </p:blipFill>
        <p:spPr>
          <a:xfrm>
            <a:off x="3169310" y="3476946"/>
            <a:ext cx="2867025" cy="133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t>Linear Regression with multiple variables</a:t>
            </a:r>
            <a:endParaRPr/>
          </a:p>
        </p:txBody>
      </p:sp>
      <p:sp>
        <p:nvSpPr>
          <p:cNvPr id="173" name="Google Shape;173;p1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30200" algn="l" rtl="0">
              <a:lnSpc>
                <a:spcPct val="90000"/>
              </a:lnSpc>
              <a:spcBef>
                <a:spcPts val="0"/>
              </a:spcBef>
              <a:spcAft>
                <a:spcPts val="0"/>
              </a:spcAft>
              <a:buSzPts val="1600"/>
              <a:buChar char="●"/>
            </a:pPr>
            <a:r>
              <a:rPr lang="en-GB" sz="1600"/>
              <a:t>Đạo hàm loss function:</a:t>
            </a:r>
            <a:endParaRPr/>
          </a:p>
          <a:p>
            <a:pPr marL="457200" lvl="0" indent="-228600" algn="l" rtl="0">
              <a:lnSpc>
                <a:spcPct val="90000"/>
              </a:lnSpc>
              <a:spcBef>
                <a:spcPts val="0"/>
              </a:spcBef>
              <a:spcAft>
                <a:spcPts val="0"/>
              </a:spcAft>
              <a:buSzPts val="1600"/>
              <a:buNone/>
            </a:pPr>
            <a:endParaRPr sz="1600" baseline="-25000"/>
          </a:p>
          <a:p>
            <a:pPr marL="457200" lvl="0" indent="-228600" algn="l" rtl="0">
              <a:lnSpc>
                <a:spcPct val="90000"/>
              </a:lnSpc>
              <a:spcBef>
                <a:spcPts val="0"/>
              </a:spcBef>
              <a:spcAft>
                <a:spcPts val="0"/>
              </a:spcAft>
              <a:buSzPts val="1600"/>
              <a:buNone/>
            </a:pPr>
            <a:endParaRPr sz="1600" baseline="-25000"/>
          </a:p>
          <a:p>
            <a:pPr marL="457200" lvl="0" indent="-228600" algn="l" rtl="0">
              <a:lnSpc>
                <a:spcPct val="90000"/>
              </a:lnSpc>
              <a:spcBef>
                <a:spcPts val="0"/>
              </a:spcBef>
              <a:spcAft>
                <a:spcPts val="0"/>
              </a:spcAft>
              <a:buSzPts val="1600"/>
              <a:buNone/>
            </a:pPr>
            <a:endParaRPr sz="1600" baseline="-25000"/>
          </a:p>
          <a:p>
            <a:pPr marL="457200" lvl="0" indent="-228600" algn="l" rtl="0">
              <a:lnSpc>
                <a:spcPct val="90000"/>
              </a:lnSpc>
              <a:spcBef>
                <a:spcPts val="0"/>
              </a:spcBef>
              <a:spcAft>
                <a:spcPts val="0"/>
              </a:spcAft>
              <a:buSzPts val="1600"/>
              <a:buNone/>
            </a:pPr>
            <a:endParaRPr sz="1600" baseline="-25000"/>
          </a:p>
          <a:p>
            <a:pPr marL="127000" lvl="0" indent="0" algn="l" rtl="0">
              <a:lnSpc>
                <a:spcPct val="90000"/>
              </a:lnSpc>
              <a:spcBef>
                <a:spcPts val="0"/>
              </a:spcBef>
              <a:spcAft>
                <a:spcPts val="0"/>
              </a:spcAft>
              <a:buSzPts val="1600"/>
              <a:buNone/>
            </a:pPr>
            <a:endParaRPr sz="1600" baseline="-25000"/>
          </a:p>
          <a:p>
            <a:pPr marL="457200" lvl="0" indent="-330200" algn="l" rtl="0">
              <a:lnSpc>
                <a:spcPct val="90000"/>
              </a:lnSpc>
              <a:spcBef>
                <a:spcPts val="0"/>
              </a:spcBef>
              <a:spcAft>
                <a:spcPts val="0"/>
              </a:spcAft>
              <a:buSzPts val="1600"/>
              <a:buChar char="●"/>
            </a:pPr>
            <a:r>
              <a:rPr lang="en-GB" sz="1600"/>
              <a:t>Nghiệm w:</a:t>
            </a:r>
            <a:endParaRPr sz="1600" baseline="-25000"/>
          </a:p>
          <a:p>
            <a:pPr marL="127000" lvl="0" indent="0" algn="l" rtl="0">
              <a:lnSpc>
                <a:spcPct val="90000"/>
              </a:lnSpc>
              <a:spcBef>
                <a:spcPts val="0"/>
              </a:spcBef>
              <a:spcAft>
                <a:spcPts val="0"/>
              </a:spcAft>
              <a:buSzPts val="1600"/>
              <a:buNone/>
            </a:pPr>
            <a:endParaRPr sz="1600"/>
          </a:p>
          <a:p>
            <a:pPr marL="457200" lvl="0" indent="-228600" algn="l" rtl="0">
              <a:lnSpc>
                <a:spcPct val="90000"/>
              </a:lnSpc>
              <a:spcBef>
                <a:spcPts val="0"/>
              </a:spcBef>
              <a:spcAft>
                <a:spcPts val="0"/>
              </a:spcAft>
              <a:buSzPts val="1600"/>
              <a:buNone/>
            </a:pPr>
            <a:endParaRPr sz="1600"/>
          </a:p>
          <a:p>
            <a:pPr marL="457200" lvl="0" indent="-228600" algn="l" rtl="0">
              <a:lnSpc>
                <a:spcPct val="90000"/>
              </a:lnSpc>
              <a:spcBef>
                <a:spcPts val="0"/>
              </a:spcBef>
              <a:spcAft>
                <a:spcPts val="0"/>
              </a:spcAft>
              <a:buSzPts val="1600"/>
              <a:buNone/>
            </a:pPr>
            <a:endParaRPr sz="1600"/>
          </a:p>
          <a:p>
            <a:pPr marL="0" lvl="0" indent="0" algn="ctr" rtl="0">
              <a:lnSpc>
                <a:spcPct val="90000"/>
              </a:lnSpc>
              <a:spcBef>
                <a:spcPts val="1600"/>
              </a:spcBef>
              <a:spcAft>
                <a:spcPts val="1600"/>
              </a:spcAft>
              <a:buSzPts val="1300"/>
              <a:buNone/>
            </a:pPr>
            <a:endParaRPr sz="1600"/>
          </a:p>
        </p:txBody>
      </p:sp>
      <p:pic>
        <p:nvPicPr>
          <p:cNvPr id="174" name="Google Shape;174;p13"/>
          <p:cNvPicPr preferRelativeResize="0"/>
          <p:nvPr/>
        </p:nvPicPr>
        <p:blipFill rotWithShape="1">
          <a:blip r:embed="rId3">
            <a:alphaModFix/>
          </a:blip>
          <a:srcRect/>
          <a:stretch/>
        </p:blipFill>
        <p:spPr>
          <a:xfrm>
            <a:off x="3423756" y="2035140"/>
            <a:ext cx="2152650" cy="723900"/>
          </a:xfrm>
          <a:prstGeom prst="rect">
            <a:avLst/>
          </a:prstGeom>
          <a:noFill/>
          <a:ln>
            <a:noFill/>
          </a:ln>
        </p:spPr>
      </p:pic>
      <p:pic>
        <p:nvPicPr>
          <p:cNvPr id="175" name="Google Shape;175;p13"/>
          <p:cNvPicPr preferRelativeResize="0"/>
          <p:nvPr/>
        </p:nvPicPr>
        <p:blipFill rotWithShape="1">
          <a:blip r:embed="rId4">
            <a:alphaModFix/>
          </a:blip>
          <a:srcRect/>
          <a:stretch/>
        </p:blipFill>
        <p:spPr>
          <a:xfrm>
            <a:off x="3347556" y="3347432"/>
            <a:ext cx="2305050" cy="542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1100"/>
              <a:buFont typeface="Arial"/>
              <a:buNone/>
            </a:pPr>
            <a:r>
              <a:rPr lang="en-GB"/>
              <a:t>Linear Regression with multiple variables</a:t>
            </a:r>
            <a:endParaRPr/>
          </a:p>
          <a:p>
            <a:pPr marL="0" lvl="0" indent="0" algn="l" rtl="0">
              <a:lnSpc>
                <a:spcPct val="90000"/>
              </a:lnSpc>
              <a:spcBef>
                <a:spcPts val="0"/>
              </a:spcBef>
              <a:spcAft>
                <a:spcPts val="0"/>
              </a:spcAft>
              <a:buSzPts val="2400"/>
              <a:buNone/>
            </a:pPr>
            <a:endParaRPr/>
          </a:p>
        </p:txBody>
      </p:sp>
      <p:graphicFrame>
        <p:nvGraphicFramePr>
          <p:cNvPr id="181" name="Google Shape;181;p14"/>
          <p:cNvGraphicFramePr/>
          <p:nvPr/>
        </p:nvGraphicFramePr>
        <p:xfrm>
          <a:off x="1432075" y="823300"/>
          <a:ext cx="5907600" cy="4191000"/>
        </p:xfrm>
        <a:graphic>
          <a:graphicData uri="http://schemas.openxmlformats.org/drawingml/2006/table">
            <a:tbl>
              <a:tblPr>
                <a:noFill/>
                <a:tableStyleId>{E645E239-BFCD-44A3-9EC9-2298A370ECF5}</a:tableStyleId>
              </a:tblPr>
              <a:tblGrid>
                <a:gridCol w="1476900">
                  <a:extLst>
                    <a:ext uri="{9D8B030D-6E8A-4147-A177-3AD203B41FA5}">
                      <a16:colId xmlns:a16="http://schemas.microsoft.com/office/drawing/2014/main" val="20000"/>
                    </a:ext>
                  </a:extLst>
                </a:gridCol>
                <a:gridCol w="1476900">
                  <a:extLst>
                    <a:ext uri="{9D8B030D-6E8A-4147-A177-3AD203B41FA5}">
                      <a16:colId xmlns:a16="http://schemas.microsoft.com/office/drawing/2014/main" val="20001"/>
                    </a:ext>
                  </a:extLst>
                </a:gridCol>
                <a:gridCol w="1476900">
                  <a:extLst>
                    <a:ext uri="{9D8B030D-6E8A-4147-A177-3AD203B41FA5}">
                      <a16:colId xmlns:a16="http://schemas.microsoft.com/office/drawing/2014/main" val="20002"/>
                    </a:ext>
                  </a:extLst>
                </a:gridCol>
                <a:gridCol w="1476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Kích thước (m2)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Số phòng ngủ</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Số tầng</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Giá ($1000)</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2100 </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GB" sz="1050" u="none" strike="noStrike" cap="none">
                          <a:solidFill>
                            <a:schemeClr val="dk1"/>
                          </a:solidFill>
                        </a:rPr>
                        <a:t> 5 </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460</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1416</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3</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232</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1534</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3</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315</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852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178</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1600</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3</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329</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1985</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5</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420</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1535</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4</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330</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1050</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195</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2300</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4</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450</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09"/>
                  </a:ext>
                </a:extLst>
              </a:tr>
              <a:tr h="3810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1200</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3</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a:t>
                      </a:r>
                      <a:endParaRPr sz="105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solidFill>
                            <a:schemeClr val="dk1"/>
                          </a:solidFill>
                        </a:rPr>
                        <a:t>250</a:t>
                      </a:r>
                      <a:endParaRPr sz="1050" u="none" strike="noStrike" cap="none">
                        <a:solidFill>
                          <a:schemeClr val="dk1"/>
                        </a:solidFill>
                      </a:endParaRPr>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t>Chuẩn hóa dữ liệu</a:t>
            </a:r>
            <a:endParaRPr/>
          </a:p>
        </p:txBody>
      </p:sp>
      <p:sp>
        <p:nvSpPr>
          <p:cNvPr id="187" name="Google Shape;187;p15"/>
          <p:cNvSpPr txBox="1">
            <a:spLocks noGrp="1"/>
          </p:cNvSpPr>
          <p:nvPr>
            <p:ph type="body" idx="1"/>
          </p:nvPr>
        </p:nvSpPr>
        <p:spPr>
          <a:xfrm>
            <a:off x="580913" y="1236268"/>
            <a:ext cx="3510806" cy="3471883"/>
          </a:xfrm>
          <a:prstGeom prst="rect">
            <a:avLst/>
          </a:prstGeom>
          <a:noFill/>
          <a:ln>
            <a:noFill/>
          </a:ln>
        </p:spPr>
        <p:txBody>
          <a:bodyPr spcFirstLastPara="1" wrap="square" lIns="91425" tIns="91425" rIns="91425" bIns="91425" anchor="t" anchorCtr="0">
            <a:noAutofit/>
          </a:bodyPr>
          <a:lstStyle/>
          <a:p>
            <a:pPr marL="285750" lvl="0" indent="-285750" algn="l" rtl="0">
              <a:lnSpc>
                <a:spcPct val="90000"/>
              </a:lnSpc>
              <a:spcBef>
                <a:spcPts val="0"/>
              </a:spcBef>
              <a:spcAft>
                <a:spcPts val="0"/>
              </a:spcAft>
              <a:buSzPts val="1300"/>
              <a:buChar char="●"/>
            </a:pPr>
            <a:r>
              <a:rPr lang="en-GB" sz="1600"/>
              <a:t>Tạo biến thức bậc:</a:t>
            </a:r>
            <a:endParaRPr/>
          </a:p>
          <a:p>
            <a:pPr marL="0" lvl="0" indent="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endParaRPr lang="en-US" sz="1600"/>
          </a:p>
          <a:p>
            <a:pPr marL="0" lvl="0" indent="0" algn="l" rtl="0">
              <a:lnSpc>
                <a:spcPct val="90000"/>
              </a:lnSpc>
              <a:spcBef>
                <a:spcPts val="0"/>
              </a:spcBef>
              <a:spcAft>
                <a:spcPts val="0"/>
              </a:spcAft>
              <a:buSzPts val="1300"/>
              <a:buNone/>
            </a:pPr>
            <a:endParaRPr lang="en-US" sz="1600"/>
          </a:p>
          <a:p>
            <a:pPr marL="0" lvl="0" indent="0" algn="l" rtl="0">
              <a:lnSpc>
                <a:spcPct val="90000"/>
              </a:lnSpc>
              <a:spcBef>
                <a:spcPts val="0"/>
              </a:spcBef>
              <a:spcAft>
                <a:spcPts val="0"/>
              </a:spcAft>
              <a:buSzPts val="1300"/>
              <a:buNone/>
            </a:pPr>
            <a:endParaRPr lang="en-US" sz="1600"/>
          </a:p>
          <a:p>
            <a:pPr marL="0" lvl="0" indent="0" algn="l" rtl="0">
              <a:lnSpc>
                <a:spcPct val="90000"/>
              </a:lnSpc>
              <a:spcBef>
                <a:spcPts val="0"/>
              </a:spcBef>
              <a:spcAft>
                <a:spcPts val="0"/>
              </a:spcAft>
              <a:buSzPts val="1300"/>
              <a:buNone/>
            </a:pPr>
            <a:endParaRPr sz="1600"/>
          </a:p>
          <a:p>
            <a:pPr marL="0" lvl="0" indent="0" algn="l" rtl="0">
              <a:lnSpc>
                <a:spcPct val="90000"/>
              </a:lnSpc>
              <a:spcBef>
                <a:spcPts val="1600"/>
              </a:spcBef>
              <a:spcAft>
                <a:spcPts val="1600"/>
              </a:spcAft>
              <a:buSzPts val="1300"/>
              <a:buNone/>
            </a:pPr>
            <a:r>
              <a:rPr lang="en-GB" sz="1600"/>
              <a:t>Áp dụng đối với các biến định tính có phân biệt thứ bậc</a:t>
            </a:r>
            <a:endParaRPr sz="1600"/>
          </a:p>
        </p:txBody>
      </p:sp>
      <p:pic>
        <p:nvPicPr>
          <p:cNvPr id="188" name="Google Shape;188;p15"/>
          <p:cNvPicPr preferRelativeResize="0"/>
          <p:nvPr/>
        </p:nvPicPr>
        <p:blipFill rotWithShape="1">
          <a:blip r:embed="rId3">
            <a:alphaModFix/>
          </a:blip>
          <a:srcRect/>
          <a:stretch/>
        </p:blipFill>
        <p:spPr>
          <a:xfrm>
            <a:off x="710641" y="1827800"/>
            <a:ext cx="3251349" cy="1814672"/>
          </a:xfrm>
          <a:prstGeom prst="rect">
            <a:avLst/>
          </a:prstGeom>
          <a:noFill/>
          <a:ln>
            <a:noFill/>
          </a:ln>
        </p:spPr>
      </p:pic>
      <p:pic>
        <p:nvPicPr>
          <p:cNvPr id="189" name="Google Shape;189;p15"/>
          <p:cNvPicPr preferRelativeResize="0"/>
          <p:nvPr/>
        </p:nvPicPr>
        <p:blipFill rotWithShape="1">
          <a:blip r:embed="rId4">
            <a:alphaModFix/>
          </a:blip>
          <a:srcRect/>
          <a:stretch/>
        </p:blipFill>
        <p:spPr>
          <a:xfrm>
            <a:off x="4977705" y="1827800"/>
            <a:ext cx="2807002" cy="1766856"/>
          </a:xfrm>
          <a:prstGeom prst="rect">
            <a:avLst/>
          </a:prstGeom>
          <a:noFill/>
          <a:ln>
            <a:noFill/>
          </a:ln>
        </p:spPr>
      </p:pic>
      <p:sp>
        <p:nvSpPr>
          <p:cNvPr id="190" name="Google Shape;190;p15"/>
          <p:cNvSpPr txBox="1"/>
          <p:nvPr/>
        </p:nvSpPr>
        <p:spPr>
          <a:xfrm>
            <a:off x="4977705" y="1236268"/>
            <a:ext cx="3510806" cy="3086415"/>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lt1"/>
              </a:buClr>
              <a:buSzPts val="1300"/>
              <a:buFont typeface="Lato"/>
              <a:buChar char="●"/>
            </a:pPr>
            <a:r>
              <a:rPr lang="en-GB" sz="1600" b="0" i="0" u="none" strike="noStrike" cap="none">
                <a:solidFill>
                  <a:schemeClr val="dk1"/>
                </a:solidFill>
                <a:latin typeface="Lato"/>
                <a:ea typeface="Lato"/>
                <a:cs typeface="Lato"/>
                <a:sym typeface="Lato"/>
              </a:rPr>
              <a:t>Onehot coding:</a:t>
            </a:r>
            <a:endParaRPr/>
          </a:p>
          <a:p>
            <a:pPr marL="0" marR="0" lvl="0" indent="0" algn="l" rtl="0">
              <a:lnSpc>
                <a:spcPct val="115000"/>
              </a:lnSpc>
              <a:spcBef>
                <a:spcPts val="0"/>
              </a:spcBef>
              <a:spcAft>
                <a:spcPts val="0"/>
              </a:spcAft>
              <a:buClr>
                <a:schemeClr val="lt1"/>
              </a:buClr>
              <a:buSzPts val="1300"/>
              <a:buFont typeface="Lato"/>
              <a:buNone/>
            </a:pPr>
            <a:endParaRPr sz="1600" b="0" i="0" u="none" strike="noStrike" cap="none">
              <a:solidFill>
                <a:schemeClr val="dk1"/>
              </a:solidFill>
              <a:latin typeface="Lato"/>
              <a:ea typeface="Lato"/>
              <a:cs typeface="Lato"/>
              <a:sym typeface="Lato"/>
            </a:endParaRPr>
          </a:p>
          <a:p>
            <a:pPr marL="0" marR="0" lvl="0" indent="0" algn="l" rtl="0">
              <a:lnSpc>
                <a:spcPct val="115000"/>
              </a:lnSpc>
              <a:spcBef>
                <a:spcPts val="0"/>
              </a:spcBef>
              <a:spcAft>
                <a:spcPts val="0"/>
              </a:spcAft>
              <a:buClr>
                <a:schemeClr val="lt1"/>
              </a:buClr>
              <a:buSzPts val="1300"/>
              <a:buFont typeface="Lato"/>
              <a:buNone/>
            </a:pPr>
            <a:endParaRPr sz="1600" b="0" i="0" u="none" strike="noStrike" cap="none">
              <a:solidFill>
                <a:schemeClr val="dk1"/>
              </a:solidFill>
              <a:latin typeface="Lato"/>
              <a:ea typeface="Lato"/>
              <a:cs typeface="Lato"/>
              <a:sym typeface="Lato"/>
            </a:endParaRPr>
          </a:p>
          <a:p>
            <a:pPr marL="0" marR="0" lvl="0" indent="0" algn="l" rtl="0">
              <a:lnSpc>
                <a:spcPct val="115000"/>
              </a:lnSpc>
              <a:spcBef>
                <a:spcPts val="1600"/>
              </a:spcBef>
              <a:spcAft>
                <a:spcPts val="0"/>
              </a:spcAft>
              <a:buClr>
                <a:schemeClr val="lt1"/>
              </a:buClr>
              <a:buSzPts val="1300"/>
              <a:buFont typeface="Lato"/>
              <a:buNone/>
            </a:pPr>
            <a:endParaRPr sz="1600" b="0" i="0" u="none" strike="noStrike" cap="none">
              <a:solidFill>
                <a:schemeClr val="dk1"/>
              </a:solidFill>
              <a:latin typeface="Lato"/>
              <a:ea typeface="Lato"/>
              <a:cs typeface="Lato"/>
              <a:sym typeface="Lato"/>
            </a:endParaRPr>
          </a:p>
          <a:p>
            <a:pPr marL="0" marR="0" lvl="0" indent="0" algn="l" rtl="0">
              <a:lnSpc>
                <a:spcPct val="115000"/>
              </a:lnSpc>
              <a:spcBef>
                <a:spcPts val="3200"/>
              </a:spcBef>
              <a:spcAft>
                <a:spcPts val="0"/>
              </a:spcAft>
              <a:buClr>
                <a:schemeClr val="lt1"/>
              </a:buClr>
              <a:buSzPts val="1300"/>
              <a:buFont typeface="Lato"/>
              <a:buNone/>
            </a:pPr>
            <a:endParaRPr sz="1600" b="0" i="0" u="none" strike="noStrike" cap="none">
              <a:solidFill>
                <a:schemeClr val="dk1"/>
              </a:solidFill>
              <a:latin typeface="Lato"/>
              <a:ea typeface="Lato"/>
              <a:cs typeface="Lato"/>
              <a:sym typeface="Lato"/>
            </a:endParaRPr>
          </a:p>
          <a:p>
            <a:pPr marL="0" marR="0" lvl="0" indent="0" algn="l" rtl="0">
              <a:lnSpc>
                <a:spcPct val="115000"/>
              </a:lnSpc>
              <a:spcBef>
                <a:spcPts val="3200"/>
              </a:spcBef>
              <a:spcAft>
                <a:spcPts val="1600"/>
              </a:spcAft>
              <a:buClr>
                <a:schemeClr val="lt1"/>
              </a:buClr>
              <a:buSzPts val="1300"/>
              <a:buFont typeface="Lato"/>
              <a:buNone/>
            </a:pPr>
            <a:r>
              <a:rPr lang="en-GB" sz="1600" b="0" i="0" u="none" strike="noStrike" cap="none">
                <a:solidFill>
                  <a:schemeClr val="dk1"/>
                </a:solidFill>
                <a:latin typeface="Lato"/>
                <a:ea typeface="Lato"/>
                <a:cs typeface="Lato"/>
                <a:sym typeface="Lato"/>
              </a:rPr>
              <a:t>Áp dụng đối với các biến không có tính thứ bậc.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t>Chuẩn hóa dữ liệu</a:t>
            </a:r>
            <a:endParaRPr/>
          </a:p>
        </p:txBody>
      </p:sp>
      <p:sp>
        <p:nvSpPr>
          <p:cNvPr id="196" name="Google Shape;196;p16"/>
          <p:cNvSpPr txBox="1">
            <a:spLocks noGrp="1"/>
          </p:cNvSpPr>
          <p:nvPr>
            <p:ph type="body" idx="1"/>
          </p:nvPr>
        </p:nvSpPr>
        <p:spPr>
          <a:xfrm>
            <a:off x="580913" y="834390"/>
            <a:ext cx="8100750" cy="3873761"/>
          </a:xfrm>
          <a:prstGeom prst="rect">
            <a:avLst/>
          </a:prstGeom>
          <a:noFill/>
          <a:ln>
            <a:noFill/>
          </a:ln>
        </p:spPr>
        <p:txBody>
          <a:bodyPr spcFirstLastPara="1" wrap="square" lIns="91425" tIns="91425" rIns="91425" bIns="91425" anchor="t" anchorCtr="0">
            <a:noAutofit/>
          </a:bodyPr>
          <a:lstStyle/>
          <a:p>
            <a:pPr marL="285750" lvl="0" indent="-285750" algn="l" rtl="0">
              <a:lnSpc>
                <a:spcPct val="90000"/>
              </a:lnSpc>
              <a:spcBef>
                <a:spcPts val="0"/>
              </a:spcBef>
              <a:spcAft>
                <a:spcPts val="0"/>
              </a:spcAft>
              <a:buSzPts val="1300"/>
              <a:buChar char="●"/>
            </a:pPr>
            <a:r>
              <a:rPr lang="en-GB" sz="1600"/>
              <a:t>Một căn nhà có giá 2100$, số phòng ngủ 5, số tầng 1. Giá nhà được dự báo:</a:t>
            </a:r>
            <a:endParaRPr/>
          </a:p>
          <a:p>
            <a:pPr marL="285750" lvl="0" indent="-203200" algn="l" rtl="0">
              <a:lnSpc>
                <a:spcPct val="90000"/>
              </a:lnSpc>
              <a:spcBef>
                <a:spcPts val="0"/>
              </a:spcBef>
              <a:spcAft>
                <a:spcPts val="0"/>
              </a:spcAft>
              <a:buSzPts val="1300"/>
              <a:buNone/>
            </a:pPr>
            <a:endParaRPr sz="1600"/>
          </a:p>
          <a:p>
            <a:pPr marL="285750" lvl="0" indent="-20320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r>
              <a:rPr lang="en-GB" sz="1600"/>
              <a:t>=&gt; Khác biệt lớn trong range giữa các biến có thể làm giảm độ chính xác của mô hình trong một số trường hợp. </a:t>
            </a:r>
            <a:endParaRPr/>
          </a:p>
          <a:p>
            <a:pPr marL="285750" lvl="0" indent="-285750" algn="l" rtl="0">
              <a:lnSpc>
                <a:spcPct val="90000"/>
              </a:lnSpc>
              <a:spcBef>
                <a:spcPts val="0"/>
              </a:spcBef>
              <a:spcAft>
                <a:spcPts val="0"/>
              </a:spcAft>
              <a:buSzPts val="1300"/>
              <a:buChar char="●"/>
            </a:pPr>
            <a:r>
              <a:rPr lang="en-GB" sz="1600"/>
              <a:t>Giải pháp: chuẩn hóa dữ liệu về cùng range.</a:t>
            </a:r>
            <a:endParaRPr/>
          </a:p>
          <a:p>
            <a:pPr marL="285750" lvl="0" indent="-20320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r>
              <a:rPr lang="en-GB" sz="1600"/>
              <a:t>    Min max scale                           Standard scale                                 Unit length scale</a:t>
            </a:r>
            <a:endParaRPr/>
          </a:p>
          <a:p>
            <a:pPr marL="0" lvl="0" indent="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endParaRPr sz="1600"/>
          </a:p>
          <a:p>
            <a:pPr marL="0" lvl="0" indent="0" algn="l" rtl="0">
              <a:lnSpc>
                <a:spcPct val="90000"/>
              </a:lnSpc>
              <a:spcBef>
                <a:spcPts val="0"/>
              </a:spcBef>
              <a:spcAft>
                <a:spcPts val="0"/>
              </a:spcAft>
              <a:buSzPts val="1300"/>
              <a:buNone/>
            </a:pPr>
            <a:endParaRPr sz="1600"/>
          </a:p>
          <a:p>
            <a:pPr marL="285750" lvl="0" indent="-203200" algn="l" rtl="0">
              <a:lnSpc>
                <a:spcPct val="90000"/>
              </a:lnSpc>
              <a:spcBef>
                <a:spcPts val="0"/>
              </a:spcBef>
              <a:spcAft>
                <a:spcPts val="0"/>
              </a:spcAft>
              <a:buSzPts val="1300"/>
              <a:buNone/>
            </a:pPr>
            <a:endParaRPr sz="1600"/>
          </a:p>
          <a:p>
            <a:pPr marL="285750" lvl="0" indent="-285750" algn="l" rtl="0">
              <a:lnSpc>
                <a:spcPct val="90000"/>
              </a:lnSpc>
              <a:spcBef>
                <a:spcPts val="0"/>
              </a:spcBef>
              <a:spcAft>
                <a:spcPts val="0"/>
              </a:spcAft>
              <a:buSzPts val="1300"/>
              <a:buChar char="●"/>
            </a:pPr>
            <a:r>
              <a:rPr lang="en-GB" sz="1600"/>
              <a:t>Apply normalization trong linear regression.</a:t>
            </a:r>
            <a:endParaRPr/>
          </a:p>
        </p:txBody>
      </p:sp>
      <p:pic>
        <p:nvPicPr>
          <p:cNvPr id="197" name="Google Shape;197;p16"/>
          <p:cNvPicPr preferRelativeResize="0"/>
          <p:nvPr/>
        </p:nvPicPr>
        <p:blipFill rotWithShape="1">
          <a:blip r:embed="rId3">
            <a:alphaModFix/>
          </a:blip>
          <a:srcRect/>
          <a:stretch/>
        </p:blipFill>
        <p:spPr>
          <a:xfrm>
            <a:off x="3234908" y="1238772"/>
            <a:ext cx="2777272" cy="361950"/>
          </a:xfrm>
          <a:prstGeom prst="rect">
            <a:avLst/>
          </a:prstGeom>
          <a:noFill/>
          <a:ln>
            <a:noFill/>
          </a:ln>
        </p:spPr>
      </p:pic>
      <p:pic>
        <p:nvPicPr>
          <p:cNvPr id="198" name="Google Shape;198;p16"/>
          <p:cNvPicPr preferRelativeResize="0"/>
          <p:nvPr/>
        </p:nvPicPr>
        <p:blipFill rotWithShape="1">
          <a:blip r:embed="rId4">
            <a:alphaModFix/>
          </a:blip>
          <a:srcRect/>
          <a:stretch/>
        </p:blipFill>
        <p:spPr>
          <a:xfrm>
            <a:off x="770133" y="2771270"/>
            <a:ext cx="1620664" cy="628773"/>
          </a:xfrm>
          <a:prstGeom prst="rect">
            <a:avLst/>
          </a:prstGeom>
          <a:noFill/>
          <a:ln>
            <a:noFill/>
          </a:ln>
        </p:spPr>
      </p:pic>
      <p:pic>
        <p:nvPicPr>
          <p:cNvPr id="199" name="Google Shape;199;p16"/>
          <p:cNvPicPr preferRelativeResize="0"/>
          <p:nvPr/>
        </p:nvPicPr>
        <p:blipFill rotWithShape="1">
          <a:blip r:embed="rId5">
            <a:alphaModFix/>
          </a:blip>
          <a:srcRect/>
          <a:stretch/>
        </p:blipFill>
        <p:spPr>
          <a:xfrm>
            <a:off x="3332978" y="2643317"/>
            <a:ext cx="1644982" cy="658813"/>
          </a:xfrm>
          <a:prstGeom prst="rect">
            <a:avLst/>
          </a:prstGeom>
          <a:noFill/>
          <a:ln>
            <a:noFill/>
          </a:ln>
        </p:spPr>
      </p:pic>
      <p:pic>
        <p:nvPicPr>
          <p:cNvPr id="200" name="Google Shape;200;p16"/>
          <p:cNvPicPr preferRelativeResize="0"/>
          <p:nvPr/>
        </p:nvPicPr>
        <p:blipFill rotWithShape="1">
          <a:blip r:embed="rId6">
            <a:alphaModFix/>
          </a:blip>
          <a:srcRect/>
          <a:stretch/>
        </p:blipFill>
        <p:spPr>
          <a:xfrm>
            <a:off x="6594168" y="2663955"/>
            <a:ext cx="1620664" cy="638175"/>
          </a:xfrm>
          <a:prstGeom prst="rect">
            <a:avLst/>
          </a:prstGeom>
          <a:noFill/>
          <a:ln>
            <a:noFill/>
          </a:ln>
        </p:spPr>
      </p:pic>
      <p:pic>
        <p:nvPicPr>
          <p:cNvPr id="201" name="Google Shape;201;p16"/>
          <p:cNvPicPr preferRelativeResize="0"/>
          <p:nvPr/>
        </p:nvPicPr>
        <p:blipFill rotWithShape="1">
          <a:blip r:embed="rId7">
            <a:alphaModFix/>
          </a:blip>
          <a:srcRect/>
          <a:stretch/>
        </p:blipFill>
        <p:spPr>
          <a:xfrm>
            <a:off x="1250193" y="3858816"/>
            <a:ext cx="4929550" cy="2576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628650" y="119565"/>
            <a:ext cx="7886700" cy="610500"/>
          </a:xfrm>
          <a:prstGeom prst="rect">
            <a:avLst/>
          </a:prstGeom>
          <a:noFill/>
          <a:ln>
            <a:noFill/>
          </a:ln>
        </p:spPr>
        <p:txBody>
          <a:bodyPr spcFirstLastPara="1" wrap="square" lIns="68550" tIns="34275" rIns="68550" bIns="34275" anchor="ctr" anchorCtr="0">
            <a:noAutofit/>
          </a:bodyPr>
          <a:lstStyle/>
          <a:p>
            <a:pPr marL="0" lvl="0" indent="0" algn="l" rtl="0">
              <a:lnSpc>
                <a:spcPct val="90000"/>
              </a:lnSpc>
              <a:spcBef>
                <a:spcPts val="0"/>
              </a:spcBef>
              <a:spcAft>
                <a:spcPts val="0"/>
              </a:spcAft>
              <a:buClr>
                <a:schemeClr val="dk1"/>
              </a:buClr>
              <a:buSzPts val="1800"/>
              <a:buNone/>
            </a:pPr>
            <a:r>
              <a:rPr lang="en-GB"/>
              <a:t>Mục tiêu</a:t>
            </a:r>
            <a:endParaRPr/>
          </a:p>
        </p:txBody>
      </p:sp>
      <p:sp>
        <p:nvSpPr>
          <p:cNvPr id="97" name="Google Shape;97;p2"/>
          <p:cNvSpPr txBox="1">
            <a:spLocks noGrp="1"/>
          </p:cNvSpPr>
          <p:nvPr>
            <p:ph type="body" idx="1"/>
          </p:nvPr>
        </p:nvSpPr>
        <p:spPr>
          <a:xfrm>
            <a:off x="628650" y="840016"/>
            <a:ext cx="7886700" cy="3792600"/>
          </a:xfrm>
          <a:prstGeom prst="rect">
            <a:avLst/>
          </a:prstGeom>
          <a:noFill/>
          <a:ln>
            <a:noFill/>
          </a:ln>
        </p:spPr>
        <p:txBody>
          <a:bodyPr spcFirstLastPara="1" wrap="square" lIns="68550" tIns="34275" rIns="68550" bIns="34275" anchor="t" anchorCtr="0">
            <a:noAutofit/>
          </a:bodyPr>
          <a:lstStyle/>
          <a:p>
            <a:pPr marL="342900" lvl="0" indent="-257175" algn="l" rtl="0">
              <a:lnSpc>
                <a:spcPct val="150000"/>
              </a:lnSpc>
              <a:spcBef>
                <a:spcPts val="750"/>
              </a:spcBef>
              <a:spcAft>
                <a:spcPts val="0"/>
              </a:spcAft>
              <a:buSzPts val="1800"/>
              <a:buAutoNum type="arabicPeriod"/>
            </a:pPr>
            <a:r>
              <a:rPr lang="en-GB" sz="2000"/>
              <a:t>Định nghĩa hồi quy tuyến tính</a:t>
            </a:r>
          </a:p>
          <a:p>
            <a:pPr marL="342900" lvl="0" indent="-257175" algn="l" rtl="0">
              <a:lnSpc>
                <a:spcPct val="150000"/>
              </a:lnSpc>
              <a:spcBef>
                <a:spcPts val="750"/>
              </a:spcBef>
              <a:spcAft>
                <a:spcPts val="0"/>
              </a:spcAft>
              <a:buSzPts val="1800"/>
              <a:buAutoNum type="arabicPeriod"/>
            </a:pPr>
            <a:r>
              <a:rPr lang="en-GB" sz="2000"/>
              <a:t>Mục tiêu của mô hình hồi quy tuyến tính</a:t>
            </a:r>
          </a:p>
          <a:p>
            <a:pPr marL="342900" lvl="0" indent="-257175" algn="l" rtl="0">
              <a:lnSpc>
                <a:spcPct val="150000"/>
              </a:lnSpc>
              <a:spcBef>
                <a:spcPts val="0"/>
              </a:spcBef>
              <a:spcAft>
                <a:spcPts val="0"/>
              </a:spcAft>
              <a:buSzPts val="1800"/>
              <a:buAutoNum type="arabicPeriod"/>
            </a:pPr>
            <a:r>
              <a:rPr lang="en-GB" sz="2000"/>
              <a:t>Hồi quy tuyến tính đơn biến</a:t>
            </a:r>
            <a:endParaRPr sz="2000"/>
          </a:p>
          <a:p>
            <a:pPr marL="342900" lvl="0" indent="-257175" algn="l" rtl="0">
              <a:lnSpc>
                <a:spcPct val="150000"/>
              </a:lnSpc>
              <a:spcBef>
                <a:spcPts val="0"/>
              </a:spcBef>
              <a:spcAft>
                <a:spcPts val="0"/>
              </a:spcAft>
              <a:buSzPts val="1800"/>
              <a:buAutoNum type="arabicPeriod"/>
            </a:pPr>
            <a:r>
              <a:rPr lang="en-GB" sz="2000"/>
              <a:t>Hồi quy tuyến tính đa biến</a:t>
            </a:r>
            <a:endParaRPr sz="2000"/>
          </a:p>
          <a:p>
            <a:pPr marL="342900" lvl="0" indent="-257175" algn="l" rtl="0">
              <a:lnSpc>
                <a:spcPct val="150000"/>
              </a:lnSpc>
              <a:spcBef>
                <a:spcPts val="0"/>
              </a:spcBef>
              <a:spcAft>
                <a:spcPts val="0"/>
              </a:spcAft>
              <a:buSzPts val="1800"/>
              <a:buAutoNum type="arabicPeriod"/>
            </a:pPr>
            <a:r>
              <a:rPr lang="en-GB" sz="2000"/>
              <a:t>Ưu điểm và hạn chế của hồi quy tuyến tính</a:t>
            </a:r>
            <a:endParaRPr sz="2000"/>
          </a:p>
          <a:p>
            <a:pPr marL="342900" lvl="0" indent="-257175" algn="l" rtl="0">
              <a:lnSpc>
                <a:spcPct val="150000"/>
              </a:lnSpc>
              <a:spcBef>
                <a:spcPts val="0"/>
              </a:spcBef>
              <a:spcAft>
                <a:spcPts val="0"/>
              </a:spcAft>
              <a:buSzPts val="1800"/>
              <a:buAutoNum type="arabicPeriod"/>
            </a:pPr>
            <a:r>
              <a:rPr lang="en-GB" sz="2000"/>
              <a:t>Thực hành với Python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7"/>
          <p:cNvSpPr txBox="1">
            <a:spLocks noGrp="1"/>
          </p:cNvSpPr>
          <p:nvPr>
            <p:ph type="title"/>
          </p:nvPr>
        </p:nvSpPr>
        <p:spPr>
          <a:xfrm>
            <a:off x="628650" y="119565"/>
            <a:ext cx="7886700" cy="610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t>Ưu / nhược điểm</a:t>
            </a:r>
            <a:endParaRPr/>
          </a:p>
        </p:txBody>
      </p:sp>
      <p:sp>
        <p:nvSpPr>
          <p:cNvPr id="207" name="Google Shape;207;p17"/>
          <p:cNvSpPr txBox="1">
            <a:spLocks noGrp="1"/>
          </p:cNvSpPr>
          <p:nvPr>
            <p:ph type="body" idx="1"/>
          </p:nvPr>
        </p:nvSpPr>
        <p:spPr>
          <a:xfrm>
            <a:off x="628650" y="840016"/>
            <a:ext cx="7886700" cy="3792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sz="1800"/>
              <a:t>Ưu điểm</a:t>
            </a:r>
            <a:endParaRPr sz="1800"/>
          </a:p>
          <a:p>
            <a:pPr marL="685800" lvl="1" indent="-257175" algn="l" rtl="0">
              <a:lnSpc>
                <a:spcPct val="115000"/>
              </a:lnSpc>
              <a:spcBef>
                <a:spcPts val="0"/>
              </a:spcBef>
              <a:spcAft>
                <a:spcPts val="0"/>
              </a:spcAft>
              <a:buSzPts val="1800"/>
              <a:buChar char="○"/>
            </a:pPr>
            <a:r>
              <a:rPr lang="en-GB" sz="1600"/>
              <a:t>Mô hình đơn giản, dễ hiểu</a:t>
            </a:r>
            <a:endParaRPr sz="1600"/>
          </a:p>
          <a:p>
            <a:pPr marL="685800" lvl="1" indent="-257175" algn="l" rtl="0">
              <a:lnSpc>
                <a:spcPct val="115000"/>
              </a:lnSpc>
              <a:spcBef>
                <a:spcPts val="0"/>
              </a:spcBef>
              <a:spcAft>
                <a:spcPts val="0"/>
              </a:spcAft>
              <a:buSzPts val="1800"/>
              <a:buChar char="○"/>
            </a:pPr>
            <a:r>
              <a:rPr lang="en-GB" sz="1600"/>
              <a:t>Dự báo được các biến liên tục</a:t>
            </a:r>
            <a:endParaRPr sz="1600"/>
          </a:p>
          <a:p>
            <a:pPr marL="685800" lvl="1" indent="-257175" algn="l" rtl="0">
              <a:lnSpc>
                <a:spcPct val="115000"/>
              </a:lnSpc>
              <a:spcBef>
                <a:spcPts val="0"/>
              </a:spcBef>
              <a:spcAft>
                <a:spcPts val="0"/>
              </a:spcAft>
              <a:buSzPts val="1800"/>
              <a:buChar char="○"/>
            </a:pPr>
            <a:r>
              <a:rPr lang="en-GB" sz="1600"/>
              <a:t>Lời giải cho nghiệm tối ưu đơn giản</a:t>
            </a:r>
            <a:endParaRPr sz="1600"/>
          </a:p>
          <a:p>
            <a:pPr marL="685800" lvl="1" indent="-257175" algn="l" rtl="0">
              <a:lnSpc>
                <a:spcPct val="115000"/>
              </a:lnSpc>
              <a:spcBef>
                <a:spcPts val="0"/>
              </a:spcBef>
              <a:spcAft>
                <a:spcPts val="0"/>
              </a:spcAft>
              <a:buSzPts val="1800"/>
              <a:buChar char="○"/>
            </a:pPr>
            <a:r>
              <a:rPr lang="en-GB" sz="1600"/>
              <a:t>Dễ diễn giải mô hình thông qua hệ số hồi qui</a:t>
            </a:r>
            <a:endParaRPr sz="1600"/>
          </a:p>
          <a:p>
            <a:pPr marL="342900" lvl="0" indent="-244475" algn="l" rtl="0">
              <a:lnSpc>
                <a:spcPct val="115000"/>
              </a:lnSpc>
              <a:spcBef>
                <a:spcPts val="0"/>
              </a:spcBef>
              <a:spcAft>
                <a:spcPts val="0"/>
              </a:spcAft>
              <a:buSzPts val="1600"/>
              <a:buChar char="●"/>
            </a:pPr>
            <a:r>
              <a:rPr lang="en-GB" sz="1600"/>
              <a:t>Nhược điểm</a:t>
            </a:r>
            <a:endParaRPr sz="1600"/>
          </a:p>
          <a:p>
            <a:pPr marL="685800" lvl="1" indent="-244475" algn="l" rtl="0">
              <a:lnSpc>
                <a:spcPct val="115000"/>
              </a:lnSpc>
              <a:spcBef>
                <a:spcPts val="0"/>
              </a:spcBef>
              <a:spcAft>
                <a:spcPts val="0"/>
              </a:spcAft>
              <a:buSzPts val="1600"/>
              <a:buChar char="○"/>
            </a:pPr>
            <a:r>
              <a:rPr lang="en-GB" sz="1600"/>
              <a:t>Mô hình đơn giản nên không linh hoạt nếu biểu diễn được các quan hệ dữ liệu phức tạp.</a:t>
            </a:r>
            <a:endParaRPr sz="1600"/>
          </a:p>
          <a:p>
            <a:pPr marL="685800" lvl="1" indent="-244475" algn="l" rtl="0">
              <a:lnSpc>
                <a:spcPct val="115000"/>
              </a:lnSpc>
              <a:spcBef>
                <a:spcPts val="0"/>
              </a:spcBef>
              <a:spcAft>
                <a:spcPts val="0"/>
              </a:spcAft>
              <a:buSzPts val="1600"/>
              <a:buChar char="○"/>
            </a:pPr>
            <a:r>
              <a:rPr lang="en-GB" sz="1600"/>
              <a:t>Rất nhạy cảm với dữ liệu ngoại lai (nhiễu) </a:t>
            </a:r>
          </a:p>
          <a:p>
            <a:pPr marL="685800" lvl="1" indent="-244475" algn="l" rtl="0">
              <a:lnSpc>
                <a:spcPct val="115000"/>
              </a:lnSpc>
              <a:spcBef>
                <a:spcPts val="0"/>
              </a:spcBef>
              <a:spcAft>
                <a:spcPts val="0"/>
              </a:spcAft>
              <a:buSzPts val="1600"/>
              <a:buChar char="○"/>
            </a:pPr>
            <a:r>
              <a:rPr lang="en-GB" sz="1600"/>
              <a:t>Underfitting và Overfitting</a:t>
            </a:r>
          </a:p>
          <a:p>
            <a:pPr marL="685800" lvl="1" indent="-244475" algn="l" rtl="0">
              <a:lnSpc>
                <a:spcPct val="115000"/>
              </a:lnSpc>
              <a:spcBef>
                <a:spcPts val="0"/>
              </a:spcBef>
              <a:spcAft>
                <a:spcPts val="0"/>
              </a:spcAft>
              <a:buSzPts val="1600"/>
              <a:buChar char="○"/>
            </a:pPr>
            <a:r>
              <a:rPr lang="en-GB" sz="1600"/>
              <a:t>Chú ý đến đoạn reshape và đa thức hóa</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33bf02c3da_0_0"/>
          <p:cNvSpPr txBox="1">
            <a:spLocks noGrp="1"/>
          </p:cNvSpPr>
          <p:nvPr>
            <p:ph type="title"/>
          </p:nvPr>
        </p:nvSpPr>
        <p:spPr>
          <a:xfrm>
            <a:off x="628650" y="119564"/>
            <a:ext cx="7886700" cy="610800"/>
          </a:xfrm>
          <a:prstGeom prst="rect">
            <a:avLst/>
          </a:prstGeom>
          <a:noFill/>
          <a:ln>
            <a:noFill/>
          </a:ln>
        </p:spPr>
        <p:txBody>
          <a:bodyPr spcFirstLastPara="1" wrap="square" lIns="68550" tIns="34275" rIns="68550" bIns="34275" anchor="ctr" anchorCtr="0">
            <a:noAutofit/>
          </a:bodyPr>
          <a:lstStyle/>
          <a:p>
            <a:pPr marL="0" lvl="0" indent="0" algn="l" rtl="0">
              <a:lnSpc>
                <a:spcPct val="90000"/>
              </a:lnSpc>
              <a:spcBef>
                <a:spcPts val="0"/>
              </a:spcBef>
              <a:spcAft>
                <a:spcPts val="0"/>
              </a:spcAft>
              <a:buClr>
                <a:schemeClr val="dk1"/>
              </a:buClr>
              <a:buSzPts val="1800"/>
              <a:buNone/>
            </a:pPr>
            <a:r>
              <a:rPr lang="en-GB"/>
              <a:t>Tóm tắt</a:t>
            </a:r>
            <a:endParaRPr/>
          </a:p>
        </p:txBody>
      </p:sp>
      <p:sp>
        <p:nvSpPr>
          <p:cNvPr id="214" name="Google Shape;214;g133bf02c3da_0_0"/>
          <p:cNvSpPr txBox="1">
            <a:spLocks noGrp="1"/>
          </p:cNvSpPr>
          <p:nvPr>
            <p:ph type="body" idx="1"/>
          </p:nvPr>
        </p:nvSpPr>
        <p:spPr>
          <a:xfrm>
            <a:off x="628650" y="840017"/>
            <a:ext cx="7886700" cy="3792600"/>
          </a:xfrm>
          <a:prstGeom prst="rect">
            <a:avLst/>
          </a:prstGeom>
          <a:noFill/>
          <a:ln>
            <a:noFill/>
          </a:ln>
        </p:spPr>
        <p:txBody>
          <a:bodyPr spcFirstLastPara="1" wrap="square" lIns="68550" tIns="34275" rIns="68550" bIns="34275" anchor="t" anchorCtr="0">
            <a:noAutofit/>
          </a:bodyPr>
          <a:lstStyle/>
          <a:p>
            <a:pPr marL="0" lvl="0" indent="0" algn="l" rtl="0">
              <a:lnSpc>
                <a:spcPct val="90000"/>
              </a:lnSpc>
              <a:spcBef>
                <a:spcPts val="750"/>
              </a:spcBef>
              <a:spcAft>
                <a:spcPts val="0"/>
              </a:spcAft>
              <a:buSzPts val="1800"/>
              <a:buNone/>
            </a:pPr>
            <a:r>
              <a:rPr lang="en-GB"/>
              <a:t>Qua bài học này, chúng ta đã tìm hiểu những kiến thức sau:</a:t>
            </a:r>
            <a:endParaRPr/>
          </a:p>
          <a:p>
            <a:pPr marL="342900" lvl="0" indent="-257175" algn="l" rtl="0">
              <a:lnSpc>
                <a:spcPct val="150000"/>
              </a:lnSpc>
              <a:spcBef>
                <a:spcPts val="750"/>
              </a:spcBef>
              <a:spcAft>
                <a:spcPts val="0"/>
              </a:spcAft>
              <a:buSzPts val="1800"/>
              <a:buAutoNum type="arabicPeriod"/>
            </a:pPr>
            <a:r>
              <a:rPr lang="en-GB" sz="2000"/>
              <a:t>Mục tiêu của mô hình hồi quy tuyến tính</a:t>
            </a:r>
            <a:endParaRPr sz="2000"/>
          </a:p>
          <a:p>
            <a:pPr marL="342900" lvl="0" indent="-257175" algn="l" rtl="0">
              <a:lnSpc>
                <a:spcPct val="150000"/>
              </a:lnSpc>
              <a:spcBef>
                <a:spcPts val="0"/>
              </a:spcBef>
              <a:spcAft>
                <a:spcPts val="0"/>
              </a:spcAft>
              <a:buSzPts val="1800"/>
              <a:buAutoNum type="arabicPeriod"/>
            </a:pPr>
            <a:r>
              <a:rPr lang="en-GB" sz="2000"/>
              <a:t>Ý tưởng hồi quy tuyến tính</a:t>
            </a:r>
            <a:endParaRPr sz="2000"/>
          </a:p>
          <a:p>
            <a:pPr marL="342900" lvl="0" indent="-257175" algn="l" rtl="0">
              <a:lnSpc>
                <a:spcPct val="150000"/>
              </a:lnSpc>
              <a:spcBef>
                <a:spcPts val="0"/>
              </a:spcBef>
              <a:spcAft>
                <a:spcPts val="0"/>
              </a:spcAft>
              <a:buSzPts val="1800"/>
              <a:buAutoNum type="arabicPeriod"/>
            </a:pPr>
            <a:r>
              <a:rPr lang="en-GB" sz="2000"/>
              <a:t>Hồi quy tuyến tính đơn biến</a:t>
            </a:r>
            <a:endParaRPr sz="2000"/>
          </a:p>
          <a:p>
            <a:pPr marL="342900" lvl="0" indent="-257175" algn="l" rtl="0">
              <a:lnSpc>
                <a:spcPct val="150000"/>
              </a:lnSpc>
              <a:spcBef>
                <a:spcPts val="0"/>
              </a:spcBef>
              <a:spcAft>
                <a:spcPts val="0"/>
              </a:spcAft>
              <a:buSzPts val="1800"/>
              <a:buAutoNum type="arabicPeriod"/>
            </a:pPr>
            <a:r>
              <a:rPr lang="en-GB" sz="2000"/>
              <a:t>Hồi quy tuyến tính đa biến</a:t>
            </a:r>
            <a:endParaRPr sz="2000"/>
          </a:p>
          <a:p>
            <a:pPr marL="342900" lvl="0" indent="-257175" algn="l" rtl="0">
              <a:lnSpc>
                <a:spcPct val="150000"/>
              </a:lnSpc>
              <a:spcBef>
                <a:spcPts val="0"/>
              </a:spcBef>
              <a:spcAft>
                <a:spcPts val="0"/>
              </a:spcAft>
              <a:buSzPts val="1800"/>
              <a:buAutoNum type="arabicPeriod"/>
            </a:pPr>
            <a:r>
              <a:rPr lang="en-GB" sz="2000"/>
              <a:t>Ưu điểm và hạn chế của hồi quy tuyến tính</a:t>
            </a:r>
            <a:endParaRPr sz="2000"/>
          </a:p>
          <a:p>
            <a:pPr marL="342900" lvl="0" indent="-257175" algn="l" rtl="0">
              <a:lnSpc>
                <a:spcPct val="150000"/>
              </a:lnSpc>
              <a:spcBef>
                <a:spcPts val="0"/>
              </a:spcBef>
              <a:spcAft>
                <a:spcPts val="0"/>
              </a:spcAft>
              <a:buSzPts val="1800"/>
              <a:buAutoNum type="arabicPeriod"/>
            </a:pPr>
            <a:r>
              <a:rPr lang="en-GB" sz="2000"/>
              <a:t>Thực hành với Python</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645300" y="1833775"/>
            <a:ext cx="3063300" cy="692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t>Hồi quy tuyến tính (Linear Regression)</a:t>
            </a:r>
            <a:endParaRPr/>
          </a:p>
        </p:txBody>
      </p:sp>
      <p:sp>
        <p:nvSpPr>
          <p:cNvPr id="103" name="Google Shape;103;p3"/>
          <p:cNvSpPr txBox="1">
            <a:spLocks noGrp="1"/>
          </p:cNvSpPr>
          <p:nvPr>
            <p:ph type="body" idx="1"/>
          </p:nvPr>
        </p:nvSpPr>
        <p:spPr>
          <a:xfrm>
            <a:off x="-161897" y="1098154"/>
            <a:ext cx="7700381" cy="342719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GB" sz="2400">
                <a:solidFill>
                  <a:srgbClr val="C00000"/>
                </a:solidFill>
              </a:rPr>
              <a:t>Hồi quy tuyến tính </a:t>
            </a:r>
            <a:r>
              <a:rPr lang="en-GB" sz="2400"/>
              <a:t>là phương pháp học máy có giám sát đơn giản, được sử dụng để dự đoán giá trị biến mục tiêu liên tục Y dựa trên phương trình tuyến tính của biến dự báo X.</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t>Hồi quy tuyến tính (Linear Regression)</a:t>
            </a:r>
            <a:endParaRPr/>
          </a:p>
        </p:txBody>
      </p:sp>
      <p:sp>
        <p:nvSpPr>
          <p:cNvPr id="109" name="Google Shape;109;p4"/>
          <p:cNvSpPr txBox="1">
            <a:spLocks noGrp="1"/>
          </p:cNvSpPr>
          <p:nvPr>
            <p:ph type="body" idx="1"/>
          </p:nvPr>
        </p:nvSpPr>
        <p:spPr>
          <a:xfrm>
            <a:off x="636019" y="1051560"/>
            <a:ext cx="7700381" cy="3427190"/>
          </a:xfrm>
          <a:prstGeom prst="rect">
            <a:avLst/>
          </a:prstGeom>
          <a:noFill/>
          <a:ln>
            <a:noFill/>
          </a:ln>
        </p:spPr>
        <p:txBody>
          <a:bodyPr spcFirstLastPara="1" wrap="square" lIns="91425" tIns="91425" rIns="91425" bIns="91425" anchor="t" anchorCtr="0">
            <a:noAutofit/>
          </a:bodyPr>
          <a:lstStyle/>
          <a:p>
            <a:pPr marL="133350" lvl="0" indent="0" algn="l" rtl="0">
              <a:lnSpc>
                <a:spcPct val="114000"/>
              </a:lnSpc>
              <a:spcBef>
                <a:spcPts val="0"/>
              </a:spcBef>
              <a:spcAft>
                <a:spcPts val="0"/>
              </a:spcAft>
              <a:buClr>
                <a:srgbClr val="383838"/>
              </a:buClr>
              <a:buSzPts val="1500"/>
              <a:buNone/>
            </a:pPr>
            <a:r>
              <a:rPr lang="en-GB" sz="2000"/>
              <a:t>Ví dụ:</a:t>
            </a:r>
            <a:endParaRPr sz="2000"/>
          </a:p>
          <a:p>
            <a:pPr marL="914400" lvl="0" indent="-311150" algn="l" rtl="0">
              <a:lnSpc>
                <a:spcPct val="114000"/>
              </a:lnSpc>
              <a:spcBef>
                <a:spcPts val="0"/>
              </a:spcBef>
              <a:spcAft>
                <a:spcPts val="0"/>
              </a:spcAft>
              <a:buClr>
                <a:srgbClr val="383838"/>
              </a:buClr>
              <a:buSzPts val="1300"/>
              <a:buFont typeface="Georgia"/>
              <a:buChar char="●"/>
            </a:pPr>
            <a:r>
              <a:rPr lang="en-GB" sz="2000"/>
              <a:t>Dự đoán giá nhà dựa vào các thông số về diện tích, số phòng ngủ và khoảng cách tới trung tâm,..</a:t>
            </a:r>
            <a:endParaRPr sz="2000"/>
          </a:p>
          <a:p>
            <a:pPr marL="914400" lvl="0" indent="-311150" algn="l" rtl="0">
              <a:lnSpc>
                <a:spcPct val="114000"/>
              </a:lnSpc>
              <a:spcBef>
                <a:spcPts val="800"/>
              </a:spcBef>
              <a:spcAft>
                <a:spcPts val="0"/>
              </a:spcAft>
              <a:buClr>
                <a:srgbClr val="383838"/>
              </a:buClr>
              <a:buSzPts val="1300"/>
              <a:buFont typeface="Georgia"/>
              <a:buChar char="●"/>
            </a:pPr>
            <a:r>
              <a:rPr lang="en-GB" sz="2000">
                <a:solidFill>
                  <a:schemeClr val="dk1"/>
                </a:solidFill>
              </a:rPr>
              <a:t>Dự đoán mức lương sau khi ra trường dựa vào điểm trung bình khóa học, giới tính, các hoạt động ngoại khoá đã tham gia, …</a:t>
            </a:r>
            <a:endParaRPr sz="2000">
              <a:solidFill>
                <a:schemeClr val="dk1"/>
              </a:solidFill>
            </a:endParaRPr>
          </a:p>
          <a:p>
            <a:pPr marL="914400" lvl="0" indent="-311150" algn="l" rtl="0">
              <a:lnSpc>
                <a:spcPct val="114000"/>
              </a:lnSpc>
              <a:spcBef>
                <a:spcPts val="800"/>
              </a:spcBef>
              <a:spcAft>
                <a:spcPts val="800"/>
              </a:spcAft>
              <a:buClr>
                <a:srgbClr val="383838"/>
              </a:buClr>
              <a:buSzPts val="1300"/>
              <a:buFont typeface="Georgia"/>
              <a:buChar char="●"/>
            </a:pPr>
            <a:r>
              <a:rPr lang="en-GB" sz="2000">
                <a:solidFill>
                  <a:schemeClr val="dk1"/>
                </a:solidFill>
              </a:rPr>
              <a:t>Dự đoán giá chứng khoán ngày mai dựa vào lịch sử giá trước đó, các sự kiện xã hội, số lượng vốn đầu kỳ, …	</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Hồi quy tuyến tính một biến</a:t>
            </a:r>
            <a:endParaRPr>
              <a:solidFill>
                <a:schemeClr val="dk1"/>
              </a:solidFill>
            </a:endParaRPr>
          </a:p>
        </p:txBody>
      </p:sp>
      <p:sp>
        <p:nvSpPr>
          <p:cNvPr id="115" name="Google Shape;115;p5"/>
          <p:cNvSpPr txBox="1">
            <a:spLocks noGrp="1"/>
          </p:cNvSpPr>
          <p:nvPr>
            <p:ph type="body" idx="1"/>
          </p:nvPr>
        </p:nvSpPr>
        <p:spPr>
          <a:xfrm>
            <a:off x="916500" y="1567550"/>
            <a:ext cx="4826754" cy="2911200"/>
          </a:xfrm>
          <a:prstGeom prst="rect">
            <a:avLst/>
          </a:prstGeom>
          <a:noFill/>
          <a:ln>
            <a:noFill/>
          </a:ln>
        </p:spPr>
        <p:txBody>
          <a:bodyPr spcFirstLastPara="1" wrap="square" lIns="91425" tIns="91425" rIns="91425" bIns="91425" anchor="t" anchorCtr="0">
            <a:noAutofit/>
          </a:bodyPr>
          <a:lstStyle/>
          <a:p>
            <a:pPr marL="457200" lvl="0" indent="-317500" algn="l" rtl="0">
              <a:lnSpc>
                <a:spcPct val="114000"/>
              </a:lnSpc>
              <a:spcBef>
                <a:spcPts val="0"/>
              </a:spcBef>
              <a:spcAft>
                <a:spcPts val="0"/>
              </a:spcAft>
              <a:buSzPts val="1400"/>
              <a:buChar char="●"/>
            </a:pPr>
            <a:r>
              <a:rPr lang="en-GB" sz="1400"/>
              <a:t>Biến mục tiêu y và biến dự báo x_1 có mối quan hệ tuyến như sau:</a:t>
            </a:r>
            <a:endParaRPr sz="1400"/>
          </a:p>
          <a:p>
            <a:pPr marL="0" lvl="0" indent="457200" algn="ctr" rtl="0">
              <a:lnSpc>
                <a:spcPct val="90000"/>
              </a:lnSpc>
              <a:spcBef>
                <a:spcPts val="0"/>
              </a:spcBef>
              <a:spcAft>
                <a:spcPts val="0"/>
              </a:spcAft>
              <a:buSzPts val="1300"/>
              <a:buNone/>
            </a:pPr>
            <a:endParaRPr sz="1400"/>
          </a:p>
          <a:p>
            <a:pPr marL="457200" lvl="0" indent="-228600" algn="l" rtl="0">
              <a:lnSpc>
                <a:spcPct val="90000"/>
              </a:lnSpc>
              <a:spcBef>
                <a:spcPts val="1600"/>
              </a:spcBef>
              <a:spcAft>
                <a:spcPts val="0"/>
              </a:spcAft>
              <a:buSzPts val="1400"/>
              <a:buNone/>
            </a:pPr>
            <a:endParaRPr sz="1400"/>
          </a:p>
          <a:p>
            <a:pPr marL="457200" lvl="0" indent="-317500" algn="l" rtl="0">
              <a:lnSpc>
                <a:spcPct val="90000"/>
              </a:lnSpc>
              <a:spcBef>
                <a:spcPts val="1600"/>
              </a:spcBef>
              <a:spcAft>
                <a:spcPts val="0"/>
              </a:spcAft>
              <a:buSzPts val="1400"/>
              <a:buChar char="●"/>
            </a:pPr>
            <a:r>
              <a:rPr lang="en-GB" sz="1400"/>
              <a:t>w</a:t>
            </a:r>
            <a:r>
              <a:rPr lang="en-GB" sz="1400" baseline="-25000"/>
              <a:t>0</a:t>
            </a:r>
            <a:r>
              <a:rPr lang="en-GB" sz="1400"/>
              <a:t>, w</a:t>
            </a:r>
            <a:r>
              <a:rPr lang="en-GB" sz="1400" baseline="-25000"/>
              <a:t>1</a:t>
            </a:r>
            <a:r>
              <a:rPr lang="en-GB" sz="1400"/>
              <a:t> là các hằng số chưa biết =&gt; Ta ước tính giá trị của chúng từ dữ liệu đầu vào</a:t>
            </a:r>
            <a:endParaRPr sz="1400"/>
          </a:p>
          <a:p>
            <a:pPr marL="457200" lvl="0" indent="-317500" algn="l" rtl="0">
              <a:lnSpc>
                <a:spcPct val="90000"/>
              </a:lnSpc>
              <a:spcBef>
                <a:spcPts val="0"/>
              </a:spcBef>
              <a:spcAft>
                <a:spcPts val="0"/>
              </a:spcAft>
              <a:buSzPts val="1400"/>
              <a:buChar char="●"/>
            </a:pPr>
            <a:r>
              <a:rPr lang="en-GB" sz="1400"/>
              <a:t>y là giá trị thực của outcome (dựa trên số liệu thống kê chúng ta có trong tập training data),  ŷ là giá trị mà mô hình dự đoán được.</a:t>
            </a:r>
            <a:endParaRPr sz="1400"/>
          </a:p>
        </p:txBody>
      </p:sp>
      <p:pic>
        <p:nvPicPr>
          <p:cNvPr id="116" name="Google Shape;116;p5"/>
          <p:cNvPicPr preferRelativeResize="0"/>
          <p:nvPr/>
        </p:nvPicPr>
        <p:blipFill rotWithShape="1">
          <a:blip r:embed="rId3">
            <a:alphaModFix/>
          </a:blip>
          <a:srcRect/>
          <a:stretch/>
        </p:blipFill>
        <p:spPr>
          <a:xfrm>
            <a:off x="5663325" y="934600"/>
            <a:ext cx="3181175" cy="1984975"/>
          </a:xfrm>
          <a:prstGeom prst="rect">
            <a:avLst/>
          </a:prstGeom>
          <a:noFill/>
          <a:ln>
            <a:noFill/>
          </a:ln>
        </p:spPr>
      </p:pic>
      <p:pic>
        <p:nvPicPr>
          <p:cNvPr id="117" name="Google Shape;117;p5"/>
          <p:cNvPicPr preferRelativeResize="0"/>
          <p:nvPr/>
        </p:nvPicPr>
        <p:blipFill rotWithShape="1">
          <a:blip r:embed="rId4">
            <a:alphaModFix/>
          </a:blip>
          <a:srcRect/>
          <a:stretch/>
        </p:blipFill>
        <p:spPr>
          <a:xfrm>
            <a:off x="2754159" y="2299806"/>
            <a:ext cx="1809750" cy="40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Hồi quy tuyến tính một biến</a:t>
            </a:r>
            <a:endParaRPr>
              <a:solidFill>
                <a:schemeClr val="dk1"/>
              </a:solidFill>
            </a:endParaRPr>
          </a:p>
        </p:txBody>
      </p:sp>
      <p:sp>
        <p:nvSpPr>
          <p:cNvPr id="123" name="Google Shape;123;p6"/>
          <p:cNvSpPr txBox="1">
            <a:spLocks noGrp="1"/>
          </p:cNvSpPr>
          <p:nvPr>
            <p:ph type="body" idx="1"/>
          </p:nvPr>
        </p:nvSpPr>
        <p:spPr>
          <a:xfrm>
            <a:off x="1145100" y="1415150"/>
            <a:ext cx="6711900" cy="291120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SzPts val="1800"/>
              <a:buChar char="●"/>
            </a:pPr>
            <a:r>
              <a:rPr lang="en-GB" sz="1800"/>
              <a:t>Làm thế nào để chúng ta ước lượng các hệ số (“fit the model”)?</a:t>
            </a:r>
            <a:endParaRPr sz="1800"/>
          </a:p>
          <a:p>
            <a:pPr marL="457200" lvl="0" indent="-342900" algn="l" rtl="0">
              <a:lnSpc>
                <a:spcPct val="90000"/>
              </a:lnSpc>
              <a:spcBef>
                <a:spcPts val="1600"/>
              </a:spcBef>
              <a:spcAft>
                <a:spcPts val="1600"/>
              </a:spcAft>
              <a:buSzPts val="1800"/>
              <a:buChar char="●"/>
            </a:pPr>
            <a:r>
              <a:rPr lang="en-GB" sz="1800"/>
              <a:t>Đánh giá độ phù hợp của mô hình từ dữ liệu quan sát được? </a:t>
            </a:r>
            <a:endParaRPr sz="1800"/>
          </a:p>
        </p:txBody>
      </p:sp>
      <p:pic>
        <p:nvPicPr>
          <p:cNvPr id="124" name="Google Shape;124;p6"/>
          <p:cNvPicPr preferRelativeResize="0"/>
          <p:nvPr/>
        </p:nvPicPr>
        <p:blipFill rotWithShape="1">
          <a:blip r:embed="rId3">
            <a:alphaModFix/>
          </a:blip>
          <a:srcRect/>
          <a:stretch/>
        </p:blipFill>
        <p:spPr>
          <a:xfrm>
            <a:off x="2990325" y="2700950"/>
            <a:ext cx="3153225" cy="2051475"/>
          </a:xfrm>
          <a:prstGeom prst="rect">
            <a:avLst/>
          </a:prstGeom>
          <a:noFill/>
          <a:ln>
            <a:noFill/>
          </a:ln>
        </p:spPr>
      </p:pic>
      <p:cxnSp>
        <p:nvCxnSpPr>
          <p:cNvPr id="3" name="Straight Connector 2">
            <a:extLst>
              <a:ext uri="{FF2B5EF4-FFF2-40B4-BE49-F238E27FC236}">
                <a16:creationId xmlns:a16="http://schemas.microsoft.com/office/drawing/2014/main" id="{4367196C-5EAE-4A72-BD83-B4EE9014992A}"/>
              </a:ext>
            </a:extLst>
          </p:cNvPr>
          <p:cNvCxnSpPr>
            <a:cxnSpLocks/>
          </p:cNvCxnSpPr>
          <p:nvPr/>
        </p:nvCxnSpPr>
        <p:spPr>
          <a:xfrm flipV="1">
            <a:off x="3092652" y="2958696"/>
            <a:ext cx="3050898" cy="15667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7C4E34F-7BDB-4D8A-BCB3-17A0B8F8DA4D}"/>
              </a:ext>
            </a:extLst>
          </p:cNvPr>
          <p:cNvSpPr txBox="1"/>
          <p:nvPr/>
        </p:nvSpPr>
        <p:spPr>
          <a:xfrm>
            <a:off x="6744428" y="3150894"/>
            <a:ext cx="1361270" cy="307777"/>
          </a:xfrm>
          <a:prstGeom prst="rect">
            <a:avLst/>
          </a:prstGeom>
          <a:noFill/>
        </p:spPr>
        <p:txBody>
          <a:bodyPr wrap="none" rtlCol="0">
            <a:spAutoFit/>
          </a:bodyPr>
          <a:lstStyle/>
          <a:p>
            <a:r>
              <a:rPr lang="en-US"/>
              <a:t>Y = w0 + w1*X</a:t>
            </a:r>
          </a:p>
        </p:txBody>
      </p:sp>
      <p:cxnSp>
        <p:nvCxnSpPr>
          <p:cNvPr id="9" name="Straight Connector 8">
            <a:extLst>
              <a:ext uri="{FF2B5EF4-FFF2-40B4-BE49-F238E27FC236}">
                <a16:creationId xmlns:a16="http://schemas.microsoft.com/office/drawing/2014/main" id="{D11CF51F-9B5E-43CD-B964-726FEABB19C3}"/>
              </a:ext>
            </a:extLst>
          </p:cNvPr>
          <p:cNvCxnSpPr/>
          <p:nvPr/>
        </p:nvCxnSpPr>
        <p:spPr>
          <a:xfrm>
            <a:off x="297035" y="2159873"/>
            <a:ext cx="0" cy="2597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EEEB702-8C3E-45DE-A5E5-106D43009FA5}"/>
              </a:ext>
            </a:extLst>
          </p:cNvPr>
          <p:cNvCxnSpPr>
            <a:cxnSpLocks/>
          </p:cNvCxnSpPr>
          <p:nvPr/>
        </p:nvCxnSpPr>
        <p:spPr>
          <a:xfrm flipH="1">
            <a:off x="297035" y="4752425"/>
            <a:ext cx="20559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DC88BECB-55D9-423F-8C81-2E2BFE6A8474}"/>
              </a:ext>
            </a:extLst>
          </p:cNvPr>
          <p:cNvSpPr/>
          <p:nvPr/>
        </p:nvSpPr>
        <p:spPr>
          <a:xfrm>
            <a:off x="517308" y="2503890"/>
            <a:ext cx="1624953" cy="1846273"/>
          </a:xfrm>
          <a:custGeom>
            <a:avLst/>
            <a:gdLst>
              <a:gd name="connsiteX0" fmla="*/ 0 w 1624953"/>
              <a:gd name="connsiteY0" fmla="*/ 0 h 1846273"/>
              <a:gd name="connsiteX1" fmla="*/ 163078 w 1624953"/>
              <a:gd name="connsiteY1" fmla="*/ 1118247 h 1846273"/>
              <a:gd name="connsiteX2" fmla="*/ 704729 w 1624953"/>
              <a:gd name="connsiteY2" fmla="*/ 1677371 h 1846273"/>
              <a:gd name="connsiteX3" fmla="*/ 1624953 w 1624953"/>
              <a:gd name="connsiteY3" fmla="*/ 1846273 h 1846273"/>
            </a:gdLst>
            <a:ahLst/>
            <a:cxnLst>
              <a:cxn ang="0">
                <a:pos x="connsiteX0" y="connsiteY0"/>
              </a:cxn>
              <a:cxn ang="0">
                <a:pos x="connsiteX1" y="connsiteY1"/>
              </a:cxn>
              <a:cxn ang="0">
                <a:pos x="connsiteX2" y="connsiteY2"/>
              </a:cxn>
              <a:cxn ang="0">
                <a:pos x="connsiteX3" y="connsiteY3"/>
              </a:cxn>
            </a:cxnLst>
            <a:rect l="l" t="t" r="r" b="b"/>
            <a:pathLst>
              <a:path w="1624953" h="1846273">
                <a:moveTo>
                  <a:pt x="0" y="0"/>
                </a:moveTo>
                <a:cubicBezTo>
                  <a:pt x="22811" y="419342"/>
                  <a:pt x="45623" y="838685"/>
                  <a:pt x="163078" y="1118247"/>
                </a:cubicBezTo>
                <a:cubicBezTo>
                  <a:pt x="280533" y="1397809"/>
                  <a:pt x="461083" y="1556033"/>
                  <a:pt x="704729" y="1677371"/>
                </a:cubicBezTo>
                <a:cubicBezTo>
                  <a:pt x="948375" y="1798709"/>
                  <a:pt x="1286664" y="1822491"/>
                  <a:pt x="1624953" y="18462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32E9950-4D8E-4022-BE82-385C3DB141D0}"/>
              </a:ext>
            </a:extLst>
          </p:cNvPr>
          <p:cNvSpPr txBox="1"/>
          <p:nvPr/>
        </p:nvSpPr>
        <p:spPr>
          <a:xfrm>
            <a:off x="37868" y="1852096"/>
            <a:ext cx="683200" cy="307777"/>
          </a:xfrm>
          <a:prstGeom prst="rect">
            <a:avLst/>
          </a:prstGeom>
          <a:noFill/>
        </p:spPr>
        <p:txBody>
          <a:bodyPr wrap="none" rtlCol="0">
            <a:spAutoFit/>
          </a:bodyPr>
          <a:lstStyle/>
          <a:p>
            <a:r>
              <a:rPr lang="en-US"/>
              <a:t>Sai số</a:t>
            </a:r>
          </a:p>
        </p:txBody>
      </p:sp>
      <p:sp>
        <p:nvSpPr>
          <p:cNvPr id="19" name="TextBox 18">
            <a:extLst>
              <a:ext uri="{FF2B5EF4-FFF2-40B4-BE49-F238E27FC236}">
                <a16:creationId xmlns:a16="http://schemas.microsoft.com/office/drawing/2014/main" id="{48A914F8-72E0-4895-B265-2122C399C476}"/>
              </a:ext>
            </a:extLst>
          </p:cNvPr>
          <p:cNvSpPr txBox="1"/>
          <p:nvPr/>
        </p:nvSpPr>
        <p:spPr>
          <a:xfrm>
            <a:off x="1877029" y="4762386"/>
            <a:ext cx="1040670" cy="307777"/>
          </a:xfrm>
          <a:prstGeom prst="rect">
            <a:avLst/>
          </a:prstGeom>
          <a:noFill/>
        </p:spPr>
        <p:txBody>
          <a:bodyPr wrap="none" rtlCol="0">
            <a:spAutoFit/>
          </a:bodyPr>
          <a:lstStyle/>
          <a:p>
            <a:r>
              <a:rPr lang="en-US"/>
              <a:t>Số lần tính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Hồi quy tuyến tính một biến</a:t>
            </a:r>
            <a:endParaRPr b="0"/>
          </a:p>
        </p:txBody>
      </p:sp>
      <p:sp>
        <p:nvSpPr>
          <p:cNvPr id="130" name="Google Shape;130;p7"/>
          <p:cNvSpPr txBox="1">
            <a:spLocks noGrp="1"/>
          </p:cNvSpPr>
          <p:nvPr>
            <p:ph type="body" idx="1"/>
          </p:nvPr>
        </p:nvSpPr>
        <p:spPr>
          <a:xfrm>
            <a:off x="1150924" y="1567550"/>
            <a:ext cx="6711900" cy="291120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SzPts val="1800"/>
              <a:buChar char="●"/>
            </a:pPr>
            <a:r>
              <a:rPr lang="en-GB" sz="1800"/>
              <a:t>Sai số dự đoán: mong muốn rằng sự sai khác giữa giá trị thực </a:t>
            </a:r>
            <a:r>
              <a:rPr lang="en-GB" sz="1800" i="1"/>
              <a:t>y</a:t>
            </a:r>
            <a:r>
              <a:rPr lang="en-GB" sz="1800"/>
              <a:t> và giá trị dự đoán ŷ là nhỏ nhất</a:t>
            </a:r>
            <a:endParaRPr sz="1800"/>
          </a:p>
          <a:p>
            <a:pPr marL="457200" lvl="0" indent="-342900" algn="l" rtl="0">
              <a:lnSpc>
                <a:spcPct val="90000"/>
              </a:lnSpc>
              <a:spcBef>
                <a:spcPts val="1600"/>
              </a:spcBef>
              <a:spcAft>
                <a:spcPts val="0"/>
              </a:spcAft>
              <a:buSzPts val="1800"/>
              <a:buChar char="●"/>
            </a:pPr>
            <a:r>
              <a:rPr lang="en-GB" sz="1800"/>
              <a:t>=&gt; Tổng bình phương lỗi được tính bằng công thức:</a:t>
            </a:r>
            <a:endParaRPr sz="1800"/>
          </a:p>
          <a:p>
            <a:pPr marL="0" lvl="0" indent="0" algn="l" rtl="0">
              <a:lnSpc>
                <a:spcPct val="90000"/>
              </a:lnSpc>
              <a:spcBef>
                <a:spcPts val="1600"/>
              </a:spcBef>
              <a:spcAft>
                <a:spcPts val="0"/>
              </a:spcAft>
              <a:buSzPts val="1300"/>
              <a:buNone/>
            </a:pPr>
            <a:endParaRPr sz="1800"/>
          </a:p>
          <a:p>
            <a:pPr marL="0" lvl="0" indent="457200" algn="l" rtl="0">
              <a:lnSpc>
                <a:spcPct val="90000"/>
              </a:lnSpc>
              <a:spcBef>
                <a:spcPts val="1600"/>
              </a:spcBef>
              <a:spcAft>
                <a:spcPts val="0"/>
              </a:spcAft>
              <a:buSzPts val="1300"/>
              <a:buNone/>
            </a:pPr>
            <a:r>
              <a:rPr lang="en-GB" sz="1800" i="1"/>
              <a:t>L(w|X): </a:t>
            </a:r>
            <a:r>
              <a:rPr lang="en-GB" sz="1800"/>
              <a:t>hàm mất mát (loss function)</a:t>
            </a:r>
            <a:endParaRPr sz="1800"/>
          </a:p>
          <a:p>
            <a:pPr marL="457200" lvl="0" indent="-342900" algn="l" rtl="0">
              <a:lnSpc>
                <a:spcPct val="90000"/>
              </a:lnSpc>
              <a:spcBef>
                <a:spcPts val="1600"/>
              </a:spcBef>
              <a:spcAft>
                <a:spcPts val="0"/>
              </a:spcAft>
              <a:buSzPts val="1800"/>
              <a:buChar char="●"/>
            </a:pPr>
            <a:r>
              <a:rPr lang="en-GB" sz="1800"/>
              <a:t>Các giá trị tham số w</a:t>
            </a:r>
            <a:r>
              <a:rPr lang="en-GB" sz="1800" baseline="-25000"/>
              <a:t>0</a:t>
            </a:r>
            <a:r>
              <a:rPr lang="en-GB" sz="1800"/>
              <a:t>, w</a:t>
            </a:r>
            <a:r>
              <a:rPr lang="en-GB" sz="1800" baseline="-25000"/>
              <a:t>1</a:t>
            </a:r>
            <a:r>
              <a:rPr lang="en-GB" sz="1800"/>
              <a:t> ước lượng bằng cách cực tiểu hóa tổng bình phương lỗi</a:t>
            </a:r>
            <a:endParaRPr sz="1800"/>
          </a:p>
        </p:txBody>
      </p:sp>
      <p:pic>
        <p:nvPicPr>
          <p:cNvPr id="131" name="Google Shape;131;p7"/>
          <p:cNvPicPr preferRelativeResize="0"/>
          <p:nvPr/>
        </p:nvPicPr>
        <p:blipFill rotWithShape="1">
          <a:blip r:embed="rId3">
            <a:alphaModFix/>
          </a:blip>
          <a:srcRect/>
          <a:stretch/>
        </p:blipFill>
        <p:spPr>
          <a:xfrm>
            <a:off x="1787624" y="2737764"/>
            <a:ext cx="3733800" cy="36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Hồi quy tuyến tính một biến</a:t>
            </a:r>
            <a:endParaRPr/>
          </a:p>
        </p:txBody>
      </p:sp>
      <p:sp>
        <p:nvSpPr>
          <p:cNvPr id="137" name="Google Shape;137;p8"/>
          <p:cNvSpPr txBox="1">
            <a:spLocks noGrp="1"/>
          </p:cNvSpPr>
          <p:nvPr>
            <p:ph type="body" idx="1"/>
          </p:nvPr>
        </p:nvSpPr>
        <p:spPr>
          <a:xfrm>
            <a:off x="259821" y="1116150"/>
            <a:ext cx="6711900" cy="291120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SzPts val="1800"/>
              <a:buChar char="●"/>
            </a:pPr>
            <a:r>
              <a:rPr lang="en-GB" sz="1800"/>
              <a:t>Đạo hàm Loss function:</a:t>
            </a:r>
            <a:endParaRPr/>
          </a:p>
          <a:p>
            <a:pPr marL="457200" lvl="0" indent="-228600" algn="l" rtl="0">
              <a:lnSpc>
                <a:spcPct val="90000"/>
              </a:lnSpc>
              <a:spcBef>
                <a:spcPts val="0"/>
              </a:spcBef>
              <a:spcAft>
                <a:spcPts val="0"/>
              </a:spcAft>
              <a:buSzPts val="1800"/>
              <a:buNone/>
            </a:pPr>
            <a:endParaRPr sz="1800"/>
          </a:p>
          <a:p>
            <a:pPr marL="457200" lvl="0" indent="-228600" algn="l" rtl="0">
              <a:lnSpc>
                <a:spcPct val="90000"/>
              </a:lnSpc>
              <a:spcBef>
                <a:spcPts val="0"/>
              </a:spcBef>
              <a:spcAft>
                <a:spcPts val="0"/>
              </a:spcAft>
              <a:buSzPts val="1800"/>
              <a:buNone/>
            </a:pPr>
            <a:endParaRPr sz="1800"/>
          </a:p>
          <a:p>
            <a:pPr marL="114300" lvl="0" indent="0" algn="l" rtl="0">
              <a:lnSpc>
                <a:spcPct val="90000"/>
              </a:lnSpc>
              <a:spcBef>
                <a:spcPts val="1600"/>
              </a:spcBef>
              <a:spcAft>
                <a:spcPts val="0"/>
              </a:spcAft>
              <a:buSzPts val="1800"/>
              <a:buNone/>
            </a:pPr>
            <a:endParaRPr sz="1800"/>
          </a:p>
          <a:p>
            <a:pPr marL="457200" lvl="0" indent="-342900" algn="l" rtl="0">
              <a:lnSpc>
                <a:spcPct val="90000"/>
              </a:lnSpc>
              <a:spcBef>
                <a:spcPts val="1600"/>
              </a:spcBef>
              <a:spcAft>
                <a:spcPts val="0"/>
              </a:spcAft>
              <a:buSzPts val="1800"/>
              <a:buChar char="●"/>
            </a:pPr>
            <a:r>
              <a:rPr lang="en-GB" sz="1800"/>
              <a:t>Nghiệm w:</a:t>
            </a:r>
            <a:endParaRPr/>
          </a:p>
          <a:p>
            <a:pPr marL="457200" lvl="0" indent="-228600" algn="l" rtl="0">
              <a:lnSpc>
                <a:spcPct val="90000"/>
              </a:lnSpc>
              <a:spcBef>
                <a:spcPts val="1600"/>
              </a:spcBef>
              <a:spcAft>
                <a:spcPts val="0"/>
              </a:spcAft>
              <a:buSzPts val="1800"/>
              <a:buNone/>
            </a:pPr>
            <a:endParaRPr sz="1800"/>
          </a:p>
        </p:txBody>
      </p:sp>
      <p:pic>
        <p:nvPicPr>
          <p:cNvPr id="138" name="Google Shape;138;p8"/>
          <p:cNvPicPr preferRelativeResize="0"/>
          <p:nvPr/>
        </p:nvPicPr>
        <p:blipFill rotWithShape="1">
          <a:blip r:embed="rId3">
            <a:alphaModFix/>
          </a:blip>
          <a:srcRect/>
          <a:stretch/>
        </p:blipFill>
        <p:spPr>
          <a:xfrm>
            <a:off x="1063313" y="1466406"/>
            <a:ext cx="3009900" cy="1057275"/>
          </a:xfrm>
          <a:prstGeom prst="rect">
            <a:avLst/>
          </a:prstGeom>
          <a:noFill/>
          <a:ln>
            <a:noFill/>
          </a:ln>
        </p:spPr>
      </p:pic>
      <p:pic>
        <p:nvPicPr>
          <p:cNvPr id="139" name="Google Shape;139;p8"/>
          <p:cNvPicPr preferRelativeResize="0"/>
          <p:nvPr/>
        </p:nvPicPr>
        <p:blipFill rotWithShape="1">
          <a:blip r:embed="rId4">
            <a:alphaModFix/>
          </a:blip>
          <a:srcRect/>
          <a:stretch/>
        </p:blipFill>
        <p:spPr>
          <a:xfrm>
            <a:off x="1180282" y="2998590"/>
            <a:ext cx="1434786" cy="973517"/>
          </a:xfrm>
          <a:prstGeom prst="rect">
            <a:avLst/>
          </a:prstGeom>
          <a:noFill/>
          <a:ln>
            <a:noFill/>
          </a:ln>
        </p:spPr>
      </p:pic>
      <p:sp>
        <p:nvSpPr>
          <p:cNvPr id="2" name="Freeform: Shape 1">
            <a:extLst>
              <a:ext uri="{FF2B5EF4-FFF2-40B4-BE49-F238E27FC236}">
                <a16:creationId xmlns:a16="http://schemas.microsoft.com/office/drawing/2014/main" id="{EE9380CD-D533-429B-9CB8-995A3B988B6A}"/>
              </a:ext>
            </a:extLst>
          </p:cNvPr>
          <p:cNvSpPr/>
          <p:nvPr/>
        </p:nvSpPr>
        <p:spPr>
          <a:xfrm>
            <a:off x="4764199" y="1043413"/>
            <a:ext cx="2912102" cy="1367807"/>
          </a:xfrm>
          <a:custGeom>
            <a:avLst/>
            <a:gdLst>
              <a:gd name="connsiteX0" fmla="*/ 0 w 2912102"/>
              <a:gd name="connsiteY0" fmla="*/ 488353 h 1367807"/>
              <a:gd name="connsiteX1" fmla="*/ 506705 w 2912102"/>
              <a:gd name="connsiteY1" fmla="*/ 34065 h 1367807"/>
              <a:gd name="connsiteX2" fmla="*/ 1485172 w 2912102"/>
              <a:gd name="connsiteY2" fmla="*/ 1303741 h 1367807"/>
              <a:gd name="connsiteX3" fmla="*/ 2189900 w 2912102"/>
              <a:gd name="connsiteY3" fmla="*/ 400990 h 1367807"/>
              <a:gd name="connsiteX4" fmla="*/ 2912102 w 2912102"/>
              <a:gd name="connsiteY4" fmla="*/ 1367807 h 1367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102" h="1367807">
                <a:moveTo>
                  <a:pt x="0" y="488353"/>
                </a:moveTo>
                <a:cubicBezTo>
                  <a:pt x="129588" y="193260"/>
                  <a:pt x="259176" y="-101833"/>
                  <a:pt x="506705" y="34065"/>
                </a:cubicBezTo>
                <a:cubicBezTo>
                  <a:pt x="754234" y="169963"/>
                  <a:pt x="1204640" y="1242587"/>
                  <a:pt x="1485172" y="1303741"/>
                </a:cubicBezTo>
                <a:cubicBezTo>
                  <a:pt x="1765704" y="1364895"/>
                  <a:pt x="1952078" y="390312"/>
                  <a:pt x="2189900" y="400990"/>
                </a:cubicBezTo>
                <a:cubicBezTo>
                  <a:pt x="2427722" y="411668"/>
                  <a:pt x="2669912" y="889737"/>
                  <a:pt x="2912102" y="13678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7042742-177A-4E20-BFFF-C2845F562797}"/>
              </a:ext>
            </a:extLst>
          </p:cNvPr>
          <p:cNvSpPr/>
          <p:nvPr/>
        </p:nvSpPr>
        <p:spPr>
          <a:xfrm>
            <a:off x="5070789" y="955169"/>
            <a:ext cx="141873" cy="16098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00DB3E-D0CA-46B3-8C2D-ACDD09986299}"/>
              </a:ext>
            </a:extLst>
          </p:cNvPr>
          <p:cNvSpPr/>
          <p:nvPr/>
        </p:nvSpPr>
        <p:spPr>
          <a:xfrm>
            <a:off x="6220250" y="2250239"/>
            <a:ext cx="141873" cy="16098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C1857CE-5587-4B1C-BAB8-274D531714BC}"/>
              </a:ext>
            </a:extLst>
          </p:cNvPr>
          <p:cNvSpPr/>
          <p:nvPr/>
        </p:nvSpPr>
        <p:spPr>
          <a:xfrm>
            <a:off x="6900784" y="1340459"/>
            <a:ext cx="141873" cy="16098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BE42D037-66EB-4012-8073-143DB2A31EEE}"/>
              </a:ext>
            </a:extLst>
          </p:cNvPr>
          <p:cNvSpPr/>
          <p:nvPr/>
        </p:nvSpPr>
        <p:spPr>
          <a:xfrm>
            <a:off x="5340795" y="3011113"/>
            <a:ext cx="1828800" cy="1479489"/>
          </a:xfrm>
          <a:custGeom>
            <a:avLst/>
            <a:gdLst>
              <a:gd name="connsiteX0" fmla="*/ 0 w 1828800"/>
              <a:gd name="connsiteY0" fmla="*/ 0 h 1479489"/>
              <a:gd name="connsiteX1" fmla="*/ 978466 w 1828800"/>
              <a:gd name="connsiteY1" fmla="*/ 1479348 h 1479489"/>
              <a:gd name="connsiteX2" fmla="*/ 1828800 w 1828800"/>
              <a:gd name="connsiteY2" fmla="*/ 69891 h 1479489"/>
            </a:gdLst>
            <a:ahLst/>
            <a:cxnLst>
              <a:cxn ang="0">
                <a:pos x="connsiteX0" y="connsiteY0"/>
              </a:cxn>
              <a:cxn ang="0">
                <a:pos x="connsiteX1" y="connsiteY1"/>
              </a:cxn>
              <a:cxn ang="0">
                <a:pos x="connsiteX2" y="connsiteY2"/>
              </a:cxn>
            </a:cxnLst>
            <a:rect l="l" t="t" r="r" b="b"/>
            <a:pathLst>
              <a:path w="1828800" h="1479489">
                <a:moveTo>
                  <a:pt x="0" y="0"/>
                </a:moveTo>
                <a:cubicBezTo>
                  <a:pt x="336833" y="733850"/>
                  <a:pt x="673666" y="1467700"/>
                  <a:pt x="978466" y="1479348"/>
                </a:cubicBezTo>
                <a:cubicBezTo>
                  <a:pt x="1283266" y="1490996"/>
                  <a:pt x="1556033" y="780443"/>
                  <a:pt x="1828800" y="6989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CAE385-9870-4BF0-A419-CCB4D3C92E4F}"/>
              </a:ext>
            </a:extLst>
          </p:cNvPr>
          <p:cNvSpPr/>
          <p:nvPr/>
        </p:nvSpPr>
        <p:spPr>
          <a:xfrm>
            <a:off x="6255195" y="4405344"/>
            <a:ext cx="141873" cy="16098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636019" y="173257"/>
            <a:ext cx="7038900" cy="4039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GB">
                <a:solidFill>
                  <a:schemeClr val="dk1"/>
                </a:solidFill>
              </a:rPr>
              <a:t>Gradient Descent</a:t>
            </a:r>
            <a:endParaRPr/>
          </a:p>
        </p:txBody>
      </p:sp>
      <p:sp>
        <p:nvSpPr>
          <p:cNvPr id="7" name="Oval 6">
            <a:extLst>
              <a:ext uri="{FF2B5EF4-FFF2-40B4-BE49-F238E27FC236}">
                <a16:creationId xmlns:a16="http://schemas.microsoft.com/office/drawing/2014/main" id="{A6D5A81E-D15B-4E01-962F-221F9DDCC9DC}"/>
              </a:ext>
            </a:extLst>
          </p:cNvPr>
          <p:cNvSpPr/>
          <p:nvPr/>
        </p:nvSpPr>
        <p:spPr>
          <a:xfrm>
            <a:off x="2937753" y="933855"/>
            <a:ext cx="758758" cy="278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E3F569-E1AC-4F54-9E37-28F8ECDB706C}"/>
              </a:ext>
            </a:extLst>
          </p:cNvPr>
          <p:cNvSpPr/>
          <p:nvPr/>
        </p:nvSpPr>
        <p:spPr>
          <a:xfrm>
            <a:off x="2733471" y="1559667"/>
            <a:ext cx="1167319" cy="616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W0_0</a:t>
            </a:r>
          </a:p>
          <a:p>
            <a:pPr algn="ctr"/>
            <a:r>
              <a:rPr lang="en-US"/>
              <a:t>W1_0</a:t>
            </a:r>
          </a:p>
        </p:txBody>
      </p:sp>
      <p:sp>
        <p:nvSpPr>
          <p:cNvPr id="17" name="Rectangle 16">
            <a:extLst>
              <a:ext uri="{FF2B5EF4-FFF2-40B4-BE49-F238E27FC236}">
                <a16:creationId xmlns:a16="http://schemas.microsoft.com/office/drawing/2014/main" id="{919A13C5-81F5-4A5E-B32C-92439D564123}"/>
              </a:ext>
            </a:extLst>
          </p:cNvPr>
          <p:cNvSpPr/>
          <p:nvPr/>
        </p:nvSpPr>
        <p:spPr>
          <a:xfrm>
            <a:off x="2140085" y="2409217"/>
            <a:ext cx="2354093" cy="616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Y_0 = W0_0 + W1_0*X</a:t>
            </a:r>
          </a:p>
        </p:txBody>
      </p:sp>
      <p:sp>
        <p:nvSpPr>
          <p:cNvPr id="18" name="Rectangle 17">
            <a:extLst>
              <a:ext uri="{FF2B5EF4-FFF2-40B4-BE49-F238E27FC236}">
                <a16:creationId xmlns:a16="http://schemas.microsoft.com/office/drawing/2014/main" id="{DABE0EA2-743E-4A0D-A0C4-37C9F8E0F055}"/>
              </a:ext>
            </a:extLst>
          </p:cNvPr>
          <p:cNvSpPr/>
          <p:nvPr/>
        </p:nvSpPr>
        <p:spPr>
          <a:xfrm>
            <a:off x="2185482" y="3346315"/>
            <a:ext cx="2354093" cy="616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 = 1/2*sum((Y_0-Y)^2)</a:t>
            </a:r>
          </a:p>
        </p:txBody>
      </p:sp>
      <p:sp>
        <p:nvSpPr>
          <p:cNvPr id="13" name="Rectangle 12">
            <a:extLst>
              <a:ext uri="{FF2B5EF4-FFF2-40B4-BE49-F238E27FC236}">
                <a16:creationId xmlns:a16="http://schemas.microsoft.com/office/drawing/2014/main" id="{7F241880-5733-4036-9F20-4A4A32BE7FF5}"/>
              </a:ext>
            </a:extLst>
          </p:cNvPr>
          <p:cNvSpPr/>
          <p:nvPr/>
        </p:nvSpPr>
        <p:spPr>
          <a:xfrm>
            <a:off x="5175115" y="3346315"/>
            <a:ext cx="2594042" cy="616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Nếu L bão hòa (hội tụ, converged)</a:t>
            </a:r>
          </a:p>
          <a:p>
            <a:pPr algn="ctr"/>
            <a:r>
              <a:rPr lang="en-US"/>
              <a:t>Hoặc L đạt giá trị kỳ vọng</a:t>
            </a:r>
          </a:p>
        </p:txBody>
      </p:sp>
      <p:sp>
        <p:nvSpPr>
          <p:cNvPr id="20" name="Oval 19">
            <a:extLst>
              <a:ext uri="{FF2B5EF4-FFF2-40B4-BE49-F238E27FC236}">
                <a16:creationId xmlns:a16="http://schemas.microsoft.com/office/drawing/2014/main" id="{465B15DF-7CA6-4351-A7BE-DA4B97724367}"/>
              </a:ext>
            </a:extLst>
          </p:cNvPr>
          <p:cNvSpPr/>
          <p:nvPr/>
        </p:nvSpPr>
        <p:spPr>
          <a:xfrm>
            <a:off x="5881991" y="4283413"/>
            <a:ext cx="1180289" cy="616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Stop</a:t>
            </a:r>
          </a:p>
        </p:txBody>
      </p:sp>
      <p:grpSp>
        <p:nvGrpSpPr>
          <p:cNvPr id="14" name="Group 13">
            <a:extLst>
              <a:ext uri="{FF2B5EF4-FFF2-40B4-BE49-F238E27FC236}">
                <a16:creationId xmlns:a16="http://schemas.microsoft.com/office/drawing/2014/main" id="{825A3D9F-4EF1-42CA-BF77-342B82B326F2}"/>
              </a:ext>
            </a:extLst>
          </p:cNvPr>
          <p:cNvGrpSpPr/>
          <p:nvPr/>
        </p:nvGrpSpPr>
        <p:grpSpPr>
          <a:xfrm>
            <a:off x="5255140" y="678482"/>
            <a:ext cx="2296770" cy="2566526"/>
            <a:chOff x="5031400" y="445986"/>
            <a:chExt cx="2879831" cy="3218067"/>
          </a:xfrm>
        </p:grpSpPr>
        <p:cxnSp>
          <p:nvCxnSpPr>
            <p:cNvPr id="21" name="Straight Connector 20">
              <a:extLst>
                <a:ext uri="{FF2B5EF4-FFF2-40B4-BE49-F238E27FC236}">
                  <a16:creationId xmlns:a16="http://schemas.microsoft.com/office/drawing/2014/main" id="{DE5C39B8-4DF3-4236-A223-F88CE82441DA}"/>
                </a:ext>
              </a:extLst>
            </p:cNvPr>
            <p:cNvCxnSpPr/>
            <p:nvPr/>
          </p:nvCxnSpPr>
          <p:spPr>
            <a:xfrm>
              <a:off x="5290567" y="753763"/>
              <a:ext cx="0" cy="2597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68E15E-2978-4DDA-A8D6-3D48BEA79B4C}"/>
                </a:ext>
              </a:extLst>
            </p:cNvPr>
            <p:cNvCxnSpPr>
              <a:cxnSpLocks/>
            </p:cNvCxnSpPr>
            <p:nvPr/>
          </p:nvCxnSpPr>
          <p:spPr>
            <a:xfrm flipH="1">
              <a:off x="5290567" y="3346315"/>
              <a:ext cx="205594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14BE1E7C-4D5B-4FCC-A27F-48CECD836F7D}"/>
                </a:ext>
              </a:extLst>
            </p:cNvPr>
            <p:cNvSpPr/>
            <p:nvPr/>
          </p:nvSpPr>
          <p:spPr>
            <a:xfrm>
              <a:off x="5510840" y="1097780"/>
              <a:ext cx="1624953" cy="1846273"/>
            </a:xfrm>
            <a:custGeom>
              <a:avLst/>
              <a:gdLst>
                <a:gd name="connsiteX0" fmla="*/ 0 w 1624953"/>
                <a:gd name="connsiteY0" fmla="*/ 0 h 1846273"/>
                <a:gd name="connsiteX1" fmla="*/ 163078 w 1624953"/>
                <a:gd name="connsiteY1" fmla="*/ 1118247 h 1846273"/>
                <a:gd name="connsiteX2" fmla="*/ 704729 w 1624953"/>
                <a:gd name="connsiteY2" fmla="*/ 1677371 h 1846273"/>
                <a:gd name="connsiteX3" fmla="*/ 1624953 w 1624953"/>
                <a:gd name="connsiteY3" fmla="*/ 1846273 h 1846273"/>
              </a:gdLst>
              <a:ahLst/>
              <a:cxnLst>
                <a:cxn ang="0">
                  <a:pos x="connsiteX0" y="connsiteY0"/>
                </a:cxn>
                <a:cxn ang="0">
                  <a:pos x="connsiteX1" y="connsiteY1"/>
                </a:cxn>
                <a:cxn ang="0">
                  <a:pos x="connsiteX2" y="connsiteY2"/>
                </a:cxn>
                <a:cxn ang="0">
                  <a:pos x="connsiteX3" y="connsiteY3"/>
                </a:cxn>
              </a:cxnLst>
              <a:rect l="l" t="t" r="r" b="b"/>
              <a:pathLst>
                <a:path w="1624953" h="1846273">
                  <a:moveTo>
                    <a:pt x="0" y="0"/>
                  </a:moveTo>
                  <a:cubicBezTo>
                    <a:pt x="22811" y="419342"/>
                    <a:pt x="45623" y="838685"/>
                    <a:pt x="163078" y="1118247"/>
                  </a:cubicBezTo>
                  <a:cubicBezTo>
                    <a:pt x="280533" y="1397809"/>
                    <a:pt x="461083" y="1556033"/>
                    <a:pt x="704729" y="1677371"/>
                  </a:cubicBezTo>
                  <a:cubicBezTo>
                    <a:pt x="948375" y="1798709"/>
                    <a:pt x="1286664" y="1822491"/>
                    <a:pt x="1624953" y="18462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E1F8334-7928-4778-B03F-9835D51E419A}"/>
                </a:ext>
              </a:extLst>
            </p:cNvPr>
            <p:cNvSpPr txBox="1"/>
            <p:nvPr/>
          </p:nvSpPr>
          <p:spPr>
            <a:xfrm>
              <a:off x="5031400" y="445986"/>
              <a:ext cx="683200" cy="307777"/>
            </a:xfrm>
            <a:prstGeom prst="rect">
              <a:avLst/>
            </a:prstGeom>
            <a:noFill/>
          </p:spPr>
          <p:txBody>
            <a:bodyPr wrap="none" rtlCol="0">
              <a:spAutoFit/>
            </a:bodyPr>
            <a:lstStyle/>
            <a:p>
              <a:r>
                <a:rPr lang="en-US"/>
                <a:t>Sai số</a:t>
              </a:r>
            </a:p>
          </p:txBody>
        </p:sp>
        <p:sp>
          <p:nvSpPr>
            <p:cNvPr id="25" name="TextBox 24">
              <a:extLst>
                <a:ext uri="{FF2B5EF4-FFF2-40B4-BE49-F238E27FC236}">
                  <a16:creationId xmlns:a16="http://schemas.microsoft.com/office/drawing/2014/main" id="{D7783089-4A40-4775-A6A2-3FB00CCBA6A5}"/>
                </a:ext>
              </a:extLst>
            </p:cNvPr>
            <p:cNvSpPr txBox="1"/>
            <p:nvPr/>
          </p:nvSpPr>
          <p:spPr>
            <a:xfrm>
              <a:off x="6870561" y="3356276"/>
              <a:ext cx="1040670" cy="307777"/>
            </a:xfrm>
            <a:prstGeom prst="rect">
              <a:avLst/>
            </a:prstGeom>
            <a:noFill/>
          </p:spPr>
          <p:txBody>
            <a:bodyPr wrap="none" rtlCol="0">
              <a:spAutoFit/>
            </a:bodyPr>
            <a:lstStyle/>
            <a:p>
              <a:r>
                <a:rPr lang="en-US"/>
                <a:t>Số lần tính</a:t>
              </a:r>
            </a:p>
          </p:txBody>
        </p:sp>
      </p:grpSp>
      <p:sp>
        <p:nvSpPr>
          <p:cNvPr id="27" name="Rectangle 26">
            <a:extLst>
              <a:ext uri="{FF2B5EF4-FFF2-40B4-BE49-F238E27FC236}">
                <a16:creationId xmlns:a16="http://schemas.microsoft.com/office/drawing/2014/main" id="{047074DD-5F57-402F-9557-51678E0C3C77}"/>
              </a:ext>
            </a:extLst>
          </p:cNvPr>
          <p:cNvSpPr/>
          <p:nvPr/>
        </p:nvSpPr>
        <p:spPr>
          <a:xfrm>
            <a:off x="2778868" y="4244500"/>
            <a:ext cx="1167319" cy="616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W0_n</a:t>
            </a:r>
          </a:p>
          <a:p>
            <a:pPr algn="ctr"/>
            <a:r>
              <a:rPr lang="en-US"/>
              <a:t>W1_n</a:t>
            </a:r>
          </a:p>
        </p:txBody>
      </p:sp>
      <p:cxnSp>
        <p:nvCxnSpPr>
          <p:cNvPr id="16" name="Straight Arrow Connector 15">
            <a:extLst>
              <a:ext uri="{FF2B5EF4-FFF2-40B4-BE49-F238E27FC236}">
                <a16:creationId xmlns:a16="http://schemas.microsoft.com/office/drawing/2014/main" id="{B6E92349-4691-4BB4-B42E-0EB9AD14EF25}"/>
              </a:ext>
            </a:extLst>
          </p:cNvPr>
          <p:cNvCxnSpPr>
            <a:stCxn id="7" idx="4"/>
            <a:endCxn id="10" idx="0"/>
          </p:cNvCxnSpPr>
          <p:nvPr/>
        </p:nvCxnSpPr>
        <p:spPr>
          <a:xfrm flipH="1">
            <a:off x="3317131" y="1212715"/>
            <a:ext cx="1" cy="346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5B5FA19-B749-4EB1-9272-4F3451274854}"/>
              </a:ext>
            </a:extLst>
          </p:cNvPr>
          <p:cNvCxnSpPr>
            <a:cxnSpLocks/>
            <a:endCxn id="17" idx="0"/>
          </p:cNvCxnSpPr>
          <p:nvPr/>
        </p:nvCxnSpPr>
        <p:spPr>
          <a:xfrm>
            <a:off x="3317131" y="2166026"/>
            <a:ext cx="1" cy="24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36F1584-2C94-49A7-B671-32054377980C}"/>
              </a:ext>
            </a:extLst>
          </p:cNvPr>
          <p:cNvCxnSpPr>
            <a:cxnSpLocks/>
            <a:stCxn id="17" idx="2"/>
            <a:endCxn id="18" idx="0"/>
          </p:cNvCxnSpPr>
          <p:nvPr/>
        </p:nvCxnSpPr>
        <p:spPr>
          <a:xfrm>
            <a:off x="3317132" y="3025302"/>
            <a:ext cx="45397" cy="32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1C25F1-E06D-438B-8D06-AE6C888444A4}"/>
              </a:ext>
            </a:extLst>
          </p:cNvPr>
          <p:cNvCxnSpPr>
            <a:cxnSpLocks/>
            <a:stCxn id="18" idx="2"/>
            <a:endCxn id="27" idx="0"/>
          </p:cNvCxnSpPr>
          <p:nvPr/>
        </p:nvCxnSpPr>
        <p:spPr>
          <a:xfrm flipH="1">
            <a:off x="3362528" y="3962400"/>
            <a:ext cx="1" cy="28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1176E8-533A-4851-9EBD-1789626EDD48}"/>
              </a:ext>
            </a:extLst>
          </p:cNvPr>
          <p:cNvCxnSpPr>
            <a:cxnSpLocks/>
            <a:stCxn id="18" idx="3"/>
            <a:endCxn id="13" idx="1"/>
          </p:cNvCxnSpPr>
          <p:nvPr/>
        </p:nvCxnSpPr>
        <p:spPr>
          <a:xfrm>
            <a:off x="4539575" y="3654358"/>
            <a:ext cx="635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8431A4D8-0892-4AB2-8324-8E6552435492}"/>
              </a:ext>
            </a:extLst>
          </p:cNvPr>
          <p:cNvSpPr/>
          <p:nvPr/>
        </p:nvSpPr>
        <p:spPr>
          <a:xfrm>
            <a:off x="1148719" y="2647853"/>
            <a:ext cx="2197596" cy="2409046"/>
          </a:xfrm>
          <a:custGeom>
            <a:avLst/>
            <a:gdLst>
              <a:gd name="connsiteX0" fmla="*/ 2197596 w 2197596"/>
              <a:gd name="connsiteY0" fmla="*/ 2222462 h 2409046"/>
              <a:gd name="connsiteX1" fmla="*/ 660626 w 2197596"/>
              <a:gd name="connsiteY1" fmla="*/ 2222462 h 2409046"/>
              <a:gd name="connsiteX2" fmla="*/ 5630 w 2197596"/>
              <a:gd name="connsiteY2" fmla="*/ 283415 h 2409046"/>
              <a:gd name="connsiteX3" fmla="*/ 984881 w 2197596"/>
              <a:gd name="connsiteY3" fmla="*/ 49951 h 2409046"/>
            </a:gdLst>
            <a:ahLst/>
            <a:cxnLst>
              <a:cxn ang="0">
                <a:pos x="connsiteX0" y="connsiteY0"/>
              </a:cxn>
              <a:cxn ang="0">
                <a:pos x="connsiteX1" y="connsiteY1"/>
              </a:cxn>
              <a:cxn ang="0">
                <a:pos x="connsiteX2" y="connsiteY2"/>
              </a:cxn>
              <a:cxn ang="0">
                <a:pos x="connsiteX3" y="connsiteY3"/>
              </a:cxn>
            </a:cxnLst>
            <a:rect l="l" t="t" r="r" b="b"/>
            <a:pathLst>
              <a:path w="2197596" h="2409046">
                <a:moveTo>
                  <a:pt x="2197596" y="2222462"/>
                </a:moveTo>
                <a:cubicBezTo>
                  <a:pt x="1611775" y="2384049"/>
                  <a:pt x="1025954" y="2545636"/>
                  <a:pt x="660626" y="2222462"/>
                </a:cubicBezTo>
                <a:cubicBezTo>
                  <a:pt x="295298" y="1899288"/>
                  <a:pt x="-48412" y="645500"/>
                  <a:pt x="5630" y="283415"/>
                </a:cubicBezTo>
                <a:cubicBezTo>
                  <a:pt x="59672" y="-78670"/>
                  <a:pt x="522276" y="-14360"/>
                  <a:pt x="984881" y="499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0CD900E-5900-4F47-863D-4E1356358C1F}"/>
              </a:ext>
            </a:extLst>
          </p:cNvPr>
          <p:cNvSpPr txBox="1"/>
          <p:nvPr/>
        </p:nvSpPr>
        <p:spPr>
          <a:xfrm>
            <a:off x="3311075" y="4890172"/>
            <a:ext cx="2781531" cy="307777"/>
          </a:xfrm>
          <a:prstGeom prst="rect">
            <a:avLst/>
          </a:prstGeom>
          <a:noFill/>
        </p:spPr>
        <p:txBody>
          <a:bodyPr wrap="none" rtlCol="0">
            <a:spAutoFit/>
          </a:bodyPr>
          <a:lstStyle/>
          <a:p>
            <a:r>
              <a:rPr lang="en-US"/>
              <a:t>W_i+1 = W_i – alpha*gradient(L)</a:t>
            </a:r>
          </a:p>
        </p:txBody>
      </p:sp>
      <p:sp>
        <p:nvSpPr>
          <p:cNvPr id="40" name="TextBox 39">
            <a:extLst>
              <a:ext uri="{FF2B5EF4-FFF2-40B4-BE49-F238E27FC236}">
                <a16:creationId xmlns:a16="http://schemas.microsoft.com/office/drawing/2014/main" id="{5D410435-232F-4038-A387-478E0DB4FCE2}"/>
              </a:ext>
            </a:extLst>
          </p:cNvPr>
          <p:cNvSpPr txBox="1"/>
          <p:nvPr/>
        </p:nvSpPr>
        <p:spPr>
          <a:xfrm>
            <a:off x="311285" y="1867709"/>
            <a:ext cx="1765227" cy="523220"/>
          </a:xfrm>
          <a:prstGeom prst="rect">
            <a:avLst/>
          </a:prstGeom>
          <a:noFill/>
        </p:spPr>
        <p:txBody>
          <a:bodyPr wrap="none" rtlCol="0">
            <a:spAutoFit/>
          </a:bodyPr>
          <a:lstStyle/>
          <a:p>
            <a:r>
              <a:rPr lang="en-US"/>
              <a:t>alpha : learning rate</a:t>
            </a:r>
          </a:p>
          <a:p>
            <a:r>
              <a:rPr lang="en-US"/>
              <a:t>(tốc độ học)</a:t>
            </a:r>
          </a:p>
        </p:txBody>
      </p:sp>
      <p:sp>
        <p:nvSpPr>
          <p:cNvPr id="41" name="Freeform: Shape 40">
            <a:extLst>
              <a:ext uri="{FF2B5EF4-FFF2-40B4-BE49-F238E27FC236}">
                <a16:creationId xmlns:a16="http://schemas.microsoft.com/office/drawing/2014/main" id="{F742A3F8-6A0E-4A4B-899D-E01BB76F5A1F}"/>
              </a:ext>
            </a:extLst>
          </p:cNvPr>
          <p:cNvSpPr/>
          <p:nvPr/>
        </p:nvSpPr>
        <p:spPr>
          <a:xfrm>
            <a:off x="6965004" y="1050587"/>
            <a:ext cx="1640732" cy="1543530"/>
          </a:xfrm>
          <a:custGeom>
            <a:avLst/>
            <a:gdLst>
              <a:gd name="connsiteX0" fmla="*/ 0 w 1640732"/>
              <a:gd name="connsiteY0" fmla="*/ 0 h 1543530"/>
              <a:gd name="connsiteX1" fmla="*/ 830094 w 1640732"/>
              <a:gd name="connsiteY1" fmla="*/ 1543456 h 1543530"/>
              <a:gd name="connsiteX2" fmla="*/ 1640732 w 1640732"/>
              <a:gd name="connsiteY2" fmla="*/ 51881 h 1543530"/>
            </a:gdLst>
            <a:ahLst/>
            <a:cxnLst>
              <a:cxn ang="0">
                <a:pos x="connsiteX0" y="connsiteY0"/>
              </a:cxn>
              <a:cxn ang="0">
                <a:pos x="connsiteX1" y="connsiteY1"/>
              </a:cxn>
              <a:cxn ang="0">
                <a:pos x="connsiteX2" y="connsiteY2"/>
              </a:cxn>
            </a:cxnLst>
            <a:rect l="l" t="t" r="r" b="b"/>
            <a:pathLst>
              <a:path w="1640732" h="1543530">
                <a:moveTo>
                  <a:pt x="0" y="0"/>
                </a:moveTo>
                <a:cubicBezTo>
                  <a:pt x="278319" y="767404"/>
                  <a:pt x="556639" y="1534809"/>
                  <a:pt x="830094" y="1543456"/>
                </a:cubicBezTo>
                <a:cubicBezTo>
                  <a:pt x="1103549" y="1552103"/>
                  <a:pt x="1372140" y="801992"/>
                  <a:pt x="1640732" y="5188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B0D549C-99A5-47B3-B07F-209F72837AB5}"/>
              </a:ext>
            </a:extLst>
          </p:cNvPr>
          <p:cNvSpPr/>
          <p:nvPr/>
        </p:nvSpPr>
        <p:spPr>
          <a:xfrm>
            <a:off x="6965004" y="1198312"/>
            <a:ext cx="136520" cy="1310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7800552-5A9D-4187-B7FD-10DA0463DD8A}"/>
              </a:ext>
            </a:extLst>
          </p:cNvPr>
          <p:cNvSpPr/>
          <p:nvPr/>
        </p:nvSpPr>
        <p:spPr>
          <a:xfrm>
            <a:off x="7717110" y="2506219"/>
            <a:ext cx="136520" cy="1310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8232356-5F8E-4F08-B8CF-D34E26CC5902}"/>
              </a:ext>
            </a:extLst>
          </p:cNvPr>
          <p:cNvSpPr/>
          <p:nvPr/>
        </p:nvSpPr>
        <p:spPr>
          <a:xfrm>
            <a:off x="8368378" y="1494136"/>
            <a:ext cx="136520" cy="1310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92DCE-0313-49A8-BD72-5D5970CE9824}"/>
              </a:ext>
            </a:extLst>
          </p:cNvPr>
          <p:cNvSpPr/>
          <p:nvPr/>
        </p:nvSpPr>
        <p:spPr>
          <a:xfrm>
            <a:off x="7188770" y="1738006"/>
            <a:ext cx="136520" cy="1310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9121182-2A69-4EE7-A7E5-EB5640E2BC9B}"/>
              </a:ext>
            </a:extLst>
          </p:cNvPr>
          <p:cNvSpPr/>
          <p:nvPr/>
        </p:nvSpPr>
        <p:spPr>
          <a:xfrm>
            <a:off x="8116473" y="1998258"/>
            <a:ext cx="136520" cy="1310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4496B08-908A-4AE7-B2E5-6AD03A192886}"/>
              </a:ext>
            </a:extLst>
          </p:cNvPr>
          <p:cNvSpPr/>
          <p:nvPr/>
        </p:nvSpPr>
        <p:spPr>
          <a:xfrm>
            <a:off x="7415390" y="2259868"/>
            <a:ext cx="136520" cy="1310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EEE75641-9FAA-4C98-8DF4-9CA5C5FF64C7}"/>
              </a:ext>
            </a:extLst>
          </p:cNvPr>
          <p:cNvSpPr/>
          <p:nvPr/>
        </p:nvSpPr>
        <p:spPr>
          <a:xfrm>
            <a:off x="7075251" y="1245140"/>
            <a:ext cx="1292000" cy="1264596"/>
          </a:xfrm>
          <a:custGeom>
            <a:avLst/>
            <a:gdLst>
              <a:gd name="connsiteX0" fmla="*/ 0 w 1292000"/>
              <a:gd name="connsiteY0" fmla="*/ 0 h 1264596"/>
              <a:gd name="connsiteX1" fmla="*/ 1290536 w 1292000"/>
              <a:gd name="connsiteY1" fmla="*/ 291830 h 1264596"/>
              <a:gd name="connsiteX2" fmla="*/ 272375 w 1292000"/>
              <a:gd name="connsiteY2" fmla="*/ 564205 h 1264596"/>
              <a:gd name="connsiteX3" fmla="*/ 1057072 w 1292000"/>
              <a:gd name="connsiteY3" fmla="*/ 849549 h 1264596"/>
              <a:gd name="connsiteX4" fmla="*/ 486383 w 1292000"/>
              <a:gd name="connsiteY4" fmla="*/ 1044103 h 1264596"/>
              <a:gd name="connsiteX5" fmla="*/ 693906 w 1292000"/>
              <a:gd name="connsiteY5" fmla="*/ 1264596 h 126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2000" h="1264596">
                <a:moveTo>
                  <a:pt x="0" y="0"/>
                </a:moveTo>
                <a:cubicBezTo>
                  <a:pt x="622570" y="98898"/>
                  <a:pt x="1245140" y="197796"/>
                  <a:pt x="1290536" y="291830"/>
                </a:cubicBezTo>
                <a:cubicBezTo>
                  <a:pt x="1335932" y="385864"/>
                  <a:pt x="311286" y="471252"/>
                  <a:pt x="272375" y="564205"/>
                </a:cubicBezTo>
                <a:cubicBezTo>
                  <a:pt x="233464" y="657158"/>
                  <a:pt x="1021404" y="769566"/>
                  <a:pt x="1057072" y="849549"/>
                </a:cubicBezTo>
                <a:cubicBezTo>
                  <a:pt x="1092740" y="929532"/>
                  <a:pt x="546911" y="974929"/>
                  <a:pt x="486383" y="1044103"/>
                </a:cubicBezTo>
                <a:cubicBezTo>
                  <a:pt x="425855" y="1113277"/>
                  <a:pt x="559880" y="1188936"/>
                  <a:pt x="693906" y="126459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026049"/>
      </p:ext>
    </p:extLst>
  </p:cSld>
  <p:clrMapOvr>
    <a:masterClrMapping/>
  </p:clrMapOvr>
</p:sld>
</file>

<file path=ppt/theme/theme1.xml><?xml version="1.0" encoding="utf-8"?>
<a:theme xmlns:a="http://schemas.openxmlformats.org/drawingml/2006/main" name="Code_GYM__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6345</TotalTime>
  <Words>1462</Words>
  <Application>Microsoft Office PowerPoint</Application>
  <PresentationFormat>On-screen Show (16:9)</PresentationFormat>
  <Paragraphs>263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Open Sans</vt:lpstr>
      <vt:lpstr>Lato</vt:lpstr>
      <vt:lpstr>Cambria Math</vt:lpstr>
      <vt:lpstr>Open Sans SemiBold</vt:lpstr>
      <vt:lpstr>Georgia</vt:lpstr>
      <vt:lpstr>Calibri</vt:lpstr>
      <vt:lpstr>Arial</vt:lpstr>
      <vt:lpstr>Code_GYM__Theme</vt:lpstr>
      <vt:lpstr>Hồi quy tuyến tính</vt:lpstr>
      <vt:lpstr>Mục tiêu</vt:lpstr>
      <vt:lpstr>Hồi quy tuyến tính (Linear Regression)</vt:lpstr>
      <vt:lpstr>Hồi quy tuyến tính (Linear Regression)</vt:lpstr>
      <vt:lpstr>Hồi quy tuyến tính một biến</vt:lpstr>
      <vt:lpstr>Hồi quy tuyến tính một biến</vt:lpstr>
      <vt:lpstr>Hồi quy tuyến tính một biến</vt:lpstr>
      <vt:lpstr>Hồi quy tuyến tính một biến</vt:lpstr>
      <vt:lpstr>Gradient Descent</vt:lpstr>
      <vt:lpstr>Hồi quy tuyến tính một biến</vt:lpstr>
      <vt:lpstr>Hồi quy tuyến tính một biến</vt:lpstr>
      <vt:lpstr>Hồi quy tuyến tính một biến</vt:lpstr>
      <vt:lpstr>Hồi quy bậc cao (polynomial) một biến</vt:lpstr>
      <vt:lpstr>Hồi quy bậc cao một biến</vt:lpstr>
      <vt:lpstr>Linear Regression with multiple variables</vt:lpstr>
      <vt:lpstr>Linear Regression with multiple variables</vt:lpstr>
      <vt:lpstr>Linear Regression with multiple variables </vt:lpstr>
      <vt:lpstr>Chuẩn hóa dữ liệu</vt:lpstr>
      <vt:lpstr>Chuẩn hóa dữ liệu</vt:lpstr>
      <vt:lpstr>Ưu / nhược điểm</vt:lpstr>
      <vt:lpstr>Tóm tắt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Hồi quy tuyến tính</dc:title>
  <dc:creator>DTH</dc:creator>
  <cp:lastModifiedBy>Student User</cp:lastModifiedBy>
  <cp:revision>15</cp:revision>
  <dcterms:modified xsi:type="dcterms:W3CDTF">2022-08-16T15:10:56Z</dcterms:modified>
</cp:coreProperties>
</file>