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Roboto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de8ec62d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de8ec62d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95ef88a52_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95ef88a52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95ef88a52_2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95ef88a52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E101A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E101A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Char char="●"/>
            </a:pP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Globant's </a:t>
            </a:r>
            <a:r>
              <a:rPr i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Salesforce Studio </a:t>
            </a: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maximizes your investment in the </a:t>
            </a:r>
            <a:r>
              <a:rPr b="1" i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Salesforce</a:t>
            </a:r>
            <a:r>
              <a:rPr b="1" i="1" lang="en" sz="1800">
                <a:solidFill>
                  <a:srgbClr val="999999"/>
                </a:solidFill>
                <a:latin typeface="Heebo"/>
                <a:ea typeface="Heebo"/>
                <a:cs typeface="Heebo"/>
                <a:sym typeface="Heebo"/>
              </a:rPr>
              <a:t> </a:t>
            </a:r>
            <a:r>
              <a:rPr b="1" i="1" lang="en" sz="18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Customer 360 Platform</a:t>
            </a:r>
            <a:r>
              <a:rPr lang="en" sz="18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,</a:t>
            </a: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 solving</a:t>
            </a:r>
            <a:r>
              <a:rPr lang="en" sz="1800">
                <a:solidFill>
                  <a:srgbClr val="999999"/>
                </a:solidFill>
                <a:latin typeface="Heebo"/>
                <a:ea typeface="Heebo"/>
                <a:cs typeface="Heebo"/>
                <a:sym typeface="Heebo"/>
              </a:rPr>
              <a:t> </a:t>
            </a: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our client's increasingly challenging customers’ and employees’ needs, co-creating a roadmap of digital solutions to stay ahead of market changes.</a:t>
            </a:r>
            <a:endParaRPr sz="1800">
              <a:solidFill>
                <a:srgbClr val="0E101A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Char char="●"/>
            </a:pP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We enable our clients with </a:t>
            </a:r>
            <a:r>
              <a:rPr b="1" i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Augmented Sales &amp; Customer Service</a:t>
            </a: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, </a:t>
            </a:r>
            <a:r>
              <a:rPr b="1" i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Marketing and e-Commerce</a:t>
            </a:r>
            <a:r>
              <a:rPr b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 </a:t>
            </a:r>
            <a:r>
              <a:rPr b="1" i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Processes</a:t>
            </a: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, fueled by our AI Accelerators, with an Enterprise Customer Data Architecture integrating core business applications using </a:t>
            </a:r>
            <a:r>
              <a:rPr i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Mulesoft</a:t>
            </a: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 and </a:t>
            </a:r>
            <a:r>
              <a:rPr i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Informatica Cloud</a:t>
            </a: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 </a:t>
            </a:r>
            <a:r>
              <a:rPr i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Solutions</a:t>
            </a: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 among others.</a:t>
            </a:r>
            <a:endParaRPr sz="1800">
              <a:solidFill>
                <a:srgbClr val="0E101A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E101A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Char char="●"/>
            </a:pP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Our proven experience with </a:t>
            </a:r>
            <a:r>
              <a:rPr b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Salesforce Industry Solutions</a:t>
            </a: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 facilitates our clients' transformation from a product-centric to a </a:t>
            </a:r>
            <a:r>
              <a:rPr b="1" i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customer-centric </a:t>
            </a: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organization.</a:t>
            </a:r>
            <a:endParaRPr sz="3600">
              <a:solidFill>
                <a:schemeClr val="dk1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Heebo"/>
              <a:buChar char="●"/>
            </a:pP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We help organizations potentialize </a:t>
            </a:r>
            <a:r>
              <a:rPr b="1" i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Salesforce.com</a:t>
            </a: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 continuously improving end-user adoption,  creating and deploying departmental apps, seamlessly integrating multi-cloud environments to achieve a </a:t>
            </a:r>
            <a:r>
              <a:rPr b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better return on their </a:t>
            </a:r>
            <a:r>
              <a:rPr b="1" i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Salesforce.com</a:t>
            </a:r>
            <a:r>
              <a:rPr b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 investment</a:t>
            </a: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.</a:t>
            </a:r>
            <a:endParaRPr sz="1800">
              <a:solidFill>
                <a:srgbClr val="0E101A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E101A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Char char="●"/>
            </a:pP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We enhance our </a:t>
            </a:r>
            <a:r>
              <a:rPr b="1" i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Salesforce Strategy, Implementation, and Continuous Transformation Services</a:t>
            </a: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 with Globant´s deep expertise in DevSecOps &amp; Continuous Delivery, DataOps, Enterprise Agile Frameworks, Human Centric Design, and Design Thinking, providing a deep and comprehensive solution to our clients' needs.</a:t>
            </a:r>
            <a:endParaRPr sz="3600">
              <a:solidFill>
                <a:schemeClr val="dk1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E101A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95ef88a52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195ef88a52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de8ec62df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ede8ec62df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de8ec62df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de8ec62d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de8ec62df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de8ec62df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de8ec62df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de8ec62df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95ef88a5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95ef88a5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95ef88a52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95ef88a52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de8ec62df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de8ec62df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E101A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E101A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Char char="●"/>
            </a:pP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Globant's </a:t>
            </a:r>
            <a:r>
              <a:rPr i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Salesforce Studio </a:t>
            </a: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maximizes your investment in the </a:t>
            </a:r>
            <a:r>
              <a:rPr b="1" i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Salesforce</a:t>
            </a:r>
            <a:r>
              <a:rPr b="1" i="1" lang="en" sz="1800">
                <a:solidFill>
                  <a:srgbClr val="999999"/>
                </a:solidFill>
                <a:latin typeface="Heebo"/>
                <a:ea typeface="Heebo"/>
                <a:cs typeface="Heebo"/>
                <a:sym typeface="Heebo"/>
              </a:rPr>
              <a:t> </a:t>
            </a:r>
            <a:r>
              <a:rPr b="1" i="1" lang="en" sz="18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Customer 360 Platform</a:t>
            </a:r>
            <a:r>
              <a:rPr lang="en" sz="18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,</a:t>
            </a: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 solving</a:t>
            </a:r>
            <a:r>
              <a:rPr lang="en" sz="1800">
                <a:solidFill>
                  <a:srgbClr val="999999"/>
                </a:solidFill>
                <a:latin typeface="Heebo"/>
                <a:ea typeface="Heebo"/>
                <a:cs typeface="Heebo"/>
                <a:sym typeface="Heebo"/>
              </a:rPr>
              <a:t> </a:t>
            </a: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our client's increasingly challenging customers’ and employees’ needs, co-creating a roadmap of digital solutions to stay ahead of market changes.</a:t>
            </a:r>
            <a:endParaRPr sz="1800">
              <a:solidFill>
                <a:srgbClr val="0E101A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Char char="●"/>
            </a:pP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We enable our clients with </a:t>
            </a:r>
            <a:r>
              <a:rPr b="1" i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Augmented Sales &amp; Customer Service</a:t>
            </a: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, </a:t>
            </a:r>
            <a:r>
              <a:rPr b="1" i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Marketing and e-Commerce</a:t>
            </a:r>
            <a:r>
              <a:rPr b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 </a:t>
            </a:r>
            <a:r>
              <a:rPr b="1" i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Processes</a:t>
            </a: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, fueled by our AI Accelerators, with an Enterprise Customer Data Architecture integrating core business applications using </a:t>
            </a:r>
            <a:r>
              <a:rPr i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Mulesoft</a:t>
            </a: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 and </a:t>
            </a:r>
            <a:r>
              <a:rPr i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Informatica Cloud</a:t>
            </a: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 </a:t>
            </a:r>
            <a:r>
              <a:rPr i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Solutions</a:t>
            </a: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 among others.</a:t>
            </a:r>
            <a:endParaRPr sz="1800">
              <a:solidFill>
                <a:srgbClr val="0E101A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E101A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Char char="●"/>
            </a:pP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Our proven experience with </a:t>
            </a:r>
            <a:r>
              <a:rPr b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Salesforce Industry Solutions</a:t>
            </a: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 facilitates our clients' transformation from a product-centric to a </a:t>
            </a:r>
            <a:r>
              <a:rPr b="1" i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customer-centric </a:t>
            </a: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organization.</a:t>
            </a:r>
            <a:endParaRPr sz="3600">
              <a:solidFill>
                <a:schemeClr val="dk1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Heebo"/>
              <a:buChar char="●"/>
            </a:pP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We help organizations potentialize </a:t>
            </a:r>
            <a:r>
              <a:rPr b="1" i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Salesforce.com</a:t>
            </a: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 continuously improving end-user adoption,  creating and deploying departmental apps, seamlessly integrating multi-cloud environments to achieve a </a:t>
            </a:r>
            <a:r>
              <a:rPr b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better return on their </a:t>
            </a:r>
            <a:r>
              <a:rPr b="1" i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Salesforce.com</a:t>
            </a:r>
            <a:r>
              <a:rPr b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 investment</a:t>
            </a: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.</a:t>
            </a:r>
            <a:endParaRPr sz="1800">
              <a:solidFill>
                <a:srgbClr val="0E101A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E101A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Char char="●"/>
            </a:pP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We enhance our </a:t>
            </a:r>
            <a:r>
              <a:rPr b="1" i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Salesforce Strategy, Implementation, and Continuous Transformation Services</a:t>
            </a: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 with Globant´s deep expertise in DevSecOps &amp; Continuous Delivery, DataOps, Enterprise Agile Frameworks, Human Centric Design, and Design Thinking, providing a deep and comprehensive solution to our clients' needs.</a:t>
            </a:r>
            <a:endParaRPr sz="3600">
              <a:solidFill>
                <a:schemeClr val="dk1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E101A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95ef88a52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95ef88a52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E101A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E101A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Char char="●"/>
            </a:pP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Globant's </a:t>
            </a:r>
            <a:r>
              <a:rPr i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Salesforce Studio </a:t>
            </a: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maximizes your investment in the </a:t>
            </a:r>
            <a:r>
              <a:rPr b="1" i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Salesforce</a:t>
            </a:r>
            <a:r>
              <a:rPr b="1" i="1" lang="en" sz="1800">
                <a:solidFill>
                  <a:srgbClr val="999999"/>
                </a:solidFill>
                <a:latin typeface="Heebo"/>
                <a:ea typeface="Heebo"/>
                <a:cs typeface="Heebo"/>
                <a:sym typeface="Heebo"/>
              </a:rPr>
              <a:t> </a:t>
            </a:r>
            <a:r>
              <a:rPr b="1" i="1" lang="en" sz="18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Customer 360 Platform</a:t>
            </a:r>
            <a:r>
              <a:rPr lang="en" sz="18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,</a:t>
            </a: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 solving</a:t>
            </a:r>
            <a:r>
              <a:rPr lang="en" sz="1800">
                <a:solidFill>
                  <a:srgbClr val="999999"/>
                </a:solidFill>
                <a:latin typeface="Heebo"/>
                <a:ea typeface="Heebo"/>
                <a:cs typeface="Heebo"/>
                <a:sym typeface="Heebo"/>
              </a:rPr>
              <a:t> </a:t>
            </a: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our client's increasingly challenging customers’ and employees’ needs, co-creating a roadmap of digital solutions to stay ahead of market changes.</a:t>
            </a:r>
            <a:endParaRPr sz="1800">
              <a:solidFill>
                <a:srgbClr val="0E101A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Char char="●"/>
            </a:pP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We enable our clients with </a:t>
            </a:r>
            <a:r>
              <a:rPr b="1" i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Augmented Sales &amp; Customer Service</a:t>
            </a: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, </a:t>
            </a:r>
            <a:r>
              <a:rPr b="1" i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Marketing and e-Commerce</a:t>
            </a:r>
            <a:r>
              <a:rPr b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 </a:t>
            </a:r>
            <a:r>
              <a:rPr b="1" i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Processes</a:t>
            </a: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, fueled by our AI Accelerators, with an Enterprise Customer Data Architecture integrating core business applications using </a:t>
            </a:r>
            <a:r>
              <a:rPr i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Mulesoft</a:t>
            </a: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 and </a:t>
            </a:r>
            <a:r>
              <a:rPr i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Informatica Cloud</a:t>
            </a: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 </a:t>
            </a:r>
            <a:r>
              <a:rPr i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Solutions</a:t>
            </a: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 among others.</a:t>
            </a:r>
            <a:endParaRPr sz="1800">
              <a:solidFill>
                <a:srgbClr val="0E101A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E101A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Char char="●"/>
            </a:pP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Our proven experience with </a:t>
            </a:r>
            <a:r>
              <a:rPr b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Salesforce Industry Solutions</a:t>
            </a: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 facilitates our clients' transformation from a product-centric to a </a:t>
            </a:r>
            <a:r>
              <a:rPr b="1" i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customer-centric </a:t>
            </a: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organization.</a:t>
            </a:r>
            <a:endParaRPr sz="3600">
              <a:solidFill>
                <a:schemeClr val="dk1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Font typeface="Heebo"/>
              <a:buChar char="●"/>
            </a:pP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We help organizations potentialize </a:t>
            </a:r>
            <a:r>
              <a:rPr b="1" i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Salesforce.com</a:t>
            </a: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 continuously improving end-user adoption,  creating and deploying departmental apps, seamlessly integrating multi-cloud environments to achieve a </a:t>
            </a:r>
            <a:r>
              <a:rPr b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better return on their </a:t>
            </a:r>
            <a:r>
              <a:rPr b="1" i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Salesforce.com</a:t>
            </a:r>
            <a:r>
              <a:rPr b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 investment</a:t>
            </a: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.</a:t>
            </a:r>
            <a:endParaRPr sz="1800">
              <a:solidFill>
                <a:srgbClr val="0E101A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E101A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Char char="●"/>
            </a:pP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We enhance our </a:t>
            </a:r>
            <a:r>
              <a:rPr b="1" i="1"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Salesforce Strategy, Implementation, and Continuous Transformation Services</a:t>
            </a:r>
            <a:r>
              <a:rPr lang="en" sz="1800">
                <a:solidFill>
                  <a:srgbClr val="0E101A"/>
                </a:solidFill>
                <a:latin typeface="Heebo"/>
                <a:ea typeface="Heebo"/>
                <a:cs typeface="Heebo"/>
                <a:sym typeface="Heebo"/>
              </a:rPr>
              <a:t> with Globant´s deep expertise in DevSecOps &amp; Continuous Delivery, DataOps, Enterprise Agile Frameworks, Human Centric Design, and Design Thinking, providing a deep and comprehensive solution to our clients' needs.</a:t>
            </a:r>
            <a:endParaRPr sz="3600">
              <a:solidFill>
                <a:schemeClr val="dk1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E101A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95ef88a52_2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95ef88a52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69850"/>
            <a:ext cx="82296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L="3968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1pPr>
            <a:lvl2pPr lvl="1" marL="3968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2pPr>
            <a:lvl3pPr lvl="2" marL="3968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3pPr>
            <a:lvl4pPr lvl="3" marL="3968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4pPr>
            <a:lvl5pPr lvl="4" marL="3968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5pPr>
            <a:lvl6pPr lvl="5" marL="49688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6pPr>
            <a:lvl7pPr lvl="6" marL="95408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7pPr>
            <a:lvl8pPr lvl="7" marL="141128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8pPr>
            <a:lvl9pPr lvl="8" marL="186848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7466013" y="4757737"/>
            <a:ext cx="3063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5" name="Google Shape;95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spring.io/spring-framework/docs/current/reference/html/web.html#mvc" TargetMode="External"/><Relationship Id="rId4" Type="http://schemas.openxmlformats.org/officeDocument/2006/relationships/hyperlink" Target="https://docs.oracle.com/javaee/7/tutorial/servlets001.htm#BNAFE" TargetMode="External"/><Relationship Id="rId5" Type="http://schemas.openxmlformats.org/officeDocument/2006/relationships/hyperlink" Target="https://www.thymeleaf.org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14.png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spring-projects/spring-framework/tree/main/spring-webmvc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6"/>
          <p:cNvPicPr preferRelativeResize="0"/>
          <p:nvPr/>
        </p:nvPicPr>
        <p:blipFill rotWithShape="1">
          <a:blip r:embed="rId3">
            <a:alphaModFix/>
          </a:blip>
          <a:srcRect b="0" l="0" r="0" t="17796"/>
          <a:stretch/>
        </p:blipFill>
        <p:spPr>
          <a:xfrm>
            <a:off x="-119475" y="131425"/>
            <a:ext cx="9362804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6"/>
          <p:cNvSpPr/>
          <p:nvPr/>
        </p:nvSpPr>
        <p:spPr>
          <a:xfrm rot="-5400000">
            <a:off x="2063050" y="-1758025"/>
            <a:ext cx="5094000" cy="97713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6"/>
          <p:cNvSpPr/>
          <p:nvPr/>
        </p:nvSpPr>
        <p:spPr>
          <a:xfrm rot="-5400000">
            <a:off x="1484401" y="-1000675"/>
            <a:ext cx="5094000" cy="85233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6"/>
          <p:cNvSpPr/>
          <p:nvPr/>
        </p:nvSpPr>
        <p:spPr>
          <a:xfrm rot="-5400000">
            <a:off x="1551076" y="-1057825"/>
            <a:ext cx="5094000" cy="85233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6"/>
          <p:cNvSpPr txBox="1"/>
          <p:nvPr/>
        </p:nvSpPr>
        <p:spPr>
          <a:xfrm>
            <a:off x="547375" y="3659000"/>
            <a:ext cx="31209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Heebo"/>
                <a:ea typeface="Heebo"/>
                <a:cs typeface="Heebo"/>
                <a:sym typeface="Heebo"/>
              </a:rPr>
              <a:t>Building web apps</a:t>
            </a:r>
            <a:endParaRPr sz="19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547375" y="4000100"/>
            <a:ext cx="31209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eebo"/>
                <a:ea typeface="Heebo"/>
                <a:cs typeface="Heebo"/>
                <a:sym typeface="Heebo"/>
              </a:rPr>
              <a:t>Mar 2022</a:t>
            </a:r>
            <a:endParaRPr sz="11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09" name="Google Shape;109;p26"/>
          <p:cNvSpPr/>
          <p:nvPr/>
        </p:nvSpPr>
        <p:spPr>
          <a:xfrm>
            <a:off x="-127200" y="-74700"/>
            <a:ext cx="9398400" cy="987900"/>
          </a:xfrm>
          <a:prstGeom prst="rect">
            <a:avLst/>
          </a:prstGeom>
          <a:solidFill>
            <a:srgbClr val="7A7AF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/>
        </p:nvSpPr>
        <p:spPr>
          <a:xfrm>
            <a:off x="547375" y="2116350"/>
            <a:ext cx="46698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16">
                <a:solidFill>
                  <a:srgbClr val="7A7AF4"/>
                </a:solidFill>
                <a:latin typeface="Heebo"/>
                <a:ea typeface="Heebo"/>
                <a:cs typeface="Heebo"/>
                <a:sym typeface="Heebo"/>
              </a:rPr>
              <a:t>Spring MVC</a:t>
            </a:r>
            <a:endParaRPr sz="4616">
              <a:solidFill>
                <a:srgbClr val="7A7AF4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0850" y="331699"/>
            <a:ext cx="855402" cy="24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375" y="1333400"/>
            <a:ext cx="1495225" cy="52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/>
          <p:nvPr/>
        </p:nvSpPr>
        <p:spPr>
          <a:xfrm flipH="1">
            <a:off x="-127200" y="275525"/>
            <a:ext cx="9398400" cy="5239200"/>
          </a:xfrm>
          <a:prstGeom prst="rect">
            <a:avLst/>
          </a:prstGeom>
          <a:solidFill>
            <a:srgbClr val="CACAFB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5"/>
          <p:cNvSpPr/>
          <p:nvPr/>
        </p:nvSpPr>
        <p:spPr>
          <a:xfrm>
            <a:off x="-127200" y="-74700"/>
            <a:ext cx="9398400" cy="987900"/>
          </a:xfrm>
          <a:prstGeom prst="rect">
            <a:avLst/>
          </a:prstGeom>
          <a:solidFill>
            <a:srgbClr val="7A7AF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5"/>
          <p:cNvSpPr txBox="1"/>
          <p:nvPr/>
        </p:nvSpPr>
        <p:spPr>
          <a:xfrm>
            <a:off x="472075" y="217225"/>
            <a:ext cx="29988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Heebo"/>
                <a:ea typeface="Heebo"/>
                <a:cs typeface="Heebo"/>
                <a:sym typeface="Heebo"/>
              </a:rPr>
              <a:t>Spring MVC</a:t>
            </a:r>
            <a:endParaRPr b="1" sz="1100">
              <a:solidFill>
                <a:srgbClr val="FFFFFF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53" name="Google Shape;253;p35"/>
          <p:cNvSpPr txBox="1"/>
          <p:nvPr/>
        </p:nvSpPr>
        <p:spPr>
          <a:xfrm>
            <a:off x="472075" y="414100"/>
            <a:ext cx="4092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ebo"/>
                <a:ea typeface="Heebo"/>
                <a:cs typeface="Heebo"/>
                <a:sym typeface="Heebo"/>
              </a:rPr>
              <a:t>View resolvers</a:t>
            </a:r>
            <a:endParaRPr sz="1800">
              <a:solidFill>
                <a:srgbClr val="FFFFFF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54" name="Google Shape;254;p35"/>
          <p:cNvSpPr txBox="1"/>
          <p:nvPr/>
        </p:nvSpPr>
        <p:spPr>
          <a:xfrm>
            <a:off x="839845" y="1818354"/>
            <a:ext cx="5487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4000" u="none" cap="none" strike="noStrike">
                <a:latin typeface="Heebo"/>
                <a:ea typeface="Heebo"/>
                <a:cs typeface="Heebo"/>
                <a:sym typeface="Heebo"/>
              </a:rPr>
              <a:t>1</a:t>
            </a:r>
            <a:endParaRPr b="1" i="0" sz="4000" u="none" cap="none" strike="noStrike">
              <a:latin typeface="Heebo"/>
              <a:ea typeface="Heebo"/>
              <a:cs typeface="Heebo"/>
              <a:sym typeface="Heeb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55" name="Google Shape;255;p35"/>
          <p:cNvSpPr txBox="1"/>
          <p:nvPr/>
        </p:nvSpPr>
        <p:spPr>
          <a:xfrm>
            <a:off x="839845" y="2600263"/>
            <a:ext cx="5487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4000">
                <a:latin typeface="Heebo"/>
                <a:ea typeface="Heebo"/>
                <a:cs typeface="Heebo"/>
                <a:sym typeface="Heebo"/>
              </a:rPr>
              <a:t>2</a:t>
            </a:r>
            <a:endParaRPr b="1" i="0" sz="1400" u="none" cap="none" strike="noStrike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56" name="Google Shape;256;p35"/>
          <p:cNvSpPr txBox="1"/>
          <p:nvPr/>
        </p:nvSpPr>
        <p:spPr>
          <a:xfrm>
            <a:off x="1388550" y="2014275"/>
            <a:ext cx="29988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Handling: it allows the ViewResolver chaining like using Jackson, UrlBasedViewResolver, and Thymeleaf at the same time</a:t>
            </a:r>
            <a:endParaRPr i="1" sz="11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1388550" y="2797326"/>
            <a:ext cx="29988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>
                <a:latin typeface="Heebo"/>
                <a:ea typeface="Heebo"/>
                <a:cs typeface="Heebo"/>
                <a:sym typeface="Heebo"/>
              </a:rPr>
              <a:t>Redirecting: Defines redirect: prefix to redirect a request to an specific view (“redirect:home”)</a:t>
            </a:r>
            <a:endParaRPr sz="1050">
              <a:latin typeface="Heebo"/>
              <a:ea typeface="Heebo"/>
              <a:cs typeface="Heebo"/>
              <a:sym typeface="Heebo"/>
            </a:endParaRPr>
          </a:p>
        </p:txBody>
      </p:sp>
      <p:pic>
        <p:nvPicPr>
          <p:cNvPr id="258" name="Google Shape;2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0850" y="331699"/>
            <a:ext cx="855402" cy="24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5"/>
          <p:cNvSpPr txBox="1"/>
          <p:nvPr/>
        </p:nvSpPr>
        <p:spPr>
          <a:xfrm>
            <a:off x="4850345" y="1762063"/>
            <a:ext cx="5487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4000">
                <a:latin typeface="Heebo"/>
                <a:ea typeface="Heebo"/>
                <a:cs typeface="Heebo"/>
                <a:sym typeface="Heebo"/>
              </a:rPr>
              <a:t>3</a:t>
            </a:r>
            <a:endParaRPr b="1" i="0" sz="1400" u="none" cap="none" strike="noStrike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60" name="Google Shape;260;p35"/>
          <p:cNvSpPr txBox="1"/>
          <p:nvPr/>
        </p:nvSpPr>
        <p:spPr>
          <a:xfrm>
            <a:off x="5399050" y="1959126"/>
            <a:ext cx="29988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latin typeface="Heebo"/>
                <a:ea typeface="Heebo"/>
                <a:cs typeface="Heebo"/>
                <a:sym typeface="Heebo"/>
              </a:rPr>
              <a:t>Fordwarding</a:t>
            </a:r>
            <a:r>
              <a:rPr lang="en" sz="1000">
                <a:latin typeface="Heebo"/>
                <a:ea typeface="Heebo"/>
                <a:cs typeface="Heebo"/>
                <a:sym typeface="Heebo"/>
              </a:rPr>
              <a:t>: Defines forward: </a:t>
            </a:r>
            <a:r>
              <a:rPr lang="en" sz="1000">
                <a:latin typeface="Heebo"/>
                <a:ea typeface="Heebo"/>
                <a:cs typeface="Heebo"/>
                <a:sym typeface="Heebo"/>
              </a:rPr>
              <a:t>prefix</a:t>
            </a:r>
            <a:r>
              <a:rPr lang="en" sz="1000">
                <a:latin typeface="Heebo"/>
                <a:ea typeface="Heebo"/>
                <a:cs typeface="Heebo"/>
                <a:sym typeface="Heebo"/>
              </a:rPr>
              <a:t> to let the UrlBasedViewResolver and subclasses handle </a:t>
            </a:r>
            <a:r>
              <a:rPr lang="en" sz="1000">
                <a:latin typeface="Heebo"/>
                <a:ea typeface="Heebo"/>
                <a:cs typeface="Heebo"/>
                <a:sym typeface="Heebo"/>
              </a:rPr>
              <a:t>the</a:t>
            </a:r>
            <a:r>
              <a:rPr lang="en" sz="1000">
                <a:latin typeface="Heebo"/>
                <a:ea typeface="Heebo"/>
                <a:cs typeface="Heebo"/>
                <a:sym typeface="Heebo"/>
              </a:rPr>
              <a:t> request. It does not work using InternalResourceViewResolver</a:t>
            </a:r>
            <a:endParaRPr sz="10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61" name="Google Shape;261;p35"/>
          <p:cNvSpPr txBox="1"/>
          <p:nvPr/>
        </p:nvSpPr>
        <p:spPr>
          <a:xfrm>
            <a:off x="4850345" y="2600263"/>
            <a:ext cx="5487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4000">
                <a:latin typeface="Heebo"/>
                <a:ea typeface="Heebo"/>
                <a:cs typeface="Heebo"/>
                <a:sym typeface="Heebo"/>
              </a:rPr>
              <a:t>4</a:t>
            </a:r>
            <a:endParaRPr b="1" i="0" sz="1400" u="none" cap="none" strike="noStrike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62" name="Google Shape;262;p35"/>
          <p:cNvSpPr txBox="1"/>
          <p:nvPr/>
        </p:nvSpPr>
        <p:spPr>
          <a:xfrm>
            <a:off x="5399050" y="2797326"/>
            <a:ext cx="29988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>
                <a:latin typeface="Heebo"/>
                <a:ea typeface="Heebo"/>
                <a:cs typeface="Heebo"/>
                <a:sym typeface="Heebo"/>
              </a:rPr>
              <a:t>Content negotiation</a:t>
            </a:r>
            <a:r>
              <a:rPr lang="en" sz="1050">
                <a:latin typeface="Heebo"/>
                <a:ea typeface="Heebo"/>
                <a:cs typeface="Heebo"/>
                <a:sym typeface="Heebo"/>
              </a:rPr>
              <a:t>: It does not resolve views, it delegates to other view resolvers instead. Selects the view to present, for example getting it from a header or from a request param (/path?format=pdf)</a:t>
            </a:r>
            <a:endParaRPr sz="1050">
              <a:latin typeface="Heebo"/>
              <a:ea typeface="Heebo"/>
              <a:cs typeface="Heebo"/>
              <a:sym typeface="Heeb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2413" y="1219650"/>
            <a:ext cx="724825" cy="72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9550" y="1268363"/>
            <a:ext cx="724823" cy="724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3713" y="1323050"/>
            <a:ext cx="724824" cy="72482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6"/>
          <p:cNvSpPr/>
          <p:nvPr/>
        </p:nvSpPr>
        <p:spPr>
          <a:xfrm>
            <a:off x="3320288" y="2187400"/>
            <a:ext cx="2533800" cy="2349600"/>
          </a:xfrm>
          <a:prstGeom prst="rect">
            <a:avLst/>
          </a:prstGeom>
          <a:solidFill>
            <a:srgbClr val="A5A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6"/>
          <p:cNvSpPr/>
          <p:nvPr/>
        </p:nvSpPr>
        <p:spPr>
          <a:xfrm>
            <a:off x="6051350" y="2187400"/>
            <a:ext cx="2533800" cy="2349600"/>
          </a:xfrm>
          <a:prstGeom prst="rect">
            <a:avLst/>
          </a:prstGeom>
          <a:solidFill>
            <a:srgbClr val="7A7A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6"/>
          <p:cNvSpPr/>
          <p:nvPr/>
        </p:nvSpPr>
        <p:spPr>
          <a:xfrm>
            <a:off x="589225" y="2187400"/>
            <a:ext cx="2533800" cy="2349600"/>
          </a:xfrm>
          <a:prstGeom prst="rect">
            <a:avLst/>
          </a:prstGeom>
          <a:solidFill>
            <a:srgbClr val="CACA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6"/>
          <p:cNvSpPr txBox="1"/>
          <p:nvPr/>
        </p:nvSpPr>
        <p:spPr>
          <a:xfrm>
            <a:off x="12912" y="4956874"/>
            <a:ext cx="20658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300" lIns="92300" spcFirstLastPara="1" rIns="92300" wrap="square" tIns="92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Propiedad Globant | Información Confidencial</a:t>
            </a:r>
            <a:endParaRPr sz="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6"/>
          <p:cNvSpPr txBox="1"/>
          <p:nvPr/>
        </p:nvSpPr>
        <p:spPr>
          <a:xfrm>
            <a:off x="775925" y="2571750"/>
            <a:ext cx="21450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800">
                <a:latin typeface="Heebo"/>
                <a:ea typeface="Heebo"/>
                <a:cs typeface="Heebo"/>
                <a:sym typeface="Heebo"/>
              </a:rPr>
              <a:t>Themes</a:t>
            </a:r>
            <a:r>
              <a:rPr b="1" lang="en" sz="800">
                <a:latin typeface="Heebo"/>
                <a:ea typeface="Heebo"/>
                <a:cs typeface="Heebo"/>
                <a:sym typeface="Heebo"/>
              </a:rPr>
              <a:t>: </a:t>
            </a:r>
            <a:r>
              <a:rPr lang="en" sz="900">
                <a:solidFill>
                  <a:schemeClr val="dk1"/>
                </a:solidFill>
              </a:rPr>
              <a:t>You can apply Spring Web MVC framework themes to set the overall look-and-feel of your application. It’s possible to resolve a theme by using its name, setting up a cookie , or keeping it in the session.</a:t>
            </a:r>
            <a:endParaRPr sz="8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75" name="Google Shape;275;p36"/>
          <p:cNvSpPr txBox="1"/>
          <p:nvPr/>
        </p:nvSpPr>
        <p:spPr>
          <a:xfrm>
            <a:off x="6720137" y="4779917"/>
            <a:ext cx="20658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300" lIns="92300" spcFirstLastPara="1" rIns="92300" wrap="square" tIns="92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Globant proprietary | Confidential information</a:t>
            </a:r>
            <a:endParaRPr sz="7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36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277" name="Google Shape;277;p36"/>
          <p:cNvSpPr txBox="1"/>
          <p:nvPr/>
        </p:nvSpPr>
        <p:spPr>
          <a:xfrm>
            <a:off x="6262325" y="2647950"/>
            <a:ext cx="21450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900">
                <a:latin typeface="Heebo"/>
                <a:ea typeface="Heebo"/>
                <a:cs typeface="Heebo"/>
                <a:sym typeface="Heebo"/>
              </a:rPr>
              <a:t>Internationalization: </a:t>
            </a:r>
            <a:r>
              <a:rPr lang="en" sz="900">
                <a:latin typeface="Heebo"/>
                <a:ea typeface="Heebo"/>
                <a:cs typeface="Heebo"/>
                <a:sym typeface="Heebo"/>
              </a:rPr>
              <a:t>It resolves messages by using the user locale’s. It provides TimeZone, header, cookie, session, and locale resolvers.</a:t>
            </a:r>
            <a:endParaRPr sz="9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78" name="Google Shape;278;p36"/>
          <p:cNvSpPr/>
          <p:nvPr/>
        </p:nvSpPr>
        <p:spPr>
          <a:xfrm>
            <a:off x="-127200" y="-74700"/>
            <a:ext cx="9398400" cy="987900"/>
          </a:xfrm>
          <a:prstGeom prst="rect">
            <a:avLst/>
          </a:prstGeom>
          <a:solidFill>
            <a:srgbClr val="7A7AF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6"/>
          <p:cNvSpPr txBox="1"/>
          <p:nvPr/>
        </p:nvSpPr>
        <p:spPr>
          <a:xfrm>
            <a:off x="3519125" y="2571750"/>
            <a:ext cx="21450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900">
                <a:latin typeface="Heebo"/>
                <a:ea typeface="Heebo"/>
                <a:cs typeface="Heebo"/>
                <a:sym typeface="Heebo"/>
              </a:rPr>
              <a:t>View technologies: </a:t>
            </a:r>
            <a:r>
              <a:rPr lang="en" sz="900">
                <a:latin typeface="Heebo"/>
                <a:ea typeface="Heebo"/>
                <a:cs typeface="Heebo"/>
                <a:sym typeface="Heebo"/>
              </a:rPr>
              <a:t>It works as a plugin, so you will be able to choose one of the options like Thymeleaf, Freemaker, JSPs, among others.</a:t>
            </a:r>
            <a:endParaRPr sz="9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80" name="Google Shape;280;p36"/>
          <p:cNvSpPr txBox="1"/>
          <p:nvPr/>
        </p:nvSpPr>
        <p:spPr>
          <a:xfrm>
            <a:off x="472075" y="217225"/>
            <a:ext cx="29988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Heebo"/>
                <a:ea typeface="Heebo"/>
                <a:cs typeface="Heebo"/>
                <a:sym typeface="Heebo"/>
              </a:rPr>
              <a:t>Spring MVC</a:t>
            </a:r>
            <a:endParaRPr b="1" sz="1100">
              <a:solidFill>
                <a:srgbClr val="FFFFFF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81" name="Google Shape;281;p36"/>
          <p:cNvSpPr txBox="1"/>
          <p:nvPr/>
        </p:nvSpPr>
        <p:spPr>
          <a:xfrm>
            <a:off x="472075" y="414100"/>
            <a:ext cx="4092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ebo"/>
                <a:ea typeface="Heebo"/>
                <a:cs typeface="Heebo"/>
                <a:sym typeface="Heebo"/>
              </a:rPr>
              <a:t>Themes, internationalization, and views</a:t>
            </a:r>
            <a:endParaRPr sz="1800">
              <a:solidFill>
                <a:srgbClr val="FFFFFF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pic>
        <p:nvPicPr>
          <p:cNvPr id="282" name="Google Shape;28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90850" y="331699"/>
            <a:ext cx="855402" cy="2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/>
          <p:nvPr/>
        </p:nvSpPr>
        <p:spPr>
          <a:xfrm>
            <a:off x="-127200" y="-74700"/>
            <a:ext cx="9398400" cy="987900"/>
          </a:xfrm>
          <a:prstGeom prst="rect">
            <a:avLst/>
          </a:prstGeom>
          <a:solidFill>
            <a:srgbClr val="7A7AF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7"/>
          <p:cNvSpPr txBox="1"/>
          <p:nvPr/>
        </p:nvSpPr>
        <p:spPr>
          <a:xfrm>
            <a:off x="1262350" y="609684"/>
            <a:ext cx="6367800" cy="16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7A7AF4"/>
                </a:solidFill>
                <a:latin typeface="Heebo"/>
                <a:ea typeface="Heebo"/>
                <a:cs typeface="Heebo"/>
                <a:sym typeface="Heebo"/>
              </a:rPr>
              <a:t>References</a:t>
            </a:r>
            <a:endParaRPr b="1" sz="4800">
              <a:solidFill>
                <a:srgbClr val="7A7AF4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89" name="Google Shape;289;p37"/>
          <p:cNvSpPr txBox="1"/>
          <p:nvPr/>
        </p:nvSpPr>
        <p:spPr>
          <a:xfrm>
            <a:off x="1816800" y="1977426"/>
            <a:ext cx="364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Heebo"/>
                <a:ea typeface="Heebo"/>
                <a:cs typeface="Heebo"/>
                <a:sym typeface="Heebo"/>
                <a:hlinkClick r:id="rId3"/>
              </a:rPr>
              <a:t>Spring MVC Documentation </a:t>
            </a:r>
            <a:endParaRPr sz="18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90" name="Google Shape;290;p37"/>
          <p:cNvSpPr txBox="1"/>
          <p:nvPr/>
        </p:nvSpPr>
        <p:spPr>
          <a:xfrm>
            <a:off x="1364025" y="1897326"/>
            <a:ext cx="5487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7A7AF4"/>
                </a:solidFill>
                <a:latin typeface="Heebo"/>
                <a:ea typeface="Heebo"/>
                <a:cs typeface="Heebo"/>
                <a:sym typeface="Heebo"/>
              </a:rPr>
              <a:t>[1]</a:t>
            </a:r>
            <a:endParaRPr i="0" sz="2400" u="none" cap="none" strike="noStrike">
              <a:solidFill>
                <a:srgbClr val="7A7AF4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rgbClr val="7A7AF4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91" name="Google Shape;291;p37"/>
          <p:cNvSpPr txBox="1"/>
          <p:nvPr/>
        </p:nvSpPr>
        <p:spPr>
          <a:xfrm>
            <a:off x="1816800" y="2587026"/>
            <a:ext cx="364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Heebo"/>
                <a:ea typeface="Heebo"/>
                <a:cs typeface="Heebo"/>
                <a:sym typeface="Heebo"/>
                <a:hlinkClick r:id="rId4"/>
              </a:rPr>
              <a:t>Java Servlet Documentation</a:t>
            </a:r>
            <a:endParaRPr sz="18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92" name="Google Shape;292;p37"/>
          <p:cNvSpPr txBox="1"/>
          <p:nvPr/>
        </p:nvSpPr>
        <p:spPr>
          <a:xfrm>
            <a:off x="1364025" y="2506926"/>
            <a:ext cx="5487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7A7AF4"/>
                </a:solidFill>
                <a:latin typeface="Heebo"/>
                <a:ea typeface="Heebo"/>
                <a:cs typeface="Heebo"/>
                <a:sym typeface="Heebo"/>
              </a:rPr>
              <a:t>[2]</a:t>
            </a:r>
            <a:endParaRPr i="0" sz="2400" u="none" cap="none" strike="noStrike">
              <a:solidFill>
                <a:srgbClr val="7A7AF4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rgbClr val="7A7AF4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93" name="Google Shape;293;p37"/>
          <p:cNvSpPr txBox="1"/>
          <p:nvPr/>
        </p:nvSpPr>
        <p:spPr>
          <a:xfrm>
            <a:off x="1816800" y="3196626"/>
            <a:ext cx="364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Heebo"/>
                <a:ea typeface="Heebo"/>
                <a:cs typeface="Heebo"/>
                <a:sym typeface="Heebo"/>
                <a:hlinkClick r:id="rId5"/>
              </a:rPr>
              <a:t>Thymeleaf</a:t>
            </a:r>
            <a:endParaRPr sz="18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94" name="Google Shape;294;p37"/>
          <p:cNvSpPr txBox="1"/>
          <p:nvPr/>
        </p:nvSpPr>
        <p:spPr>
          <a:xfrm>
            <a:off x="1364025" y="3116526"/>
            <a:ext cx="5487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7A7AF4"/>
                </a:solidFill>
                <a:latin typeface="Heebo"/>
                <a:ea typeface="Heebo"/>
                <a:cs typeface="Heebo"/>
                <a:sym typeface="Heebo"/>
              </a:rPr>
              <a:t>[</a:t>
            </a:r>
            <a:r>
              <a:rPr lang="en" sz="2400">
                <a:solidFill>
                  <a:srgbClr val="7A7AF4"/>
                </a:solidFill>
                <a:latin typeface="Heebo"/>
                <a:ea typeface="Heebo"/>
                <a:cs typeface="Heebo"/>
                <a:sym typeface="Heebo"/>
              </a:rPr>
              <a:t>3]</a:t>
            </a:r>
            <a:endParaRPr i="0" sz="2400" u="none" cap="none" strike="noStrike">
              <a:solidFill>
                <a:srgbClr val="7A7AF4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rgbClr val="7A7AF4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95" name="Google Shape;295;p37"/>
          <p:cNvSpPr txBox="1"/>
          <p:nvPr/>
        </p:nvSpPr>
        <p:spPr>
          <a:xfrm>
            <a:off x="6720137" y="4779917"/>
            <a:ext cx="20658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300" lIns="92300" spcFirstLastPara="1" rIns="92300" wrap="square" tIns="92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Globant proprietary | Confidential information</a:t>
            </a:r>
            <a:endParaRPr sz="7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7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8"/>
          <p:cNvPicPr preferRelativeResize="0"/>
          <p:nvPr/>
        </p:nvPicPr>
        <p:blipFill rotWithShape="1">
          <a:blip r:embed="rId3">
            <a:alphaModFix/>
          </a:blip>
          <a:srcRect b="0" l="0" r="0" t="15604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3625" y="0"/>
            <a:ext cx="34630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8"/>
          <p:cNvSpPr/>
          <p:nvPr/>
        </p:nvSpPr>
        <p:spPr>
          <a:xfrm>
            <a:off x="-66325" y="50"/>
            <a:ext cx="4548300" cy="5143500"/>
          </a:xfrm>
          <a:prstGeom prst="rect">
            <a:avLst/>
          </a:prstGeom>
          <a:solidFill>
            <a:srgbClr val="7A7A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719" y="4148585"/>
            <a:ext cx="1549061" cy="44912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8"/>
          <p:cNvSpPr txBox="1"/>
          <p:nvPr/>
        </p:nvSpPr>
        <p:spPr>
          <a:xfrm>
            <a:off x="685717" y="2536049"/>
            <a:ext cx="6061800" cy="9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200" lIns="49200" spcFirstLastPara="1" rIns="49200" wrap="square" tIns="492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Condensed"/>
              <a:buNone/>
            </a:pPr>
            <a:r>
              <a:rPr lang="en" sz="3200">
                <a:solidFill>
                  <a:srgbClr val="FFFFFF"/>
                </a:solidFill>
                <a:latin typeface="Heebo"/>
                <a:ea typeface="Heebo"/>
                <a:cs typeface="Heebo"/>
                <a:sym typeface="Heebo"/>
              </a:rPr>
              <a:t>Thank </a:t>
            </a:r>
            <a:r>
              <a:rPr b="1" lang="en" sz="3200">
                <a:solidFill>
                  <a:srgbClr val="FFFFFF"/>
                </a:solidFill>
                <a:latin typeface="Heebo"/>
                <a:ea typeface="Heebo"/>
                <a:cs typeface="Heebo"/>
                <a:sym typeface="Heebo"/>
              </a:rPr>
              <a:t>you</a:t>
            </a:r>
            <a:endParaRPr b="1" sz="3200">
              <a:solidFill>
                <a:srgbClr val="FFFFFF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pic>
        <p:nvPicPr>
          <p:cNvPr id="306" name="Google Shape;306;p38"/>
          <p:cNvPicPr preferRelativeResize="0"/>
          <p:nvPr/>
        </p:nvPicPr>
        <p:blipFill rotWithShape="1">
          <a:blip r:embed="rId6">
            <a:alphaModFix/>
          </a:blip>
          <a:srcRect b="0" l="3736" r="67633" t="0"/>
          <a:stretch/>
        </p:blipFill>
        <p:spPr>
          <a:xfrm>
            <a:off x="887875" y="951700"/>
            <a:ext cx="657224" cy="792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7" name="Google Shape;307;p38"/>
          <p:cNvGrpSpPr/>
          <p:nvPr/>
        </p:nvGrpSpPr>
        <p:grpSpPr>
          <a:xfrm>
            <a:off x="684126" y="815552"/>
            <a:ext cx="1064690" cy="1064690"/>
            <a:chOff x="682200" y="212250"/>
            <a:chExt cx="1402200" cy="1402200"/>
          </a:xfrm>
        </p:grpSpPr>
        <p:pic>
          <p:nvPicPr>
            <p:cNvPr id="308" name="Google Shape;308;p3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017125" y="642107"/>
              <a:ext cx="732350" cy="5424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Google Shape;309;p38"/>
            <p:cNvSpPr/>
            <p:nvPr/>
          </p:nvSpPr>
          <p:spPr>
            <a:xfrm>
              <a:off x="682200" y="212250"/>
              <a:ext cx="1402200" cy="1402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00025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0" name="Google Shape;310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2715" y="853950"/>
            <a:ext cx="2813711" cy="9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7"/>
          <p:cNvPicPr preferRelativeResize="0"/>
          <p:nvPr/>
        </p:nvPicPr>
        <p:blipFill rotWithShape="1">
          <a:blip r:embed="rId3">
            <a:alphaModFix/>
          </a:blip>
          <a:srcRect b="0" l="0" r="0" t="15604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3625" y="0"/>
            <a:ext cx="34630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7"/>
          <p:cNvSpPr/>
          <p:nvPr/>
        </p:nvSpPr>
        <p:spPr>
          <a:xfrm>
            <a:off x="-66325" y="50"/>
            <a:ext cx="4548300" cy="5143500"/>
          </a:xfrm>
          <a:prstGeom prst="rect">
            <a:avLst/>
          </a:prstGeom>
          <a:solidFill>
            <a:srgbClr val="7A7A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6" y="4629635"/>
            <a:ext cx="1549061" cy="44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7"/>
          <p:cNvPicPr preferRelativeResize="0"/>
          <p:nvPr/>
        </p:nvPicPr>
        <p:blipFill rotWithShape="1">
          <a:blip r:embed="rId6">
            <a:alphaModFix/>
          </a:blip>
          <a:srcRect b="0" l="3736" r="67633" t="0"/>
          <a:stretch/>
        </p:blipFill>
        <p:spPr>
          <a:xfrm>
            <a:off x="871187" y="951700"/>
            <a:ext cx="657224" cy="7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7"/>
          <p:cNvSpPr txBox="1"/>
          <p:nvPr/>
        </p:nvSpPr>
        <p:spPr>
          <a:xfrm>
            <a:off x="2722200" y="3367625"/>
            <a:ext cx="3699600" cy="119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Luis Cortes</a:t>
            </a:r>
            <a:endParaRPr b="1"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Java Architect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@luis.cortes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3" name="Google Shape;123;p27"/>
          <p:cNvPicPr preferRelativeResize="0"/>
          <p:nvPr/>
        </p:nvPicPr>
        <p:blipFill rotWithShape="1">
          <a:blip r:embed="rId7">
            <a:alphaModFix/>
          </a:blip>
          <a:srcRect b="0" l="16824" r="16831" t="0"/>
          <a:stretch/>
        </p:blipFill>
        <p:spPr>
          <a:xfrm>
            <a:off x="3150600" y="511025"/>
            <a:ext cx="2842800" cy="2856600"/>
          </a:xfrm>
          <a:prstGeom prst="ellipse">
            <a:avLst/>
          </a:prstGeom>
          <a:noFill/>
          <a:ln cap="flat" cmpd="sng" w="28575">
            <a:solidFill>
              <a:srgbClr val="96458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/>
          <p:nvPr/>
        </p:nvSpPr>
        <p:spPr>
          <a:xfrm>
            <a:off x="-127200" y="-74700"/>
            <a:ext cx="9398400" cy="987900"/>
          </a:xfrm>
          <a:prstGeom prst="rect">
            <a:avLst/>
          </a:prstGeom>
          <a:solidFill>
            <a:srgbClr val="7A7AF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8"/>
          <p:cNvSpPr txBox="1"/>
          <p:nvPr/>
        </p:nvSpPr>
        <p:spPr>
          <a:xfrm>
            <a:off x="1262350" y="609684"/>
            <a:ext cx="6367800" cy="16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7A7AF4"/>
                </a:solidFill>
                <a:latin typeface="Heebo"/>
                <a:ea typeface="Heebo"/>
                <a:cs typeface="Heebo"/>
                <a:sym typeface="Heebo"/>
              </a:rPr>
              <a:t>Index</a:t>
            </a:r>
            <a:endParaRPr b="1" sz="4800">
              <a:solidFill>
                <a:srgbClr val="7A7AF4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30" name="Google Shape;130;p28"/>
          <p:cNvSpPr txBox="1"/>
          <p:nvPr/>
        </p:nvSpPr>
        <p:spPr>
          <a:xfrm>
            <a:off x="1816800" y="1977426"/>
            <a:ext cx="364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latin typeface="Heebo"/>
                <a:ea typeface="Heebo"/>
                <a:cs typeface="Heebo"/>
                <a:sym typeface="Heebo"/>
              </a:rPr>
              <a:t>Servlet API</a:t>
            </a:r>
            <a:endParaRPr sz="18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31" name="Google Shape;131;p28"/>
          <p:cNvSpPr txBox="1"/>
          <p:nvPr/>
        </p:nvSpPr>
        <p:spPr>
          <a:xfrm>
            <a:off x="1364025" y="1897326"/>
            <a:ext cx="5487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2400" u="none" cap="none" strike="noStrike">
                <a:solidFill>
                  <a:srgbClr val="7A7AF4"/>
                </a:solidFill>
                <a:latin typeface="Heebo"/>
                <a:ea typeface="Heebo"/>
                <a:cs typeface="Heebo"/>
                <a:sym typeface="Heebo"/>
              </a:rPr>
              <a:t>1.</a:t>
            </a:r>
            <a:endParaRPr i="0" sz="2400" u="none" cap="none" strike="noStrike">
              <a:solidFill>
                <a:srgbClr val="7A7AF4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rgbClr val="7A7AF4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32" name="Google Shape;132;p28"/>
          <p:cNvSpPr txBox="1"/>
          <p:nvPr/>
        </p:nvSpPr>
        <p:spPr>
          <a:xfrm>
            <a:off x="1816800" y="2587026"/>
            <a:ext cx="364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latin typeface="Heebo"/>
                <a:ea typeface="Heebo"/>
                <a:cs typeface="Heebo"/>
                <a:sym typeface="Heebo"/>
              </a:rPr>
              <a:t>Spring MVC Architecture</a:t>
            </a:r>
            <a:endParaRPr sz="18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33" name="Google Shape;133;p28"/>
          <p:cNvSpPr txBox="1"/>
          <p:nvPr/>
        </p:nvSpPr>
        <p:spPr>
          <a:xfrm>
            <a:off x="1364025" y="2506926"/>
            <a:ext cx="5487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7A7AF4"/>
                </a:solidFill>
                <a:latin typeface="Heebo"/>
                <a:ea typeface="Heebo"/>
                <a:cs typeface="Heebo"/>
                <a:sym typeface="Heebo"/>
              </a:rPr>
              <a:t>2</a:t>
            </a:r>
            <a:r>
              <a:rPr i="0" lang="en" sz="2400" u="none" cap="none" strike="noStrike">
                <a:solidFill>
                  <a:srgbClr val="7A7AF4"/>
                </a:solidFill>
                <a:latin typeface="Heebo"/>
                <a:ea typeface="Heebo"/>
                <a:cs typeface="Heebo"/>
                <a:sym typeface="Heebo"/>
              </a:rPr>
              <a:t>.</a:t>
            </a:r>
            <a:endParaRPr i="0" sz="2400" u="none" cap="none" strike="noStrike">
              <a:solidFill>
                <a:srgbClr val="7A7AF4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rgbClr val="7A7AF4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34" name="Google Shape;134;p28"/>
          <p:cNvSpPr txBox="1"/>
          <p:nvPr/>
        </p:nvSpPr>
        <p:spPr>
          <a:xfrm>
            <a:off x="1816800" y="3196626"/>
            <a:ext cx="364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latin typeface="Heebo"/>
                <a:ea typeface="Heebo"/>
                <a:cs typeface="Heebo"/>
                <a:sym typeface="Heebo"/>
              </a:rPr>
              <a:t>Web A</a:t>
            </a:r>
            <a:r>
              <a:rPr lang="en" sz="1800">
                <a:latin typeface="Heebo"/>
                <a:ea typeface="Heebo"/>
                <a:cs typeface="Heebo"/>
                <a:sym typeface="Heebo"/>
              </a:rPr>
              <a:t>pplication</a:t>
            </a:r>
            <a:r>
              <a:rPr lang="en" sz="1800">
                <a:latin typeface="Heebo"/>
                <a:ea typeface="Heebo"/>
                <a:cs typeface="Heebo"/>
                <a:sym typeface="Heebo"/>
              </a:rPr>
              <a:t> Context</a:t>
            </a:r>
            <a:endParaRPr sz="18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35" name="Google Shape;135;p28"/>
          <p:cNvSpPr txBox="1"/>
          <p:nvPr/>
        </p:nvSpPr>
        <p:spPr>
          <a:xfrm>
            <a:off x="1364025" y="3116526"/>
            <a:ext cx="5487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7A7AF4"/>
                </a:solidFill>
                <a:latin typeface="Heebo"/>
                <a:ea typeface="Heebo"/>
                <a:cs typeface="Heebo"/>
                <a:sym typeface="Heebo"/>
              </a:rPr>
              <a:t>3</a:t>
            </a:r>
            <a:r>
              <a:rPr i="0" lang="en" sz="2400" u="none" cap="none" strike="noStrike">
                <a:solidFill>
                  <a:srgbClr val="7A7AF4"/>
                </a:solidFill>
                <a:latin typeface="Heebo"/>
                <a:ea typeface="Heebo"/>
                <a:cs typeface="Heebo"/>
                <a:sym typeface="Heebo"/>
              </a:rPr>
              <a:t>.</a:t>
            </a:r>
            <a:endParaRPr i="0" sz="2400" u="none" cap="none" strike="noStrike">
              <a:solidFill>
                <a:srgbClr val="7A7AF4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rgbClr val="7A7AF4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36" name="Google Shape;136;p28"/>
          <p:cNvSpPr txBox="1"/>
          <p:nvPr/>
        </p:nvSpPr>
        <p:spPr>
          <a:xfrm>
            <a:off x="1816800" y="3806226"/>
            <a:ext cx="364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latin typeface="Heebo"/>
                <a:ea typeface="Heebo"/>
                <a:cs typeface="Heebo"/>
                <a:sym typeface="Heebo"/>
              </a:rPr>
              <a:t>Basic Configuration</a:t>
            </a:r>
            <a:endParaRPr sz="18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37" name="Google Shape;137;p28"/>
          <p:cNvSpPr txBox="1"/>
          <p:nvPr/>
        </p:nvSpPr>
        <p:spPr>
          <a:xfrm>
            <a:off x="1364025" y="3726126"/>
            <a:ext cx="5487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7A7AF4"/>
                </a:solidFill>
                <a:latin typeface="Heebo"/>
                <a:ea typeface="Heebo"/>
                <a:cs typeface="Heebo"/>
                <a:sym typeface="Heebo"/>
              </a:rPr>
              <a:t>4</a:t>
            </a:r>
            <a:r>
              <a:rPr i="0" lang="en" sz="2400" u="none" cap="none" strike="noStrike">
                <a:solidFill>
                  <a:srgbClr val="7A7AF4"/>
                </a:solidFill>
                <a:latin typeface="Heebo"/>
                <a:ea typeface="Heebo"/>
                <a:cs typeface="Heebo"/>
                <a:sym typeface="Heebo"/>
              </a:rPr>
              <a:t>.</a:t>
            </a:r>
            <a:endParaRPr i="0" sz="2400" u="none" cap="none" strike="noStrike">
              <a:solidFill>
                <a:srgbClr val="7A7AF4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rgbClr val="7A7AF4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38" name="Google Shape;138;p28"/>
          <p:cNvSpPr txBox="1"/>
          <p:nvPr/>
        </p:nvSpPr>
        <p:spPr>
          <a:xfrm>
            <a:off x="5169600" y="1977426"/>
            <a:ext cx="364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latin typeface="Heebo"/>
                <a:ea typeface="Heebo"/>
                <a:cs typeface="Heebo"/>
                <a:sym typeface="Heebo"/>
              </a:rPr>
              <a:t>View resolvers</a:t>
            </a:r>
            <a:endParaRPr sz="18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39" name="Google Shape;139;p28"/>
          <p:cNvSpPr txBox="1"/>
          <p:nvPr/>
        </p:nvSpPr>
        <p:spPr>
          <a:xfrm>
            <a:off x="4716825" y="1897326"/>
            <a:ext cx="5487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7A7AF4"/>
                </a:solidFill>
                <a:latin typeface="Heebo"/>
                <a:ea typeface="Heebo"/>
                <a:cs typeface="Heebo"/>
                <a:sym typeface="Heebo"/>
              </a:rPr>
              <a:t>5</a:t>
            </a:r>
            <a:r>
              <a:rPr i="0" lang="en" sz="2400" u="none" cap="none" strike="noStrike">
                <a:solidFill>
                  <a:srgbClr val="7A7AF4"/>
                </a:solidFill>
                <a:latin typeface="Heebo"/>
                <a:ea typeface="Heebo"/>
                <a:cs typeface="Heebo"/>
                <a:sym typeface="Heebo"/>
              </a:rPr>
              <a:t>.</a:t>
            </a:r>
            <a:endParaRPr i="0" sz="2400" u="none" cap="none" strike="noStrike">
              <a:solidFill>
                <a:srgbClr val="7A7AF4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rgbClr val="7A7AF4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40" name="Google Shape;140;p28"/>
          <p:cNvSpPr txBox="1"/>
          <p:nvPr/>
        </p:nvSpPr>
        <p:spPr>
          <a:xfrm>
            <a:off x="5169600" y="2587026"/>
            <a:ext cx="364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latin typeface="Heebo"/>
                <a:ea typeface="Heebo"/>
                <a:cs typeface="Heebo"/>
                <a:sym typeface="Heebo"/>
              </a:rPr>
              <a:t>Themes, internationalization, and views</a:t>
            </a:r>
            <a:endParaRPr sz="18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41" name="Google Shape;141;p28"/>
          <p:cNvSpPr txBox="1"/>
          <p:nvPr/>
        </p:nvSpPr>
        <p:spPr>
          <a:xfrm>
            <a:off x="4716825" y="2506926"/>
            <a:ext cx="5487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7A7AF4"/>
                </a:solidFill>
                <a:latin typeface="Heebo"/>
                <a:ea typeface="Heebo"/>
                <a:cs typeface="Heebo"/>
                <a:sym typeface="Heebo"/>
              </a:rPr>
              <a:t>6</a:t>
            </a:r>
            <a:r>
              <a:rPr i="0" lang="en" sz="2400" u="none" cap="none" strike="noStrike">
                <a:solidFill>
                  <a:srgbClr val="7A7AF4"/>
                </a:solidFill>
                <a:latin typeface="Heebo"/>
                <a:ea typeface="Heebo"/>
                <a:cs typeface="Heebo"/>
                <a:sym typeface="Heebo"/>
              </a:rPr>
              <a:t>.</a:t>
            </a:r>
            <a:endParaRPr i="0" sz="2400" u="none" cap="none" strike="noStrike">
              <a:solidFill>
                <a:srgbClr val="7A7AF4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rgbClr val="7A7AF4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42" name="Google Shape;142;p28"/>
          <p:cNvSpPr txBox="1"/>
          <p:nvPr/>
        </p:nvSpPr>
        <p:spPr>
          <a:xfrm>
            <a:off x="6720137" y="4779917"/>
            <a:ext cx="20658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300" lIns="92300" spcFirstLastPara="1" rIns="92300" wrap="square" tIns="92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Globant proprietary | Confidential information</a:t>
            </a:r>
            <a:endParaRPr sz="7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8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/>
          <p:nvPr/>
        </p:nvSpPr>
        <p:spPr>
          <a:xfrm flipH="1">
            <a:off x="-127200" y="275525"/>
            <a:ext cx="9398400" cy="5239200"/>
          </a:xfrm>
          <a:prstGeom prst="rect">
            <a:avLst/>
          </a:prstGeom>
          <a:solidFill>
            <a:srgbClr val="CACAFB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9"/>
          <p:cNvSpPr/>
          <p:nvPr/>
        </p:nvSpPr>
        <p:spPr>
          <a:xfrm>
            <a:off x="-127200" y="-74700"/>
            <a:ext cx="9398400" cy="987900"/>
          </a:xfrm>
          <a:prstGeom prst="rect">
            <a:avLst/>
          </a:prstGeom>
          <a:solidFill>
            <a:srgbClr val="7A7AF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9"/>
          <p:cNvSpPr txBox="1"/>
          <p:nvPr/>
        </p:nvSpPr>
        <p:spPr>
          <a:xfrm>
            <a:off x="472075" y="217225"/>
            <a:ext cx="29988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Heebo"/>
                <a:ea typeface="Heebo"/>
                <a:cs typeface="Heebo"/>
                <a:sym typeface="Heebo"/>
              </a:rPr>
              <a:t>Spring MVC</a:t>
            </a:r>
            <a:endParaRPr b="1" sz="1100">
              <a:solidFill>
                <a:srgbClr val="FFFFFF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51" name="Google Shape;151;p29"/>
          <p:cNvSpPr txBox="1"/>
          <p:nvPr/>
        </p:nvSpPr>
        <p:spPr>
          <a:xfrm>
            <a:off x="472075" y="414100"/>
            <a:ext cx="4092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ebo"/>
                <a:ea typeface="Heebo"/>
                <a:cs typeface="Heebo"/>
                <a:sym typeface="Heebo"/>
              </a:rPr>
              <a:t>Java Web Applications</a:t>
            </a:r>
            <a:endParaRPr sz="1800">
              <a:solidFill>
                <a:srgbClr val="FFFFFF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52" name="Google Shape;152;p29"/>
          <p:cNvSpPr txBox="1"/>
          <p:nvPr/>
        </p:nvSpPr>
        <p:spPr>
          <a:xfrm>
            <a:off x="839845" y="1818354"/>
            <a:ext cx="5487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4000" u="none" cap="none" strike="noStrike">
                <a:latin typeface="Heebo"/>
                <a:ea typeface="Heebo"/>
                <a:cs typeface="Heebo"/>
                <a:sym typeface="Heebo"/>
              </a:rPr>
              <a:t>1</a:t>
            </a:r>
            <a:endParaRPr b="1" i="0" sz="4000" u="none" cap="none" strike="noStrike">
              <a:latin typeface="Heebo"/>
              <a:ea typeface="Heebo"/>
              <a:cs typeface="Heebo"/>
              <a:sym typeface="Heeb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53" name="Google Shape;153;p29"/>
          <p:cNvSpPr txBox="1"/>
          <p:nvPr/>
        </p:nvSpPr>
        <p:spPr>
          <a:xfrm>
            <a:off x="839845" y="2571738"/>
            <a:ext cx="5487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4000">
                <a:latin typeface="Heebo"/>
                <a:ea typeface="Heebo"/>
                <a:cs typeface="Heebo"/>
                <a:sym typeface="Heebo"/>
              </a:rPr>
              <a:t>2</a:t>
            </a:r>
            <a:endParaRPr b="1" i="0" sz="1400" u="none" cap="none" strike="noStrike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54" name="Google Shape;154;p29"/>
          <p:cNvSpPr txBox="1"/>
          <p:nvPr/>
        </p:nvSpPr>
        <p:spPr>
          <a:xfrm>
            <a:off x="1388550" y="2014275"/>
            <a:ext cx="29988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Defined as part of Java Web Specification.</a:t>
            </a:r>
            <a:endParaRPr i="1" sz="11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55" name="Google Shape;155;p29"/>
          <p:cNvSpPr txBox="1"/>
          <p:nvPr/>
        </p:nvSpPr>
        <p:spPr>
          <a:xfrm>
            <a:off x="1388550" y="2768801"/>
            <a:ext cx="29988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“</a:t>
            </a:r>
            <a:r>
              <a:rPr lang="en" sz="1100">
                <a:solidFill>
                  <a:schemeClr val="dk1"/>
                </a:solidFill>
              </a:rPr>
              <a:t>A servlet is a Java programming language class used to extend the capabilities of servers that host applications accessed by means of a request-response programming model” [2] </a:t>
            </a:r>
            <a:endParaRPr sz="105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56" name="Google Shape;156;p29"/>
          <p:cNvSpPr txBox="1"/>
          <p:nvPr/>
        </p:nvSpPr>
        <p:spPr>
          <a:xfrm>
            <a:off x="838200" y="1329025"/>
            <a:ext cx="364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en" sz="2295">
                <a:solidFill>
                  <a:srgbClr val="7A7AF4"/>
                </a:solidFill>
                <a:latin typeface="Heebo"/>
                <a:ea typeface="Heebo"/>
                <a:cs typeface="Heebo"/>
                <a:sym typeface="Heebo"/>
              </a:rPr>
              <a:t>Servlet API</a:t>
            </a:r>
            <a:endParaRPr b="1" sz="2295">
              <a:solidFill>
                <a:srgbClr val="7A7AF4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0850" y="331699"/>
            <a:ext cx="855402" cy="24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6375" y="1818350"/>
            <a:ext cx="4065224" cy="234806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9"/>
          <p:cNvSpPr txBox="1"/>
          <p:nvPr/>
        </p:nvSpPr>
        <p:spPr>
          <a:xfrm>
            <a:off x="839845" y="3539763"/>
            <a:ext cx="5487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4000">
                <a:latin typeface="Heebo"/>
                <a:ea typeface="Heebo"/>
                <a:cs typeface="Heebo"/>
                <a:sym typeface="Heebo"/>
              </a:rPr>
              <a:t>3</a:t>
            </a:r>
            <a:endParaRPr b="1" i="0" sz="1400" u="none" cap="none" strike="noStrike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60" name="Google Shape;160;p29"/>
          <p:cNvSpPr txBox="1"/>
          <p:nvPr/>
        </p:nvSpPr>
        <p:spPr>
          <a:xfrm>
            <a:off x="1388550" y="3736826"/>
            <a:ext cx="29988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It defines a lifecycle (loads the class, creates an instance, init, service, destroy)</a:t>
            </a:r>
            <a:endParaRPr sz="105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61" name="Google Shape;161;p29"/>
          <p:cNvSpPr txBox="1"/>
          <p:nvPr/>
        </p:nvSpPr>
        <p:spPr>
          <a:xfrm>
            <a:off x="839845" y="4343438"/>
            <a:ext cx="5487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4000">
                <a:latin typeface="Heebo"/>
                <a:ea typeface="Heebo"/>
                <a:cs typeface="Heebo"/>
                <a:sym typeface="Heebo"/>
              </a:rPr>
              <a:t>4</a:t>
            </a:r>
            <a:endParaRPr b="1" i="0" sz="1400" u="none" cap="none" strike="noStrike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1388550" y="4540501"/>
            <a:ext cx="29988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Defines a mechanism to share information among servlets by using the concept of scopes (Web context, session, request, page)</a:t>
            </a:r>
            <a:endParaRPr sz="1050">
              <a:latin typeface="Heebo"/>
              <a:ea typeface="Heebo"/>
              <a:cs typeface="Heebo"/>
              <a:sym typeface="Heeb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/>
          <p:nvPr/>
        </p:nvSpPr>
        <p:spPr>
          <a:xfrm flipH="1">
            <a:off x="-127125" y="275525"/>
            <a:ext cx="4901100" cy="5239200"/>
          </a:xfrm>
          <a:prstGeom prst="rect">
            <a:avLst/>
          </a:prstGeom>
          <a:solidFill>
            <a:srgbClr val="CACAFB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/>
          <p:nvPr/>
        </p:nvSpPr>
        <p:spPr>
          <a:xfrm>
            <a:off x="-127200" y="-74700"/>
            <a:ext cx="9398400" cy="987900"/>
          </a:xfrm>
          <a:prstGeom prst="rect">
            <a:avLst/>
          </a:prstGeom>
          <a:solidFill>
            <a:srgbClr val="7A7AF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 txBox="1"/>
          <p:nvPr/>
        </p:nvSpPr>
        <p:spPr>
          <a:xfrm>
            <a:off x="472075" y="217225"/>
            <a:ext cx="29988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Heebo"/>
                <a:ea typeface="Heebo"/>
                <a:cs typeface="Heebo"/>
                <a:sym typeface="Heebo"/>
              </a:rPr>
              <a:t>Spring MVC</a:t>
            </a:r>
            <a:endParaRPr b="1" sz="1100">
              <a:solidFill>
                <a:srgbClr val="FFFFFF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472075" y="414100"/>
            <a:ext cx="4092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ebo"/>
                <a:ea typeface="Heebo"/>
                <a:cs typeface="Heebo"/>
                <a:sym typeface="Heebo"/>
              </a:rPr>
              <a:t>Java Web Applications</a:t>
            </a:r>
            <a:endParaRPr sz="1800">
              <a:solidFill>
                <a:srgbClr val="FFFFFF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839845" y="1818354"/>
            <a:ext cx="5487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4000" u="none" cap="none" strike="noStrike">
                <a:latin typeface="Heebo"/>
                <a:ea typeface="Heebo"/>
                <a:cs typeface="Heebo"/>
                <a:sym typeface="Heebo"/>
              </a:rPr>
              <a:t>1</a:t>
            </a:r>
            <a:endParaRPr b="1" i="0" sz="4000" u="none" cap="none" strike="noStrike">
              <a:latin typeface="Heebo"/>
              <a:ea typeface="Heebo"/>
              <a:cs typeface="Heebo"/>
              <a:sym typeface="Heeb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72" name="Google Shape;172;p30"/>
          <p:cNvSpPr txBox="1"/>
          <p:nvPr/>
        </p:nvSpPr>
        <p:spPr>
          <a:xfrm>
            <a:off x="839845" y="3133663"/>
            <a:ext cx="5487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4000">
                <a:latin typeface="Heebo"/>
                <a:ea typeface="Heebo"/>
                <a:cs typeface="Heebo"/>
                <a:sym typeface="Heebo"/>
              </a:rPr>
              <a:t>2</a:t>
            </a:r>
            <a:endParaRPr b="1" i="0" sz="1400" u="none" cap="none" strike="noStrike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73" name="Google Shape;173;p30"/>
          <p:cNvSpPr txBox="1"/>
          <p:nvPr/>
        </p:nvSpPr>
        <p:spPr>
          <a:xfrm>
            <a:off x="1388550" y="2014275"/>
            <a:ext cx="29988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“</a:t>
            </a:r>
            <a:r>
              <a:rPr i="1" lang="en" sz="1100">
                <a:solidFill>
                  <a:schemeClr val="dk1"/>
                </a:solidFill>
              </a:rPr>
              <a:t>Spring Web MVC is the </a:t>
            </a:r>
            <a:r>
              <a:rPr b="1" i="1" lang="en" sz="1100">
                <a:solidFill>
                  <a:schemeClr val="dk1"/>
                </a:solidFill>
              </a:rPr>
              <a:t>original web framework</a:t>
            </a:r>
            <a:r>
              <a:rPr i="1" lang="en" sz="1100">
                <a:solidFill>
                  <a:schemeClr val="dk1"/>
                </a:solidFill>
              </a:rPr>
              <a:t> built on the </a:t>
            </a:r>
            <a:r>
              <a:rPr b="1" i="1" lang="en" sz="1100">
                <a:solidFill>
                  <a:schemeClr val="dk1"/>
                </a:solidFill>
              </a:rPr>
              <a:t>Servlet API</a:t>
            </a:r>
            <a:r>
              <a:rPr i="1" lang="en" sz="1100">
                <a:solidFill>
                  <a:schemeClr val="dk1"/>
                </a:solidFill>
              </a:rPr>
              <a:t> and has been included in the </a:t>
            </a:r>
            <a:r>
              <a:rPr b="1" i="1" lang="en" sz="1100">
                <a:solidFill>
                  <a:schemeClr val="dk1"/>
                </a:solidFill>
              </a:rPr>
              <a:t>Spring Framework</a:t>
            </a:r>
            <a:r>
              <a:rPr i="1" lang="en" sz="1100">
                <a:solidFill>
                  <a:schemeClr val="dk1"/>
                </a:solidFill>
              </a:rPr>
              <a:t> from the very beginning” [1]</a:t>
            </a:r>
            <a:endParaRPr i="1" sz="11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74" name="Google Shape;174;p30"/>
          <p:cNvSpPr txBox="1"/>
          <p:nvPr/>
        </p:nvSpPr>
        <p:spPr>
          <a:xfrm>
            <a:off x="1388550" y="3330726"/>
            <a:ext cx="29988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050">
                <a:latin typeface="Heebo"/>
                <a:ea typeface="Heebo"/>
                <a:cs typeface="Heebo"/>
                <a:sym typeface="Heebo"/>
              </a:rPr>
              <a:t>“</a:t>
            </a:r>
            <a:r>
              <a:rPr i="1" lang="en" sz="1100">
                <a:solidFill>
                  <a:schemeClr val="dk1"/>
                </a:solidFill>
              </a:rPr>
              <a:t>The formal name, </a:t>
            </a:r>
            <a:r>
              <a:rPr b="1" i="1" lang="en" sz="1100">
                <a:solidFill>
                  <a:schemeClr val="dk1"/>
                </a:solidFill>
              </a:rPr>
              <a:t>“Spring Web MVC,</a:t>
            </a:r>
            <a:r>
              <a:rPr i="1" lang="en" sz="1100">
                <a:solidFill>
                  <a:schemeClr val="dk1"/>
                </a:solidFill>
              </a:rPr>
              <a:t>” comes from the name of its source module (</a:t>
            </a:r>
            <a:r>
              <a:rPr i="1" lang="en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spring-webmvc</a:t>
            </a:r>
            <a:r>
              <a:rPr i="1" lang="en" sz="1100">
                <a:solidFill>
                  <a:schemeClr val="dk1"/>
                </a:solidFill>
              </a:rPr>
              <a:t>), but it is more commonly known as “</a:t>
            </a:r>
            <a:r>
              <a:rPr b="1" i="1" lang="en" sz="1100">
                <a:solidFill>
                  <a:schemeClr val="dk1"/>
                </a:solidFill>
              </a:rPr>
              <a:t>Spring MVC”</a:t>
            </a:r>
            <a:r>
              <a:rPr i="1" lang="en" sz="1100">
                <a:solidFill>
                  <a:schemeClr val="dk1"/>
                </a:solidFill>
              </a:rPr>
              <a:t>”[1]</a:t>
            </a:r>
            <a:endParaRPr i="1" sz="105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838200" y="1329025"/>
            <a:ext cx="364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en" sz="2295">
                <a:solidFill>
                  <a:srgbClr val="7A7AF4"/>
                </a:solidFill>
                <a:latin typeface="Heebo"/>
                <a:ea typeface="Heebo"/>
                <a:cs typeface="Heebo"/>
                <a:sym typeface="Heebo"/>
              </a:rPr>
              <a:t>Spring</a:t>
            </a:r>
            <a:r>
              <a:rPr b="1" lang="en" sz="2295">
                <a:solidFill>
                  <a:srgbClr val="7A7AF4"/>
                </a:solidFill>
                <a:latin typeface="Heebo"/>
                <a:ea typeface="Heebo"/>
                <a:cs typeface="Heebo"/>
                <a:sym typeface="Heebo"/>
              </a:rPr>
              <a:t> MVC</a:t>
            </a:r>
            <a:endParaRPr b="1" sz="2295">
              <a:solidFill>
                <a:srgbClr val="7A7AF4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0850" y="331699"/>
            <a:ext cx="855402" cy="24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1525" y="2003800"/>
            <a:ext cx="4332476" cy="1782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/>
          <p:nvPr/>
        </p:nvSpPr>
        <p:spPr>
          <a:xfrm flipH="1">
            <a:off x="-127125" y="275525"/>
            <a:ext cx="4901100" cy="5239200"/>
          </a:xfrm>
          <a:prstGeom prst="rect">
            <a:avLst/>
          </a:prstGeom>
          <a:solidFill>
            <a:srgbClr val="CACAFB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1"/>
          <p:cNvSpPr/>
          <p:nvPr/>
        </p:nvSpPr>
        <p:spPr>
          <a:xfrm>
            <a:off x="-127200" y="-74700"/>
            <a:ext cx="9398400" cy="987900"/>
          </a:xfrm>
          <a:prstGeom prst="rect">
            <a:avLst/>
          </a:prstGeom>
          <a:solidFill>
            <a:srgbClr val="7A7AF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1"/>
          <p:cNvSpPr txBox="1"/>
          <p:nvPr/>
        </p:nvSpPr>
        <p:spPr>
          <a:xfrm>
            <a:off x="472075" y="217225"/>
            <a:ext cx="29988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Heebo"/>
                <a:ea typeface="Heebo"/>
                <a:cs typeface="Heebo"/>
                <a:sym typeface="Heebo"/>
              </a:rPr>
              <a:t>Spring</a:t>
            </a:r>
            <a:r>
              <a:rPr b="1" lang="en" sz="1100">
                <a:solidFill>
                  <a:srgbClr val="FFFFFF"/>
                </a:solidFill>
                <a:latin typeface="Heebo"/>
                <a:ea typeface="Heebo"/>
                <a:cs typeface="Heebo"/>
                <a:sym typeface="Heebo"/>
              </a:rPr>
              <a:t> MVC</a:t>
            </a:r>
            <a:endParaRPr b="1" sz="1100">
              <a:solidFill>
                <a:srgbClr val="FFFFFF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85" name="Google Shape;185;p31"/>
          <p:cNvSpPr txBox="1"/>
          <p:nvPr/>
        </p:nvSpPr>
        <p:spPr>
          <a:xfrm>
            <a:off x="472075" y="414100"/>
            <a:ext cx="4092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ebo"/>
                <a:ea typeface="Heebo"/>
                <a:cs typeface="Heebo"/>
                <a:sym typeface="Heebo"/>
              </a:rPr>
              <a:t>Web Context</a:t>
            </a:r>
            <a:endParaRPr sz="1800">
              <a:solidFill>
                <a:srgbClr val="FFFFFF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86" name="Google Shape;186;p31"/>
          <p:cNvSpPr txBox="1"/>
          <p:nvPr/>
        </p:nvSpPr>
        <p:spPr>
          <a:xfrm>
            <a:off x="839845" y="1818354"/>
            <a:ext cx="5487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4000" u="none" cap="none" strike="noStrike">
                <a:latin typeface="Heebo"/>
                <a:ea typeface="Heebo"/>
                <a:cs typeface="Heebo"/>
                <a:sym typeface="Heebo"/>
              </a:rPr>
              <a:t>1</a:t>
            </a:r>
            <a:endParaRPr b="1" i="0" sz="4000" u="none" cap="none" strike="noStrike">
              <a:latin typeface="Heebo"/>
              <a:ea typeface="Heebo"/>
              <a:cs typeface="Heebo"/>
              <a:sym typeface="Heeb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87" name="Google Shape;187;p31"/>
          <p:cNvSpPr txBox="1"/>
          <p:nvPr/>
        </p:nvSpPr>
        <p:spPr>
          <a:xfrm>
            <a:off x="839845" y="3133663"/>
            <a:ext cx="5487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4000">
                <a:latin typeface="Heebo"/>
                <a:ea typeface="Heebo"/>
                <a:cs typeface="Heebo"/>
                <a:sym typeface="Heebo"/>
              </a:rPr>
              <a:t>2</a:t>
            </a:r>
            <a:endParaRPr b="1" i="0" sz="1400" u="none" cap="none" strike="noStrike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1388550" y="2014275"/>
            <a:ext cx="29988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WebApplicationContext expects an ApplicationContext object that references a ServletContext and its Servlet associated with.</a:t>
            </a:r>
            <a:endParaRPr i="1" sz="11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1388550" y="3330726"/>
            <a:ext cx="29988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>
                <a:latin typeface="Heebo"/>
                <a:ea typeface="Heebo"/>
                <a:cs typeface="Heebo"/>
                <a:sym typeface="Heebo"/>
              </a:rPr>
              <a:t>Root </a:t>
            </a:r>
            <a:r>
              <a:rPr lang="en" sz="1100">
                <a:solidFill>
                  <a:schemeClr val="dk1"/>
                </a:solidFill>
              </a:rPr>
              <a:t>WebApplicationContext is shared across multiple DispatcherServlet instances and even other Servlet objects. It contains infrastructure beans (services, repositories)</a:t>
            </a:r>
            <a:endParaRPr sz="105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838200" y="1329025"/>
            <a:ext cx="364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en" sz="2295">
                <a:solidFill>
                  <a:srgbClr val="7A7AF4"/>
                </a:solidFill>
                <a:latin typeface="Heebo"/>
                <a:ea typeface="Heebo"/>
                <a:cs typeface="Heebo"/>
                <a:sym typeface="Heebo"/>
              </a:rPr>
              <a:t>Web Application Context</a:t>
            </a:r>
            <a:endParaRPr b="1" sz="2295">
              <a:solidFill>
                <a:srgbClr val="7A7AF4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0850" y="331699"/>
            <a:ext cx="855402" cy="24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6375" y="1065600"/>
            <a:ext cx="4065225" cy="3743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2413" y="1219650"/>
            <a:ext cx="724825" cy="72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9550" y="1268363"/>
            <a:ext cx="724823" cy="724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3713" y="1323050"/>
            <a:ext cx="724824" cy="72482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2"/>
          <p:cNvSpPr/>
          <p:nvPr/>
        </p:nvSpPr>
        <p:spPr>
          <a:xfrm>
            <a:off x="3320288" y="2187400"/>
            <a:ext cx="2533800" cy="2349600"/>
          </a:xfrm>
          <a:prstGeom prst="rect">
            <a:avLst/>
          </a:prstGeom>
          <a:solidFill>
            <a:srgbClr val="A5A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2"/>
          <p:cNvSpPr/>
          <p:nvPr/>
        </p:nvSpPr>
        <p:spPr>
          <a:xfrm>
            <a:off x="6051350" y="2187400"/>
            <a:ext cx="2533800" cy="2349600"/>
          </a:xfrm>
          <a:prstGeom prst="rect">
            <a:avLst/>
          </a:prstGeom>
          <a:solidFill>
            <a:srgbClr val="7A7A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/>
          <p:nvPr/>
        </p:nvSpPr>
        <p:spPr>
          <a:xfrm>
            <a:off x="589225" y="2187400"/>
            <a:ext cx="2533800" cy="2349600"/>
          </a:xfrm>
          <a:prstGeom prst="rect">
            <a:avLst/>
          </a:prstGeom>
          <a:solidFill>
            <a:srgbClr val="CACA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2"/>
          <p:cNvSpPr txBox="1"/>
          <p:nvPr/>
        </p:nvSpPr>
        <p:spPr>
          <a:xfrm>
            <a:off x="12912" y="4956874"/>
            <a:ext cx="20658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300" lIns="92300" spcFirstLastPara="1" rIns="92300" wrap="square" tIns="92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Propiedad Globant | Información Confidencial</a:t>
            </a:r>
            <a:endParaRPr sz="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2"/>
          <p:cNvSpPr txBox="1"/>
          <p:nvPr/>
        </p:nvSpPr>
        <p:spPr>
          <a:xfrm>
            <a:off x="775925" y="2571750"/>
            <a:ext cx="21450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800">
                <a:latin typeface="Heebo"/>
                <a:ea typeface="Heebo"/>
                <a:cs typeface="Heebo"/>
                <a:sym typeface="Heebo"/>
              </a:rPr>
              <a:t>HandlerMapping</a:t>
            </a:r>
            <a:r>
              <a:rPr b="1" lang="en" sz="800">
                <a:latin typeface="Heebo"/>
                <a:ea typeface="Heebo"/>
                <a:cs typeface="Heebo"/>
                <a:sym typeface="Heebo"/>
              </a:rPr>
              <a:t>: </a:t>
            </a:r>
            <a:r>
              <a:rPr lang="en" sz="900">
                <a:solidFill>
                  <a:schemeClr val="dk1"/>
                </a:solidFill>
              </a:rPr>
              <a:t>Map a request to a handler along with a list of interceptors for pre- and post-processing. RequestMappingHandlerMapping is a common implementation. That supports @RequestMapping annotated methods.</a:t>
            </a:r>
            <a:endParaRPr sz="8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05" name="Google Shape;205;p32"/>
          <p:cNvSpPr txBox="1"/>
          <p:nvPr/>
        </p:nvSpPr>
        <p:spPr>
          <a:xfrm>
            <a:off x="767075" y="3764313"/>
            <a:ext cx="21450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900">
                <a:latin typeface="Heebo"/>
                <a:ea typeface="Heebo"/>
                <a:cs typeface="Heebo"/>
                <a:sym typeface="Heebo"/>
              </a:rPr>
              <a:t>HandlerAdapter: </a:t>
            </a:r>
            <a:r>
              <a:rPr lang="en" sz="900">
                <a:latin typeface="Heebo"/>
                <a:ea typeface="Heebo"/>
                <a:cs typeface="Heebo"/>
                <a:sym typeface="Heebo"/>
              </a:rPr>
              <a:t>Help the DispatcherServlet to invoke a handler mapped to a request, regardless of how the handler is actually invoked.</a:t>
            </a:r>
            <a:endParaRPr sz="9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06" name="Google Shape;206;p32"/>
          <p:cNvSpPr txBox="1"/>
          <p:nvPr/>
        </p:nvSpPr>
        <p:spPr>
          <a:xfrm>
            <a:off x="6720137" y="4779917"/>
            <a:ext cx="20658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300" lIns="92300" spcFirstLastPara="1" rIns="92300" wrap="square" tIns="92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Globant proprietary | Confidential information</a:t>
            </a:r>
            <a:endParaRPr sz="7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32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grpSp>
        <p:nvGrpSpPr>
          <p:cNvPr id="208" name="Google Shape;208;p32"/>
          <p:cNvGrpSpPr/>
          <p:nvPr/>
        </p:nvGrpSpPr>
        <p:grpSpPr>
          <a:xfrm>
            <a:off x="3519125" y="2571750"/>
            <a:ext cx="2145000" cy="1353300"/>
            <a:chOff x="3519125" y="2647950"/>
            <a:chExt cx="2145000" cy="1353300"/>
          </a:xfrm>
        </p:grpSpPr>
        <p:sp>
          <p:nvSpPr>
            <p:cNvPr id="209" name="Google Shape;209;p32"/>
            <p:cNvSpPr txBox="1"/>
            <p:nvPr/>
          </p:nvSpPr>
          <p:spPr>
            <a:xfrm>
              <a:off x="3519125" y="2647950"/>
              <a:ext cx="21450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b="1" lang="en" sz="900">
                  <a:latin typeface="Heebo"/>
                  <a:ea typeface="Heebo"/>
                  <a:cs typeface="Heebo"/>
                  <a:sym typeface="Heebo"/>
                </a:rPr>
                <a:t>HandlerExceptionResolver</a:t>
              </a:r>
              <a:r>
                <a:rPr b="1" lang="en" sz="900">
                  <a:latin typeface="Heebo"/>
                  <a:ea typeface="Heebo"/>
                  <a:cs typeface="Heebo"/>
                  <a:sym typeface="Heebo"/>
                </a:rPr>
                <a:t>: </a:t>
              </a:r>
              <a:r>
                <a:rPr lang="en" sz="900">
                  <a:latin typeface="Heebo"/>
                  <a:ea typeface="Heebo"/>
                  <a:cs typeface="Heebo"/>
                  <a:sym typeface="Heebo"/>
                </a:rPr>
                <a:t>Strategy to resolve exceptions, possibly mapping them to handlers, to HTML error views, or other targets</a:t>
              </a:r>
              <a:endParaRPr sz="900">
                <a:latin typeface="Heebo"/>
                <a:ea typeface="Heebo"/>
                <a:cs typeface="Heebo"/>
                <a:sym typeface="Heebo"/>
              </a:endParaRPr>
            </a:p>
          </p:txBody>
        </p:sp>
        <p:sp>
          <p:nvSpPr>
            <p:cNvPr id="210" name="Google Shape;210;p32"/>
            <p:cNvSpPr txBox="1"/>
            <p:nvPr/>
          </p:nvSpPr>
          <p:spPr>
            <a:xfrm>
              <a:off x="3519125" y="3486150"/>
              <a:ext cx="21450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latin typeface="Heebo"/>
                <a:ea typeface="Heebo"/>
                <a:cs typeface="Heebo"/>
                <a:sym typeface="Heeb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b="1" lang="en" sz="900">
                  <a:latin typeface="Heebo"/>
                  <a:ea typeface="Heebo"/>
                  <a:cs typeface="Heebo"/>
                  <a:sym typeface="Heebo"/>
                </a:rPr>
                <a:t>ViewResolver</a:t>
              </a:r>
              <a:r>
                <a:rPr b="1" lang="en" sz="900">
                  <a:latin typeface="Heebo"/>
                  <a:ea typeface="Heebo"/>
                  <a:cs typeface="Heebo"/>
                  <a:sym typeface="Heebo"/>
                </a:rPr>
                <a:t>: </a:t>
              </a:r>
              <a:r>
                <a:rPr lang="en" sz="900">
                  <a:latin typeface="Heebo"/>
                  <a:ea typeface="Heebo"/>
                  <a:cs typeface="Heebo"/>
                  <a:sym typeface="Heebo"/>
                </a:rPr>
                <a:t>Resolve logical String-based view names returned from a handler to an actual View with which to render to the response.</a:t>
              </a:r>
              <a:endParaRPr sz="900">
                <a:latin typeface="Heebo"/>
                <a:ea typeface="Heebo"/>
                <a:cs typeface="Heebo"/>
                <a:sym typeface="Heebo"/>
              </a:endParaRPr>
            </a:p>
          </p:txBody>
        </p:sp>
      </p:grpSp>
      <p:grpSp>
        <p:nvGrpSpPr>
          <p:cNvPr id="211" name="Google Shape;211;p32"/>
          <p:cNvGrpSpPr/>
          <p:nvPr/>
        </p:nvGrpSpPr>
        <p:grpSpPr>
          <a:xfrm>
            <a:off x="6262325" y="2647950"/>
            <a:ext cx="2145000" cy="1353300"/>
            <a:chOff x="3519125" y="2647950"/>
            <a:chExt cx="2145000" cy="1353300"/>
          </a:xfrm>
        </p:grpSpPr>
        <p:sp>
          <p:nvSpPr>
            <p:cNvPr id="212" name="Google Shape;212;p32"/>
            <p:cNvSpPr txBox="1"/>
            <p:nvPr/>
          </p:nvSpPr>
          <p:spPr>
            <a:xfrm>
              <a:off x="3519125" y="2647950"/>
              <a:ext cx="21450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b="1" lang="en" sz="900">
                  <a:latin typeface="Heebo"/>
                  <a:ea typeface="Heebo"/>
                  <a:cs typeface="Heebo"/>
                  <a:sym typeface="Heebo"/>
                </a:rPr>
                <a:t>LocaleResolver, LocaleContextResolver</a:t>
              </a:r>
              <a:r>
                <a:rPr b="1" lang="en" sz="900">
                  <a:latin typeface="Heebo"/>
                  <a:ea typeface="Heebo"/>
                  <a:cs typeface="Heebo"/>
                  <a:sym typeface="Heebo"/>
                </a:rPr>
                <a:t>: </a:t>
              </a:r>
              <a:r>
                <a:rPr lang="en" sz="900">
                  <a:latin typeface="Heebo"/>
                  <a:ea typeface="Heebo"/>
                  <a:cs typeface="Heebo"/>
                  <a:sym typeface="Heebo"/>
                </a:rPr>
                <a:t>Resolve the Locale a client is using and possibly their time zone, in order to be able to offer internationalized views</a:t>
              </a:r>
              <a:endParaRPr sz="900">
                <a:latin typeface="Heebo"/>
                <a:ea typeface="Heebo"/>
                <a:cs typeface="Heebo"/>
                <a:sym typeface="Heebo"/>
              </a:endParaRPr>
            </a:p>
          </p:txBody>
        </p:sp>
        <p:sp>
          <p:nvSpPr>
            <p:cNvPr id="213" name="Google Shape;213;p32"/>
            <p:cNvSpPr txBox="1"/>
            <p:nvPr/>
          </p:nvSpPr>
          <p:spPr>
            <a:xfrm>
              <a:off x="3519125" y="3486150"/>
              <a:ext cx="21450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b="1" lang="en" sz="900">
                  <a:latin typeface="Heebo"/>
                  <a:ea typeface="Heebo"/>
                  <a:cs typeface="Heebo"/>
                  <a:sym typeface="Heebo"/>
                </a:rPr>
                <a:t>ThemeResolver</a:t>
              </a:r>
              <a:r>
                <a:rPr b="1" lang="en" sz="900">
                  <a:latin typeface="Heebo"/>
                  <a:ea typeface="Heebo"/>
                  <a:cs typeface="Heebo"/>
                  <a:sym typeface="Heebo"/>
                </a:rPr>
                <a:t>: </a:t>
              </a:r>
              <a:r>
                <a:rPr lang="en" sz="900">
                  <a:latin typeface="Heebo"/>
                  <a:ea typeface="Heebo"/>
                  <a:cs typeface="Heebo"/>
                  <a:sym typeface="Heebo"/>
                </a:rPr>
                <a:t>Resolve themes your web application can use </a:t>
              </a:r>
              <a:endParaRPr sz="900">
                <a:latin typeface="Heebo"/>
                <a:ea typeface="Heebo"/>
                <a:cs typeface="Heebo"/>
                <a:sym typeface="Heebo"/>
              </a:endParaRPr>
            </a:p>
          </p:txBody>
        </p:sp>
      </p:grpSp>
      <p:sp>
        <p:nvSpPr>
          <p:cNvPr id="214" name="Google Shape;214;p32"/>
          <p:cNvSpPr/>
          <p:nvPr/>
        </p:nvSpPr>
        <p:spPr>
          <a:xfrm>
            <a:off x="-127200" y="-74700"/>
            <a:ext cx="9398400" cy="987900"/>
          </a:xfrm>
          <a:prstGeom prst="rect">
            <a:avLst/>
          </a:prstGeom>
          <a:solidFill>
            <a:srgbClr val="7A7AF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2"/>
          <p:cNvSpPr txBox="1"/>
          <p:nvPr/>
        </p:nvSpPr>
        <p:spPr>
          <a:xfrm>
            <a:off x="472075" y="217225"/>
            <a:ext cx="29988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Heebo"/>
                <a:ea typeface="Heebo"/>
                <a:cs typeface="Heebo"/>
                <a:sym typeface="Heebo"/>
              </a:rPr>
              <a:t>Spring MVC</a:t>
            </a:r>
            <a:endParaRPr b="1" sz="1100">
              <a:solidFill>
                <a:srgbClr val="FFFFFF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472075" y="414100"/>
            <a:ext cx="4092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ebo"/>
                <a:ea typeface="Heebo"/>
                <a:cs typeface="Heebo"/>
                <a:sym typeface="Heebo"/>
              </a:rPr>
              <a:t>Bean Types</a:t>
            </a:r>
            <a:endParaRPr sz="1800">
              <a:solidFill>
                <a:srgbClr val="FFFFFF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90850" y="331699"/>
            <a:ext cx="855402" cy="2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713" y="1323050"/>
            <a:ext cx="724824" cy="72482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3"/>
          <p:cNvSpPr/>
          <p:nvPr/>
        </p:nvSpPr>
        <p:spPr>
          <a:xfrm>
            <a:off x="589225" y="2187400"/>
            <a:ext cx="2533800" cy="2349600"/>
          </a:xfrm>
          <a:prstGeom prst="rect">
            <a:avLst/>
          </a:prstGeom>
          <a:solidFill>
            <a:srgbClr val="CACA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3"/>
          <p:cNvSpPr txBox="1"/>
          <p:nvPr/>
        </p:nvSpPr>
        <p:spPr>
          <a:xfrm>
            <a:off x="12912" y="4956874"/>
            <a:ext cx="20658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300" lIns="92300" spcFirstLastPara="1" rIns="92300" wrap="square" tIns="92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Propiedad Globant | Información Confidencial</a:t>
            </a:r>
            <a:endParaRPr sz="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775925" y="2571750"/>
            <a:ext cx="21450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900">
                <a:latin typeface="Heebo"/>
                <a:ea typeface="Heebo"/>
                <a:cs typeface="Heebo"/>
                <a:sym typeface="Heebo"/>
              </a:rPr>
              <a:t>MultipartResolver</a:t>
            </a:r>
            <a:r>
              <a:rPr b="1" lang="en" sz="900">
                <a:latin typeface="Heebo"/>
                <a:ea typeface="Heebo"/>
                <a:cs typeface="Heebo"/>
                <a:sym typeface="Heebo"/>
              </a:rPr>
              <a:t>: </a:t>
            </a:r>
            <a:r>
              <a:rPr lang="en" sz="900">
                <a:latin typeface="Heebo"/>
                <a:ea typeface="Heebo"/>
                <a:cs typeface="Heebo"/>
                <a:sym typeface="Heebo"/>
              </a:rPr>
              <a:t>Abstraction for parsing a multi-part request</a:t>
            </a:r>
            <a:endParaRPr sz="9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26" name="Google Shape;226;p33"/>
          <p:cNvSpPr txBox="1"/>
          <p:nvPr/>
        </p:nvSpPr>
        <p:spPr>
          <a:xfrm>
            <a:off x="775925" y="3409950"/>
            <a:ext cx="21450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900">
                <a:latin typeface="Heebo"/>
                <a:ea typeface="Heebo"/>
                <a:cs typeface="Heebo"/>
                <a:sym typeface="Heebo"/>
              </a:rPr>
              <a:t>FlashMapManager</a:t>
            </a:r>
            <a:r>
              <a:rPr b="1" lang="en" sz="900">
                <a:latin typeface="Heebo"/>
                <a:ea typeface="Heebo"/>
                <a:cs typeface="Heebo"/>
                <a:sym typeface="Heebo"/>
              </a:rPr>
              <a:t>: </a:t>
            </a:r>
            <a:r>
              <a:rPr lang="en" sz="900">
                <a:latin typeface="Heebo"/>
                <a:ea typeface="Heebo"/>
                <a:cs typeface="Heebo"/>
                <a:sym typeface="Heebo"/>
              </a:rPr>
              <a:t>Store and retrieve the “input” and the “output” FlashMap that can be used to pass attributes from one request to another, usually across a redirect</a:t>
            </a:r>
            <a:endParaRPr sz="9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6720137" y="4779917"/>
            <a:ext cx="20658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300" lIns="92300" spcFirstLastPara="1" rIns="92300" wrap="square" tIns="92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Globant proprietary | Confidential information</a:t>
            </a:r>
            <a:endParaRPr sz="7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-127200" y="-74700"/>
            <a:ext cx="9398400" cy="987900"/>
          </a:xfrm>
          <a:prstGeom prst="rect">
            <a:avLst/>
          </a:prstGeom>
          <a:solidFill>
            <a:srgbClr val="7A7AF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3"/>
          <p:cNvSpPr txBox="1"/>
          <p:nvPr/>
        </p:nvSpPr>
        <p:spPr>
          <a:xfrm>
            <a:off x="472075" y="217225"/>
            <a:ext cx="29988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Heebo"/>
                <a:ea typeface="Heebo"/>
                <a:cs typeface="Heebo"/>
                <a:sym typeface="Heebo"/>
              </a:rPr>
              <a:t>Spring MVC</a:t>
            </a:r>
            <a:endParaRPr b="1" sz="1100">
              <a:solidFill>
                <a:srgbClr val="FFFFFF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472075" y="414100"/>
            <a:ext cx="4092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ebo"/>
                <a:ea typeface="Heebo"/>
                <a:cs typeface="Heebo"/>
                <a:sym typeface="Heebo"/>
              </a:rPr>
              <a:t>Bean Types</a:t>
            </a:r>
            <a:endParaRPr sz="1800">
              <a:solidFill>
                <a:srgbClr val="FFFFFF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pic>
        <p:nvPicPr>
          <p:cNvPr id="232" name="Google Shape;23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0850" y="331699"/>
            <a:ext cx="855402" cy="2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/>
          <p:nvPr/>
        </p:nvSpPr>
        <p:spPr>
          <a:xfrm flipH="1">
            <a:off x="-127200" y="275525"/>
            <a:ext cx="9398400" cy="5239200"/>
          </a:xfrm>
          <a:prstGeom prst="rect">
            <a:avLst/>
          </a:prstGeom>
          <a:solidFill>
            <a:srgbClr val="CACAFB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4"/>
          <p:cNvSpPr/>
          <p:nvPr/>
        </p:nvSpPr>
        <p:spPr>
          <a:xfrm>
            <a:off x="-127200" y="-74700"/>
            <a:ext cx="9398400" cy="987900"/>
          </a:xfrm>
          <a:prstGeom prst="rect">
            <a:avLst/>
          </a:prstGeom>
          <a:solidFill>
            <a:srgbClr val="7A7AF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4"/>
          <p:cNvSpPr txBox="1"/>
          <p:nvPr/>
        </p:nvSpPr>
        <p:spPr>
          <a:xfrm>
            <a:off x="472075" y="217225"/>
            <a:ext cx="29988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Heebo"/>
                <a:ea typeface="Heebo"/>
                <a:cs typeface="Heebo"/>
                <a:sym typeface="Heebo"/>
              </a:rPr>
              <a:t>Spring MVC</a:t>
            </a:r>
            <a:endParaRPr b="1" sz="1100">
              <a:solidFill>
                <a:srgbClr val="FFFFFF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40" name="Google Shape;240;p34"/>
          <p:cNvSpPr txBox="1"/>
          <p:nvPr/>
        </p:nvSpPr>
        <p:spPr>
          <a:xfrm>
            <a:off x="472075" y="414100"/>
            <a:ext cx="4092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ebo"/>
                <a:ea typeface="Heebo"/>
                <a:cs typeface="Heebo"/>
                <a:sym typeface="Heebo"/>
              </a:rPr>
              <a:t>Basic Configuration</a:t>
            </a:r>
            <a:endParaRPr sz="1800">
              <a:solidFill>
                <a:srgbClr val="FFFFFF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41" name="Google Shape;241;p34"/>
          <p:cNvSpPr txBox="1"/>
          <p:nvPr/>
        </p:nvSpPr>
        <p:spPr>
          <a:xfrm>
            <a:off x="839845" y="1361154"/>
            <a:ext cx="5487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4000" u="none" cap="none" strike="noStrike">
                <a:solidFill>
                  <a:srgbClr val="7A7AF4"/>
                </a:solidFill>
                <a:latin typeface="Heebo"/>
                <a:ea typeface="Heebo"/>
                <a:cs typeface="Heebo"/>
                <a:sym typeface="Heebo"/>
              </a:rPr>
              <a:t>1</a:t>
            </a:r>
            <a:endParaRPr b="1" i="0" sz="4000" u="none" cap="none" strike="noStrike">
              <a:solidFill>
                <a:srgbClr val="7A7AF4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7A7AF4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42" name="Google Shape;242;p34"/>
          <p:cNvSpPr txBox="1"/>
          <p:nvPr/>
        </p:nvSpPr>
        <p:spPr>
          <a:xfrm>
            <a:off x="839845" y="2676463"/>
            <a:ext cx="5487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4000">
                <a:solidFill>
                  <a:srgbClr val="7A7AF4"/>
                </a:solidFill>
                <a:latin typeface="Heebo"/>
                <a:ea typeface="Heebo"/>
                <a:cs typeface="Heebo"/>
                <a:sym typeface="Heebo"/>
              </a:rPr>
              <a:t>2</a:t>
            </a:r>
            <a:endParaRPr b="1" i="0" sz="1400" u="none" cap="none" strike="noStrike">
              <a:solidFill>
                <a:srgbClr val="7A7AF4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43" name="Google Shape;243;p34"/>
          <p:cNvSpPr txBox="1"/>
          <p:nvPr/>
        </p:nvSpPr>
        <p:spPr>
          <a:xfrm>
            <a:off x="1388550" y="1557075"/>
            <a:ext cx="29988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latin typeface="Heebo"/>
                <a:ea typeface="Heebo"/>
                <a:cs typeface="Heebo"/>
                <a:sym typeface="Heebo"/>
              </a:rPr>
              <a:t>Creates a </a:t>
            </a:r>
            <a:r>
              <a:rPr b="1" lang="en" sz="1100">
                <a:solidFill>
                  <a:schemeClr val="dk1"/>
                </a:solidFill>
              </a:rPr>
              <a:t>Servlet Config </a:t>
            </a:r>
            <a:r>
              <a:rPr b="1" lang="en" sz="1100">
                <a:solidFill>
                  <a:schemeClr val="dk1"/>
                </a:solidFill>
              </a:rPr>
              <a:t>programmatically</a:t>
            </a:r>
            <a:r>
              <a:rPr b="1" lang="en" sz="1100">
                <a:solidFill>
                  <a:schemeClr val="dk1"/>
                </a:solidFill>
              </a:rPr>
              <a:t> or by creating a web.xml file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5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44" name="Google Shape;244;p34"/>
          <p:cNvSpPr txBox="1"/>
          <p:nvPr/>
        </p:nvSpPr>
        <p:spPr>
          <a:xfrm>
            <a:off x="1388550" y="2873526"/>
            <a:ext cx="29988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50">
                <a:latin typeface="Heebo"/>
                <a:ea typeface="Heebo"/>
                <a:cs typeface="Heebo"/>
                <a:sym typeface="Heebo"/>
              </a:rPr>
              <a:t>Creates a WebApplicationInitializer to create root and web application contexts</a:t>
            </a:r>
            <a:endParaRPr sz="1100">
              <a:latin typeface="Heebo"/>
              <a:ea typeface="Heebo"/>
              <a:cs typeface="Heebo"/>
              <a:sym typeface="Heebo"/>
            </a:endParaRPr>
          </a:p>
        </p:txBody>
      </p:sp>
      <p:pic>
        <p:nvPicPr>
          <p:cNvPr id="245" name="Google Shape;24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0850" y="331699"/>
            <a:ext cx="855402" cy="2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