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0"/>
  </p:notesMasterIdLst>
  <p:sldIdLst>
    <p:sldId id="266" r:id="rId3"/>
    <p:sldId id="267" r:id="rId4"/>
    <p:sldId id="268" r:id="rId5"/>
    <p:sldId id="269" r:id="rId6"/>
    <p:sldId id="270"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
      <p:font typeface="Roboto Mono"/>
      <p:regular r:id="rId35"/>
      <p:bold r:id="rId36"/>
      <p:italic r:id="rId37"/>
      <p:boldItalic r:id="rId38"/>
    </p:embeddedFont>
    <p:embeddedFont>
      <p:font typeface="Roboto Light" panose="02020500000000000000"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Roboto Medium" panose="02020500000000000000"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3A8A1C-D7D5-4275-8F68-66D3D56FE552}">
  <a:tblStyle styleId="{953A8A1C-D7D5-4275-8F68-66D3D56FE5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其實是 Actions on Google Assistant</a:t>
            </a:r>
            <a:endParaRPr/>
          </a:p>
          <a:p>
            <a:pPr marL="0" lvl="0" indent="0" rtl="0">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6" name="Shape 6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Dialogflow handles the conversation for you. </a:t>
            </a:r>
            <a:r>
              <a:rPr lang="en" b="1"/>
              <a:t>Once the user is talking to your Action</a:t>
            </a:r>
            <a:r>
              <a:rPr lang="en"/>
              <a:t>, they then start off with something Google calls the “user says” phrase.</a:t>
            </a:r>
            <a:endParaRPr/>
          </a:p>
          <a:p>
            <a:pPr marL="0" lvl="0" indent="0" rtl="0">
              <a:spcBef>
                <a:spcPts val="0"/>
              </a:spcBef>
              <a:spcAft>
                <a:spcPts val="0"/>
              </a:spcAft>
              <a:buNone/>
            </a:pPr>
            <a:endParaRPr/>
          </a:p>
          <a:p>
            <a:pPr marL="0" lvl="0" indent="0" rtl="0">
              <a:spcBef>
                <a:spcPts val="0"/>
              </a:spcBef>
              <a:spcAft>
                <a:spcPts val="0"/>
              </a:spcAft>
              <a:buNone/>
            </a:pPr>
            <a:r>
              <a:rPr lang="en"/>
              <a:t>“Find me a recipe for homemade cannoli.”</a:t>
            </a:r>
            <a:endParaRPr/>
          </a:p>
          <a:p>
            <a:pPr marL="0" lvl="0" indent="0" rtl="0">
              <a:spcBef>
                <a:spcPts val="0"/>
              </a:spcBef>
              <a:spcAft>
                <a:spcPts val="0"/>
              </a:spcAft>
              <a:buNone/>
            </a:pPr>
            <a:endParaRPr/>
          </a:p>
          <a:p>
            <a:pPr marL="0" lvl="0" indent="0" rtl="0">
              <a:spcBef>
                <a:spcPts val="0"/>
              </a:spcBef>
              <a:spcAft>
                <a:spcPts val="0"/>
              </a:spcAft>
              <a:buNone/>
            </a:pPr>
            <a:r>
              <a:rPr lang="en"/>
              <a:t>The Google Assistant and Dialogflow then process this, and find the appropriate intent to handle this phrase. The phrase is processed to extract entities, which are important pieces of information you are looking for.</a:t>
            </a:r>
            <a:endParaRPr/>
          </a:p>
          <a:p>
            <a:pPr marL="0" lvl="0" indent="0" rtl="0">
              <a:spcBef>
                <a:spcPts val="0"/>
              </a:spcBef>
              <a:spcAft>
                <a:spcPts val="0"/>
              </a:spcAft>
              <a:buNone/>
            </a:pPr>
            <a:endParaRPr/>
          </a:p>
          <a:p>
            <a:pPr marL="0" lvl="0" indent="0" rtl="0">
              <a:spcBef>
                <a:spcPts val="0"/>
              </a:spcBef>
              <a:spcAft>
                <a:spcPts val="0"/>
              </a:spcAft>
              <a:buNone/>
            </a:pPr>
            <a:r>
              <a:rPr lang="en"/>
              <a:t>Then, it calls your webhook with these entities and the action name, and the webhook can then do something with this, and then  generate a response that is spoken back to the user.</a:t>
            </a:r>
            <a:endParaRPr/>
          </a:p>
          <a:p>
            <a:pPr marL="0" lvl="0" indent="0" rtl="0">
              <a:spcBef>
                <a:spcPts val="0"/>
              </a:spcBef>
              <a:spcAft>
                <a:spcPts val="0"/>
              </a:spcAft>
              <a:buNone/>
            </a:pPr>
            <a:endParaRPr/>
          </a:p>
          <a:p>
            <a:pPr marL="0" lvl="0" indent="0" rtl="0">
              <a:spcBef>
                <a:spcPts val="0"/>
              </a:spcBef>
              <a:spcAft>
                <a:spcPts val="0"/>
              </a:spcAft>
              <a:buNone/>
            </a:pPr>
            <a:r>
              <a:rPr lang="en">
                <a:solidFill>
                  <a:srgbClr val="FFFFFF"/>
                </a:solidFill>
                <a:highlight>
                  <a:srgbClr val="DE5EFF"/>
                </a:highlight>
              </a:rPr>
              <a:t>You can also create your own demo here :)</a:t>
            </a:r>
            <a:endParaRPr>
              <a:solidFill>
                <a:srgbClr val="FFFFFF"/>
              </a:solidFill>
              <a:highlight>
                <a:srgbClr val="DE5EFF"/>
              </a:highlight>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1" name="Shape 6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basic way to access your Action is invoking it by name.</a:t>
            </a:r>
            <a:endParaRPr/>
          </a:p>
          <a:p>
            <a:pPr marL="0" lvl="0" indent="0" rtl="0">
              <a:spcBef>
                <a:spcPts val="0"/>
              </a:spcBef>
              <a:spcAft>
                <a:spcPts val="0"/>
              </a:spcAft>
              <a:buNone/>
            </a:pPr>
            <a:endParaRPr/>
          </a:p>
          <a:p>
            <a:pPr marL="0" lvl="0" indent="0" rtl="0">
              <a:spcBef>
                <a:spcPts val="0"/>
              </a:spcBef>
              <a:spcAft>
                <a:spcPts val="0"/>
              </a:spcAft>
              <a:buNone/>
            </a:pPr>
            <a:r>
              <a:rPr lang="en"/>
              <a:t>When you </a:t>
            </a:r>
            <a:r>
              <a:rPr lang="en" b="1"/>
              <a:t>submit your Action</a:t>
            </a:r>
            <a:r>
              <a:rPr lang="en"/>
              <a:t>, you can provide a </a:t>
            </a:r>
            <a:r>
              <a:rPr lang="en" b="1"/>
              <a:t>set of trigger </a:t>
            </a:r>
            <a:r>
              <a:rPr lang="en"/>
              <a:t>phrases that the Assistant will recognize as a request to speak to your Action.</a:t>
            </a:r>
            <a:endParaRPr/>
          </a:p>
          <a:p>
            <a:pPr marL="0" lvl="0" indent="0" rtl="0">
              <a:spcBef>
                <a:spcPts val="0"/>
              </a:spcBef>
              <a:spcAft>
                <a:spcPts val="0"/>
              </a:spcAft>
              <a:buNone/>
            </a:pPr>
            <a:endParaRPr/>
          </a:p>
          <a:p>
            <a:pPr marL="0" lvl="0" indent="0" rtl="0">
              <a:spcBef>
                <a:spcPts val="0"/>
              </a:spcBef>
              <a:spcAft>
                <a:spcPts val="0"/>
              </a:spcAft>
              <a:buNone/>
            </a:pPr>
            <a:r>
              <a:rPr lang="en"/>
              <a:t>You can also </a:t>
            </a:r>
            <a:r>
              <a:rPr lang="en" b="1"/>
              <a:t>support deep links,</a:t>
            </a:r>
            <a:r>
              <a:rPr lang="en"/>
              <a:t> so users can ask your Action for a particular thing.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2" name="Shape 6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 the long term, users will be able to find your Action based on its specific capabilities. </a:t>
            </a:r>
            <a:endParaRPr/>
          </a:p>
          <a:p>
            <a:pPr marL="0" lvl="0" indent="0" rtl="0">
              <a:spcBef>
                <a:spcPts val="0"/>
              </a:spcBef>
              <a:spcAft>
                <a:spcPts val="0"/>
              </a:spcAft>
              <a:buNone/>
            </a:pPr>
            <a:endParaRPr/>
          </a:p>
          <a:p>
            <a:pPr marL="0" lvl="0" indent="0" rtl="0">
              <a:spcBef>
                <a:spcPts val="0"/>
              </a:spcBef>
              <a:spcAft>
                <a:spcPts val="0"/>
              </a:spcAft>
              <a:buNone/>
            </a:pPr>
            <a:r>
              <a:rPr lang="en"/>
              <a:t>If they ask to play a game, the Assistant will offer them a few options from the Actions available.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9" name="Shape 6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4" name="Shape 6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9" name="Shape 7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7" name="Shape 7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5" name="Shape 7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3" name="Shape 7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傳統軟體的 UI</a:t>
            </a:r>
            <a:endParaRPr/>
          </a:p>
          <a:p>
            <a:pPr marL="0" lvl="0" indent="0">
              <a:spcBef>
                <a:spcPts val="0"/>
              </a:spcBef>
              <a:spcAft>
                <a:spcPts val="0"/>
              </a:spcAft>
              <a:buNone/>
            </a:pPr>
            <a:r>
              <a:rPr lang="en"/>
              <a:t>vs. </a:t>
            </a:r>
            <a:br>
              <a:rPr lang="en"/>
            </a:br>
            <a:r>
              <a:rPr lang="en"/>
              <a:t>有 AI 的 CI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9" name="Shape 7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1" name="Shape 7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7" name="Shape 7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9" name="Shape 7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5" name="Shape 7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1" name="Shape 7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Font typeface="Arial"/>
              <a:buNone/>
            </a:pPr>
            <a:r>
              <a:rPr lang="en"/>
              <a:t>One option is to use the </a:t>
            </a:r>
            <a:r>
              <a:rPr lang="en" b="1"/>
              <a:t>Conversation API</a:t>
            </a:r>
            <a:r>
              <a:rPr lang="en"/>
              <a:t> and the </a:t>
            </a:r>
            <a:r>
              <a:rPr lang="en" b="1"/>
              <a:t>Actions SDK. </a:t>
            </a:r>
            <a:endParaRPr b="1"/>
          </a:p>
          <a:p>
            <a:pPr marL="0" lvl="0" indent="0" rtl="0">
              <a:spcBef>
                <a:spcPts val="0"/>
              </a:spcBef>
              <a:spcAft>
                <a:spcPts val="0"/>
              </a:spcAft>
              <a:buClr>
                <a:srgbClr val="000000"/>
              </a:buClr>
              <a:buFont typeface="Arial"/>
              <a:buNone/>
            </a:pPr>
            <a:r>
              <a:rPr lang="en"/>
              <a:t>Your Action receives a request containing the spoken text from the user as a string. </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b="1"/>
              <a:t>Google</a:t>
            </a:r>
            <a:r>
              <a:rPr lang="en"/>
              <a:t> handles the speech recognition for you. </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b="1"/>
              <a:t>You</a:t>
            </a:r>
            <a:r>
              <a:rPr lang="en"/>
              <a:t> parse the strings, and then generate a response, and Google handles speaking this back to the user.</a:t>
            </a:r>
            <a:endParaRPr/>
          </a:p>
          <a:p>
            <a:pPr marL="0" lvl="0" indent="0" rtl="0">
              <a:spcBef>
                <a:spcPts val="0"/>
              </a:spcBef>
              <a:spcAft>
                <a:spcPts val="0"/>
              </a:spcAft>
              <a:buNone/>
            </a:pPr>
            <a:r>
              <a:rPr lang="en"/>
              <a:t>However, as we just mentioned, parsing natural language can be really difficult.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So you can see here where Dialogflow fits in.</a:t>
            </a:r>
            <a:endParaRPr/>
          </a:p>
          <a:p>
            <a:pPr marL="0" lvl="0" indent="0" rtl="0">
              <a:spcBef>
                <a:spcPts val="0"/>
              </a:spcBef>
              <a:spcAft>
                <a:spcPts val="0"/>
              </a:spcAft>
              <a:buNone/>
            </a:pPr>
            <a:endParaRPr/>
          </a:p>
          <a:p>
            <a:pPr marL="0" lvl="0" indent="0" rtl="0">
              <a:spcBef>
                <a:spcPts val="0"/>
              </a:spcBef>
              <a:spcAft>
                <a:spcPts val="0"/>
              </a:spcAft>
              <a:buNone/>
            </a:pPr>
            <a:r>
              <a:rPr lang="en"/>
              <a:t>It handles the conversation invocation and fulfillment just like we showed earlier.</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Font typeface="Arial"/>
              <a:buNone/>
            </a:pPr>
            <a:r>
              <a:rPr lang="en"/>
              <a:t>So what is Dialogflow? It provides an intuitive graphical user interface to create conversational experiences. </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a:t>You program in, few example sentences of things that a user might speak. </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a:t>You can specify what values you need to get from the user. </a:t>
            </a:r>
            <a:endParaRPr/>
          </a:p>
          <a:p>
            <a:pPr marL="0" lvl="0" indent="0" rtl="0">
              <a:spcBef>
                <a:spcPts val="0"/>
              </a:spcBef>
              <a:spcAft>
                <a:spcPts val="0"/>
              </a:spcAft>
              <a:buClr>
                <a:srgbClr val="000000"/>
              </a:buClr>
              <a:buFont typeface="Arial"/>
              <a:buNone/>
            </a:pPr>
            <a:r>
              <a:rPr lang="en"/>
              <a:t>It then uses machine learning to understand the sentences and manage the conversation.</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a:t>The key part here is that you no longer need to process the raw strings - Dialogflow does this for you.</a:t>
            </a:r>
            <a:endParaRPr/>
          </a:p>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Fortunately, Google provides tools that make handling this kind of thing really easy!</a:t>
            </a:r>
            <a:endParaRPr/>
          </a:p>
          <a:p>
            <a:pPr marL="0" lvl="0" indent="0" rtl="0">
              <a:spcBef>
                <a:spcPts val="0"/>
              </a:spcBef>
              <a:spcAft>
                <a:spcPts val="0"/>
              </a:spcAft>
              <a:buNone/>
            </a:pPr>
            <a:endParaRPr/>
          </a:p>
          <a:p>
            <a:pPr marL="0" lvl="0" indent="0" rtl="0">
              <a:spcBef>
                <a:spcPts val="0"/>
              </a:spcBef>
              <a:spcAft>
                <a:spcPts val="0"/>
              </a:spcAft>
              <a:buNone/>
            </a:pPr>
            <a:r>
              <a:rPr lang="en"/>
              <a:t>Dialogflow is one of these. It’s a platform that makes it incredibly straightforward to build conversational experiences. You might not even have to write any code.</a:t>
            </a:r>
            <a:endParaRPr/>
          </a:p>
          <a:p>
            <a:pPr marL="0" lvl="0" indent="0" rtl="0">
              <a:spcBef>
                <a:spcPts val="0"/>
              </a:spcBef>
              <a:spcAft>
                <a:spcPts val="0"/>
              </a:spcAft>
              <a:buNone/>
            </a:pPr>
            <a:endParaRPr/>
          </a:p>
          <a:p>
            <a:pPr marL="0" lvl="0" indent="0" rtl="0">
              <a:spcBef>
                <a:spcPts val="0"/>
              </a:spcBef>
              <a:spcAft>
                <a:spcPts val="0"/>
              </a:spcAft>
              <a:buNone/>
            </a:pPr>
            <a:r>
              <a:rPr lang="en"/>
              <a:t>We are going to give you an overview of it today, and it is what most of you should use for implementing your own Action</a:t>
            </a:r>
            <a:endParaRPr/>
          </a:p>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8" name="Shape 5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8" name="Shape 5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Font typeface="Arial"/>
              <a:buNone/>
            </a:pPr>
            <a:r>
              <a:rPr lang="en"/>
              <a:t>So what is Dialogflow? It provides an intuitive graphical user interface to create conversational experiences. </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a:t>You program in, few example sentences of things that a user might speak. </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a:t>You can specify what values you need to get from the user. </a:t>
            </a:r>
            <a:endParaRPr/>
          </a:p>
          <a:p>
            <a:pPr marL="0" lvl="0" indent="0" rtl="0">
              <a:spcBef>
                <a:spcPts val="0"/>
              </a:spcBef>
              <a:spcAft>
                <a:spcPts val="0"/>
              </a:spcAft>
              <a:buClr>
                <a:srgbClr val="000000"/>
              </a:buClr>
              <a:buFont typeface="Arial"/>
              <a:buNone/>
            </a:pPr>
            <a:r>
              <a:rPr lang="en"/>
              <a:t>It then uses machine learning to understand the sentences and manage the conversation.</a:t>
            </a:r>
            <a:endParaRPr/>
          </a:p>
          <a:p>
            <a:pPr marL="0" lvl="0" indent="0" rtl="0">
              <a:spcBef>
                <a:spcPts val="0"/>
              </a:spcBef>
              <a:spcAft>
                <a:spcPts val="0"/>
              </a:spcAft>
              <a:buClr>
                <a:srgbClr val="000000"/>
              </a:buClr>
              <a:buFont typeface="Arial"/>
              <a:buNone/>
            </a:pPr>
            <a:endParaRPr/>
          </a:p>
          <a:p>
            <a:pPr marL="0" lvl="0" indent="0" rtl="0">
              <a:spcBef>
                <a:spcPts val="0"/>
              </a:spcBef>
              <a:spcAft>
                <a:spcPts val="0"/>
              </a:spcAft>
              <a:buClr>
                <a:srgbClr val="000000"/>
              </a:buClr>
              <a:buFont typeface="Arial"/>
              <a:buNone/>
            </a:pPr>
            <a:r>
              <a:rPr lang="en"/>
              <a:t>The key part here is that you no longer need to process the raw strings - Dialogflow does this for you.</a:t>
            </a:r>
            <a:endParaRPr/>
          </a:p>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6" name="Shape 5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So you can see here where Dialogflow fits in.</a:t>
            </a:r>
            <a:endParaRPr/>
          </a:p>
          <a:p>
            <a:pPr marL="0" lvl="0" indent="0" rtl="0">
              <a:spcBef>
                <a:spcPts val="0"/>
              </a:spcBef>
              <a:spcAft>
                <a:spcPts val="0"/>
              </a:spcAft>
              <a:buNone/>
            </a:pPr>
            <a:endParaRPr/>
          </a:p>
          <a:p>
            <a:pPr marL="0" lvl="0" indent="0" rtl="0">
              <a:spcBef>
                <a:spcPts val="0"/>
              </a:spcBef>
              <a:spcAft>
                <a:spcPts val="0"/>
              </a:spcAft>
              <a:buNone/>
            </a:pPr>
            <a:r>
              <a:rPr lang="en"/>
              <a:t>It handles the conversation invocation and fulfillment just like we showed earlier.</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8" name="Shape 58"/>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292100" rtl="0">
              <a:spcBef>
                <a:spcPts val="1600"/>
              </a:spcBef>
              <a:spcAft>
                <a:spcPts val="0"/>
              </a:spcAft>
              <a:buSzPts val="1000"/>
              <a:buChar char="■"/>
              <a:defRPr/>
            </a:lvl3pPr>
            <a:lvl4pPr marL="1828800" lvl="3" indent="-292100" rtl="0">
              <a:spcBef>
                <a:spcPts val="1600"/>
              </a:spcBef>
              <a:spcAft>
                <a:spcPts val="0"/>
              </a:spcAft>
              <a:buSzPts val="1000"/>
              <a:buChar char="●"/>
              <a:defRPr/>
            </a:lvl4pPr>
            <a:lvl5pPr marL="2286000" lvl="4" indent="-292100" rtl="0">
              <a:spcBef>
                <a:spcPts val="1600"/>
              </a:spcBef>
              <a:spcAft>
                <a:spcPts val="0"/>
              </a:spcAft>
              <a:buSzPts val="1000"/>
              <a:buChar char="○"/>
              <a:defRPr/>
            </a:lvl5pPr>
            <a:lvl6pPr marL="2743200" lvl="5" indent="-292100" rtl="0">
              <a:spcBef>
                <a:spcPts val="1600"/>
              </a:spcBef>
              <a:spcAft>
                <a:spcPts val="0"/>
              </a:spcAft>
              <a:buSzPts val="1000"/>
              <a:buChar char="■"/>
              <a:defRPr/>
            </a:lvl6pPr>
            <a:lvl7pPr marL="3200400" lvl="6" indent="-292100" rtl="0">
              <a:spcBef>
                <a:spcPts val="1600"/>
              </a:spcBef>
              <a:spcAft>
                <a:spcPts val="0"/>
              </a:spcAft>
              <a:buSzPts val="1000"/>
              <a:buChar char="●"/>
              <a:defRPr/>
            </a:lvl7pPr>
            <a:lvl8pPr marL="3657600" lvl="7" indent="-292100" rtl="0">
              <a:spcBef>
                <a:spcPts val="1600"/>
              </a:spcBef>
              <a:spcAft>
                <a:spcPts val="0"/>
              </a:spcAft>
              <a:buSzPts val="1000"/>
              <a:buChar char="○"/>
              <a:defRPr/>
            </a:lvl8pPr>
            <a:lvl9pPr marL="4114800" lvl="8" indent="-292100" rtl="0">
              <a:spcBef>
                <a:spcPts val="1600"/>
              </a:spcBef>
              <a:spcAft>
                <a:spcPts val="1600"/>
              </a:spcAft>
              <a:buSzPts val="10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2120575" y="1810175"/>
            <a:ext cx="6606000" cy="1191300"/>
          </a:xfrm>
          <a:prstGeom prst="rect">
            <a:avLst/>
          </a:prstGeom>
        </p:spPr>
        <p:txBody>
          <a:bodyPr spcFirstLastPara="1" wrap="square" lIns="91425" tIns="91425" rIns="91425" bIns="91425" anchor="ctr" anchorCtr="0"/>
          <a:lstStyle>
            <a:lvl1pPr lvl="0" rtl="0">
              <a:spcBef>
                <a:spcPts val="0"/>
              </a:spcBef>
              <a:spcAft>
                <a:spcPts val="0"/>
              </a:spcAft>
              <a:buSzPts val="3200"/>
              <a:buNone/>
              <a:defRPr sz="3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66" name="Shape 66"/>
          <p:cNvCxnSpPr/>
          <p:nvPr/>
        </p:nvCxnSpPr>
        <p:spPr>
          <a:xfrm>
            <a:off x="1701125" y="1434575"/>
            <a:ext cx="0" cy="1942500"/>
          </a:xfrm>
          <a:prstGeom prst="straightConnector1">
            <a:avLst/>
          </a:prstGeom>
          <a:noFill/>
          <a:ln w="19050" cap="flat" cmpd="sng">
            <a:solidFill>
              <a:srgbClr val="EFEFEF"/>
            </a:solidFill>
            <a:prstDash val="solid"/>
            <a:round/>
            <a:headEnd type="none" w="med" len="med"/>
            <a:tailEnd type="none" w="med" len="med"/>
          </a:ln>
        </p:spPr>
      </p:cxnSp>
      <p:pic>
        <p:nvPicPr>
          <p:cNvPr id="67" name="Shape 67"/>
          <p:cNvPicPr preferRelativeResize="0"/>
          <p:nvPr/>
        </p:nvPicPr>
        <p:blipFill rotWithShape="1">
          <a:blip r:embed="rId2">
            <a:alphaModFix/>
          </a:blip>
          <a:srcRect l="7523" t="9314" r="8878" b="13578"/>
          <a:stretch/>
        </p:blipFill>
        <p:spPr>
          <a:xfrm>
            <a:off x="321075" y="1933275"/>
            <a:ext cx="1105750" cy="10199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_2_1_1">
    <p:spTree>
      <p:nvGrpSpPr>
        <p:cNvPr id="1"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oogle">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83600" y="307391"/>
            <a:ext cx="85770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oboto Light"/>
              <a:buNone/>
              <a:defRPr sz="3000">
                <a:solidFill>
                  <a:schemeClr val="dk2"/>
                </a:solidFill>
                <a:latin typeface="Roboto Light"/>
                <a:ea typeface="Roboto Light"/>
                <a:cs typeface="Roboto Light"/>
                <a:sym typeface="Roboto Light"/>
              </a:defRPr>
            </a:lvl1pPr>
            <a:lvl2pPr lvl="1"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2pPr>
            <a:lvl3pPr lvl="2"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3pPr>
            <a:lvl4pPr lvl="3"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4pPr>
            <a:lvl5pPr lvl="4"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5pPr>
            <a:lvl6pPr lvl="5"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6pPr>
            <a:lvl7pPr lvl="6"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7pPr>
            <a:lvl8pPr lvl="7"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8pPr>
            <a:lvl9pPr lvl="8"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9pPr>
          </a:lstStyle>
          <a:p>
            <a:endParaRPr/>
          </a:p>
        </p:txBody>
      </p:sp>
      <p:sp>
        <p:nvSpPr>
          <p:cNvPr id="52" name="Shape 52"/>
          <p:cNvSpPr txBox="1">
            <a:spLocks noGrp="1"/>
          </p:cNvSpPr>
          <p:nvPr>
            <p:ph type="body" idx="1"/>
          </p:nvPr>
        </p:nvSpPr>
        <p:spPr>
          <a:xfrm>
            <a:off x="283600" y="1135100"/>
            <a:ext cx="85770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Roboto Light"/>
              <a:buChar char="●"/>
              <a:defRPr sz="1800">
                <a:solidFill>
                  <a:schemeClr val="dk2"/>
                </a:solidFill>
                <a:latin typeface="Roboto Light"/>
                <a:ea typeface="Roboto Light"/>
                <a:cs typeface="Roboto Light"/>
                <a:sym typeface="Roboto Light"/>
              </a:defRPr>
            </a:lvl1pPr>
            <a:lvl2pPr marL="914400" lvl="1" indent="-317500" rtl="0">
              <a:lnSpc>
                <a:spcPct val="115000"/>
              </a:lnSpc>
              <a:spcBef>
                <a:spcPts val="1600"/>
              </a:spcBef>
              <a:spcAft>
                <a:spcPts val="0"/>
              </a:spcAft>
              <a:buClr>
                <a:schemeClr val="dk2"/>
              </a:buClr>
              <a:buSzPts val="1400"/>
              <a:buFont typeface="Roboto Light"/>
              <a:buChar char="○"/>
              <a:defRPr>
                <a:solidFill>
                  <a:schemeClr val="dk2"/>
                </a:solidFill>
                <a:latin typeface="Roboto Light"/>
                <a:ea typeface="Roboto Light"/>
                <a:cs typeface="Roboto Light"/>
                <a:sym typeface="Roboto Light"/>
              </a:defRPr>
            </a:lvl2pPr>
            <a:lvl3pPr marL="1371600" lvl="2" indent="-292100" rtl="0">
              <a:lnSpc>
                <a:spcPct val="115000"/>
              </a:lnSpc>
              <a:spcBef>
                <a:spcPts val="1600"/>
              </a:spcBef>
              <a:spcAft>
                <a:spcPts val="0"/>
              </a:spcAft>
              <a:buClr>
                <a:schemeClr val="dk2"/>
              </a:buClr>
              <a:buSzPts val="1000"/>
              <a:buFont typeface="Roboto Light"/>
              <a:buChar char="■"/>
              <a:defRPr sz="1000">
                <a:solidFill>
                  <a:schemeClr val="dk2"/>
                </a:solidFill>
                <a:latin typeface="Roboto Light"/>
                <a:ea typeface="Roboto Light"/>
                <a:cs typeface="Roboto Light"/>
                <a:sym typeface="Roboto Light"/>
              </a:defRPr>
            </a:lvl3pPr>
            <a:lvl4pPr marL="1828800" lvl="3" indent="-292100" rtl="0">
              <a:lnSpc>
                <a:spcPct val="115000"/>
              </a:lnSpc>
              <a:spcBef>
                <a:spcPts val="1600"/>
              </a:spcBef>
              <a:spcAft>
                <a:spcPts val="0"/>
              </a:spcAft>
              <a:buClr>
                <a:schemeClr val="dk2"/>
              </a:buClr>
              <a:buSzPts val="1000"/>
              <a:buFont typeface="Roboto Light"/>
              <a:buChar char="●"/>
              <a:defRPr sz="1000">
                <a:solidFill>
                  <a:schemeClr val="dk2"/>
                </a:solidFill>
                <a:latin typeface="Roboto Light"/>
                <a:ea typeface="Roboto Light"/>
                <a:cs typeface="Roboto Light"/>
                <a:sym typeface="Roboto Light"/>
              </a:defRPr>
            </a:lvl4pPr>
            <a:lvl5pPr marL="2286000" lvl="4" indent="-292100" rtl="0">
              <a:lnSpc>
                <a:spcPct val="115000"/>
              </a:lnSpc>
              <a:spcBef>
                <a:spcPts val="1600"/>
              </a:spcBef>
              <a:spcAft>
                <a:spcPts val="0"/>
              </a:spcAft>
              <a:buClr>
                <a:schemeClr val="dk2"/>
              </a:buClr>
              <a:buSzPts val="1000"/>
              <a:buFont typeface="Roboto Light"/>
              <a:buChar char="○"/>
              <a:defRPr sz="1000">
                <a:solidFill>
                  <a:schemeClr val="dk2"/>
                </a:solidFill>
                <a:latin typeface="Roboto Light"/>
                <a:ea typeface="Roboto Light"/>
                <a:cs typeface="Roboto Light"/>
                <a:sym typeface="Roboto Light"/>
              </a:defRPr>
            </a:lvl5pPr>
            <a:lvl6pPr marL="2743200" lvl="5" indent="-292100" rtl="0">
              <a:lnSpc>
                <a:spcPct val="115000"/>
              </a:lnSpc>
              <a:spcBef>
                <a:spcPts val="1600"/>
              </a:spcBef>
              <a:spcAft>
                <a:spcPts val="0"/>
              </a:spcAft>
              <a:buClr>
                <a:schemeClr val="dk2"/>
              </a:buClr>
              <a:buSzPts val="1000"/>
              <a:buFont typeface="Roboto Light"/>
              <a:buChar char="■"/>
              <a:defRPr sz="1000">
                <a:solidFill>
                  <a:schemeClr val="dk2"/>
                </a:solidFill>
                <a:latin typeface="Roboto Light"/>
                <a:ea typeface="Roboto Light"/>
                <a:cs typeface="Roboto Light"/>
                <a:sym typeface="Roboto Light"/>
              </a:defRPr>
            </a:lvl6pPr>
            <a:lvl7pPr marL="3200400" lvl="6" indent="-292100" rtl="0">
              <a:lnSpc>
                <a:spcPct val="115000"/>
              </a:lnSpc>
              <a:spcBef>
                <a:spcPts val="1600"/>
              </a:spcBef>
              <a:spcAft>
                <a:spcPts val="0"/>
              </a:spcAft>
              <a:buClr>
                <a:schemeClr val="dk2"/>
              </a:buClr>
              <a:buSzPts val="1000"/>
              <a:buFont typeface="Roboto Light"/>
              <a:buChar char="●"/>
              <a:defRPr sz="1000">
                <a:solidFill>
                  <a:schemeClr val="dk2"/>
                </a:solidFill>
                <a:latin typeface="Roboto Light"/>
                <a:ea typeface="Roboto Light"/>
                <a:cs typeface="Roboto Light"/>
                <a:sym typeface="Roboto Light"/>
              </a:defRPr>
            </a:lvl7pPr>
            <a:lvl8pPr marL="3657600" lvl="7" indent="-292100" rtl="0">
              <a:lnSpc>
                <a:spcPct val="115000"/>
              </a:lnSpc>
              <a:spcBef>
                <a:spcPts val="1600"/>
              </a:spcBef>
              <a:spcAft>
                <a:spcPts val="0"/>
              </a:spcAft>
              <a:buClr>
                <a:schemeClr val="dk2"/>
              </a:buClr>
              <a:buSzPts val="1000"/>
              <a:buFont typeface="Roboto Light"/>
              <a:buChar char="○"/>
              <a:defRPr sz="1000">
                <a:solidFill>
                  <a:schemeClr val="dk2"/>
                </a:solidFill>
                <a:latin typeface="Roboto Light"/>
                <a:ea typeface="Roboto Light"/>
                <a:cs typeface="Roboto Light"/>
                <a:sym typeface="Roboto Light"/>
              </a:defRPr>
            </a:lvl8pPr>
            <a:lvl9pPr marL="4114800" lvl="8" indent="-292100" rtl="0">
              <a:lnSpc>
                <a:spcPct val="115000"/>
              </a:lnSpc>
              <a:spcBef>
                <a:spcPts val="1600"/>
              </a:spcBef>
              <a:spcAft>
                <a:spcPts val="1600"/>
              </a:spcAft>
              <a:buClr>
                <a:schemeClr val="dk2"/>
              </a:buClr>
              <a:buSzPts val="1000"/>
              <a:buFont typeface="Roboto Light"/>
              <a:buChar char="■"/>
              <a:defRPr sz="1000">
                <a:solidFill>
                  <a:schemeClr val="dk2"/>
                </a:solidFill>
                <a:latin typeface="Roboto Light"/>
                <a:ea typeface="Roboto Light"/>
                <a:cs typeface="Roboto Light"/>
                <a:sym typeface="Roboto Light"/>
              </a:defRPr>
            </a:lvl9pPr>
          </a:lstStyle>
          <a:p>
            <a:endParaRPr/>
          </a:p>
        </p:txBody>
      </p:sp>
      <p:pic>
        <p:nvPicPr>
          <p:cNvPr id="53" name="Shape 53"/>
          <p:cNvPicPr preferRelativeResize="0"/>
          <p:nvPr/>
        </p:nvPicPr>
        <p:blipFill>
          <a:blip r:embed="rId6">
            <a:alphaModFix/>
          </a:blip>
          <a:stretch>
            <a:fillRect/>
          </a:stretch>
        </p:blipFill>
        <p:spPr>
          <a:xfrm>
            <a:off x="7915076" y="4638395"/>
            <a:ext cx="1140900" cy="427831"/>
          </a:xfrm>
          <a:prstGeom prst="rect">
            <a:avLst/>
          </a:prstGeom>
          <a:noFill/>
          <a:ln>
            <a:noFill/>
          </a:ln>
        </p:spPr>
      </p:pic>
      <p:pic>
        <p:nvPicPr>
          <p:cNvPr id="54" name="Shape 54"/>
          <p:cNvPicPr preferRelativeResize="0"/>
          <p:nvPr/>
        </p:nvPicPr>
        <p:blipFill>
          <a:blip r:embed="rId7">
            <a:alphaModFix/>
          </a:blip>
          <a:stretch>
            <a:fillRect/>
          </a:stretch>
        </p:blipFill>
        <p:spPr>
          <a:xfrm>
            <a:off x="674325" y="4708713"/>
            <a:ext cx="1127124" cy="287200"/>
          </a:xfrm>
          <a:prstGeom prst="rect">
            <a:avLst/>
          </a:prstGeom>
          <a:noFill/>
          <a:ln>
            <a:noFill/>
          </a:ln>
        </p:spPr>
      </p:pic>
      <p:pic>
        <p:nvPicPr>
          <p:cNvPr id="55" name="Shape 55"/>
          <p:cNvPicPr preferRelativeResize="0"/>
          <p:nvPr/>
        </p:nvPicPr>
        <p:blipFill>
          <a:blip r:embed="rId8">
            <a:alphaModFix/>
          </a:blip>
          <a:stretch>
            <a:fillRect/>
          </a:stretch>
        </p:blipFill>
        <p:spPr>
          <a:xfrm>
            <a:off x="110650" y="4671141"/>
            <a:ext cx="469198" cy="3623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hyperlink" Target="https://github.com/iM2F1/ActionsOnGoogle.git" TargetMode="External"/><Relationship Id="rId4" Type="http://schemas.openxmlformats.org/officeDocument/2006/relationships/hyperlink" Target="https://goo.gl/1iWvEW"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line.me/en/"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tudyhost.blogspot.tw/2016/10/line-messaging-api-line-bot-v2.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s.google.com/actions/samples/"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goo.gl/tJhibt"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hyperlink" Target="https://goo.gl/UfjCPV"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Shape 189"/>
          <p:cNvSpPr txBox="1">
            <a:spLocks noGrp="1"/>
          </p:cNvSpPr>
          <p:nvPr>
            <p:ph type="ctrTitle"/>
          </p:nvPr>
        </p:nvSpPr>
        <p:spPr>
          <a:xfrm>
            <a:off x="2120575" y="1810175"/>
            <a:ext cx="6606000" cy="1191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600"/>
              <a:t>Actions on Google</a:t>
            </a:r>
            <a:endParaRPr sz="3600">
              <a:solidFill>
                <a:schemeClr val="dk2"/>
              </a:solidFill>
            </a:endParaRPr>
          </a:p>
          <a:p>
            <a:pPr marL="0" lvl="0" indent="0" rtl="0">
              <a:lnSpc>
                <a:spcPct val="115000"/>
              </a:lnSpc>
              <a:spcBef>
                <a:spcPts val="1000"/>
              </a:spcBef>
              <a:spcAft>
                <a:spcPts val="1000"/>
              </a:spcAft>
              <a:buNone/>
            </a:pPr>
            <a:r>
              <a:rPr lang="en" sz="1400"/>
              <a:t>Murphy  </a:t>
            </a:r>
            <a:r>
              <a:rPr lang="en" sz="1400">
                <a:solidFill>
                  <a:schemeClr val="lt2"/>
                </a:solidFill>
              </a:rPr>
              <a:t>|</a:t>
            </a:r>
            <a:r>
              <a:rPr lang="en" sz="1400"/>
              <a:t>  AgileCommunity.tw  </a:t>
            </a:r>
            <a:r>
              <a:rPr lang="en" sz="1400">
                <a:solidFill>
                  <a:schemeClr val="lt2"/>
                </a:solidFill>
              </a:rPr>
              <a:t>|</a:t>
            </a:r>
            <a:r>
              <a:rPr lang="en" sz="1400"/>
              <a:t>  </a:t>
            </a:r>
            <a:r>
              <a:rPr lang="en" sz="1400">
                <a:solidFill>
                  <a:schemeClr val="dk1"/>
                </a:solidFill>
              </a:rPr>
              <a:t>judge0648@gmail.com</a:t>
            </a:r>
            <a:endParaRPr sz="3600"/>
          </a:p>
        </p:txBody>
      </p:sp>
      <p:sp>
        <p:nvSpPr>
          <p:cNvPr id="190" name="Shape 190"/>
          <p:cNvSpPr/>
          <p:nvPr/>
        </p:nvSpPr>
        <p:spPr>
          <a:xfrm>
            <a:off x="5478475" y="4722075"/>
            <a:ext cx="1782900" cy="421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grpSp>
        <p:nvGrpSpPr>
          <p:cNvPr id="628" name="Shape 628"/>
          <p:cNvGrpSpPr/>
          <p:nvPr/>
        </p:nvGrpSpPr>
        <p:grpSpPr>
          <a:xfrm>
            <a:off x="572180" y="885213"/>
            <a:ext cx="8133794" cy="3161505"/>
            <a:chOff x="355375" y="764950"/>
            <a:chExt cx="8605368" cy="3344800"/>
          </a:xfrm>
        </p:grpSpPr>
        <p:sp>
          <p:nvSpPr>
            <p:cNvPr id="629" name="Shape 629"/>
            <p:cNvSpPr txBox="1"/>
            <p:nvPr/>
          </p:nvSpPr>
          <p:spPr>
            <a:xfrm>
              <a:off x="7363550" y="3623025"/>
              <a:ext cx="1357500" cy="41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36363"/>
                  </a:solidFill>
                  <a:latin typeface="Roboto Light"/>
                  <a:ea typeface="Roboto Light"/>
                  <a:cs typeface="Roboto Light"/>
                  <a:sym typeface="Roboto Light"/>
                </a:rPr>
                <a:t>Entities: </a:t>
              </a:r>
              <a:endParaRPr sz="1200">
                <a:solidFill>
                  <a:srgbClr val="636363"/>
                </a:solidFill>
                <a:latin typeface="Roboto Light"/>
                <a:ea typeface="Roboto Light"/>
                <a:cs typeface="Roboto Light"/>
                <a:sym typeface="Roboto Light"/>
              </a:endParaRPr>
            </a:p>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homemade cannoli</a:t>
              </a:r>
              <a:endParaRPr sz="1200">
                <a:solidFill>
                  <a:schemeClr val="dk1"/>
                </a:solidFill>
                <a:latin typeface="Roboto Light"/>
                <a:ea typeface="Roboto Light"/>
                <a:cs typeface="Roboto Light"/>
                <a:sym typeface="Roboto Light"/>
              </a:endParaRPr>
            </a:p>
          </p:txBody>
        </p:sp>
        <p:cxnSp>
          <p:nvCxnSpPr>
            <p:cNvPr id="630" name="Shape 630"/>
            <p:cNvCxnSpPr/>
            <p:nvPr/>
          </p:nvCxnSpPr>
          <p:spPr>
            <a:xfrm>
              <a:off x="2015875" y="1049200"/>
              <a:ext cx="527400" cy="0"/>
            </a:xfrm>
            <a:prstGeom prst="straightConnector1">
              <a:avLst/>
            </a:prstGeom>
            <a:noFill/>
            <a:ln w="19050" cap="flat" cmpd="sng">
              <a:solidFill>
                <a:srgbClr val="B7B7B7"/>
              </a:solidFill>
              <a:prstDash val="solid"/>
              <a:round/>
              <a:headEnd type="none" w="med" len="med"/>
              <a:tailEnd type="triangle" w="med" len="med"/>
            </a:ln>
          </p:spPr>
        </p:cxnSp>
        <p:sp>
          <p:nvSpPr>
            <p:cNvPr id="631" name="Shape 631"/>
            <p:cNvSpPr txBox="1"/>
            <p:nvPr/>
          </p:nvSpPr>
          <p:spPr>
            <a:xfrm>
              <a:off x="2468700" y="810100"/>
              <a:ext cx="1470900" cy="5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36363"/>
                  </a:solidFill>
                  <a:latin typeface="Roboto Light"/>
                  <a:ea typeface="Roboto Light"/>
                  <a:cs typeface="Roboto Light"/>
                  <a:sym typeface="Roboto Light"/>
                </a:rPr>
                <a:t>“Find me a recipe for homemade cannoli”</a:t>
              </a:r>
              <a:endParaRPr sz="1200">
                <a:solidFill>
                  <a:srgbClr val="636363"/>
                </a:solidFill>
                <a:latin typeface="Roboto Light"/>
                <a:ea typeface="Roboto Light"/>
                <a:cs typeface="Roboto Light"/>
                <a:sym typeface="Roboto Light"/>
              </a:endParaRPr>
            </a:p>
          </p:txBody>
        </p:sp>
        <p:pic>
          <p:nvPicPr>
            <p:cNvPr id="632" name="Shape 632"/>
            <p:cNvPicPr preferRelativeResize="0"/>
            <p:nvPr/>
          </p:nvPicPr>
          <p:blipFill>
            <a:blip r:embed="rId3">
              <a:alphaModFix/>
            </a:blip>
            <a:stretch>
              <a:fillRect/>
            </a:stretch>
          </p:blipFill>
          <p:spPr>
            <a:xfrm>
              <a:off x="7123654" y="2185613"/>
              <a:ext cx="1837089" cy="633000"/>
            </a:xfrm>
            <a:prstGeom prst="rect">
              <a:avLst/>
            </a:prstGeom>
            <a:noFill/>
            <a:ln>
              <a:noFill/>
            </a:ln>
          </p:spPr>
        </p:pic>
        <p:pic>
          <p:nvPicPr>
            <p:cNvPr id="633" name="Shape 633"/>
            <p:cNvPicPr preferRelativeResize="0"/>
            <p:nvPr/>
          </p:nvPicPr>
          <p:blipFill rotWithShape="1">
            <a:blip r:embed="rId4">
              <a:alphaModFix/>
            </a:blip>
            <a:srcRect b="48403"/>
            <a:stretch/>
          </p:blipFill>
          <p:spPr>
            <a:xfrm>
              <a:off x="4633725" y="819150"/>
              <a:ext cx="2055177" cy="397651"/>
            </a:xfrm>
            <a:prstGeom prst="rect">
              <a:avLst/>
            </a:prstGeom>
            <a:noFill/>
            <a:ln>
              <a:noFill/>
            </a:ln>
          </p:spPr>
        </p:pic>
        <p:pic>
          <p:nvPicPr>
            <p:cNvPr id="634" name="Shape 634"/>
            <p:cNvPicPr preferRelativeResize="0"/>
            <p:nvPr/>
          </p:nvPicPr>
          <p:blipFill>
            <a:blip r:embed="rId5">
              <a:alphaModFix/>
            </a:blip>
            <a:stretch>
              <a:fillRect/>
            </a:stretch>
          </p:blipFill>
          <p:spPr>
            <a:xfrm>
              <a:off x="813482" y="2199685"/>
              <a:ext cx="546300" cy="546300"/>
            </a:xfrm>
            <a:prstGeom prst="rect">
              <a:avLst/>
            </a:prstGeom>
            <a:noFill/>
            <a:ln>
              <a:noFill/>
            </a:ln>
          </p:spPr>
        </p:pic>
        <p:sp>
          <p:nvSpPr>
            <p:cNvPr id="635" name="Shape 635"/>
            <p:cNvSpPr/>
            <p:nvPr/>
          </p:nvSpPr>
          <p:spPr>
            <a:xfrm>
              <a:off x="400975" y="764950"/>
              <a:ext cx="1462500" cy="568500"/>
            </a:xfrm>
            <a:prstGeom prst="roundRect">
              <a:avLst>
                <a:gd name="adj" fmla="val 8543"/>
              </a:avLst>
            </a:prstGeom>
            <a:solidFill>
              <a:srgbClr val="4285F3"/>
            </a:solidFill>
            <a:ln>
              <a:noFill/>
            </a:ln>
          </p:spPr>
          <p:txBody>
            <a:bodyPr spcFirstLastPara="1" wrap="square" lIns="45725" tIns="45725" rIns="45725" bIns="45725" anchor="ctr" anchorCtr="0">
              <a:noAutofit/>
            </a:bodyPr>
            <a:lstStyle/>
            <a:p>
              <a:pPr marL="0" lvl="0" indent="0" algn="ctr" rtl="0">
                <a:spcBef>
                  <a:spcPts val="0"/>
                </a:spcBef>
                <a:spcAft>
                  <a:spcPts val="0"/>
                </a:spcAft>
                <a:buClr>
                  <a:schemeClr val="lt1"/>
                </a:buClr>
                <a:buFont typeface="Roboto"/>
                <a:buNone/>
              </a:pPr>
              <a:r>
                <a:rPr lang="en" sz="1200">
                  <a:solidFill>
                    <a:srgbClr val="FFFFFF"/>
                  </a:solidFill>
                  <a:latin typeface="Roboto Light"/>
                  <a:ea typeface="Roboto Light"/>
                  <a:cs typeface="Roboto Light"/>
                  <a:sym typeface="Roboto Light"/>
                </a:rPr>
                <a:t>User Says</a:t>
              </a:r>
              <a:endParaRPr sz="1200">
                <a:solidFill>
                  <a:srgbClr val="FFFFFF"/>
                </a:solidFill>
                <a:latin typeface="Roboto Light"/>
                <a:ea typeface="Roboto Light"/>
                <a:cs typeface="Roboto Light"/>
                <a:sym typeface="Roboto Light"/>
              </a:endParaRPr>
            </a:p>
          </p:txBody>
        </p:sp>
        <p:sp>
          <p:nvSpPr>
            <p:cNvPr id="636" name="Shape 636"/>
            <p:cNvSpPr/>
            <p:nvPr/>
          </p:nvSpPr>
          <p:spPr>
            <a:xfrm>
              <a:off x="355375" y="3541250"/>
              <a:ext cx="1462500" cy="568500"/>
            </a:xfrm>
            <a:prstGeom prst="roundRect">
              <a:avLst>
                <a:gd name="adj" fmla="val 8543"/>
              </a:avLst>
            </a:prstGeom>
            <a:solidFill>
              <a:srgbClr val="4285F3"/>
            </a:solidFill>
            <a:ln>
              <a:noFill/>
            </a:ln>
          </p:spPr>
          <p:txBody>
            <a:bodyPr spcFirstLastPara="1" wrap="square" lIns="45725" tIns="45725" rIns="45725" bIns="45725" anchor="ctr" anchorCtr="0">
              <a:noAutofit/>
            </a:bodyPr>
            <a:lstStyle/>
            <a:p>
              <a:pPr marL="0" lvl="0" indent="0" algn="ctr" rtl="0">
                <a:spcBef>
                  <a:spcPts val="0"/>
                </a:spcBef>
                <a:spcAft>
                  <a:spcPts val="0"/>
                </a:spcAft>
                <a:buClr>
                  <a:schemeClr val="lt1"/>
                </a:buClr>
                <a:buFont typeface="Roboto"/>
                <a:buNone/>
              </a:pPr>
              <a:r>
                <a:rPr lang="en" sz="1200">
                  <a:solidFill>
                    <a:srgbClr val="FFFFFF"/>
                  </a:solidFill>
                  <a:latin typeface="Roboto Light"/>
                  <a:ea typeface="Roboto Light"/>
                  <a:cs typeface="Roboto Light"/>
                  <a:sym typeface="Roboto Light"/>
                </a:rPr>
                <a:t>Response</a:t>
              </a:r>
              <a:endParaRPr sz="1200">
                <a:solidFill>
                  <a:srgbClr val="FFFFFF"/>
                </a:solidFill>
                <a:latin typeface="Roboto Light"/>
                <a:ea typeface="Roboto Light"/>
                <a:cs typeface="Roboto Light"/>
                <a:sym typeface="Roboto Light"/>
              </a:endParaRPr>
            </a:p>
          </p:txBody>
        </p:sp>
        <p:sp>
          <p:nvSpPr>
            <p:cNvPr id="637" name="Shape 637"/>
            <p:cNvSpPr/>
            <p:nvPr/>
          </p:nvSpPr>
          <p:spPr>
            <a:xfrm>
              <a:off x="4930063" y="3541250"/>
              <a:ext cx="1462500" cy="568500"/>
            </a:xfrm>
            <a:prstGeom prst="roundRect">
              <a:avLst>
                <a:gd name="adj" fmla="val 8543"/>
              </a:avLst>
            </a:prstGeom>
            <a:solidFill>
              <a:srgbClr val="4285F3"/>
            </a:solidFill>
            <a:ln>
              <a:noFill/>
            </a:ln>
          </p:spPr>
          <p:txBody>
            <a:bodyPr spcFirstLastPara="1" wrap="square" lIns="45725" tIns="45725" rIns="45725" bIns="45725" anchor="ctr" anchorCtr="0">
              <a:noAutofit/>
            </a:bodyPr>
            <a:lstStyle/>
            <a:p>
              <a:pPr marL="0" lvl="0" indent="0" algn="ctr" rtl="0">
                <a:spcBef>
                  <a:spcPts val="0"/>
                </a:spcBef>
                <a:spcAft>
                  <a:spcPts val="0"/>
                </a:spcAft>
                <a:buClr>
                  <a:schemeClr val="lt1"/>
                </a:buClr>
                <a:buFont typeface="Roboto"/>
                <a:buNone/>
              </a:pPr>
              <a:r>
                <a:rPr lang="en" sz="1200">
                  <a:solidFill>
                    <a:srgbClr val="FFFFFF"/>
                  </a:solidFill>
                  <a:latin typeface="Roboto Light"/>
                  <a:ea typeface="Roboto Light"/>
                  <a:cs typeface="Roboto Light"/>
                  <a:sym typeface="Roboto Light"/>
                </a:rPr>
                <a:t>Webhook</a:t>
              </a:r>
              <a:endParaRPr sz="1200">
                <a:solidFill>
                  <a:srgbClr val="FFFFFF"/>
                </a:solidFill>
                <a:latin typeface="Roboto Light"/>
                <a:ea typeface="Roboto Light"/>
                <a:cs typeface="Roboto Light"/>
                <a:sym typeface="Roboto Light"/>
              </a:endParaRPr>
            </a:p>
          </p:txBody>
        </p:sp>
        <p:sp>
          <p:nvSpPr>
            <p:cNvPr id="638" name="Shape 638"/>
            <p:cNvSpPr txBox="1"/>
            <p:nvPr/>
          </p:nvSpPr>
          <p:spPr>
            <a:xfrm>
              <a:off x="7244627" y="810112"/>
              <a:ext cx="1595100" cy="5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36363"/>
                  </a:solidFill>
                  <a:latin typeface="Roboto Light"/>
                  <a:ea typeface="Roboto Light"/>
                  <a:cs typeface="Roboto Light"/>
                  <a:sym typeface="Roboto Light"/>
                </a:rPr>
                <a:t>“Find me a recipe for homemade cannoli”</a:t>
              </a:r>
              <a:endParaRPr sz="1200">
                <a:solidFill>
                  <a:srgbClr val="636363"/>
                </a:solidFill>
                <a:latin typeface="Roboto Light"/>
                <a:ea typeface="Roboto Light"/>
                <a:cs typeface="Roboto Light"/>
                <a:sym typeface="Roboto Light"/>
              </a:endParaRPr>
            </a:p>
          </p:txBody>
        </p:sp>
        <p:sp>
          <p:nvSpPr>
            <p:cNvPr id="639" name="Shape 639"/>
            <p:cNvSpPr txBox="1"/>
            <p:nvPr/>
          </p:nvSpPr>
          <p:spPr>
            <a:xfrm>
              <a:off x="2522245" y="3647800"/>
              <a:ext cx="1403700" cy="41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36363"/>
                  </a:solidFill>
                  <a:latin typeface="Roboto Light"/>
                  <a:ea typeface="Roboto Light"/>
                  <a:cs typeface="Roboto Light"/>
                  <a:sym typeface="Roboto Light"/>
                </a:rPr>
                <a:t>“Here’s the best one I can find”</a:t>
              </a:r>
              <a:endParaRPr sz="1200">
                <a:solidFill>
                  <a:srgbClr val="636363"/>
                </a:solidFill>
                <a:latin typeface="Roboto Light"/>
                <a:ea typeface="Roboto Light"/>
                <a:cs typeface="Roboto Light"/>
                <a:sym typeface="Roboto Light"/>
              </a:endParaRPr>
            </a:p>
          </p:txBody>
        </p:sp>
        <p:cxnSp>
          <p:nvCxnSpPr>
            <p:cNvPr id="640" name="Shape 640"/>
            <p:cNvCxnSpPr/>
            <p:nvPr/>
          </p:nvCxnSpPr>
          <p:spPr>
            <a:xfrm>
              <a:off x="3986638" y="1049200"/>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1" name="Shape 641"/>
            <p:cNvCxnSpPr/>
            <p:nvPr/>
          </p:nvCxnSpPr>
          <p:spPr>
            <a:xfrm rot="5400000">
              <a:off x="7778500" y="1769525"/>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2" name="Shape 642"/>
            <p:cNvCxnSpPr/>
            <p:nvPr/>
          </p:nvCxnSpPr>
          <p:spPr>
            <a:xfrm rot="5400000">
              <a:off x="7778500" y="3181125"/>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3" name="Shape 643"/>
            <p:cNvCxnSpPr/>
            <p:nvPr/>
          </p:nvCxnSpPr>
          <p:spPr>
            <a:xfrm rot="10800000">
              <a:off x="6808563" y="3825500"/>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4" name="Shape 644"/>
            <p:cNvCxnSpPr/>
            <p:nvPr/>
          </p:nvCxnSpPr>
          <p:spPr>
            <a:xfrm rot="10800000">
              <a:off x="3960725" y="3825500"/>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5" name="Shape 645"/>
            <p:cNvCxnSpPr/>
            <p:nvPr/>
          </p:nvCxnSpPr>
          <p:spPr>
            <a:xfrm rot="10800000">
              <a:off x="1970275" y="3825500"/>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6" name="Shape 646"/>
            <p:cNvCxnSpPr/>
            <p:nvPr/>
          </p:nvCxnSpPr>
          <p:spPr>
            <a:xfrm rot="-5400000">
              <a:off x="822925" y="3181125"/>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7" name="Shape 647"/>
            <p:cNvCxnSpPr/>
            <p:nvPr/>
          </p:nvCxnSpPr>
          <p:spPr>
            <a:xfrm rot="-5400000">
              <a:off x="822925" y="1769525"/>
              <a:ext cx="527400" cy="0"/>
            </a:xfrm>
            <a:prstGeom prst="straightConnector1">
              <a:avLst/>
            </a:prstGeom>
            <a:noFill/>
            <a:ln w="19050" cap="flat" cmpd="sng">
              <a:solidFill>
                <a:srgbClr val="B7B7B7"/>
              </a:solidFill>
              <a:prstDash val="solid"/>
              <a:round/>
              <a:headEnd type="none" w="med" len="med"/>
              <a:tailEnd type="triangle" w="med" len="med"/>
            </a:ln>
          </p:spPr>
        </p:cxnSp>
        <p:cxnSp>
          <p:nvCxnSpPr>
            <p:cNvPr id="648" name="Shape 648"/>
            <p:cNvCxnSpPr/>
            <p:nvPr/>
          </p:nvCxnSpPr>
          <p:spPr>
            <a:xfrm>
              <a:off x="6780550" y="1049200"/>
              <a:ext cx="527400" cy="0"/>
            </a:xfrm>
            <a:prstGeom prst="straightConnector1">
              <a:avLst/>
            </a:prstGeom>
            <a:noFill/>
            <a:ln w="19050" cap="flat" cmpd="sng">
              <a:solidFill>
                <a:srgbClr val="B7B7B7"/>
              </a:solidFill>
              <a:prstDash val="solid"/>
              <a:round/>
              <a:headEnd type="none" w="med" len="med"/>
              <a:tailEnd type="triangl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p:nvPr/>
        </p:nvSpPr>
        <p:spPr>
          <a:xfrm>
            <a:off x="1472488" y="2661811"/>
            <a:ext cx="7422600" cy="551100"/>
          </a:xfrm>
          <a:prstGeom prst="rect">
            <a:avLst/>
          </a:prstGeom>
          <a:noFill/>
          <a:ln>
            <a:noFill/>
          </a:ln>
        </p:spPr>
        <p:txBody>
          <a:bodyPr spcFirstLastPara="1" wrap="square" lIns="34275" tIns="34275" rIns="34275" bIns="34275" anchor="t" anchorCtr="0">
            <a:noAutofit/>
          </a:bodyPr>
          <a:lstStyle/>
          <a:p>
            <a:pPr marL="0" lvl="0" indent="0" rtl="0">
              <a:spcBef>
                <a:spcPts val="0"/>
              </a:spcBef>
              <a:spcAft>
                <a:spcPts val="0"/>
              </a:spcAft>
              <a:buNone/>
            </a:pPr>
            <a:r>
              <a:rPr lang="en" sz="1500">
                <a:solidFill>
                  <a:srgbClr val="545454"/>
                </a:solidFill>
                <a:latin typeface="Roboto Mono"/>
                <a:ea typeface="Roboto Mono"/>
                <a:cs typeface="Roboto Mono"/>
                <a:sym typeface="Roboto Mono"/>
              </a:rPr>
              <a:t>Ok Google, ask Personal Chef for a hot soup recipe</a:t>
            </a:r>
            <a:endParaRPr sz="1500">
              <a:solidFill>
                <a:srgbClr val="545454"/>
              </a:solidFill>
              <a:latin typeface="Roboto Mono"/>
              <a:ea typeface="Roboto Mono"/>
              <a:cs typeface="Roboto Mono"/>
              <a:sym typeface="Roboto Mono"/>
            </a:endParaRPr>
          </a:p>
        </p:txBody>
      </p:sp>
      <p:sp>
        <p:nvSpPr>
          <p:cNvPr id="654" name="Shape 654"/>
          <p:cNvSpPr/>
          <p:nvPr/>
        </p:nvSpPr>
        <p:spPr>
          <a:xfrm rot="-5400000">
            <a:off x="2291450" y="2331225"/>
            <a:ext cx="103800" cy="1471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34275" tIns="34275" rIns="34275" bIns="34275" anchor="ctr" anchorCtr="0">
            <a:noAutofit/>
          </a:bodyPr>
          <a:lstStyle/>
          <a:p>
            <a:pPr marL="0" lvl="0" indent="0" rtl="0">
              <a:spcBef>
                <a:spcPts val="0"/>
              </a:spcBef>
              <a:spcAft>
                <a:spcPts val="0"/>
              </a:spcAft>
              <a:buNone/>
            </a:pPr>
            <a:endParaRPr sz="500">
              <a:solidFill>
                <a:schemeClr val="dk1"/>
              </a:solidFill>
            </a:endParaRPr>
          </a:p>
        </p:txBody>
      </p:sp>
      <p:sp>
        <p:nvSpPr>
          <p:cNvPr id="655" name="Shape 655"/>
          <p:cNvSpPr txBox="1"/>
          <p:nvPr/>
        </p:nvSpPr>
        <p:spPr>
          <a:xfrm>
            <a:off x="1688047" y="3136636"/>
            <a:ext cx="1277100" cy="5511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Trigger Phrase</a:t>
            </a:r>
            <a:endParaRPr sz="1100">
              <a:solidFill>
                <a:schemeClr val="dk1"/>
              </a:solidFill>
              <a:latin typeface="Roboto"/>
              <a:ea typeface="Roboto"/>
              <a:cs typeface="Roboto"/>
              <a:sym typeface="Roboto"/>
            </a:endParaRPr>
          </a:p>
        </p:txBody>
      </p:sp>
      <p:sp>
        <p:nvSpPr>
          <p:cNvPr id="656" name="Shape 656"/>
          <p:cNvSpPr/>
          <p:nvPr/>
        </p:nvSpPr>
        <p:spPr>
          <a:xfrm rot="-5400000">
            <a:off x="3867463" y="2389875"/>
            <a:ext cx="103800" cy="13545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34275" tIns="34275" rIns="34275" bIns="34275" anchor="ctr" anchorCtr="0">
            <a:noAutofit/>
          </a:bodyPr>
          <a:lstStyle/>
          <a:p>
            <a:pPr marL="0" lvl="0" indent="0" rtl="0">
              <a:spcBef>
                <a:spcPts val="0"/>
              </a:spcBef>
              <a:spcAft>
                <a:spcPts val="0"/>
              </a:spcAft>
              <a:buNone/>
            </a:pPr>
            <a:endParaRPr sz="500">
              <a:solidFill>
                <a:schemeClr val="dk1"/>
              </a:solidFill>
            </a:endParaRPr>
          </a:p>
        </p:txBody>
      </p:sp>
      <p:sp>
        <p:nvSpPr>
          <p:cNvPr id="657" name="Shape 657"/>
          <p:cNvSpPr txBox="1"/>
          <p:nvPr/>
        </p:nvSpPr>
        <p:spPr>
          <a:xfrm>
            <a:off x="3236647" y="3136636"/>
            <a:ext cx="1142100" cy="551100"/>
          </a:xfrm>
          <a:prstGeom prst="rect">
            <a:avLst/>
          </a:prstGeom>
          <a:noFill/>
          <a:ln>
            <a:noFill/>
          </a:ln>
        </p:spPr>
        <p:txBody>
          <a:bodyPr spcFirstLastPara="1" wrap="square" lIns="34275" tIns="34275" rIns="34275" bIns="34275" anchor="t" anchorCtr="0">
            <a:noAutofit/>
          </a:bodyPr>
          <a:lstStyle/>
          <a:p>
            <a:pPr marL="0" lvl="0" indent="0" algn="ctr" rtl="0">
              <a:lnSpc>
                <a:spcPct val="100000"/>
              </a:lnSpc>
              <a:spcBef>
                <a:spcPts val="0"/>
              </a:spcBef>
              <a:spcAft>
                <a:spcPts val="0"/>
              </a:spcAft>
              <a:buNone/>
            </a:pPr>
            <a:r>
              <a:rPr lang="en" sz="1100">
                <a:solidFill>
                  <a:schemeClr val="dk1"/>
                </a:solidFill>
                <a:latin typeface="Roboto"/>
                <a:ea typeface="Roboto"/>
                <a:cs typeface="Roboto"/>
                <a:sym typeface="Roboto"/>
              </a:rPr>
              <a:t>Action Name</a:t>
            </a:r>
            <a:endParaRPr sz="1100">
              <a:solidFill>
                <a:schemeClr val="dk1"/>
              </a:solidFill>
              <a:latin typeface="Roboto"/>
              <a:ea typeface="Roboto"/>
              <a:cs typeface="Roboto"/>
              <a:sym typeface="Roboto"/>
            </a:endParaRPr>
          </a:p>
          <a:p>
            <a:pPr marL="0" lvl="0" indent="0" algn="ctr" rtl="0">
              <a:lnSpc>
                <a:spcPct val="115000"/>
              </a:lnSpc>
              <a:spcBef>
                <a:spcPts val="400"/>
              </a:spcBef>
              <a:spcAft>
                <a:spcPts val="0"/>
              </a:spcAft>
              <a:buNone/>
            </a:pPr>
            <a:r>
              <a:rPr lang="en" sz="900" i="1">
                <a:solidFill>
                  <a:schemeClr val="dk2"/>
                </a:solidFill>
                <a:latin typeface="Roboto"/>
                <a:ea typeface="Roboto"/>
                <a:cs typeface="Roboto"/>
                <a:sym typeface="Roboto"/>
              </a:rPr>
              <a:t>Developer Specified</a:t>
            </a:r>
            <a:endParaRPr sz="900" i="1">
              <a:solidFill>
                <a:schemeClr val="dk2"/>
              </a:solidFill>
              <a:latin typeface="Roboto"/>
              <a:ea typeface="Roboto"/>
              <a:cs typeface="Roboto"/>
              <a:sym typeface="Roboto"/>
            </a:endParaRPr>
          </a:p>
        </p:txBody>
      </p:sp>
      <p:sp>
        <p:nvSpPr>
          <p:cNvPr id="658" name="Shape 658"/>
          <p:cNvSpPr/>
          <p:nvPr/>
        </p:nvSpPr>
        <p:spPr>
          <a:xfrm rot="-5400000">
            <a:off x="4960190" y="2904375"/>
            <a:ext cx="103800" cy="3255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34275" tIns="34275" rIns="34275" bIns="34275" anchor="ctr" anchorCtr="0">
            <a:noAutofit/>
          </a:bodyPr>
          <a:lstStyle/>
          <a:p>
            <a:pPr marL="0" lvl="0" indent="0" rtl="0">
              <a:spcBef>
                <a:spcPts val="0"/>
              </a:spcBef>
              <a:spcAft>
                <a:spcPts val="0"/>
              </a:spcAft>
              <a:buNone/>
            </a:pPr>
            <a:endParaRPr sz="500">
              <a:solidFill>
                <a:schemeClr val="dk1"/>
              </a:solidFill>
            </a:endParaRPr>
          </a:p>
        </p:txBody>
      </p:sp>
      <p:sp>
        <p:nvSpPr>
          <p:cNvPr id="659" name="Shape 659"/>
          <p:cNvSpPr txBox="1"/>
          <p:nvPr/>
        </p:nvSpPr>
        <p:spPr>
          <a:xfrm>
            <a:off x="4449706" y="3136636"/>
            <a:ext cx="1142100" cy="551100"/>
          </a:xfrm>
          <a:prstGeom prst="rect">
            <a:avLst/>
          </a:prstGeom>
          <a:noFill/>
          <a:ln>
            <a:noFill/>
          </a:ln>
        </p:spPr>
        <p:txBody>
          <a:bodyPr spcFirstLastPara="1" wrap="square" lIns="34275" tIns="34275" rIns="34275" bIns="34275" anchor="t" anchorCtr="0">
            <a:noAutofit/>
          </a:bodyPr>
          <a:lstStyle/>
          <a:p>
            <a:pPr marL="0" lvl="0" indent="0" algn="ctr" rtl="0">
              <a:lnSpc>
                <a:spcPct val="100000"/>
              </a:lnSpc>
              <a:spcBef>
                <a:spcPts val="0"/>
              </a:spcBef>
              <a:spcAft>
                <a:spcPts val="0"/>
              </a:spcAft>
              <a:buNone/>
            </a:pPr>
            <a:r>
              <a:rPr lang="en" sz="1100">
                <a:solidFill>
                  <a:schemeClr val="dk1"/>
                </a:solidFill>
                <a:latin typeface="Roboto"/>
                <a:ea typeface="Roboto"/>
                <a:cs typeface="Roboto"/>
                <a:sym typeface="Roboto"/>
              </a:rPr>
              <a:t>Action</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Preposition</a:t>
            </a:r>
            <a:endParaRPr sz="900" i="1">
              <a:solidFill>
                <a:schemeClr val="dk1"/>
              </a:solidFill>
              <a:latin typeface="Roboto"/>
              <a:ea typeface="Roboto"/>
              <a:cs typeface="Roboto"/>
              <a:sym typeface="Roboto"/>
            </a:endParaRPr>
          </a:p>
        </p:txBody>
      </p:sp>
      <p:sp>
        <p:nvSpPr>
          <p:cNvPr id="660" name="Shape 660"/>
          <p:cNvSpPr/>
          <p:nvPr/>
        </p:nvSpPr>
        <p:spPr>
          <a:xfrm rot="-5400000">
            <a:off x="6247763" y="2118825"/>
            <a:ext cx="103800" cy="18966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34275" tIns="34275" rIns="34275" bIns="34275" anchor="ctr" anchorCtr="0">
            <a:noAutofit/>
          </a:bodyPr>
          <a:lstStyle/>
          <a:p>
            <a:pPr marL="0" lvl="0" indent="0" rtl="0">
              <a:spcBef>
                <a:spcPts val="0"/>
              </a:spcBef>
              <a:spcAft>
                <a:spcPts val="0"/>
              </a:spcAft>
              <a:buNone/>
            </a:pPr>
            <a:endParaRPr sz="500">
              <a:solidFill>
                <a:schemeClr val="dk1"/>
              </a:solidFill>
            </a:endParaRPr>
          </a:p>
        </p:txBody>
      </p:sp>
      <p:sp>
        <p:nvSpPr>
          <p:cNvPr id="661" name="Shape 661"/>
          <p:cNvSpPr txBox="1"/>
          <p:nvPr/>
        </p:nvSpPr>
        <p:spPr>
          <a:xfrm>
            <a:off x="5360309" y="3136636"/>
            <a:ext cx="2012400" cy="551100"/>
          </a:xfrm>
          <a:prstGeom prst="rect">
            <a:avLst/>
          </a:prstGeom>
          <a:noFill/>
          <a:ln>
            <a:noFill/>
          </a:ln>
        </p:spPr>
        <p:txBody>
          <a:bodyPr spcFirstLastPara="1" wrap="square" lIns="34275" tIns="34275" rIns="34275" bIns="34275" anchor="t" anchorCtr="0">
            <a:noAutofit/>
          </a:bodyPr>
          <a:lstStyle/>
          <a:p>
            <a:pPr marL="0" lvl="0" indent="0" algn="ctr" rtl="0">
              <a:lnSpc>
                <a:spcPct val="100000"/>
              </a:lnSpc>
              <a:spcBef>
                <a:spcPts val="0"/>
              </a:spcBef>
              <a:spcAft>
                <a:spcPts val="0"/>
              </a:spcAft>
              <a:buNone/>
            </a:pPr>
            <a:r>
              <a:rPr lang="en" sz="1100">
                <a:solidFill>
                  <a:schemeClr val="dk1"/>
                </a:solidFill>
                <a:latin typeface="Roboto"/>
                <a:ea typeface="Roboto"/>
                <a:cs typeface="Roboto"/>
                <a:sym typeface="Roboto"/>
              </a:rPr>
              <a:t>Action Phrase</a:t>
            </a:r>
            <a:endParaRPr sz="1100">
              <a:solidFill>
                <a:schemeClr val="dk1"/>
              </a:solidFill>
              <a:latin typeface="Roboto"/>
              <a:ea typeface="Roboto"/>
              <a:cs typeface="Roboto"/>
              <a:sym typeface="Roboto"/>
            </a:endParaRPr>
          </a:p>
          <a:p>
            <a:pPr marL="0" lvl="0" indent="0" algn="ctr" rtl="0">
              <a:lnSpc>
                <a:spcPct val="115000"/>
              </a:lnSpc>
              <a:spcBef>
                <a:spcPts val="400"/>
              </a:spcBef>
              <a:spcAft>
                <a:spcPts val="0"/>
              </a:spcAft>
              <a:buNone/>
            </a:pPr>
            <a:r>
              <a:rPr lang="en" sz="900" i="1">
                <a:solidFill>
                  <a:schemeClr val="dk2"/>
                </a:solidFill>
                <a:latin typeface="Roboto"/>
                <a:ea typeface="Roboto"/>
                <a:cs typeface="Roboto"/>
                <a:sym typeface="Roboto"/>
              </a:rPr>
              <a:t>Developer Specified</a:t>
            </a:r>
            <a:endParaRPr sz="900" i="1">
              <a:solidFill>
                <a:schemeClr val="dk2"/>
              </a:solidFill>
              <a:latin typeface="Roboto"/>
              <a:ea typeface="Roboto"/>
              <a:cs typeface="Roboto"/>
              <a:sym typeface="Roboto"/>
            </a:endParaRPr>
          </a:p>
        </p:txBody>
      </p:sp>
      <p:sp>
        <p:nvSpPr>
          <p:cNvPr id="662" name="Shape 662"/>
          <p:cNvSpPr txBox="1"/>
          <p:nvPr/>
        </p:nvSpPr>
        <p:spPr>
          <a:xfrm>
            <a:off x="1451366" y="3916328"/>
            <a:ext cx="1360200" cy="523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100">
                <a:solidFill>
                  <a:schemeClr val="dk1"/>
                </a:solidFill>
                <a:latin typeface="Roboto Light"/>
                <a:ea typeface="Roboto Light"/>
                <a:cs typeface="Roboto Light"/>
                <a:sym typeface="Roboto Light"/>
              </a:rPr>
              <a:t>Working Examples:</a:t>
            </a:r>
            <a:endParaRPr sz="1100" i="1">
              <a:solidFill>
                <a:schemeClr val="dk1"/>
              </a:solidFill>
              <a:latin typeface="Roboto Light"/>
              <a:ea typeface="Roboto Light"/>
              <a:cs typeface="Roboto Light"/>
              <a:sym typeface="Roboto Light"/>
            </a:endParaRPr>
          </a:p>
        </p:txBody>
      </p:sp>
      <p:sp>
        <p:nvSpPr>
          <p:cNvPr id="663" name="Shape 663"/>
          <p:cNvSpPr txBox="1"/>
          <p:nvPr/>
        </p:nvSpPr>
        <p:spPr>
          <a:xfrm>
            <a:off x="2445828" y="3916328"/>
            <a:ext cx="3718200" cy="523200"/>
          </a:xfrm>
          <a:prstGeom prst="rect">
            <a:avLst/>
          </a:prstGeom>
          <a:noFill/>
          <a:ln>
            <a:noFill/>
          </a:ln>
        </p:spPr>
        <p:txBody>
          <a:bodyPr spcFirstLastPara="1" wrap="square" lIns="91425" tIns="91425" rIns="91425" bIns="91425" anchor="t" anchorCtr="0">
            <a:noAutofit/>
          </a:bodyPr>
          <a:lstStyle/>
          <a:p>
            <a:pPr marL="177800" lvl="0" indent="165100" rtl="0">
              <a:lnSpc>
                <a:spcPct val="150000"/>
              </a:lnSpc>
              <a:spcBef>
                <a:spcPts val="0"/>
              </a:spcBef>
              <a:spcAft>
                <a:spcPts val="0"/>
              </a:spcAft>
              <a:buClr>
                <a:srgbClr val="000000"/>
              </a:buClr>
              <a:buSzPts val="400"/>
              <a:buFont typeface="Arial"/>
              <a:buNone/>
            </a:pPr>
            <a:r>
              <a:rPr lang="en" sz="1100">
                <a:solidFill>
                  <a:srgbClr val="545454"/>
                </a:solidFill>
                <a:latin typeface="Roboto Light"/>
                <a:ea typeface="Roboto Light"/>
                <a:cs typeface="Roboto Light"/>
                <a:sym typeface="Roboto Light"/>
              </a:rPr>
              <a:t>Let’s speak to Domino’s </a:t>
            </a:r>
            <a:endParaRPr sz="1100">
              <a:solidFill>
                <a:srgbClr val="545454"/>
              </a:solidFill>
              <a:latin typeface="Roboto Light"/>
              <a:ea typeface="Roboto Light"/>
              <a:cs typeface="Roboto Light"/>
              <a:sym typeface="Roboto Light"/>
            </a:endParaRPr>
          </a:p>
          <a:p>
            <a:pPr marL="177800" lvl="0" indent="165100" rtl="0">
              <a:lnSpc>
                <a:spcPct val="150000"/>
              </a:lnSpc>
              <a:spcBef>
                <a:spcPts val="0"/>
              </a:spcBef>
              <a:spcAft>
                <a:spcPts val="0"/>
              </a:spcAft>
              <a:buNone/>
            </a:pPr>
            <a:r>
              <a:rPr lang="en" sz="1100">
                <a:solidFill>
                  <a:srgbClr val="545454"/>
                </a:solidFill>
                <a:latin typeface="Roboto Light"/>
                <a:ea typeface="Roboto Light"/>
                <a:cs typeface="Roboto Light"/>
                <a:sym typeface="Roboto Light"/>
              </a:rPr>
              <a:t>Ask Dr. Doggy if dogs can eat chocolate </a:t>
            </a:r>
            <a:endParaRPr sz="1100">
              <a:solidFill>
                <a:srgbClr val="545454"/>
              </a:solidFill>
              <a:latin typeface="Roboto Light"/>
              <a:ea typeface="Roboto Light"/>
              <a:cs typeface="Roboto Light"/>
              <a:sym typeface="Roboto Light"/>
            </a:endParaRPr>
          </a:p>
        </p:txBody>
      </p:sp>
      <p:sp>
        <p:nvSpPr>
          <p:cNvPr id="664" name="Shape 664"/>
          <p:cNvSpPr txBox="1"/>
          <p:nvPr/>
        </p:nvSpPr>
        <p:spPr>
          <a:xfrm>
            <a:off x="1472488" y="1389745"/>
            <a:ext cx="6900000" cy="551100"/>
          </a:xfrm>
          <a:prstGeom prst="rect">
            <a:avLst/>
          </a:prstGeom>
          <a:noFill/>
          <a:ln>
            <a:noFill/>
          </a:ln>
        </p:spPr>
        <p:txBody>
          <a:bodyPr spcFirstLastPara="1" wrap="square" lIns="34275" tIns="34275" rIns="34275" bIns="34275" anchor="t" anchorCtr="0">
            <a:noAutofit/>
          </a:bodyPr>
          <a:lstStyle/>
          <a:p>
            <a:pPr marL="0" lvl="0" indent="0" rtl="0">
              <a:spcBef>
                <a:spcPts val="0"/>
              </a:spcBef>
              <a:spcAft>
                <a:spcPts val="0"/>
              </a:spcAft>
              <a:buNone/>
            </a:pPr>
            <a:r>
              <a:rPr lang="en" sz="1500">
                <a:solidFill>
                  <a:srgbClr val="545454"/>
                </a:solidFill>
                <a:latin typeface="Roboto Mono"/>
                <a:ea typeface="Roboto Mono"/>
                <a:cs typeface="Roboto Mono"/>
                <a:sym typeface="Roboto Mono"/>
              </a:rPr>
              <a:t>Ok Google, let’s talk to Personal Chef</a:t>
            </a:r>
            <a:endParaRPr sz="1500">
              <a:solidFill>
                <a:srgbClr val="545454"/>
              </a:solidFill>
              <a:latin typeface="Roboto Mono"/>
              <a:ea typeface="Roboto Mono"/>
              <a:cs typeface="Roboto Mono"/>
              <a:sym typeface="Roboto Mono"/>
            </a:endParaRPr>
          </a:p>
        </p:txBody>
      </p:sp>
      <p:sp>
        <p:nvSpPr>
          <p:cNvPr id="665" name="Shape 665"/>
          <p:cNvSpPr/>
          <p:nvPr/>
        </p:nvSpPr>
        <p:spPr>
          <a:xfrm rot="-5400000">
            <a:off x="2755700" y="594909"/>
            <a:ext cx="103800" cy="24003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34275" tIns="34275" rIns="34275" bIns="34275" anchor="ctr" anchorCtr="0">
            <a:noAutofit/>
          </a:bodyPr>
          <a:lstStyle/>
          <a:p>
            <a:pPr marL="0" lvl="0" indent="0" rtl="0">
              <a:spcBef>
                <a:spcPts val="0"/>
              </a:spcBef>
              <a:spcAft>
                <a:spcPts val="0"/>
              </a:spcAft>
              <a:buNone/>
            </a:pPr>
            <a:endParaRPr sz="500">
              <a:solidFill>
                <a:schemeClr val="dk1"/>
              </a:solidFill>
            </a:endParaRPr>
          </a:p>
        </p:txBody>
      </p:sp>
      <p:sp>
        <p:nvSpPr>
          <p:cNvPr id="666" name="Shape 666"/>
          <p:cNvSpPr txBox="1"/>
          <p:nvPr/>
        </p:nvSpPr>
        <p:spPr>
          <a:xfrm>
            <a:off x="2169050" y="1864570"/>
            <a:ext cx="1277100" cy="5511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Trigger Phrase</a:t>
            </a:r>
            <a:endParaRPr sz="1100">
              <a:solidFill>
                <a:schemeClr val="dk1"/>
              </a:solidFill>
              <a:latin typeface="Roboto"/>
              <a:ea typeface="Roboto"/>
              <a:cs typeface="Roboto"/>
              <a:sym typeface="Roboto"/>
            </a:endParaRPr>
          </a:p>
        </p:txBody>
      </p:sp>
      <p:sp>
        <p:nvSpPr>
          <p:cNvPr id="667" name="Shape 667"/>
          <p:cNvSpPr/>
          <p:nvPr/>
        </p:nvSpPr>
        <p:spPr>
          <a:xfrm rot="-5400000">
            <a:off x="5043913" y="1071909"/>
            <a:ext cx="103800" cy="14463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34275" tIns="34275" rIns="34275" bIns="34275" anchor="ctr" anchorCtr="0">
            <a:noAutofit/>
          </a:bodyPr>
          <a:lstStyle/>
          <a:p>
            <a:pPr marL="0" lvl="0" indent="0" rtl="0">
              <a:spcBef>
                <a:spcPts val="0"/>
              </a:spcBef>
              <a:spcAft>
                <a:spcPts val="0"/>
              </a:spcAft>
              <a:buNone/>
            </a:pPr>
            <a:endParaRPr sz="500">
              <a:solidFill>
                <a:schemeClr val="dk1"/>
              </a:solidFill>
            </a:endParaRPr>
          </a:p>
        </p:txBody>
      </p:sp>
      <p:sp>
        <p:nvSpPr>
          <p:cNvPr id="668" name="Shape 668"/>
          <p:cNvSpPr txBox="1"/>
          <p:nvPr/>
        </p:nvSpPr>
        <p:spPr>
          <a:xfrm>
            <a:off x="4465372" y="1864570"/>
            <a:ext cx="1142100" cy="5511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Action Name</a:t>
            </a:r>
            <a:endParaRPr sz="1100">
              <a:solidFill>
                <a:schemeClr val="dk1"/>
              </a:solidFill>
              <a:latin typeface="Roboto"/>
              <a:ea typeface="Roboto"/>
              <a:cs typeface="Roboto"/>
              <a:sym typeface="Roboto"/>
            </a:endParaRPr>
          </a:p>
          <a:p>
            <a:pPr marL="0" lvl="0" indent="0" algn="ctr" rtl="0">
              <a:lnSpc>
                <a:spcPct val="115000"/>
              </a:lnSpc>
              <a:spcBef>
                <a:spcPts val="400"/>
              </a:spcBef>
              <a:spcAft>
                <a:spcPts val="0"/>
              </a:spcAft>
              <a:buNone/>
            </a:pPr>
            <a:r>
              <a:rPr lang="en" sz="900" i="1">
                <a:solidFill>
                  <a:schemeClr val="dk2"/>
                </a:solidFill>
                <a:latin typeface="Roboto"/>
                <a:ea typeface="Roboto"/>
                <a:cs typeface="Roboto"/>
                <a:sym typeface="Roboto"/>
              </a:rPr>
              <a:t>Developer Specified</a:t>
            </a:r>
            <a:endParaRPr sz="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endParaRPr sz="1100">
              <a:solidFill>
                <a:schemeClr val="dk1"/>
              </a:solidFill>
              <a:latin typeface="Roboto"/>
              <a:ea typeface="Roboto"/>
              <a:cs typeface="Roboto"/>
              <a:sym typeface="Roboto"/>
            </a:endParaRPr>
          </a:p>
        </p:txBody>
      </p:sp>
      <p:sp>
        <p:nvSpPr>
          <p:cNvPr id="669" name="Shape 669"/>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 Dialogue Discovery: Explicit Triggering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 Dialogue Discovery: Implicit Triggering</a:t>
            </a:r>
            <a:endParaRPr sz="2400">
              <a:latin typeface="Roboto Light"/>
              <a:ea typeface="Roboto Light"/>
              <a:cs typeface="Roboto Light"/>
              <a:sym typeface="Roboto Light"/>
            </a:endParaRPr>
          </a:p>
        </p:txBody>
      </p:sp>
      <p:sp>
        <p:nvSpPr>
          <p:cNvPr id="675" name="Shape 675"/>
          <p:cNvSpPr/>
          <p:nvPr/>
        </p:nvSpPr>
        <p:spPr>
          <a:xfrm>
            <a:off x="1309000" y="1461773"/>
            <a:ext cx="2413800" cy="1161000"/>
          </a:xfrm>
          <a:prstGeom prst="roundRect">
            <a:avLst>
              <a:gd name="adj" fmla="val 8675"/>
            </a:avLst>
          </a:prstGeom>
          <a:solidFill>
            <a:srgbClr val="EFEFEF"/>
          </a:solid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2400">
              <a:solidFill>
                <a:srgbClr val="666666"/>
              </a:solidFill>
              <a:latin typeface="Roboto Light"/>
              <a:ea typeface="Roboto Light"/>
              <a:cs typeface="Roboto Light"/>
              <a:sym typeface="Roboto Light"/>
            </a:endParaRPr>
          </a:p>
        </p:txBody>
      </p:sp>
      <p:sp>
        <p:nvSpPr>
          <p:cNvPr id="676" name="Shape 676"/>
          <p:cNvSpPr/>
          <p:nvPr/>
        </p:nvSpPr>
        <p:spPr>
          <a:xfrm rot="10800000">
            <a:off x="1832086" y="2523489"/>
            <a:ext cx="405000" cy="405000"/>
          </a:xfrm>
          <a:prstGeom prst="rtTriangle">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2430549" y="2905425"/>
            <a:ext cx="2547000" cy="1161000"/>
          </a:xfrm>
          <a:prstGeom prst="roundRect">
            <a:avLst>
              <a:gd name="adj" fmla="val 8675"/>
            </a:avLst>
          </a:prstGeom>
          <a:solidFill>
            <a:srgbClr val="EFEFEF"/>
          </a:solid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2400">
              <a:solidFill>
                <a:srgbClr val="666666"/>
              </a:solidFill>
              <a:latin typeface="Roboto Light"/>
              <a:ea typeface="Roboto Light"/>
              <a:cs typeface="Roboto Light"/>
              <a:sym typeface="Roboto Light"/>
            </a:endParaRPr>
          </a:p>
        </p:txBody>
      </p:sp>
      <p:sp>
        <p:nvSpPr>
          <p:cNvPr id="678" name="Shape 678"/>
          <p:cNvSpPr/>
          <p:nvPr/>
        </p:nvSpPr>
        <p:spPr>
          <a:xfrm rot="5400000">
            <a:off x="3674183" y="3967131"/>
            <a:ext cx="405000" cy="405000"/>
          </a:xfrm>
          <a:prstGeom prst="rtTriangle">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9" name="Shape 679"/>
          <p:cNvSpPr txBox="1"/>
          <p:nvPr/>
        </p:nvSpPr>
        <p:spPr>
          <a:xfrm>
            <a:off x="1575026" y="1736750"/>
            <a:ext cx="2031000" cy="611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Clr>
                <a:srgbClr val="000000"/>
              </a:buClr>
              <a:buSzPts val="1100"/>
              <a:buFont typeface="Arial"/>
              <a:buNone/>
            </a:pPr>
            <a:r>
              <a:rPr lang="en" sz="1800">
                <a:solidFill>
                  <a:srgbClr val="666666"/>
                </a:solidFill>
                <a:latin typeface="Roboto Light"/>
                <a:ea typeface="Roboto Light"/>
                <a:cs typeface="Roboto Light"/>
                <a:sym typeface="Roboto Light"/>
              </a:rPr>
              <a:t>Hey Google, I want to work out. </a:t>
            </a:r>
            <a:endParaRPr sz="1800">
              <a:solidFill>
                <a:srgbClr val="666666"/>
              </a:solidFill>
              <a:latin typeface="Roboto Light"/>
              <a:ea typeface="Roboto Light"/>
              <a:cs typeface="Roboto Light"/>
              <a:sym typeface="Roboto Light"/>
            </a:endParaRPr>
          </a:p>
        </p:txBody>
      </p:sp>
      <p:sp>
        <p:nvSpPr>
          <p:cNvPr id="680" name="Shape 680"/>
          <p:cNvSpPr txBox="1"/>
          <p:nvPr/>
        </p:nvSpPr>
        <p:spPr>
          <a:xfrm>
            <a:off x="2669876" y="3180400"/>
            <a:ext cx="2136300" cy="611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800">
                <a:solidFill>
                  <a:srgbClr val="666666"/>
                </a:solidFill>
                <a:latin typeface="Roboto Light"/>
                <a:ea typeface="Roboto Light"/>
                <a:cs typeface="Roboto Light"/>
                <a:sym typeface="Roboto Light"/>
              </a:rPr>
              <a:t>Hey Google, I want to play a game.</a:t>
            </a:r>
            <a:endParaRPr sz="1800">
              <a:solidFill>
                <a:srgbClr val="666666"/>
              </a:solidFill>
              <a:latin typeface="Roboto Light"/>
              <a:ea typeface="Roboto Light"/>
              <a:cs typeface="Roboto Light"/>
              <a:sym typeface="Roboto Light"/>
            </a:endParaRPr>
          </a:p>
        </p:txBody>
      </p:sp>
      <p:sp>
        <p:nvSpPr>
          <p:cNvPr id="681" name="Shape 681"/>
          <p:cNvSpPr/>
          <p:nvPr/>
        </p:nvSpPr>
        <p:spPr>
          <a:xfrm>
            <a:off x="4030775" y="1461775"/>
            <a:ext cx="2689800" cy="1161000"/>
          </a:xfrm>
          <a:prstGeom prst="roundRect">
            <a:avLst>
              <a:gd name="adj" fmla="val 8675"/>
            </a:avLst>
          </a:prstGeom>
          <a:solidFill>
            <a:srgbClr val="EFEFEF"/>
          </a:solid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2400">
              <a:solidFill>
                <a:srgbClr val="666666"/>
              </a:solidFill>
              <a:latin typeface="Roboto Light"/>
              <a:ea typeface="Roboto Light"/>
              <a:cs typeface="Roboto Light"/>
              <a:sym typeface="Roboto Light"/>
            </a:endParaRPr>
          </a:p>
        </p:txBody>
      </p:sp>
      <p:sp>
        <p:nvSpPr>
          <p:cNvPr id="682" name="Shape 682"/>
          <p:cNvSpPr/>
          <p:nvPr/>
        </p:nvSpPr>
        <p:spPr>
          <a:xfrm rot="-5400000" flipH="1">
            <a:off x="4977557" y="2523499"/>
            <a:ext cx="413700" cy="413700"/>
          </a:xfrm>
          <a:prstGeom prst="rtTriangle">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Shape 683"/>
          <p:cNvSpPr txBox="1"/>
          <p:nvPr/>
        </p:nvSpPr>
        <p:spPr>
          <a:xfrm>
            <a:off x="4351625" y="1736750"/>
            <a:ext cx="2226300" cy="611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800">
                <a:solidFill>
                  <a:srgbClr val="666666"/>
                </a:solidFill>
                <a:latin typeface="Roboto Light"/>
                <a:ea typeface="Roboto Light"/>
                <a:cs typeface="Roboto Light"/>
                <a:sym typeface="Roboto Light"/>
              </a:rPr>
              <a:t>Hey Google, what’s the surf report?</a:t>
            </a:r>
            <a:endParaRPr sz="1800">
              <a:solidFill>
                <a:srgbClr val="666666"/>
              </a:solidFill>
              <a:latin typeface="Roboto Light"/>
              <a:ea typeface="Roboto Light"/>
              <a:cs typeface="Roboto Light"/>
              <a:sym typeface="Roboto Light"/>
            </a:endParaRPr>
          </a:p>
        </p:txBody>
      </p:sp>
      <p:sp>
        <p:nvSpPr>
          <p:cNvPr id="684" name="Shape 684"/>
          <p:cNvSpPr/>
          <p:nvPr/>
        </p:nvSpPr>
        <p:spPr>
          <a:xfrm>
            <a:off x="5557098" y="2905425"/>
            <a:ext cx="2277900" cy="1161000"/>
          </a:xfrm>
          <a:prstGeom prst="roundRect">
            <a:avLst>
              <a:gd name="adj" fmla="val 8675"/>
            </a:avLst>
          </a:prstGeom>
          <a:solidFill>
            <a:srgbClr val="EFEFEF"/>
          </a:solid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2400">
              <a:solidFill>
                <a:srgbClr val="666666"/>
              </a:solidFill>
              <a:latin typeface="Roboto Light"/>
              <a:ea typeface="Roboto Light"/>
              <a:cs typeface="Roboto Light"/>
              <a:sym typeface="Roboto Light"/>
            </a:endParaRPr>
          </a:p>
        </p:txBody>
      </p:sp>
      <p:sp>
        <p:nvSpPr>
          <p:cNvPr id="685" name="Shape 685"/>
          <p:cNvSpPr/>
          <p:nvPr/>
        </p:nvSpPr>
        <p:spPr>
          <a:xfrm rot="5400000">
            <a:off x="6800733" y="3967131"/>
            <a:ext cx="405000" cy="405000"/>
          </a:xfrm>
          <a:prstGeom prst="rtTriangle">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Shape 686"/>
          <p:cNvSpPr txBox="1"/>
          <p:nvPr/>
        </p:nvSpPr>
        <p:spPr>
          <a:xfrm>
            <a:off x="5796427" y="3180400"/>
            <a:ext cx="1829100" cy="611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800">
                <a:solidFill>
                  <a:srgbClr val="666666"/>
                </a:solidFill>
                <a:latin typeface="Roboto Light"/>
                <a:ea typeface="Roboto Light"/>
                <a:cs typeface="Roboto Light"/>
                <a:sym typeface="Roboto Light"/>
              </a:rPr>
              <a:t>Hey Google, tell me a joke.</a:t>
            </a:r>
            <a:endParaRPr sz="1800">
              <a:solidFill>
                <a:srgbClr val="666666"/>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ctrTitle"/>
          </p:nvPr>
        </p:nvSpPr>
        <p:spPr>
          <a:xfrm>
            <a:off x="2120575" y="1810175"/>
            <a:ext cx="6606000" cy="1191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Dialogflow App Workshop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Github</a:t>
            </a:r>
            <a:endParaRPr/>
          </a:p>
        </p:txBody>
      </p:sp>
      <p:pic>
        <p:nvPicPr>
          <p:cNvPr id="697" name="Shape 697"/>
          <p:cNvPicPr preferRelativeResize="0"/>
          <p:nvPr/>
        </p:nvPicPr>
        <p:blipFill>
          <a:blip r:embed="rId3">
            <a:alphaModFix/>
          </a:blip>
          <a:stretch>
            <a:fillRect/>
          </a:stretch>
        </p:blipFill>
        <p:spPr>
          <a:xfrm>
            <a:off x="3248950" y="1619241"/>
            <a:ext cx="1905000" cy="1905000"/>
          </a:xfrm>
          <a:prstGeom prst="rect">
            <a:avLst/>
          </a:prstGeom>
          <a:noFill/>
          <a:ln>
            <a:noFill/>
          </a:ln>
        </p:spPr>
      </p:pic>
      <p:sp>
        <p:nvSpPr>
          <p:cNvPr id="698" name="Shape 698"/>
          <p:cNvSpPr txBox="1"/>
          <p:nvPr/>
        </p:nvSpPr>
        <p:spPr>
          <a:xfrm>
            <a:off x="3248950" y="3715850"/>
            <a:ext cx="3748500" cy="678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Github</a:t>
            </a:r>
            <a:br>
              <a:rPr lang="en"/>
            </a:br>
            <a:r>
              <a:rPr lang="en" sz="1000" u="sng">
                <a:solidFill>
                  <a:schemeClr val="hlink"/>
                </a:solidFill>
                <a:latin typeface="Roboto"/>
                <a:ea typeface="Roboto"/>
                <a:cs typeface="Roboto"/>
                <a:sym typeface="Roboto"/>
                <a:hlinkClick r:id="rId4"/>
              </a:rPr>
              <a:t>https://goo.gl/1iWvEW</a:t>
            </a:r>
            <a:endParaRPr sz="1000">
              <a:solidFill>
                <a:srgbClr val="444444"/>
              </a:solidFill>
              <a:latin typeface="Roboto"/>
              <a:ea typeface="Roboto"/>
              <a:cs typeface="Roboto"/>
              <a:sym typeface="Roboto"/>
            </a:endParaRPr>
          </a:p>
          <a:p>
            <a:pPr marL="0" lvl="0" indent="0" rtl="0">
              <a:lnSpc>
                <a:spcPct val="115000"/>
              </a:lnSpc>
              <a:spcBef>
                <a:spcPts val="0"/>
              </a:spcBef>
              <a:spcAft>
                <a:spcPts val="0"/>
              </a:spcAft>
              <a:buNone/>
            </a:pPr>
            <a:r>
              <a:rPr lang="en" sz="900" u="sng">
                <a:solidFill>
                  <a:schemeClr val="hlink"/>
                </a:solidFill>
                <a:latin typeface="Verdana"/>
                <a:ea typeface="Verdana"/>
                <a:cs typeface="Verdana"/>
                <a:sym typeface="Verdana"/>
                <a:hlinkClick r:id="rId5"/>
              </a:rPr>
              <a:t>https://github.com/iM2F1/ActionsOnGoogle.git</a:t>
            </a:r>
            <a:endParaRPr sz="900">
              <a:solidFill>
                <a:srgbClr val="24292E"/>
              </a:solidFill>
              <a:latin typeface="Verdana"/>
              <a:ea typeface="Verdana"/>
              <a:cs typeface="Verdana"/>
              <a:sym typeface="Verdana"/>
            </a:endParaRPr>
          </a:p>
          <a:p>
            <a:pPr marL="0" lvl="0" indent="0" rtl="0">
              <a:lnSpc>
                <a:spcPct val="115000"/>
              </a:lnSpc>
              <a:spcBef>
                <a:spcPts val="0"/>
              </a:spcBef>
              <a:spcAft>
                <a:spcPts val="0"/>
              </a:spcAft>
              <a:buNone/>
            </a:pPr>
            <a:endParaRPr sz="900">
              <a:solidFill>
                <a:srgbClr val="24292E"/>
              </a:solidFill>
              <a:latin typeface="Verdana"/>
              <a:ea typeface="Verdana"/>
              <a:cs typeface="Verdana"/>
              <a:sym typeface="Verdana"/>
            </a:endParaRPr>
          </a:p>
          <a:p>
            <a:pPr marL="0" lvl="0" indent="0">
              <a:spcBef>
                <a:spcPts val="0"/>
              </a:spcBef>
              <a:spcAft>
                <a:spcPts val="0"/>
              </a:spcAft>
              <a:buNone/>
            </a:pPr>
            <a:br>
              <a:rPr lang="en" sz="1000">
                <a:solidFill>
                  <a:srgbClr val="444444"/>
                </a:solidFill>
                <a:latin typeface="Roboto"/>
                <a:ea typeface="Roboto"/>
                <a:cs typeface="Roboto"/>
                <a:sym typeface="Roboto"/>
              </a:rPr>
            </a:br>
            <a:endParaRPr sz="1000">
              <a:solidFill>
                <a:srgbClr val="444444"/>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1.Create Project</a:t>
            </a:r>
            <a:endParaRPr/>
          </a:p>
        </p:txBody>
      </p:sp>
      <p:sp>
        <p:nvSpPr>
          <p:cNvPr id="704" name="Shape 704"/>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Add New a new Project</a:t>
            </a:r>
            <a:endParaRPr/>
          </a:p>
          <a:p>
            <a:pPr marL="457200" lvl="0" indent="-342900" rtl="0">
              <a:spcBef>
                <a:spcPts val="0"/>
              </a:spcBef>
              <a:spcAft>
                <a:spcPts val="0"/>
              </a:spcAft>
              <a:buSzPts val="1800"/>
              <a:buAutoNum type="arabicPeriod"/>
            </a:pPr>
            <a:r>
              <a:rPr lang="en"/>
              <a:t>Keyin Project Name</a:t>
            </a:r>
            <a:endParaRPr/>
          </a:p>
          <a:p>
            <a:pPr marL="457200" lvl="0" indent="-342900">
              <a:spcBef>
                <a:spcPts val="0"/>
              </a:spcBef>
              <a:spcAft>
                <a:spcPts val="0"/>
              </a:spcAft>
              <a:buSzPts val="1800"/>
              <a:buAutoNum type="arabicPeriod"/>
            </a:pPr>
            <a:r>
              <a:rPr lang="en"/>
              <a:t>Choose Country “Taiwan” </a:t>
            </a:r>
            <a:endParaRPr/>
          </a:p>
        </p:txBody>
      </p:sp>
      <p:pic>
        <p:nvPicPr>
          <p:cNvPr id="705" name="Shape 705"/>
          <p:cNvPicPr preferRelativeResize="0"/>
          <p:nvPr/>
        </p:nvPicPr>
        <p:blipFill>
          <a:blip r:embed="rId3">
            <a:alphaModFix/>
          </a:blip>
          <a:stretch>
            <a:fillRect/>
          </a:stretch>
        </p:blipFill>
        <p:spPr>
          <a:xfrm>
            <a:off x="5286719" y="122775"/>
            <a:ext cx="3392024" cy="2166625"/>
          </a:xfrm>
          <a:prstGeom prst="rect">
            <a:avLst/>
          </a:prstGeom>
          <a:noFill/>
          <a:ln>
            <a:noFill/>
          </a:ln>
        </p:spPr>
      </p:pic>
      <p:pic>
        <p:nvPicPr>
          <p:cNvPr id="706" name="Shape 706"/>
          <p:cNvPicPr preferRelativeResize="0"/>
          <p:nvPr/>
        </p:nvPicPr>
        <p:blipFill>
          <a:blip r:embed="rId4">
            <a:alphaModFix/>
          </a:blip>
          <a:stretch>
            <a:fillRect/>
          </a:stretch>
        </p:blipFill>
        <p:spPr>
          <a:xfrm>
            <a:off x="5286725" y="2381475"/>
            <a:ext cx="3392025" cy="22957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4"/>
                                        </p:tgtEl>
                                        <p:attrNameLst>
                                          <p:attrName>style.visibility</p:attrName>
                                        </p:attrNameLst>
                                      </p:cBhvr>
                                      <p:to>
                                        <p:strVal val="visible"/>
                                      </p:to>
                                    </p:set>
                                    <p:animEffect transition="in" filter="fade">
                                      <p:cBhvr>
                                        <p:cTn id="7" dur="1000"/>
                                        <p:tgtEl>
                                          <p:spTgt spid="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2.Create Action</a:t>
            </a:r>
            <a:endParaRPr/>
          </a:p>
        </p:txBody>
      </p:sp>
      <p:sp>
        <p:nvSpPr>
          <p:cNvPr id="712" name="Shape 712"/>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Actions</a:t>
            </a:r>
            <a:endParaRPr/>
          </a:p>
          <a:p>
            <a:pPr marL="457200" lvl="0" indent="-342900" rtl="0">
              <a:spcBef>
                <a:spcPts val="0"/>
              </a:spcBef>
              <a:spcAft>
                <a:spcPts val="0"/>
              </a:spcAft>
              <a:buSzPts val="1800"/>
              <a:buAutoNum type="arabicPeriod"/>
            </a:pPr>
            <a:r>
              <a:rPr lang="en"/>
              <a:t>Build Dialogflow</a:t>
            </a:r>
            <a:endParaRPr/>
          </a:p>
          <a:p>
            <a:pPr marL="457200" lvl="0" indent="-342900" rtl="0">
              <a:spcBef>
                <a:spcPts val="0"/>
              </a:spcBef>
              <a:spcAft>
                <a:spcPts val="0"/>
              </a:spcAft>
              <a:buSzPts val="1800"/>
              <a:buAutoNum type="arabicPeriod"/>
            </a:pPr>
            <a:r>
              <a:rPr lang="en"/>
              <a:t>Language</a:t>
            </a:r>
            <a:endParaRPr/>
          </a:p>
        </p:txBody>
      </p:sp>
      <p:pic>
        <p:nvPicPr>
          <p:cNvPr id="713" name="Shape 713"/>
          <p:cNvPicPr preferRelativeResize="0"/>
          <p:nvPr/>
        </p:nvPicPr>
        <p:blipFill>
          <a:blip r:embed="rId3">
            <a:alphaModFix/>
          </a:blip>
          <a:stretch>
            <a:fillRect/>
          </a:stretch>
        </p:blipFill>
        <p:spPr>
          <a:xfrm>
            <a:off x="3893200" y="768913"/>
            <a:ext cx="2628900" cy="3114675"/>
          </a:xfrm>
          <a:prstGeom prst="rect">
            <a:avLst/>
          </a:prstGeom>
          <a:noFill/>
          <a:ln>
            <a:noFill/>
          </a:ln>
        </p:spPr>
      </p:pic>
      <p:pic>
        <p:nvPicPr>
          <p:cNvPr id="714" name="Shape 714"/>
          <p:cNvPicPr preferRelativeResize="0"/>
          <p:nvPr/>
        </p:nvPicPr>
        <p:blipFill>
          <a:blip r:embed="rId4">
            <a:alphaModFix/>
          </a:blip>
          <a:stretch>
            <a:fillRect/>
          </a:stretch>
        </p:blipFill>
        <p:spPr>
          <a:xfrm>
            <a:off x="6666745" y="1829750"/>
            <a:ext cx="2141050" cy="202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3.User Conversation Training </a:t>
            </a:r>
            <a:endParaRPr/>
          </a:p>
        </p:txBody>
      </p:sp>
      <p:sp>
        <p:nvSpPr>
          <p:cNvPr id="720" name="Shape 720"/>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Keyin sentence directly.</a:t>
            </a:r>
            <a:endParaRPr/>
          </a:p>
          <a:p>
            <a:pPr marL="457200" lvl="0" indent="-342900" rtl="0">
              <a:spcBef>
                <a:spcPts val="0"/>
              </a:spcBef>
              <a:spcAft>
                <a:spcPts val="0"/>
              </a:spcAft>
              <a:buSzPts val="1800"/>
              <a:buAutoNum type="arabicPeriod"/>
            </a:pPr>
            <a:r>
              <a:rPr lang="en"/>
              <a:t>Let google do the rest.</a:t>
            </a:r>
            <a:endParaRPr/>
          </a:p>
        </p:txBody>
      </p:sp>
      <p:pic>
        <p:nvPicPr>
          <p:cNvPr id="721" name="Shape 721"/>
          <p:cNvPicPr preferRelativeResize="0"/>
          <p:nvPr/>
        </p:nvPicPr>
        <p:blipFill>
          <a:blip r:embed="rId3">
            <a:alphaModFix/>
          </a:blip>
          <a:stretch>
            <a:fillRect/>
          </a:stretch>
        </p:blipFill>
        <p:spPr>
          <a:xfrm>
            <a:off x="3302125" y="1309247"/>
            <a:ext cx="5689076" cy="1237200"/>
          </a:xfrm>
          <a:prstGeom prst="rect">
            <a:avLst/>
          </a:prstGeom>
          <a:noFill/>
          <a:ln>
            <a:noFill/>
          </a:ln>
        </p:spPr>
      </p:pic>
      <p:pic>
        <p:nvPicPr>
          <p:cNvPr id="722" name="Shape 722"/>
          <p:cNvPicPr preferRelativeResize="0"/>
          <p:nvPr/>
        </p:nvPicPr>
        <p:blipFill>
          <a:blip r:embed="rId4">
            <a:alphaModFix/>
          </a:blip>
          <a:stretch>
            <a:fillRect/>
          </a:stretch>
        </p:blipFill>
        <p:spPr>
          <a:xfrm>
            <a:off x="3197800" y="2546450"/>
            <a:ext cx="5689076" cy="1285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4.Actions and Parameters</a:t>
            </a:r>
            <a:endParaRPr/>
          </a:p>
        </p:txBody>
      </p:sp>
      <p:sp>
        <p:nvSpPr>
          <p:cNvPr id="728" name="Shape 728"/>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Google 自動輸入</a:t>
            </a:r>
            <a:endParaRPr/>
          </a:p>
          <a:p>
            <a:pPr marL="457200" lvl="0" indent="-342900" rtl="0">
              <a:spcBef>
                <a:spcPts val="0"/>
              </a:spcBef>
              <a:spcAft>
                <a:spcPts val="0"/>
              </a:spcAft>
              <a:buSzPts val="1800"/>
              <a:buAutoNum type="arabicPeriod"/>
            </a:pPr>
            <a:r>
              <a:rPr lang="en"/>
              <a:t>可以手動新增</a:t>
            </a:r>
            <a:endParaRPr/>
          </a:p>
        </p:txBody>
      </p:sp>
      <p:pic>
        <p:nvPicPr>
          <p:cNvPr id="729" name="Shape 729"/>
          <p:cNvPicPr preferRelativeResize="0"/>
          <p:nvPr/>
        </p:nvPicPr>
        <p:blipFill>
          <a:blip r:embed="rId3">
            <a:alphaModFix/>
          </a:blip>
          <a:stretch>
            <a:fillRect/>
          </a:stretch>
        </p:blipFill>
        <p:spPr>
          <a:xfrm>
            <a:off x="2903200" y="1163275"/>
            <a:ext cx="6129725" cy="1267300"/>
          </a:xfrm>
          <a:prstGeom prst="rect">
            <a:avLst/>
          </a:prstGeom>
          <a:noFill/>
          <a:ln>
            <a:noFill/>
          </a:ln>
        </p:spPr>
      </p:pic>
      <p:pic>
        <p:nvPicPr>
          <p:cNvPr id="730" name="Shape 730"/>
          <p:cNvPicPr preferRelativeResize="0"/>
          <p:nvPr/>
        </p:nvPicPr>
        <p:blipFill>
          <a:blip r:embed="rId4">
            <a:alphaModFix/>
          </a:blip>
          <a:stretch>
            <a:fillRect/>
          </a:stretch>
        </p:blipFill>
        <p:spPr>
          <a:xfrm>
            <a:off x="2903200" y="2571666"/>
            <a:ext cx="6129724" cy="15624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5.Response</a:t>
            </a:r>
            <a:endParaRPr/>
          </a:p>
        </p:txBody>
      </p:sp>
      <p:sp>
        <p:nvSpPr>
          <p:cNvPr id="736" name="Shape 736"/>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$number</a:t>
            </a:r>
            <a:endParaRPr/>
          </a:p>
          <a:p>
            <a:pPr marL="457200" lvl="0" indent="-342900" rtl="0">
              <a:spcBef>
                <a:spcPts val="0"/>
              </a:spcBef>
              <a:spcAft>
                <a:spcPts val="0"/>
              </a:spcAft>
              <a:buSzPts val="1800"/>
              <a:buAutoNum type="arabicPeriod"/>
            </a:pPr>
            <a:r>
              <a:rPr lang="en"/>
              <a:t>$color</a:t>
            </a:r>
            <a:endParaRPr/>
          </a:p>
          <a:p>
            <a:pPr marL="457200" lvl="0" indent="-342900" rtl="0">
              <a:spcBef>
                <a:spcPts val="0"/>
              </a:spcBef>
              <a:spcAft>
                <a:spcPts val="0"/>
              </a:spcAft>
              <a:buSzPts val="1800"/>
              <a:buAutoNum type="arabicPeriod"/>
            </a:pPr>
            <a:r>
              <a:rPr lang="en"/>
              <a:t>Your silly name is $color $number . Hope you like it. See you next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latin typeface="Roboto"/>
                <a:ea typeface="Roboto"/>
                <a:cs typeface="Roboto"/>
                <a:sym typeface="Roboto"/>
              </a:rPr>
              <a:t>CI                     </a:t>
            </a:r>
            <a:r>
              <a:rPr lang="en"/>
              <a:t>vs.</a:t>
            </a:r>
            <a:r>
              <a:rPr lang="en" b="1">
                <a:latin typeface="Roboto"/>
                <a:ea typeface="Roboto"/>
                <a:cs typeface="Roboto"/>
                <a:sym typeface="Roboto"/>
              </a:rPr>
              <a:t>          UI</a:t>
            </a:r>
            <a:endParaRPr b="1">
              <a:latin typeface="Roboto"/>
              <a:ea typeface="Roboto"/>
              <a:cs typeface="Roboto"/>
              <a:sym typeface="Roboto"/>
            </a:endParaRPr>
          </a:p>
        </p:txBody>
      </p:sp>
      <p:sp>
        <p:nvSpPr>
          <p:cNvPr id="196" name="Shape 196"/>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97" name="Shape 197"/>
          <p:cNvPicPr preferRelativeResize="0"/>
          <p:nvPr/>
        </p:nvPicPr>
        <p:blipFill>
          <a:blip r:embed="rId3">
            <a:alphaModFix/>
          </a:blip>
          <a:stretch>
            <a:fillRect/>
          </a:stretch>
        </p:blipFill>
        <p:spPr>
          <a:xfrm>
            <a:off x="314275" y="1106550"/>
            <a:ext cx="2168996" cy="3473500"/>
          </a:xfrm>
          <a:prstGeom prst="rect">
            <a:avLst/>
          </a:prstGeom>
          <a:noFill/>
          <a:ln>
            <a:noFill/>
          </a:ln>
        </p:spPr>
      </p:pic>
      <p:pic>
        <p:nvPicPr>
          <p:cNvPr id="198" name="Shape 198"/>
          <p:cNvPicPr preferRelativeResize="0"/>
          <p:nvPr/>
        </p:nvPicPr>
        <p:blipFill>
          <a:blip r:embed="rId4">
            <a:alphaModFix/>
          </a:blip>
          <a:stretch>
            <a:fillRect/>
          </a:stretch>
        </p:blipFill>
        <p:spPr>
          <a:xfrm>
            <a:off x="4057250" y="1106550"/>
            <a:ext cx="1955066" cy="3473500"/>
          </a:xfrm>
          <a:prstGeom prst="rect">
            <a:avLst/>
          </a:prstGeom>
          <a:noFill/>
          <a:ln>
            <a:noFill/>
          </a:ln>
        </p:spPr>
      </p:pic>
      <p:pic>
        <p:nvPicPr>
          <p:cNvPr id="199" name="Shape 199"/>
          <p:cNvPicPr preferRelativeResize="0"/>
          <p:nvPr/>
        </p:nvPicPr>
        <p:blipFill>
          <a:blip r:embed="rId5">
            <a:alphaModFix/>
          </a:blip>
          <a:stretch>
            <a:fillRect/>
          </a:stretch>
        </p:blipFill>
        <p:spPr>
          <a:xfrm>
            <a:off x="6090566" y="1106550"/>
            <a:ext cx="1955066" cy="34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6.Fulfillment</a:t>
            </a:r>
            <a:endParaRPr/>
          </a:p>
        </p:txBody>
      </p:sp>
      <p:sp>
        <p:nvSpPr>
          <p:cNvPr id="742" name="Shape 742"/>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Input  api url</a:t>
            </a:r>
            <a:endParaRPr/>
          </a:p>
          <a:p>
            <a:pPr marL="457200" lvl="0" indent="-342900" rtl="0">
              <a:spcBef>
                <a:spcPts val="0"/>
              </a:spcBef>
              <a:spcAft>
                <a:spcPts val="0"/>
              </a:spcAft>
              <a:buSzPts val="1800"/>
              <a:buChar char="●"/>
            </a:pPr>
            <a:r>
              <a:rPr lang="en"/>
              <a:t>Input any other parameters if you need.</a:t>
            </a:r>
            <a:endParaRPr/>
          </a:p>
          <a:p>
            <a:pPr marL="457200" lvl="0" indent="-342900" rtl="0">
              <a:spcBef>
                <a:spcPts val="0"/>
              </a:spcBef>
              <a:spcAft>
                <a:spcPts val="0"/>
              </a:spcAft>
              <a:buSzPts val="1800"/>
              <a:buChar char="●"/>
            </a:pPr>
            <a:r>
              <a:rPr lang="en"/>
              <a:t>Not today.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6.1 Test</a:t>
            </a:r>
            <a:endParaRPr/>
          </a:p>
        </p:txBody>
      </p:sp>
      <p:sp>
        <p:nvSpPr>
          <p:cNvPr id="748" name="Shape 748"/>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7.Integrate with Line</a:t>
            </a:r>
            <a:endParaRPr/>
          </a:p>
        </p:txBody>
      </p:sp>
      <p:sp>
        <p:nvSpPr>
          <p:cNvPr id="754" name="Shape 754"/>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u="sng">
                <a:solidFill>
                  <a:schemeClr val="hlink"/>
                </a:solidFill>
                <a:hlinkClick r:id="rId3"/>
              </a:rPr>
              <a:t>https://developers.line.me/en/</a:t>
            </a:r>
            <a:r>
              <a:rPr lang="en"/>
              <a:t> (Line Developer)</a:t>
            </a:r>
            <a:endParaRPr/>
          </a:p>
          <a:p>
            <a:pPr marL="457200" lvl="0" indent="-342900" rtl="0">
              <a:spcBef>
                <a:spcPts val="0"/>
              </a:spcBef>
              <a:spcAft>
                <a:spcPts val="0"/>
              </a:spcAft>
              <a:buSzPts val="1800"/>
              <a:buAutoNum type="arabicPeriod"/>
            </a:pPr>
            <a:r>
              <a:rPr lang="en"/>
              <a:t>Messaging App</a:t>
            </a:r>
            <a:endParaRPr/>
          </a:p>
          <a:p>
            <a:pPr marL="457200" lvl="0" indent="-342900" rtl="0">
              <a:spcBef>
                <a:spcPts val="0"/>
              </a:spcBef>
              <a:spcAft>
                <a:spcPts val="0"/>
              </a:spcAft>
              <a:buSzPts val="1800"/>
              <a:buAutoNum type="arabicPeriod"/>
            </a:pPr>
            <a:r>
              <a:rPr lang="en"/>
              <a:t>Keyin Detail Data</a:t>
            </a:r>
            <a:endParaRPr/>
          </a:p>
          <a:p>
            <a:pPr marL="457200" lvl="0" indent="-342900" rtl="0">
              <a:spcBef>
                <a:spcPts val="0"/>
              </a:spcBef>
              <a:spcAft>
                <a:spcPts val="0"/>
              </a:spcAft>
              <a:buSzPts val="1800"/>
              <a:buAutoNum type="arabicPeriod"/>
            </a:pPr>
            <a:r>
              <a:rPr lang="en"/>
              <a:t>Choose Free Messaging Plan</a:t>
            </a:r>
            <a:endParaRPr/>
          </a:p>
          <a:p>
            <a:pPr marL="457200" lvl="0" indent="-342900" rtl="0">
              <a:spcBef>
                <a:spcPts val="0"/>
              </a:spcBef>
              <a:spcAft>
                <a:spcPts val="0"/>
              </a:spcAft>
              <a:buSzPts val="1800"/>
              <a:buAutoNum type="arabicPeriod"/>
            </a:pPr>
            <a:r>
              <a:rPr lang="en"/>
              <a:t>Issue Channel Access Token</a:t>
            </a:r>
            <a:endParaRPr/>
          </a:p>
          <a:p>
            <a:pPr marL="457200" lvl="0" indent="-342900" rtl="0">
              <a:spcBef>
                <a:spcPts val="0"/>
              </a:spcBef>
              <a:spcAft>
                <a:spcPts val="0"/>
              </a:spcAft>
              <a:buSzPts val="1800"/>
              <a:buAutoNum type="arabicPeriod"/>
            </a:pPr>
            <a:r>
              <a:rPr lang="en"/>
              <a:t>Paste Webhook URL from Dialogflow Integration</a:t>
            </a:r>
            <a:endParaRPr/>
          </a:p>
          <a:p>
            <a:pPr marL="457200" lvl="0" indent="-342900" rtl="0">
              <a:spcBef>
                <a:spcPts val="0"/>
              </a:spcBef>
              <a:spcAft>
                <a:spcPts val="0"/>
              </a:spcAft>
              <a:buSzPts val="1800"/>
              <a:buAutoNum type="arabicPeriod"/>
            </a:pPr>
            <a:r>
              <a:rPr lang="en"/>
              <a:t>Copy Paste Channel Id, Channel Secret, Channel Access Token to Dialog Flow</a:t>
            </a:r>
            <a:endParaRPr/>
          </a:p>
          <a:p>
            <a:pPr marL="457200" lvl="0" indent="-342900" rtl="0">
              <a:spcBef>
                <a:spcPts val="0"/>
              </a:spcBef>
              <a:spcAft>
                <a:spcPts val="0"/>
              </a:spcAft>
              <a:buSzPts val="1800"/>
              <a:buAutoNum type="arabicPeriod"/>
            </a:pPr>
            <a:r>
              <a:rPr lang="en"/>
              <a:t>Ref: </a:t>
            </a:r>
            <a:r>
              <a:rPr lang="en" u="sng">
                <a:solidFill>
                  <a:schemeClr val="hlink"/>
                </a:solidFill>
                <a:hlinkClick r:id="rId4"/>
              </a:rPr>
              <a:t>董大偉老師的 Blog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8.Deploy Your App</a:t>
            </a:r>
            <a:endParaRPr/>
          </a:p>
        </p:txBody>
      </p:sp>
      <p:sp>
        <p:nvSpPr>
          <p:cNvPr id="760" name="Shape 760"/>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8.1Build Your App</a:t>
            </a:r>
            <a:endParaRPr/>
          </a:p>
        </p:txBody>
      </p:sp>
      <p:sp>
        <p:nvSpPr>
          <p:cNvPr id="766" name="Shape 766"/>
          <p:cNvSpPr txBox="1">
            <a:spLocks noGrp="1"/>
          </p:cNvSpPr>
          <p:nvPr>
            <p:ph type="body" idx="1"/>
          </p:nvPr>
        </p:nvSpPr>
        <p:spPr>
          <a:xfrm>
            <a:off x="253088" y="1134135"/>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Install </a:t>
            </a:r>
            <a:r>
              <a:rPr lang="en" u="sng">
                <a:solidFill>
                  <a:schemeClr val="hlink"/>
                </a:solidFill>
                <a:hlinkClick r:id="rId3"/>
              </a:rPr>
              <a:t>Node.js</a:t>
            </a:r>
            <a:endParaRPr/>
          </a:p>
          <a:p>
            <a:pPr marL="457200" lvl="0" indent="-342900" rtl="0">
              <a:spcBef>
                <a:spcPts val="0"/>
              </a:spcBef>
              <a:spcAft>
                <a:spcPts val="0"/>
              </a:spcAft>
              <a:buSzPts val="1800"/>
              <a:buAutoNum type="arabicPeriod"/>
            </a:pPr>
            <a:r>
              <a:rPr lang="en"/>
              <a:t>Npm install -g firebase-tools</a:t>
            </a:r>
            <a:endParaRPr/>
          </a:p>
          <a:p>
            <a:pPr marL="457200" lvl="0" indent="-342900" rtl="0">
              <a:spcBef>
                <a:spcPts val="0"/>
              </a:spcBef>
              <a:spcAft>
                <a:spcPts val="0"/>
              </a:spcAft>
              <a:buSzPts val="1800"/>
              <a:buAutoNum type="arabicPeriod"/>
            </a:pPr>
            <a:r>
              <a:rPr lang="en"/>
              <a:t>mkdir SillyNameMaker</a:t>
            </a:r>
            <a:endParaRPr/>
          </a:p>
          <a:p>
            <a:pPr marL="457200" lvl="0" indent="-342900" rtl="0">
              <a:spcBef>
                <a:spcPts val="0"/>
              </a:spcBef>
              <a:spcAft>
                <a:spcPts val="0"/>
              </a:spcAft>
              <a:buSzPts val="1800"/>
              <a:buAutoNum type="arabicPeriod"/>
            </a:pPr>
            <a:r>
              <a:rPr lang="en"/>
              <a:t>Cd SillyNameMaker</a:t>
            </a:r>
            <a:endParaRPr/>
          </a:p>
          <a:p>
            <a:pPr marL="457200" lvl="0" indent="-342900" rtl="0">
              <a:spcBef>
                <a:spcPts val="0"/>
              </a:spcBef>
              <a:spcAft>
                <a:spcPts val="0"/>
              </a:spcAft>
              <a:buSzPts val="1800"/>
              <a:buAutoNum type="arabicPeriod"/>
            </a:pPr>
            <a:r>
              <a:rPr lang="en"/>
              <a:t>Firebase init </a:t>
            </a:r>
            <a:endParaRPr/>
          </a:p>
          <a:p>
            <a:pPr marL="457200" lvl="0" indent="-342900" rtl="0">
              <a:spcBef>
                <a:spcPts val="0"/>
              </a:spcBef>
              <a:spcAft>
                <a:spcPts val="0"/>
              </a:spcAft>
              <a:buSzPts val="1800"/>
              <a:buAutoNum type="arabicPeriod"/>
            </a:pPr>
            <a:r>
              <a:rPr lang="en"/>
              <a:t>Choose Functions</a:t>
            </a:r>
            <a:endParaRPr/>
          </a:p>
          <a:p>
            <a:pPr marL="457200" lvl="0" indent="-342900" rtl="0">
              <a:spcBef>
                <a:spcPts val="0"/>
              </a:spcBef>
              <a:spcAft>
                <a:spcPts val="0"/>
              </a:spcAft>
              <a:buSzPts val="1800"/>
              <a:buAutoNum type="arabicPeriod"/>
            </a:pPr>
            <a:r>
              <a:rPr lang="en"/>
              <a:t>Modify “index.js” and “package.json” in functions folder</a:t>
            </a:r>
            <a:endParaRPr/>
          </a:p>
          <a:p>
            <a:pPr marL="457200" lvl="0" indent="-342900" rtl="0">
              <a:spcBef>
                <a:spcPts val="0"/>
              </a:spcBef>
              <a:spcAft>
                <a:spcPts val="0"/>
              </a:spcAft>
              <a:buSzPts val="1800"/>
              <a:buAutoNum type="arabicPeriod"/>
            </a:pPr>
            <a:r>
              <a:rPr lang="en"/>
              <a:t>Npm install (in functions folder)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8.2Deploy Your App</a:t>
            </a:r>
            <a:endParaRPr/>
          </a:p>
        </p:txBody>
      </p:sp>
      <p:sp>
        <p:nvSpPr>
          <p:cNvPr id="772" name="Shape 772"/>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firebase deploy --only functions</a:t>
            </a:r>
            <a:endParaRPr/>
          </a:p>
          <a:p>
            <a:pPr marL="457200" lvl="0" indent="-342900" rtl="0">
              <a:spcBef>
                <a:spcPts val="0"/>
              </a:spcBef>
              <a:spcAft>
                <a:spcPts val="0"/>
              </a:spcAft>
              <a:buSzPts val="1800"/>
              <a:buAutoNum type="arabicPeriod"/>
            </a:pPr>
            <a:r>
              <a:rPr lang="en"/>
              <a:t>Must see the </a:t>
            </a:r>
            <a:br>
              <a:rPr lang="en"/>
            </a:br>
            <a:r>
              <a:rPr lang="en" sz="1050" b="1">
                <a:solidFill>
                  <a:srgbClr val="ECEFF1"/>
                </a:solidFill>
                <a:highlight>
                  <a:srgbClr val="212121"/>
                </a:highlight>
                <a:latin typeface="Roboto Mono"/>
                <a:ea typeface="Roboto Mono"/>
                <a:cs typeface="Roboto Mono"/>
                <a:sym typeface="Roboto Mono"/>
              </a:rPr>
              <a:t>Function URL</a:t>
            </a:r>
            <a:r>
              <a:rPr lang="en" sz="1050">
                <a:solidFill>
                  <a:srgbClr val="ECEFF1"/>
                </a:solidFill>
                <a:highlight>
                  <a:srgbClr val="212121"/>
                </a:highlight>
                <a:latin typeface="Roboto Mono"/>
                <a:ea typeface="Roboto Mono"/>
                <a:cs typeface="Roboto Mono"/>
                <a:sym typeface="Roboto Mono"/>
              </a:rPr>
              <a:t> (sillyNameMaker): https://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9.Don’t Worry</a:t>
            </a:r>
            <a:endParaRPr/>
          </a:p>
        </p:txBody>
      </p:sp>
      <p:sp>
        <p:nvSpPr>
          <p:cNvPr id="778" name="Shape 778"/>
          <p:cNvSpPr txBox="1">
            <a:spLocks noGrp="1"/>
          </p:cNvSpPr>
          <p:nvPr>
            <p:ph type="body" idx="1"/>
          </p:nvPr>
        </p:nvSpPr>
        <p:spPr>
          <a:xfrm>
            <a:off x="283600" y="1135100"/>
            <a:ext cx="8577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Don’t know how to build an Agent? </a:t>
            </a:r>
            <a:endParaRPr/>
          </a:p>
          <a:p>
            <a:pPr marL="914400" lvl="1" indent="-317500" rtl="0">
              <a:spcBef>
                <a:spcPts val="0"/>
              </a:spcBef>
              <a:spcAft>
                <a:spcPts val="0"/>
              </a:spcAft>
              <a:buSzPts val="1400"/>
              <a:buChar char="○"/>
            </a:pPr>
            <a:r>
              <a:rPr lang="en"/>
              <a:t>Google Provide Prebuild Agents</a:t>
            </a:r>
            <a:endParaRPr/>
          </a:p>
          <a:p>
            <a:pPr marL="457200" lvl="0" indent="-342900" rtl="0">
              <a:spcBef>
                <a:spcPts val="0"/>
              </a:spcBef>
              <a:spcAft>
                <a:spcPts val="0"/>
              </a:spcAft>
              <a:buSzPts val="1800"/>
              <a:buChar char="●"/>
            </a:pPr>
            <a:r>
              <a:rPr lang="en"/>
              <a:t>How much does it cost for Google to host the applications for you?</a:t>
            </a:r>
            <a:endParaRPr/>
          </a:p>
          <a:p>
            <a:pPr marL="914400" lvl="1" indent="-317500" rtl="0">
              <a:spcBef>
                <a:spcPts val="0"/>
              </a:spcBef>
              <a:spcAft>
                <a:spcPts val="0"/>
              </a:spcAft>
              <a:buSzPts val="1400"/>
              <a:buChar char="○"/>
            </a:pPr>
            <a:r>
              <a:rPr lang="en"/>
              <a:t>Totally Free (for right now XDD)</a:t>
            </a:r>
            <a:endParaRPr/>
          </a:p>
          <a:p>
            <a:pPr marL="457200" lvl="0" indent="-342900" rtl="0">
              <a:spcBef>
                <a:spcPts val="0"/>
              </a:spcBef>
              <a:spcAft>
                <a:spcPts val="0"/>
              </a:spcAft>
              <a:buSzPts val="1800"/>
              <a:buChar char="●"/>
            </a:pPr>
            <a:r>
              <a:rPr lang="en"/>
              <a:t>Need some sample code?</a:t>
            </a:r>
            <a:endParaRPr/>
          </a:p>
          <a:p>
            <a:pPr marL="914400" lvl="1" indent="-317500" rtl="0">
              <a:spcBef>
                <a:spcPts val="0"/>
              </a:spcBef>
              <a:spcAft>
                <a:spcPts val="0"/>
              </a:spcAft>
              <a:buSzPts val="1400"/>
              <a:buChar char="○"/>
            </a:pPr>
            <a:r>
              <a:rPr lang="en"/>
              <a:t>Google Provide </a:t>
            </a:r>
            <a:r>
              <a:rPr lang="en" u="sng">
                <a:solidFill>
                  <a:schemeClr val="hlink"/>
                </a:solidFill>
                <a:hlinkClick r:id="rId3"/>
              </a:rPr>
              <a:t>Sample Codes</a:t>
            </a:r>
            <a:endParaRPr/>
          </a:p>
          <a:p>
            <a:pPr marL="0" lvl="0" indent="0"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txBox="1">
            <a:spLocks noGrp="1"/>
          </p:cNvSpPr>
          <p:nvPr>
            <p:ph type="ctrTitle"/>
          </p:nvPr>
        </p:nvSpPr>
        <p:spPr>
          <a:xfrm>
            <a:off x="2120575" y="1810175"/>
            <a:ext cx="6606000" cy="1191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7229225" y="1983950"/>
            <a:ext cx="1428300" cy="1024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Font typeface="Roboto"/>
              <a:buNone/>
            </a:pPr>
            <a:r>
              <a:rPr lang="en" sz="1800">
                <a:solidFill>
                  <a:schemeClr val="lt1"/>
                </a:solidFill>
                <a:latin typeface="Roboto"/>
                <a:ea typeface="Roboto"/>
                <a:cs typeface="Roboto"/>
                <a:sym typeface="Roboto"/>
              </a:rPr>
              <a:t>Action</a:t>
            </a:r>
            <a:endParaRPr sz="1800">
              <a:solidFill>
                <a:schemeClr val="lt1"/>
              </a:solidFill>
              <a:latin typeface="Roboto"/>
              <a:ea typeface="Roboto"/>
              <a:cs typeface="Roboto"/>
              <a:sym typeface="Roboto"/>
            </a:endParaRPr>
          </a:p>
        </p:txBody>
      </p:sp>
      <p:sp>
        <p:nvSpPr>
          <p:cNvPr id="205" name="Shape 205"/>
          <p:cNvSpPr/>
          <p:nvPr/>
        </p:nvSpPr>
        <p:spPr>
          <a:xfrm>
            <a:off x="4445500" y="1111150"/>
            <a:ext cx="2622000" cy="1024200"/>
          </a:xfrm>
          <a:prstGeom prst="roundRect">
            <a:avLst>
              <a:gd name="adj" fmla="val 16667"/>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2"/>
                </a:solidFill>
                <a:latin typeface="Roboto Light"/>
                <a:ea typeface="Roboto Light"/>
                <a:cs typeface="Roboto Light"/>
                <a:sym typeface="Roboto Light"/>
              </a:rPr>
              <a:t>{ conversation api request }</a:t>
            </a:r>
            <a:endParaRPr>
              <a:solidFill>
                <a:schemeClr val="dk2"/>
              </a:solidFill>
              <a:latin typeface="Roboto Light"/>
              <a:ea typeface="Roboto Light"/>
              <a:cs typeface="Roboto Light"/>
              <a:sym typeface="Roboto Light"/>
            </a:endParaRPr>
          </a:p>
        </p:txBody>
      </p:sp>
      <p:sp>
        <p:nvSpPr>
          <p:cNvPr id="206" name="Shape 206"/>
          <p:cNvSpPr/>
          <p:nvPr/>
        </p:nvSpPr>
        <p:spPr>
          <a:xfrm>
            <a:off x="4445500" y="2855775"/>
            <a:ext cx="2622000" cy="1024200"/>
          </a:xfrm>
          <a:prstGeom prst="roundRect">
            <a:avLst>
              <a:gd name="adj" fmla="val 16667"/>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Roboto Light"/>
                <a:ea typeface="Roboto Light"/>
                <a:cs typeface="Roboto Light"/>
                <a:sym typeface="Roboto Light"/>
              </a:rPr>
              <a:t>{ conversation api response }</a:t>
            </a:r>
            <a:endParaRPr>
              <a:solidFill>
                <a:schemeClr val="dk2"/>
              </a:solidFill>
              <a:latin typeface="Roboto Light"/>
              <a:ea typeface="Roboto Light"/>
              <a:cs typeface="Roboto Light"/>
              <a:sym typeface="Roboto Light"/>
            </a:endParaRPr>
          </a:p>
        </p:txBody>
      </p:sp>
      <p:pic>
        <p:nvPicPr>
          <p:cNvPr id="207" name="Shape 207"/>
          <p:cNvPicPr preferRelativeResize="0"/>
          <p:nvPr/>
        </p:nvPicPr>
        <p:blipFill rotWithShape="1">
          <a:blip r:embed="rId3">
            <a:alphaModFix/>
          </a:blip>
          <a:srcRect l="7523" t="9314" r="8878" b="13578"/>
          <a:stretch/>
        </p:blipFill>
        <p:spPr>
          <a:xfrm>
            <a:off x="3122188" y="1876087"/>
            <a:ext cx="1344275" cy="1239950"/>
          </a:xfrm>
          <a:prstGeom prst="rect">
            <a:avLst/>
          </a:prstGeom>
          <a:noFill/>
          <a:ln>
            <a:noFill/>
          </a:ln>
        </p:spPr>
      </p:pic>
      <p:sp>
        <p:nvSpPr>
          <p:cNvPr id="208" name="Shape 208"/>
          <p:cNvSpPr/>
          <p:nvPr/>
        </p:nvSpPr>
        <p:spPr>
          <a:xfrm>
            <a:off x="1495300" y="1111150"/>
            <a:ext cx="1657500" cy="1024200"/>
          </a:xfrm>
          <a:prstGeom prst="roundRect">
            <a:avLst>
              <a:gd name="adj" fmla="val 16667"/>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2"/>
                </a:solidFill>
                <a:latin typeface="Roboto Light"/>
                <a:ea typeface="Roboto Light"/>
                <a:cs typeface="Roboto Light"/>
                <a:sym typeface="Roboto Light"/>
              </a:rPr>
              <a:t>user input</a:t>
            </a:r>
            <a:endParaRPr>
              <a:solidFill>
                <a:schemeClr val="dk2"/>
              </a:solidFill>
              <a:latin typeface="Roboto Light"/>
              <a:ea typeface="Roboto Light"/>
              <a:cs typeface="Roboto Light"/>
              <a:sym typeface="Roboto Light"/>
            </a:endParaRPr>
          </a:p>
        </p:txBody>
      </p:sp>
      <p:sp>
        <p:nvSpPr>
          <p:cNvPr id="209" name="Shape 209"/>
          <p:cNvSpPr/>
          <p:nvPr/>
        </p:nvSpPr>
        <p:spPr>
          <a:xfrm>
            <a:off x="1495300" y="2855775"/>
            <a:ext cx="1657500" cy="1024200"/>
          </a:xfrm>
          <a:prstGeom prst="roundRect">
            <a:avLst>
              <a:gd name="adj" fmla="val 16667"/>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Roboto Light"/>
                <a:ea typeface="Roboto Light"/>
                <a:cs typeface="Roboto Light"/>
                <a:sym typeface="Roboto Light"/>
              </a:rPr>
              <a:t>Action response</a:t>
            </a:r>
            <a:endParaRPr>
              <a:solidFill>
                <a:schemeClr val="dk2"/>
              </a:solidFill>
              <a:latin typeface="Roboto Light"/>
              <a:ea typeface="Roboto Light"/>
              <a:cs typeface="Roboto Light"/>
              <a:sym typeface="Roboto Light"/>
            </a:endParaRPr>
          </a:p>
        </p:txBody>
      </p:sp>
      <p:cxnSp>
        <p:nvCxnSpPr>
          <p:cNvPr id="210" name="Shape 210"/>
          <p:cNvCxnSpPr/>
          <p:nvPr/>
        </p:nvCxnSpPr>
        <p:spPr>
          <a:xfrm>
            <a:off x="1618639" y="2158913"/>
            <a:ext cx="1373700" cy="0"/>
          </a:xfrm>
          <a:prstGeom prst="straightConnector1">
            <a:avLst/>
          </a:prstGeom>
          <a:noFill/>
          <a:ln w="19050" cap="flat" cmpd="sng">
            <a:solidFill>
              <a:srgbClr val="CCCCCC"/>
            </a:solidFill>
            <a:prstDash val="solid"/>
            <a:round/>
            <a:headEnd type="none" w="med" len="med"/>
            <a:tailEnd type="triangle" w="med" len="med"/>
          </a:ln>
        </p:spPr>
      </p:cxnSp>
      <p:cxnSp>
        <p:nvCxnSpPr>
          <p:cNvPr id="211" name="Shape 211"/>
          <p:cNvCxnSpPr/>
          <p:nvPr/>
        </p:nvCxnSpPr>
        <p:spPr>
          <a:xfrm>
            <a:off x="4571948" y="2157850"/>
            <a:ext cx="2406000" cy="5700"/>
          </a:xfrm>
          <a:prstGeom prst="straightConnector1">
            <a:avLst/>
          </a:prstGeom>
          <a:noFill/>
          <a:ln w="19050" cap="flat" cmpd="sng">
            <a:solidFill>
              <a:srgbClr val="CCCCCC"/>
            </a:solidFill>
            <a:prstDash val="solid"/>
            <a:round/>
            <a:headEnd type="none" w="med" len="med"/>
            <a:tailEnd type="triangle" w="med" len="med"/>
          </a:ln>
        </p:spPr>
      </p:cxnSp>
      <p:cxnSp>
        <p:nvCxnSpPr>
          <p:cNvPr id="212" name="Shape 212"/>
          <p:cNvCxnSpPr/>
          <p:nvPr/>
        </p:nvCxnSpPr>
        <p:spPr>
          <a:xfrm rot="10800000">
            <a:off x="1640876" y="2810688"/>
            <a:ext cx="1373700" cy="0"/>
          </a:xfrm>
          <a:prstGeom prst="straightConnector1">
            <a:avLst/>
          </a:prstGeom>
          <a:noFill/>
          <a:ln w="19050" cap="flat" cmpd="sng">
            <a:solidFill>
              <a:srgbClr val="CCCCCC"/>
            </a:solidFill>
            <a:prstDash val="solid"/>
            <a:round/>
            <a:headEnd type="none" w="med" len="med"/>
            <a:tailEnd type="triangle" w="med" len="med"/>
          </a:ln>
        </p:spPr>
      </p:cxnSp>
      <p:cxnSp>
        <p:nvCxnSpPr>
          <p:cNvPr id="213" name="Shape 213"/>
          <p:cNvCxnSpPr/>
          <p:nvPr/>
        </p:nvCxnSpPr>
        <p:spPr>
          <a:xfrm flipH="1">
            <a:off x="4564890" y="2807825"/>
            <a:ext cx="2383200" cy="5700"/>
          </a:xfrm>
          <a:prstGeom prst="straightConnector1">
            <a:avLst/>
          </a:prstGeom>
          <a:noFill/>
          <a:ln w="19050" cap="flat" cmpd="sng">
            <a:solidFill>
              <a:srgbClr val="CCCCCC"/>
            </a:solidFill>
            <a:prstDash val="solid"/>
            <a:round/>
            <a:headEnd type="none" w="med" len="med"/>
            <a:tailEnd type="triangle" w="med" len="med"/>
          </a:ln>
        </p:spPr>
      </p:cxnSp>
      <p:pic>
        <p:nvPicPr>
          <p:cNvPr id="214" name="Shape 214"/>
          <p:cNvPicPr preferRelativeResize="0"/>
          <p:nvPr/>
        </p:nvPicPr>
        <p:blipFill>
          <a:blip r:embed="rId4">
            <a:alphaModFix/>
          </a:blip>
          <a:stretch>
            <a:fillRect/>
          </a:stretch>
        </p:blipFill>
        <p:spPr>
          <a:xfrm>
            <a:off x="406574" y="1951700"/>
            <a:ext cx="1088725" cy="108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p:nvPr/>
        </p:nvSpPr>
        <p:spPr>
          <a:xfrm>
            <a:off x="6349325" y="-7950"/>
            <a:ext cx="16269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6828450" y="240700"/>
            <a:ext cx="639000" cy="615300"/>
          </a:xfrm>
          <a:prstGeom prst="hexagon">
            <a:avLst>
              <a:gd name="adj" fmla="val 25000"/>
              <a:gd name="vf" fmla="val 11547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3206475" y="-7950"/>
            <a:ext cx="1626900" cy="5258100"/>
          </a:xfrm>
          <a:prstGeom prst="rect">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0" y="-7950"/>
            <a:ext cx="1550700" cy="5258100"/>
          </a:xfrm>
          <a:prstGeom prst="rect">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790250" y="1070175"/>
            <a:ext cx="1271100" cy="696300"/>
          </a:xfrm>
          <a:prstGeom prst="wedgeRoundRectCallout">
            <a:avLst>
              <a:gd name="adj1" fmla="val -61860"/>
              <a:gd name="adj2" fmla="val -31545"/>
              <a:gd name="adj3" fmla="val 0"/>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FFFFFF"/>
                </a:solidFill>
                <a:latin typeface="Roboto Light"/>
                <a:ea typeface="Roboto Light"/>
                <a:cs typeface="Roboto Light"/>
                <a:sym typeface="Roboto Light"/>
              </a:rPr>
              <a:t>Ok Google, talk to Personal Chef</a:t>
            </a:r>
            <a:endParaRPr sz="1200">
              <a:solidFill>
                <a:srgbClr val="FFFFFF"/>
              </a:solidFill>
              <a:latin typeface="Roboto Light"/>
              <a:ea typeface="Roboto Light"/>
              <a:cs typeface="Roboto Light"/>
              <a:sym typeface="Roboto Light"/>
            </a:endParaRPr>
          </a:p>
        </p:txBody>
      </p:sp>
      <p:sp>
        <p:nvSpPr>
          <p:cNvPr id="224" name="Shape 224"/>
          <p:cNvSpPr/>
          <p:nvPr/>
        </p:nvSpPr>
        <p:spPr>
          <a:xfrm>
            <a:off x="7976225" y="4717425"/>
            <a:ext cx="1023300" cy="426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1604863" y="1948825"/>
            <a:ext cx="1191600" cy="615300"/>
          </a:xfrm>
          <a:prstGeom prst="wedgeRoundRectCallout">
            <a:avLst>
              <a:gd name="adj1" fmla="val -63116"/>
              <a:gd name="adj2" fmla="val -32354"/>
              <a:gd name="adj3"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Light"/>
                <a:ea typeface="Roboto Light"/>
                <a:cs typeface="Roboto Light"/>
                <a:sym typeface="Roboto Light"/>
              </a:rPr>
              <a:t>Sure, here’s Personal Chef</a:t>
            </a:r>
            <a:endParaRPr sz="1200">
              <a:solidFill>
                <a:srgbClr val="FFFFFF"/>
              </a:solidFill>
              <a:latin typeface="Roboto Light"/>
              <a:ea typeface="Roboto Light"/>
              <a:cs typeface="Roboto Light"/>
              <a:sym typeface="Roboto Light"/>
            </a:endParaRPr>
          </a:p>
        </p:txBody>
      </p:sp>
      <p:sp>
        <p:nvSpPr>
          <p:cNvPr id="226" name="Shape 226"/>
          <p:cNvSpPr/>
          <p:nvPr/>
        </p:nvSpPr>
        <p:spPr>
          <a:xfrm flipH="1">
            <a:off x="1604875" y="2728400"/>
            <a:ext cx="1191600" cy="696300"/>
          </a:xfrm>
          <a:prstGeom prst="wedgeRoundRectCallout">
            <a:avLst>
              <a:gd name="adj1" fmla="val -63115"/>
              <a:gd name="adj2" fmla="val -31459"/>
              <a:gd name="adj3"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Light"/>
                <a:ea typeface="Roboto Light"/>
                <a:cs typeface="Roboto Light"/>
                <a:sym typeface="Roboto Light"/>
              </a:rPr>
              <a:t>What are you in the mood for?</a:t>
            </a:r>
            <a:endParaRPr sz="1200">
              <a:solidFill>
                <a:srgbClr val="FFFFFF"/>
              </a:solidFill>
              <a:latin typeface="Roboto Light"/>
              <a:ea typeface="Roboto Light"/>
              <a:cs typeface="Roboto Light"/>
              <a:sym typeface="Roboto Light"/>
            </a:endParaRPr>
          </a:p>
        </p:txBody>
      </p:sp>
      <p:sp>
        <p:nvSpPr>
          <p:cNvPr id="227" name="Shape 227"/>
          <p:cNvSpPr/>
          <p:nvPr/>
        </p:nvSpPr>
        <p:spPr>
          <a:xfrm flipH="1">
            <a:off x="1604875" y="4386625"/>
            <a:ext cx="1191600" cy="696300"/>
          </a:xfrm>
          <a:prstGeom prst="wedgeRoundRectCallout">
            <a:avLst>
              <a:gd name="adj1" fmla="val -65513"/>
              <a:gd name="adj2" fmla="val -30217"/>
              <a:gd name="adj3"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Light"/>
                <a:ea typeface="Roboto Light"/>
                <a:cs typeface="Roboto Light"/>
                <a:sym typeface="Roboto Light"/>
              </a:rPr>
              <a:t>What protein would you like to use?</a:t>
            </a:r>
            <a:endParaRPr sz="1200">
              <a:solidFill>
                <a:srgbClr val="FFFFFF"/>
              </a:solidFill>
              <a:latin typeface="Roboto Light"/>
              <a:ea typeface="Roboto Light"/>
              <a:cs typeface="Roboto Light"/>
              <a:sym typeface="Roboto Light"/>
            </a:endParaRPr>
          </a:p>
        </p:txBody>
      </p:sp>
      <p:pic>
        <p:nvPicPr>
          <p:cNvPr id="228" name="Shape 228"/>
          <p:cNvPicPr preferRelativeResize="0"/>
          <p:nvPr/>
        </p:nvPicPr>
        <p:blipFill>
          <a:blip r:embed="rId3">
            <a:alphaModFix/>
          </a:blip>
          <a:stretch>
            <a:fillRect/>
          </a:stretch>
        </p:blipFill>
        <p:spPr>
          <a:xfrm>
            <a:off x="154862" y="989175"/>
            <a:ext cx="480193" cy="777276"/>
          </a:xfrm>
          <a:prstGeom prst="rect">
            <a:avLst/>
          </a:prstGeom>
          <a:noFill/>
          <a:ln>
            <a:noFill/>
          </a:ln>
        </p:spPr>
      </p:pic>
      <p:pic>
        <p:nvPicPr>
          <p:cNvPr id="229" name="Shape 229"/>
          <p:cNvPicPr preferRelativeResize="0"/>
          <p:nvPr/>
        </p:nvPicPr>
        <p:blipFill>
          <a:blip r:embed="rId3">
            <a:alphaModFix/>
          </a:blip>
          <a:stretch>
            <a:fillRect/>
          </a:stretch>
        </p:blipFill>
        <p:spPr>
          <a:xfrm>
            <a:off x="154862" y="3550275"/>
            <a:ext cx="480193" cy="777276"/>
          </a:xfrm>
          <a:prstGeom prst="rect">
            <a:avLst/>
          </a:prstGeom>
          <a:noFill/>
          <a:ln>
            <a:noFill/>
          </a:ln>
        </p:spPr>
      </p:pic>
      <p:cxnSp>
        <p:nvCxnSpPr>
          <p:cNvPr id="230" name="Shape 230"/>
          <p:cNvCxnSpPr>
            <a:stCxn id="223" idx="3"/>
          </p:cNvCxnSpPr>
          <p:nvPr/>
        </p:nvCxnSpPr>
        <p:spPr>
          <a:xfrm rot="10800000" flipH="1">
            <a:off x="2061350" y="1407225"/>
            <a:ext cx="1358700" cy="11100"/>
          </a:xfrm>
          <a:prstGeom prst="straightConnector1">
            <a:avLst/>
          </a:prstGeom>
          <a:noFill/>
          <a:ln w="19050" cap="flat" cmpd="sng">
            <a:solidFill>
              <a:srgbClr val="B7B7B7"/>
            </a:solidFill>
            <a:prstDash val="solid"/>
            <a:round/>
            <a:headEnd type="none" w="med" len="med"/>
            <a:tailEnd type="triangle" w="med" len="med"/>
          </a:ln>
        </p:spPr>
      </p:cxnSp>
      <p:cxnSp>
        <p:nvCxnSpPr>
          <p:cNvPr id="231" name="Shape 231"/>
          <p:cNvCxnSpPr>
            <a:endCxn id="232" idx="1"/>
          </p:cNvCxnSpPr>
          <p:nvPr/>
        </p:nvCxnSpPr>
        <p:spPr>
          <a:xfrm rot="10800000" flipH="1">
            <a:off x="4671400" y="2227525"/>
            <a:ext cx="295500" cy="11100"/>
          </a:xfrm>
          <a:prstGeom prst="straightConnector1">
            <a:avLst/>
          </a:prstGeom>
          <a:noFill/>
          <a:ln w="19050" cap="flat" cmpd="sng">
            <a:solidFill>
              <a:srgbClr val="B7B7B7"/>
            </a:solidFill>
            <a:prstDash val="solid"/>
            <a:round/>
            <a:headEnd type="none" w="med" len="med"/>
            <a:tailEnd type="triangle" w="med" len="med"/>
          </a:ln>
        </p:spPr>
      </p:cxnSp>
      <p:cxnSp>
        <p:nvCxnSpPr>
          <p:cNvPr id="233" name="Shape 233"/>
          <p:cNvCxnSpPr>
            <a:stCxn id="232" idx="2"/>
            <a:endCxn id="226" idx="1"/>
          </p:cNvCxnSpPr>
          <p:nvPr/>
        </p:nvCxnSpPr>
        <p:spPr>
          <a:xfrm rot="5400000">
            <a:off x="3907300" y="1392625"/>
            <a:ext cx="573300" cy="2794800"/>
          </a:xfrm>
          <a:prstGeom prst="bentConnector2">
            <a:avLst/>
          </a:prstGeom>
          <a:noFill/>
          <a:ln w="19050" cap="flat" cmpd="sng">
            <a:solidFill>
              <a:srgbClr val="B7B7B7"/>
            </a:solidFill>
            <a:prstDash val="solid"/>
            <a:round/>
            <a:headEnd type="none" w="med" len="med"/>
            <a:tailEnd type="triangle" w="med" len="med"/>
          </a:ln>
        </p:spPr>
      </p:cxnSp>
      <p:pic>
        <p:nvPicPr>
          <p:cNvPr id="234" name="Shape 234"/>
          <p:cNvPicPr preferRelativeResize="0"/>
          <p:nvPr/>
        </p:nvPicPr>
        <p:blipFill rotWithShape="1">
          <a:blip r:embed="rId4">
            <a:alphaModFix/>
          </a:blip>
          <a:srcRect l="7523" t="9314" r="8878" b="13578"/>
          <a:stretch/>
        </p:blipFill>
        <p:spPr>
          <a:xfrm>
            <a:off x="3577323" y="176070"/>
            <a:ext cx="885200" cy="816513"/>
          </a:xfrm>
          <a:prstGeom prst="rect">
            <a:avLst/>
          </a:prstGeom>
          <a:noFill/>
          <a:ln>
            <a:noFill/>
          </a:ln>
        </p:spPr>
      </p:pic>
      <p:sp>
        <p:nvSpPr>
          <p:cNvPr id="235" name="Shape 235"/>
          <p:cNvSpPr/>
          <p:nvPr/>
        </p:nvSpPr>
        <p:spPr>
          <a:xfrm>
            <a:off x="3370125" y="1070175"/>
            <a:ext cx="1299600" cy="1430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Speech to Text</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NLP</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Knowledge Graph</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ML Ranking</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User Profile</a:t>
            </a:r>
            <a:endParaRPr sz="1000">
              <a:latin typeface="Roboto Light"/>
              <a:ea typeface="Roboto Light"/>
              <a:cs typeface="Roboto Light"/>
              <a:sym typeface="Roboto Light"/>
            </a:endParaRPr>
          </a:p>
        </p:txBody>
      </p:sp>
      <p:sp>
        <p:nvSpPr>
          <p:cNvPr id="236" name="Shape 236"/>
          <p:cNvSpPr/>
          <p:nvPr/>
        </p:nvSpPr>
        <p:spPr>
          <a:xfrm>
            <a:off x="3395475" y="3663075"/>
            <a:ext cx="1248900" cy="551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Speech to Text</a:t>
            </a:r>
            <a:endParaRPr sz="1000">
              <a:latin typeface="Roboto Light"/>
              <a:ea typeface="Roboto Light"/>
              <a:cs typeface="Roboto Light"/>
              <a:sym typeface="Roboto Light"/>
            </a:endParaRPr>
          </a:p>
        </p:txBody>
      </p:sp>
      <p:sp>
        <p:nvSpPr>
          <p:cNvPr id="237" name="Shape 237"/>
          <p:cNvSpPr/>
          <p:nvPr/>
        </p:nvSpPr>
        <p:spPr>
          <a:xfrm>
            <a:off x="3395475" y="4418425"/>
            <a:ext cx="1248900" cy="551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Text to Speech</a:t>
            </a:r>
            <a:endParaRPr sz="1000">
              <a:latin typeface="Roboto Light"/>
              <a:ea typeface="Roboto Light"/>
              <a:cs typeface="Roboto Light"/>
              <a:sym typeface="Roboto Light"/>
            </a:endParaRPr>
          </a:p>
        </p:txBody>
      </p:sp>
      <p:pic>
        <p:nvPicPr>
          <p:cNvPr id="238" name="Shape 238" descr="cloud_512dp.png"/>
          <p:cNvPicPr preferRelativeResize="0"/>
          <p:nvPr/>
        </p:nvPicPr>
        <p:blipFill>
          <a:blip r:embed="rId5">
            <a:alphaModFix/>
          </a:blip>
          <a:stretch>
            <a:fillRect/>
          </a:stretch>
        </p:blipFill>
        <p:spPr>
          <a:xfrm>
            <a:off x="6754513" y="176064"/>
            <a:ext cx="816525" cy="816525"/>
          </a:xfrm>
          <a:prstGeom prst="rect">
            <a:avLst/>
          </a:prstGeom>
          <a:noFill/>
          <a:ln>
            <a:noFill/>
          </a:ln>
        </p:spPr>
      </p:pic>
      <p:sp>
        <p:nvSpPr>
          <p:cNvPr id="239" name="Shape 239"/>
          <p:cNvSpPr/>
          <p:nvPr/>
        </p:nvSpPr>
        <p:spPr>
          <a:xfrm>
            <a:off x="6862600" y="3725925"/>
            <a:ext cx="415200" cy="426000"/>
          </a:xfrm>
          <a:prstGeom prst="ellipse">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cxnSp>
        <p:nvCxnSpPr>
          <p:cNvPr id="240" name="Shape 240"/>
          <p:cNvCxnSpPr>
            <a:stCxn id="241" idx="3"/>
            <a:endCxn id="236" idx="1"/>
          </p:cNvCxnSpPr>
          <p:nvPr/>
        </p:nvCxnSpPr>
        <p:spPr>
          <a:xfrm>
            <a:off x="2095850" y="3936975"/>
            <a:ext cx="1299600" cy="2100"/>
          </a:xfrm>
          <a:prstGeom prst="straightConnector1">
            <a:avLst/>
          </a:prstGeom>
          <a:noFill/>
          <a:ln w="19050" cap="flat" cmpd="sng">
            <a:solidFill>
              <a:srgbClr val="B7B7B7"/>
            </a:solidFill>
            <a:prstDash val="solid"/>
            <a:round/>
            <a:headEnd type="none" w="med" len="med"/>
            <a:tailEnd type="triangle" w="med" len="med"/>
          </a:ln>
        </p:spPr>
      </p:cxnSp>
      <p:sp>
        <p:nvSpPr>
          <p:cNvPr id="242" name="Shape 242"/>
          <p:cNvSpPr/>
          <p:nvPr/>
        </p:nvSpPr>
        <p:spPr>
          <a:xfrm>
            <a:off x="6862600" y="4479913"/>
            <a:ext cx="415200" cy="426000"/>
          </a:xfrm>
          <a:prstGeom prst="ellipse">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sp>
        <p:nvSpPr>
          <p:cNvPr id="243" name="Shape 243"/>
          <p:cNvSpPr/>
          <p:nvPr/>
        </p:nvSpPr>
        <p:spPr>
          <a:xfrm>
            <a:off x="8341375" y="3725925"/>
            <a:ext cx="415200" cy="426000"/>
          </a:xfrm>
          <a:prstGeom prst="ellipse">
            <a:avLst/>
          </a:prstGeom>
          <a:solidFill>
            <a:srgbClr val="EFEFE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cxnSp>
        <p:nvCxnSpPr>
          <p:cNvPr id="244" name="Shape 244"/>
          <p:cNvCxnSpPr>
            <a:stCxn id="236" idx="3"/>
            <a:endCxn id="239" idx="2"/>
          </p:cNvCxnSpPr>
          <p:nvPr/>
        </p:nvCxnSpPr>
        <p:spPr>
          <a:xfrm>
            <a:off x="4644375" y="3938925"/>
            <a:ext cx="2218200" cy="0"/>
          </a:xfrm>
          <a:prstGeom prst="straightConnector1">
            <a:avLst/>
          </a:prstGeom>
          <a:noFill/>
          <a:ln w="19050" cap="flat" cmpd="sng">
            <a:solidFill>
              <a:srgbClr val="B7B7B7"/>
            </a:solidFill>
            <a:prstDash val="solid"/>
            <a:round/>
            <a:headEnd type="none" w="med" len="med"/>
            <a:tailEnd type="triangle" w="med" len="med"/>
          </a:ln>
        </p:spPr>
      </p:cxnSp>
      <p:cxnSp>
        <p:nvCxnSpPr>
          <p:cNvPr id="245" name="Shape 245"/>
          <p:cNvCxnSpPr>
            <a:stCxn id="242" idx="2"/>
            <a:endCxn id="237" idx="3"/>
          </p:cNvCxnSpPr>
          <p:nvPr/>
        </p:nvCxnSpPr>
        <p:spPr>
          <a:xfrm flipH="1">
            <a:off x="4644400" y="4692913"/>
            <a:ext cx="2218200" cy="1500"/>
          </a:xfrm>
          <a:prstGeom prst="straightConnector1">
            <a:avLst/>
          </a:prstGeom>
          <a:noFill/>
          <a:ln w="19050" cap="flat" cmpd="sng">
            <a:solidFill>
              <a:srgbClr val="B7B7B7"/>
            </a:solidFill>
            <a:prstDash val="solid"/>
            <a:round/>
            <a:headEnd type="none" w="med" len="med"/>
            <a:tailEnd type="triangle" w="med" len="med"/>
          </a:ln>
        </p:spPr>
      </p:cxnSp>
      <p:cxnSp>
        <p:nvCxnSpPr>
          <p:cNvPr id="246" name="Shape 246"/>
          <p:cNvCxnSpPr>
            <a:stCxn id="239" idx="6"/>
            <a:endCxn id="243" idx="2"/>
          </p:cNvCxnSpPr>
          <p:nvPr/>
        </p:nvCxnSpPr>
        <p:spPr>
          <a:xfrm>
            <a:off x="7277800" y="3938925"/>
            <a:ext cx="1063500" cy="0"/>
          </a:xfrm>
          <a:prstGeom prst="straightConnector1">
            <a:avLst/>
          </a:prstGeom>
          <a:noFill/>
          <a:ln w="19050" cap="flat" cmpd="sng">
            <a:solidFill>
              <a:srgbClr val="B7B7B7"/>
            </a:solidFill>
            <a:prstDash val="solid"/>
            <a:round/>
            <a:headEnd type="none" w="med" len="med"/>
            <a:tailEnd type="triangle" w="med" len="med"/>
          </a:ln>
        </p:spPr>
      </p:cxnSp>
      <p:cxnSp>
        <p:nvCxnSpPr>
          <p:cNvPr id="247" name="Shape 247"/>
          <p:cNvCxnSpPr>
            <a:stCxn id="243" idx="4"/>
            <a:endCxn id="242" idx="6"/>
          </p:cNvCxnSpPr>
          <p:nvPr/>
        </p:nvCxnSpPr>
        <p:spPr>
          <a:xfrm rot="5400000">
            <a:off x="7642975" y="3786825"/>
            <a:ext cx="540900" cy="1271100"/>
          </a:xfrm>
          <a:prstGeom prst="bentConnector2">
            <a:avLst/>
          </a:prstGeom>
          <a:noFill/>
          <a:ln w="19050" cap="flat" cmpd="sng">
            <a:solidFill>
              <a:srgbClr val="B7B7B7"/>
            </a:solidFill>
            <a:prstDash val="solid"/>
            <a:round/>
            <a:headEnd type="none" w="med" len="med"/>
            <a:tailEnd type="triangle" w="med" len="med"/>
          </a:ln>
        </p:spPr>
      </p:cxnSp>
      <p:cxnSp>
        <p:nvCxnSpPr>
          <p:cNvPr id="248" name="Shape 248"/>
          <p:cNvCxnSpPr>
            <a:stCxn id="237" idx="1"/>
          </p:cNvCxnSpPr>
          <p:nvPr/>
        </p:nvCxnSpPr>
        <p:spPr>
          <a:xfrm rot="10800000">
            <a:off x="3012375" y="4692175"/>
            <a:ext cx="383100" cy="2100"/>
          </a:xfrm>
          <a:prstGeom prst="straightConnector1">
            <a:avLst/>
          </a:prstGeom>
          <a:noFill/>
          <a:ln w="19050" cap="flat" cmpd="sng">
            <a:solidFill>
              <a:srgbClr val="B7B7B7"/>
            </a:solidFill>
            <a:prstDash val="solid"/>
            <a:round/>
            <a:headEnd type="none" w="med" len="med"/>
            <a:tailEnd type="triangle" w="med" len="med"/>
          </a:ln>
        </p:spPr>
      </p:cxnSp>
      <p:sp>
        <p:nvSpPr>
          <p:cNvPr id="232" name="Shape 232"/>
          <p:cNvSpPr/>
          <p:nvPr/>
        </p:nvSpPr>
        <p:spPr>
          <a:xfrm>
            <a:off x="4966900" y="1951675"/>
            <a:ext cx="1248900" cy="55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Trigger WELCOME event</a:t>
            </a:r>
            <a:endParaRPr sz="1000">
              <a:latin typeface="Roboto Light"/>
              <a:ea typeface="Roboto Light"/>
              <a:cs typeface="Roboto Light"/>
              <a:sym typeface="Roboto Light"/>
            </a:endParaRPr>
          </a:p>
        </p:txBody>
      </p:sp>
      <p:sp>
        <p:nvSpPr>
          <p:cNvPr id="249" name="Shape 249"/>
          <p:cNvSpPr/>
          <p:nvPr/>
        </p:nvSpPr>
        <p:spPr>
          <a:xfrm>
            <a:off x="5383750" y="4481275"/>
            <a:ext cx="415200" cy="426000"/>
          </a:xfrm>
          <a:prstGeom prst="ellipse">
            <a:avLst/>
          </a:prstGeom>
          <a:solidFill>
            <a:srgbClr val="EFEFE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sp>
        <p:nvSpPr>
          <p:cNvPr id="250" name="Shape 250"/>
          <p:cNvSpPr/>
          <p:nvPr/>
        </p:nvSpPr>
        <p:spPr>
          <a:xfrm>
            <a:off x="4966900" y="3631275"/>
            <a:ext cx="1248900" cy="55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NLP:</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Intent Matching</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Entity Extraction</a:t>
            </a:r>
            <a:endParaRPr sz="1000">
              <a:latin typeface="Roboto Light"/>
              <a:ea typeface="Roboto Light"/>
              <a:cs typeface="Roboto Light"/>
              <a:sym typeface="Roboto Light"/>
            </a:endParaRPr>
          </a:p>
        </p:txBody>
      </p:sp>
      <p:cxnSp>
        <p:nvCxnSpPr>
          <p:cNvPr id="251" name="Shape 251"/>
          <p:cNvCxnSpPr/>
          <p:nvPr/>
        </p:nvCxnSpPr>
        <p:spPr>
          <a:xfrm rot="10800000">
            <a:off x="2948975" y="2222025"/>
            <a:ext cx="415200" cy="3900"/>
          </a:xfrm>
          <a:prstGeom prst="straightConnector1">
            <a:avLst/>
          </a:prstGeom>
          <a:noFill/>
          <a:ln w="19050" cap="flat" cmpd="sng">
            <a:solidFill>
              <a:srgbClr val="B7B7B7"/>
            </a:solidFill>
            <a:prstDash val="solid"/>
            <a:round/>
            <a:headEnd type="none" w="med" len="med"/>
            <a:tailEnd type="triangle" w="med" len="med"/>
          </a:ln>
        </p:spPr>
      </p:cxnSp>
      <p:sp>
        <p:nvSpPr>
          <p:cNvPr id="252" name="Shape 252"/>
          <p:cNvSpPr/>
          <p:nvPr/>
        </p:nvSpPr>
        <p:spPr>
          <a:xfrm>
            <a:off x="8371000" y="297333"/>
            <a:ext cx="480300" cy="573900"/>
          </a:xfrm>
          <a:prstGeom prst="can">
            <a:avLst>
              <a:gd name="adj" fmla="val 35268"/>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736250" y="3555075"/>
            <a:ext cx="1359600" cy="763800"/>
          </a:xfrm>
          <a:prstGeom prst="wedgeRoundRectCallout">
            <a:avLst>
              <a:gd name="adj1" fmla="val -61266"/>
              <a:gd name="adj2" fmla="val -32041"/>
              <a:gd name="adj3" fmla="val 0"/>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FFFFFF"/>
                </a:solidFill>
                <a:latin typeface="Roboto Light"/>
                <a:ea typeface="Roboto Light"/>
                <a:cs typeface="Roboto Light"/>
                <a:sym typeface="Roboto Light"/>
              </a:rPr>
              <a:t>Well, it’s kind of cold outside, so I’d like...</a:t>
            </a:r>
            <a:endParaRPr sz="1200">
              <a:solidFill>
                <a:srgbClr val="FFFFFF"/>
              </a:solidFill>
              <a:latin typeface="Roboto Light"/>
              <a:ea typeface="Roboto Light"/>
              <a:cs typeface="Roboto Light"/>
              <a:sym typeface="Roboto Light"/>
            </a:endParaRPr>
          </a:p>
        </p:txBody>
      </p:sp>
      <p:pic>
        <p:nvPicPr>
          <p:cNvPr id="253" name="Shape 253"/>
          <p:cNvPicPr preferRelativeResize="0"/>
          <p:nvPr/>
        </p:nvPicPr>
        <p:blipFill>
          <a:blip r:embed="rId6">
            <a:alphaModFix/>
          </a:blip>
          <a:stretch>
            <a:fillRect/>
          </a:stretch>
        </p:blipFill>
        <p:spPr>
          <a:xfrm>
            <a:off x="2059087" y="233026"/>
            <a:ext cx="639000" cy="685898"/>
          </a:xfrm>
          <a:prstGeom prst="rect">
            <a:avLst/>
          </a:prstGeom>
          <a:noFill/>
          <a:ln>
            <a:noFill/>
          </a:ln>
        </p:spPr>
      </p:pic>
      <p:pic>
        <p:nvPicPr>
          <p:cNvPr id="254" name="Shape 254"/>
          <p:cNvPicPr preferRelativeResize="0"/>
          <p:nvPr/>
        </p:nvPicPr>
        <p:blipFill rotWithShape="1">
          <a:blip r:embed="rId7">
            <a:alphaModFix/>
          </a:blip>
          <a:srcRect l="1970" t="9917" r="71788" b="9909"/>
          <a:stretch/>
        </p:blipFill>
        <p:spPr>
          <a:xfrm>
            <a:off x="5085450" y="100233"/>
            <a:ext cx="948500" cy="9985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Shape 259"/>
          <p:cNvGrpSpPr/>
          <p:nvPr/>
        </p:nvGrpSpPr>
        <p:grpSpPr>
          <a:xfrm>
            <a:off x="0" y="0"/>
            <a:ext cx="9144175" cy="5143500"/>
            <a:chOff x="0" y="0"/>
            <a:chExt cx="8181974" cy="4602273"/>
          </a:xfrm>
        </p:grpSpPr>
        <p:pic>
          <p:nvPicPr>
            <p:cNvPr id="260" name="Shape 260"/>
            <p:cNvPicPr preferRelativeResize="0"/>
            <p:nvPr/>
          </p:nvPicPr>
          <p:blipFill rotWithShape="1">
            <a:blip r:embed="rId3">
              <a:alphaModFix/>
            </a:blip>
            <a:srcRect r="10522" b="19465"/>
            <a:stretch/>
          </p:blipFill>
          <p:spPr>
            <a:xfrm>
              <a:off x="0" y="0"/>
              <a:ext cx="8181974" cy="4602273"/>
            </a:xfrm>
            <a:prstGeom prst="rect">
              <a:avLst/>
            </a:prstGeom>
            <a:noFill/>
            <a:ln>
              <a:noFill/>
            </a:ln>
          </p:spPr>
        </p:pic>
        <p:sp>
          <p:nvSpPr>
            <p:cNvPr id="261" name="Shape 261"/>
            <p:cNvSpPr/>
            <p:nvPr/>
          </p:nvSpPr>
          <p:spPr>
            <a:xfrm>
              <a:off x="0" y="0"/>
              <a:ext cx="2152800" cy="639600"/>
            </a:xfrm>
            <a:prstGeom prst="rect">
              <a:avLst/>
            </a:prstGeom>
            <a:solidFill>
              <a:srgbClr val="F5F5F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2" name="Shape 262"/>
            <p:cNvPicPr preferRelativeResize="0"/>
            <p:nvPr/>
          </p:nvPicPr>
          <p:blipFill>
            <a:blip r:embed="rId4">
              <a:alphaModFix/>
            </a:blip>
            <a:stretch>
              <a:fillRect/>
            </a:stretch>
          </p:blipFill>
          <p:spPr>
            <a:xfrm>
              <a:off x="109175" y="62625"/>
              <a:ext cx="1496300" cy="5143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p:nvPr/>
        </p:nvSpPr>
        <p:spPr>
          <a:xfrm>
            <a:off x="2044575" y="2163700"/>
            <a:ext cx="1010700" cy="11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636363"/>
                </a:solidFill>
              </a:rPr>
              <a:t>“</a:t>
            </a:r>
            <a:endParaRPr sz="15000">
              <a:solidFill>
                <a:srgbClr val="636363"/>
              </a:solidFill>
            </a:endParaRPr>
          </a:p>
        </p:txBody>
      </p:sp>
      <p:sp>
        <p:nvSpPr>
          <p:cNvPr id="562" name="Shape 562"/>
          <p:cNvSpPr txBox="1"/>
          <p:nvPr/>
        </p:nvSpPr>
        <p:spPr>
          <a:xfrm>
            <a:off x="3362126" y="2649450"/>
            <a:ext cx="3954000" cy="817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dk2"/>
                </a:solidFill>
                <a:latin typeface="Roboto Medium"/>
                <a:ea typeface="Roboto Medium"/>
                <a:cs typeface="Roboto Medium"/>
                <a:sym typeface="Roboto Medium"/>
              </a:rPr>
              <a:t>Intent Matching </a:t>
            </a:r>
            <a:r>
              <a:rPr lang="en">
                <a:solidFill>
                  <a:schemeClr val="dk2"/>
                </a:solidFill>
                <a:latin typeface="Roboto"/>
                <a:ea typeface="Roboto"/>
                <a:cs typeface="Roboto"/>
                <a:sym typeface="Roboto"/>
              </a:rPr>
              <a:t>— </a:t>
            </a:r>
            <a:r>
              <a:rPr lang="en">
                <a:solidFill>
                  <a:schemeClr val="dk2"/>
                </a:solidFill>
                <a:latin typeface="Roboto Light"/>
                <a:ea typeface="Roboto Light"/>
                <a:cs typeface="Roboto Light"/>
                <a:sym typeface="Roboto Light"/>
              </a:rPr>
              <a:t>Match and categorize user utterances to an intent.</a:t>
            </a:r>
            <a:endParaRPr>
              <a:solidFill>
                <a:schemeClr val="dk2"/>
              </a:solidFill>
              <a:latin typeface="Roboto Light"/>
              <a:ea typeface="Roboto Light"/>
              <a:cs typeface="Roboto Light"/>
              <a:sym typeface="Roboto Light"/>
            </a:endParaRPr>
          </a:p>
        </p:txBody>
      </p:sp>
      <p:sp>
        <p:nvSpPr>
          <p:cNvPr id="563" name="Shape 563"/>
          <p:cNvSpPr txBox="1"/>
          <p:nvPr/>
        </p:nvSpPr>
        <p:spPr>
          <a:xfrm>
            <a:off x="3362126" y="3571175"/>
            <a:ext cx="3954000" cy="817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dk2"/>
                </a:solidFill>
                <a:latin typeface="Roboto Medium"/>
                <a:ea typeface="Roboto Medium"/>
                <a:cs typeface="Roboto Medium"/>
                <a:sym typeface="Roboto Medium"/>
              </a:rPr>
              <a:t>Entity Extraction</a:t>
            </a:r>
            <a:r>
              <a:rPr lang="en" b="1">
                <a:solidFill>
                  <a:schemeClr val="dk2"/>
                </a:solidFill>
                <a:latin typeface="Roboto"/>
                <a:ea typeface="Roboto"/>
                <a:cs typeface="Roboto"/>
                <a:sym typeface="Roboto"/>
              </a:rPr>
              <a:t> </a:t>
            </a:r>
            <a:r>
              <a:rPr lang="en">
                <a:solidFill>
                  <a:schemeClr val="dk2"/>
                </a:solidFill>
                <a:latin typeface="Roboto"/>
                <a:ea typeface="Roboto"/>
                <a:cs typeface="Roboto"/>
                <a:sym typeface="Roboto"/>
              </a:rPr>
              <a:t>— </a:t>
            </a:r>
            <a:r>
              <a:rPr lang="en">
                <a:solidFill>
                  <a:schemeClr val="dk2"/>
                </a:solidFill>
                <a:latin typeface="Roboto Light"/>
                <a:ea typeface="Roboto Light"/>
                <a:cs typeface="Roboto Light"/>
                <a:sym typeface="Roboto Light"/>
              </a:rPr>
              <a:t>Identify key words and phrases spoken by the user.</a:t>
            </a:r>
            <a:endParaRPr>
              <a:solidFill>
                <a:schemeClr val="dk2"/>
              </a:solidFill>
              <a:latin typeface="Roboto Light"/>
              <a:ea typeface="Roboto Light"/>
              <a:cs typeface="Roboto Light"/>
              <a:sym typeface="Roboto Light"/>
            </a:endParaRPr>
          </a:p>
        </p:txBody>
      </p:sp>
      <p:sp>
        <p:nvSpPr>
          <p:cNvPr id="564" name="Shape 564"/>
          <p:cNvSpPr txBox="1"/>
          <p:nvPr/>
        </p:nvSpPr>
        <p:spPr>
          <a:xfrm>
            <a:off x="2044575" y="3249000"/>
            <a:ext cx="1010700" cy="11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a:solidFill>
                  <a:srgbClr val="636363"/>
                </a:solidFill>
              </a:rPr>
              <a:t>@</a:t>
            </a:r>
            <a:endParaRPr sz="6000">
              <a:solidFill>
                <a:srgbClr val="636363"/>
              </a:solidFill>
            </a:endParaRPr>
          </a:p>
        </p:txBody>
      </p:sp>
      <p:pic>
        <p:nvPicPr>
          <p:cNvPr id="565" name="Shape 565"/>
          <p:cNvPicPr preferRelativeResize="0"/>
          <p:nvPr/>
        </p:nvPicPr>
        <p:blipFill>
          <a:blip r:embed="rId3">
            <a:alphaModFix/>
          </a:blip>
          <a:stretch>
            <a:fillRect/>
          </a:stretch>
        </p:blipFill>
        <p:spPr>
          <a:xfrm>
            <a:off x="1679925" y="554550"/>
            <a:ext cx="5784141" cy="1993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title"/>
          </p:nvPr>
        </p:nvSpPr>
        <p:spPr>
          <a:xfrm>
            <a:off x="283600" y="307391"/>
            <a:ext cx="85770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Google Allo</a:t>
            </a:r>
            <a:endParaRPr/>
          </a:p>
        </p:txBody>
      </p:sp>
      <p:pic>
        <p:nvPicPr>
          <p:cNvPr id="571" name="Shape 571"/>
          <p:cNvPicPr preferRelativeResize="0"/>
          <p:nvPr/>
        </p:nvPicPr>
        <p:blipFill>
          <a:blip r:embed="rId3">
            <a:alphaModFix/>
          </a:blip>
          <a:stretch>
            <a:fillRect/>
          </a:stretch>
        </p:blipFill>
        <p:spPr>
          <a:xfrm>
            <a:off x="5511050" y="217645"/>
            <a:ext cx="3035375" cy="997400"/>
          </a:xfrm>
          <a:prstGeom prst="rect">
            <a:avLst/>
          </a:prstGeom>
          <a:noFill/>
          <a:ln>
            <a:noFill/>
          </a:ln>
        </p:spPr>
      </p:pic>
      <p:pic>
        <p:nvPicPr>
          <p:cNvPr id="572" name="Shape 572"/>
          <p:cNvPicPr preferRelativeResize="0"/>
          <p:nvPr/>
        </p:nvPicPr>
        <p:blipFill>
          <a:blip r:embed="rId4">
            <a:alphaModFix/>
          </a:blip>
          <a:stretch>
            <a:fillRect/>
          </a:stretch>
        </p:blipFill>
        <p:spPr>
          <a:xfrm>
            <a:off x="1104157" y="1215045"/>
            <a:ext cx="1905000" cy="1905000"/>
          </a:xfrm>
          <a:prstGeom prst="rect">
            <a:avLst/>
          </a:prstGeom>
          <a:noFill/>
          <a:ln>
            <a:noFill/>
          </a:ln>
        </p:spPr>
      </p:pic>
      <p:sp>
        <p:nvSpPr>
          <p:cNvPr id="573" name="Shape 573"/>
          <p:cNvSpPr txBox="1"/>
          <p:nvPr/>
        </p:nvSpPr>
        <p:spPr>
          <a:xfrm>
            <a:off x="1144125" y="3180925"/>
            <a:ext cx="19050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solidFill>
                  <a:srgbClr val="444444"/>
                </a:solidFill>
                <a:latin typeface="Roboto"/>
                <a:ea typeface="Roboto"/>
                <a:cs typeface="Roboto"/>
                <a:sym typeface="Roboto"/>
              </a:rPr>
              <a:t>iOS user</a:t>
            </a:r>
            <a:br>
              <a:rPr lang="en" sz="1000">
                <a:solidFill>
                  <a:srgbClr val="444444"/>
                </a:solidFill>
                <a:latin typeface="Roboto"/>
                <a:ea typeface="Roboto"/>
                <a:cs typeface="Roboto"/>
                <a:sym typeface="Roboto"/>
              </a:rPr>
            </a:br>
            <a:r>
              <a:rPr lang="en" sz="1000" u="sng">
                <a:solidFill>
                  <a:schemeClr val="hlink"/>
                </a:solidFill>
                <a:latin typeface="Roboto"/>
                <a:ea typeface="Roboto"/>
                <a:cs typeface="Roboto"/>
                <a:sym typeface="Roboto"/>
                <a:hlinkClick r:id="rId5"/>
              </a:rPr>
              <a:t>https://goo.gl/UfjCPV</a:t>
            </a:r>
            <a:endParaRPr sz="1000">
              <a:solidFill>
                <a:srgbClr val="444444"/>
              </a:solidFill>
              <a:latin typeface="Roboto"/>
              <a:ea typeface="Roboto"/>
              <a:cs typeface="Roboto"/>
              <a:sym typeface="Roboto"/>
            </a:endParaRPr>
          </a:p>
          <a:p>
            <a:pPr marL="0" lvl="0" indent="0">
              <a:spcBef>
                <a:spcPts val="0"/>
              </a:spcBef>
              <a:spcAft>
                <a:spcPts val="0"/>
              </a:spcAft>
              <a:buNone/>
            </a:pPr>
            <a:endParaRPr sz="1000">
              <a:solidFill>
                <a:srgbClr val="444444"/>
              </a:solidFill>
              <a:latin typeface="Roboto"/>
              <a:ea typeface="Roboto"/>
              <a:cs typeface="Roboto"/>
              <a:sym typeface="Roboto"/>
            </a:endParaRPr>
          </a:p>
        </p:txBody>
      </p:sp>
      <p:pic>
        <p:nvPicPr>
          <p:cNvPr id="574" name="Shape 574"/>
          <p:cNvPicPr preferRelativeResize="0"/>
          <p:nvPr/>
        </p:nvPicPr>
        <p:blipFill>
          <a:blip r:embed="rId6">
            <a:alphaModFix/>
          </a:blip>
          <a:stretch>
            <a:fillRect/>
          </a:stretch>
        </p:blipFill>
        <p:spPr>
          <a:xfrm>
            <a:off x="4702925" y="1215045"/>
            <a:ext cx="1905000" cy="1905000"/>
          </a:xfrm>
          <a:prstGeom prst="rect">
            <a:avLst/>
          </a:prstGeom>
          <a:noFill/>
          <a:ln>
            <a:noFill/>
          </a:ln>
        </p:spPr>
      </p:pic>
      <p:sp>
        <p:nvSpPr>
          <p:cNvPr id="575" name="Shape 575"/>
          <p:cNvSpPr txBox="1"/>
          <p:nvPr/>
        </p:nvSpPr>
        <p:spPr>
          <a:xfrm>
            <a:off x="4779125" y="3180925"/>
            <a:ext cx="19050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444444"/>
                </a:solidFill>
                <a:latin typeface="Roboto"/>
                <a:ea typeface="Roboto"/>
                <a:cs typeface="Roboto"/>
                <a:sym typeface="Roboto"/>
              </a:rPr>
              <a:t>Android user</a:t>
            </a:r>
            <a:br>
              <a:rPr lang="en" sz="1000">
                <a:solidFill>
                  <a:srgbClr val="444444"/>
                </a:solidFill>
                <a:latin typeface="Roboto"/>
                <a:ea typeface="Roboto"/>
                <a:cs typeface="Roboto"/>
                <a:sym typeface="Roboto"/>
              </a:rPr>
            </a:br>
            <a:r>
              <a:rPr lang="en" sz="1000" u="sng">
                <a:solidFill>
                  <a:schemeClr val="hlink"/>
                </a:solidFill>
                <a:latin typeface="Roboto"/>
                <a:ea typeface="Roboto"/>
                <a:cs typeface="Roboto"/>
                <a:sym typeface="Roboto"/>
                <a:hlinkClick r:id="rId7"/>
              </a:rPr>
              <a:t>https://goo.gl/tJhibt</a:t>
            </a:r>
            <a:br>
              <a:rPr lang="en" sz="1000">
                <a:solidFill>
                  <a:srgbClr val="444444"/>
                </a:solidFill>
                <a:latin typeface="Roboto"/>
                <a:ea typeface="Roboto"/>
                <a:cs typeface="Roboto"/>
                <a:sym typeface="Roboto"/>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grpSp>
        <p:nvGrpSpPr>
          <p:cNvPr id="580" name="Shape 580"/>
          <p:cNvGrpSpPr/>
          <p:nvPr/>
        </p:nvGrpSpPr>
        <p:grpSpPr>
          <a:xfrm>
            <a:off x="0" y="0"/>
            <a:ext cx="9144175" cy="5143500"/>
            <a:chOff x="0" y="0"/>
            <a:chExt cx="8181974" cy="4602273"/>
          </a:xfrm>
        </p:grpSpPr>
        <p:pic>
          <p:nvPicPr>
            <p:cNvPr id="581" name="Shape 581"/>
            <p:cNvPicPr preferRelativeResize="0"/>
            <p:nvPr/>
          </p:nvPicPr>
          <p:blipFill rotWithShape="1">
            <a:blip r:embed="rId3">
              <a:alphaModFix/>
            </a:blip>
            <a:srcRect r="10522" b="19465"/>
            <a:stretch/>
          </p:blipFill>
          <p:spPr>
            <a:xfrm>
              <a:off x="0" y="0"/>
              <a:ext cx="8181974" cy="4602273"/>
            </a:xfrm>
            <a:prstGeom prst="rect">
              <a:avLst/>
            </a:prstGeom>
            <a:noFill/>
            <a:ln>
              <a:noFill/>
            </a:ln>
          </p:spPr>
        </p:pic>
        <p:sp>
          <p:nvSpPr>
            <p:cNvPr id="582" name="Shape 582"/>
            <p:cNvSpPr/>
            <p:nvPr/>
          </p:nvSpPr>
          <p:spPr>
            <a:xfrm>
              <a:off x="0" y="0"/>
              <a:ext cx="2152800" cy="639600"/>
            </a:xfrm>
            <a:prstGeom prst="rect">
              <a:avLst/>
            </a:prstGeom>
            <a:solidFill>
              <a:srgbClr val="F5F5F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83" name="Shape 583"/>
            <p:cNvPicPr preferRelativeResize="0"/>
            <p:nvPr/>
          </p:nvPicPr>
          <p:blipFill>
            <a:blip r:embed="rId4">
              <a:alphaModFix/>
            </a:blip>
            <a:stretch>
              <a:fillRect/>
            </a:stretch>
          </p:blipFill>
          <p:spPr>
            <a:xfrm>
              <a:off x="109175" y="62625"/>
              <a:ext cx="1496300" cy="5143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p:nvPr/>
        </p:nvSpPr>
        <p:spPr>
          <a:xfrm>
            <a:off x="6349325" y="-7950"/>
            <a:ext cx="16269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a:off x="6828450" y="240700"/>
            <a:ext cx="639000" cy="615300"/>
          </a:xfrm>
          <a:prstGeom prst="hexagon">
            <a:avLst>
              <a:gd name="adj" fmla="val 25000"/>
              <a:gd name="vf" fmla="val 11547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3206475" y="-7950"/>
            <a:ext cx="1626900" cy="5258100"/>
          </a:xfrm>
          <a:prstGeom prst="rect">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0" y="-7950"/>
            <a:ext cx="1550700" cy="5258100"/>
          </a:xfrm>
          <a:prstGeom prst="rect">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790250" y="1070175"/>
            <a:ext cx="1271100" cy="696300"/>
          </a:xfrm>
          <a:prstGeom prst="wedgeRoundRectCallout">
            <a:avLst>
              <a:gd name="adj1" fmla="val -61860"/>
              <a:gd name="adj2" fmla="val -31545"/>
              <a:gd name="adj3" fmla="val 0"/>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FFFFFF"/>
                </a:solidFill>
                <a:latin typeface="Roboto Light"/>
                <a:ea typeface="Roboto Light"/>
                <a:cs typeface="Roboto Light"/>
                <a:sym typeface="Roboto Light"/>
              </a:rPr>
              <a:t>Ok Google, talk to Personal Chef</a:t>
            </a:r>
            <a:endParaRPr sz="1200">
              <a:solidFill>
                <a:srgbClr val="FFFFFF"/>
              </a:solidFill>
              <a:latin typeface="Roboto Light"/>
              <a:ea typeface="Roboto Light"/>
              <a:cs typeface="Roboto Light"/>
              <a:sym typeface="Roboto Light"/>
            </a:endParaRPr>
          </a:p>
        </p:txBody>
      </p:sp>
      <p:sp>
        <p:nvSpPr>
          <p:cNvPr id="593" name="Shape 593"/>
          <p:cNvSpPr/>
          <p:nvPr/>
        </p:nvSpPr>
        <p:spPr>
          <a:xfrm>
            <a:off x="7976225" y="4717425"/>
            <a:ext cx="1023300" cy="426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flipH="1">
            <a:off x="1604863" y="1948825"/>
            <a:ext cx="1191600" cy="615300"/>
          </a:xfrm>
          <a:prstGeom prst="wedgeRoundRectCallout">
            <a:avLst>
              <a:gd name="adj1" fmla="val -63116"/>
              <a:gd name="adj2" fmla="val -32354"/>
              <a:gd name="adj3"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Light"/>
                <a:ea typeface="Roboto Light"/>
                <a:cs typeface="Roboto Light"/>
                <a:sym typeface="Roboto Light"/>
              </a:rPr>
              <a:t>Sure, here’s Personal Chef</a:t>
            </a:r>
            <a:endParaRPr sz="1200">
              <a:solidFill>
                <a:srgbClr val="FFFFFF"/>
              </a:solidFill>
              <a:latin typeface="Roboto Light"/>
              <a:ea typeface="Roboto Light"/>
              <a:cs typeface="Roboto Light"/>
              <a:sym typeface="Roboto Light"/>
            </a:endParaRPr>
          </a:p>
        </p:txBody>
      </p:sp>
      <p:sp>
        <p:nvSpPr>
          <p:cNvPr id="595" name="Shape 595"/>
          <p:cNvSpPr/>
          <p:nvPr/>
        </p:nvSpPr>
        <p:spPr>
          <a:xfrm flipH="1">
            <a:off x="1604875" y="2728400"/>
            <a:ext cx="1191600" cy="696300"/>
          </a:xfrm>
          <a:prstGeom prst="wedgeRoundRectCallout">
            <a:avLst>
              <a:gd name="adj1" fmla="val -63115"/>
              <a:gd name="adj2" fmla="val -31459"/>
              <a:gd name="adj3"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Light"/>
                <a:ea typeface="Roboto Light"/>
                <a:cs typeface="Roboto Light"/>
                <a:sym typeface="Roboto Light"/>
              </a:rPr>
              <a:t>What are you in the mood for?</a:t>
            </a:r>
            <a:endParaRPr sz="1200">
              <a:solidFill>
                <a:srgbClr val="FFFFFF"/>
              </a:solidFill>
              <a:latin typeface="Roboto Light"/>
              <a:ea typeface="Roboto Light"/>
              <a:cs typeface="Roboto Light"/>
              <a:sym typeface="Roboto Light"/>
            </a:endParaRPr>
          </a:p>
        </p:txBody>
      </p:sp>
      <p:sp>
        <p:nvSpPr>
          <p:cNvPr id="596" name="Shape 596"/>
          <p:cNvSpPr/>
          <p:nvPr/>
        </p:nvSpPr>
        <p:spPr>
          <a:xfrm flipH="1">
            <a:off x="1604875" y="4386625"/>
            <a:ext cx="1191600" cy="696300"/>
          </a:xfrm>
          <a:prstGeom prst="wedgeRoundRectCallout">
            <a:avLst>
              <a:gd name="adj1" fmla="val -65513"/>
              <a:gd name="adj2" fmla="val -30217"/>
              <a:gd name="adj3"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Light"/>
                <a:ea typeface="Roboto Light"/>
                <a:cs typeface="Roboto Light"/>
                <a:sym typeface="Roboto Light"/>
              </a:rPr>
              <a:t>What protein would you like to use?</a:t>
            </a:r>
            <a:endParaRPr sz="1200">
              <a:solidFill>
                <a:srgbClr val="FFFFFF"/>
              </a:solidFill>
              <a:latin typeface="Roboto Light"/>
              <a:ea typeface="Roboto Light"/>
              <a:cs typeface="Roboto Light"/>
              <a:sym typeface="Roboto Light"/>
            </a:endParaRPr>
          </a:p>
        </p:txBody>
      </p:sp>
      <p:pic>
        <p:nvPicPr>
          <p:cNvPr id="597" name="Shape 597"/>
          <p:cNvPicPr preferRelativeResize="0"/>
          <p:nvPr/>
        </p:nvPicPr>
        <p:blipFill>
          <a:blip r:embed="rId3">
            <a:alphaModFix/>
          </a:blip>
          <a:stretch>
            <a:fillRect/>
          </a:stretch>
        </p:blipFill>
        <p:spPr>
          <a:xfrm>
            <a:off x="154862" y="989175"/>
            <a:ext cx="480193" cy="777276"/>
          </a:xfrm>
          <a:prstGeom prst="rect">
            <a:avLst/>
          </a:prstGeom>
          <a:noFill/>
          <a:ln>
            <a:noFill/>
          </a:ln>
        </p:spPr>
      </p:pic>
      <p:pic>
        <p:nvPicPr>
          <p:cNvPr id="598" name="Shape 598"/>
          <p:cNvPicPr preferRelativeResize="0"/>
          <p:nvPr/>
        </p:nvPicPr>
        <p:blipFill>
          <a:blip r:embed="rId3">
            <a:alphaModFix/>
          </a:blip>
          <a:stretch>
            <a:fillRect/>
          </a:stretch>
        </p:blipFill>
        <p:spPr>
          <a:xfrm>
            <a:off x="154862" y="3550275"/>
            <a:ext cx="480193" cy="777276"/>
          </a:xfrm>
          <a:prstGeom prst="rect">
            <a:avLst/>
          </a:prstGeom>
          <a:noFill/>
          <a:ln>
            <a:noFill/>
          </a:ln>
        </p:spPr>
      </p:pic>
      <p:cxnSp>
        <p:nvCxnSpPr>
          <p:cNvPr id="599" name="Shape 599"/>
          <p:cNvCxnSpPr>
            <a:stCxn id="592" idx="3"/>
          </p:cNvCxnSpPr>
          <p:nvPr/>
        </p:nvCxnSpPr>
        <p:spPr>
          <a:xfrm rot="10800000" flipH="1">
            <a:off x="2061350" y="1407225"/>
            <a:ext cx="1358700" cy="11100"/>
          </a:xfrm>
          <a:prstGeom prst="straightConnector1">
            <a:avLst/>
          </a:prstGeom>
          <a:noFill/>
          <a:ln w="19050" cap="flat" cmpd="sng">
            <a:solidFill>
              <a:srgbClr val="B7B7B7"/>
            </a:solidFill>
            <a:prstDash val="solid"/>
            <a:round/>
            <a:headEnd type="none" w="med" len="med"/>
            <a:tailEnd type="triangle" w="med" len="med"/>
          </a:ln>
        </p:spPr>
      </p:cxnSp>
      <p:cxnSp>
        <p:nvCxnSpPr>
          <p:cNvPr id="600" name="Shape 600"/>
          <p:cNvCxnSpPr>
            <a:endCxn id="601" idx="1"/>
          </p:cNvCxnSpPr>
          <p:nvPr/>
        </p:nvCxnSpPr>
        <p:spPr>
          <a:xfrm rot="10800000" flipH="1">
            <a:off x="4671400" y="2227525"/>
            <a:ext cx="295500" cy="11100"/>
          </a:xfrm>
          <a:prstGeom prst="straightConnector1">
            <a:avLst/>
          </a:prstGeom>
          <a:noFill/>
          <a:ln w="19050" cap="flat" cmpd="sng">
            <a:solidFill>
              <a:srgbClr val="B7B7B7"/>
            </a:solidFill>
            <a:prstDash val="solid"/>
            <a:round/>
            <a:headEnd type="none" w="med" len="med"/>
            <a:tailEnd type="triangle" w="med" len="med"/>
          </a:ln>
        </p:spPr>
      </p:cxnSp>
      <p:cxnSp>
        <p:nvCxnSpPr>
          <p:cNvPr id="602" name="Shape 602"/>
          <p:cNvCxnSpPr>
            <a:stCxn id="601" idx="2"/>
            <a:endCxn id="595" idx="1"/>
          </p:cNvCxnSpPr>
          <p:nvPr/>
        </p:nvCxnSpPr>
        <p:spPr>
          <a:xfrm rot="5400000">
            <a:off x="3907300" y="1392625"/>
            <a:ext cx="573300" cy="2794800"/>
          </a:xfrm>
          <a:prstGeom prst="bentConnector2">
            <a:avLst/>
          </a:prstGeom>
          <a:noFill/>
          <a:ln w="19050" cap="flat" cmpd="sng">
            <a:solidFill>
              <a:srgbClr val="B7B7B7"/>
            </a:solidFill>
            <a:prstDash val="solid"/>
            <a:round/>
            <a:headEnd type="none" w="med" len="med"/>
            <a:tailEnd type="triangle" w="med" len="med"/>
          </a:ln>
        </p:spPr>
      </p:cxnSp>
      <p:pic>
        <p:nvPicPr>
          <p:cNvPr id="603" name="Shape 603"/>
          <p:cNvPicPr preferRelativeResize="0"/>
          <p:nvPr/>
        </p:nvPicPr>
        <p:blipFill rotWithShape="1">
          <a:blip r:embed="rId4">
            <a:alphaModFix/>
          </a:blip>
          <a:srcRect l="7523" t="9314" r="8878" b="13578"/>
          <a:stretch/>
        </p:blipFill>
        <p:spPr>
          <a:xfrm>
            <a:off x="3577323" y="176070"/>
            <a:ext cx="885200" cy="816513"/>
          </a:xfrm>
          <a:prstGeom prst="rect">
            <a:avLst/>
          </a:prstGeom>
          <a:noFill/>
          <a:ln>
            <a:noFill/>
          </a:ln>
        </p:spPr>
      </p:pic>
      <p:sp>
        <p:nvSpPr>
          <p:cNvPr id="604" name="Shape 604"/>
          <p:cNvSpPr/>
          <p:nvPr/>
        </p:nvSpPr>
        <p:spPr>
          <a:xfrm>
            <a:off x="3370125" y="1070175"/>
            <a:ext cx="1299600" cy="1430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Speech to Text</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NLP</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Knowledge Graph</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ML Ranking</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User Profile</a:t>
            </a:r>
            <a:endParaRPr sz="1000">
              <a:latin typeface="Roboto Light"/>
              <a:ea typeface="Roboto Light"/>
              <a:cs typeface="Roboto Light"/>
              <a:sym typeface="Roboto Light"/>
            </a:endParaRPr>
          </a:p>
        </p:txBody>
      </p:sp>
      <p:sp>
        <p:nvSpPr>
          <p:cNvPr id="605" name="Shape 605"/>
          <p:cNvSpPr/>
          <p:nvPr/>
        </p:nvSpPr>
        <p:spPr>
          <a:xfrm>
            <a:off x="3395475" y="3663075"/>
            <a:ext cx="1248900" cy="551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Speech to Text</a:t>
            </a:r>
            <a:endParaRPr sz="1000">
              <a:latin typeface="Roboto Light"/>
              <a:ea typeface="Roboto Light"/>
              <a:cs typeface="Roboto Light"/>
              <a:sym typeface="Roboto Light"/>
            </a:endParaRPr>
          </a:p>
        </p:txBody>
      </p:sp>
      <p:sp>
        <p:nvSpPr>
          <p:cNvPr id="606" name="Shape 606"/>
          <p:cNvSpPr/>
          <p:nvPr/>
        </p:nvSpPr>
        <p:spPr>
          <a:xfrm>
            <a:off x="3395475" y="4418425"/>
            <a:ext cx="1248900" cy="5517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Text to Speech</a:t>
            </a:r>
            <a:endParaRPr sz="1000">
              <a:latin typeface="Roboto Light"/>
              <a:ea typeface="Roboto Light"/>
              <a:cs typeface="Roboto Light"/>
              <a:sym typeface="Roboto Light"/>
            </a:endParaRPr>
          </a:p>
        </p:txBody>
      </p:sp>
      <p:pic>
        <p:nvPicPr>
          <p:cNvPr id="607" name="Shape 607" descr="cloud_512dp.png"/>
          <p:cNvPicPr preferRelativeResize="0"/>
          <p:nvPr/>
        </p:nvPicPr>
        <p:blipFill>
          <a:blip r:embed="rId5">
            <a:alphaModFix/>
          </a:blip>
          <a:stretch>
            <a:fillRect/>
          </a:stretch>
        </p:blipFill>
        <p:spPr>
          <a:xfrm>
            <a:off x="6754513" y="176064"/>
            <a:ext cx="816525" cy="816525"/>
          </a:xfrm>
          <a:prstGeom prst="rect">
            <a:avLst/>
          </a:prstGeom>
          <a:noFill/>
          <a:ln>
            <a:noFill/>
          </a:ln>
        </p:spPr>
      </p:pic>
      <p:sp>
        <p:nvSpPr>
          <p:cNvPr id="608" name="Shape 608"/>
          <p:cNvSpPr/>
          <p:nvPr/>
        </p:nvSpPr>
        <p:spPr>
          <a:xfrm>
            <a:off x="6862600" y="3725925"/>
            <a:ext cx="415200" cy="426000"/>
          </a:xfrm>
          <a:prstGeom prst="ellipse">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cxnSp>
        <p:nvCxnSpPr>
          <p:cNvPr id="609" name="Shape 609"/>
          <p:cNvCxnSpPr>
            <a:stCxn id="610" idx="3"/>
            <a:endCxn id="605" idx="1"/>
          </p:cNvCxnSpPr>
          <p:nvPr/>
        </p:nvCxnSpPr>
        <p:spPr>
          <a:xfrm>
            <a:off x="2095850" y="3936975"/>
            <a:ext cx="1299600" cy="2100"/>
          </a:xfrm>
          <a:prstGeom prst="straightConnector1">
            <a:avLst/>
          </a:prstGeom>
          <a:noFill/>
          <a:ln w="19050" cap="flat" cmpd="sng">
            <a:solidFill>
              <a:srgbClr val="B7B7B7"/>
            </a:solidFill>
            <a:prstDash val="solid"/>
            <a:round/>
            <a:headEnd type="none" w="med" len="med"/>
            <a:tailEnd type="triangle" w="med" len="med"/>
          </a:ln>
        </p:spPr>
      </p:cxnSp>
      <p:sp>
        <p:nvSpPr>
          <p:cNvPr id="611" name="Shape 611"/>
          <p:cNvSpPr/>
          <p:nvPr/>
        </p:nvSpPr>
        <p:spPr>
          <a:xfrm>
            <a:off x="6862600" y="4479913"/>
            <a:ext cx="415200" cy="426000"/>
          </a:xfrm>
          <a:prstGeom prst="ellipse">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sp>
        <p:nvSpPr>
          <p:cNvPr id="612" name="Shape 612"/>
          <p:cNvSpPr/>
          <p:nvPr/>
        </p:nvSpPr>
        <p:spPr>
          <a:xfrm>
            <a:off x="8341375" y="3725925"/>
            <a:ext cx="415200" cy="426000"/>
          </a:xfrm>
          <a:prstGeom prst="ellipse">
            <a:avLst/>
          </a:prstGeom>
          <a:solidFill>
            <a:srgbClr val="EFEFE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cxnSp>
        <p:nvCxnSpPr>
          <p:cNvPr id="613" name="Shape 613"/>
          <p:cNvCxnSpPr>
            <a:stCxn id="605" idx="3"/>
            <a:endCxn id="608" idx="2"/>
          </p:cNvCxnSpPr>
          <p:nvPr/>
        </p:nvCxnSpPr>
        <p:spPr>
          <a:xfrm>
            <a:off x="4644375" y="3938925"/>
            <a:ext cx="2218200" cy="0"/>
          </a:xfrm>
          <a:prstGeom prst="straightConnector1">
            <a:avLst/>
          </a:prstGeom>
          <a:noFill/>
          <a:ln w="19050" cap="flat" cmpd="sng">
            <a:solidFill>
              <a:srgbClr val="B7B7B7"/>
            </a:solidFill>
            <a:prstDash val="solid"/>
            <a:round/>
            <a:headEnd type="none" w="med" len="med"/>
            <a:tailEnd type="triangle" w="med" len="med"/>
          </a:ln>
        </p:spPr>
      </p:cxnSp>
      <p:cxnSp>
        <p:nvCxnSpPr>
          <p:cNvPr id="614" name="Shape 614"/>
          <p:cNvCxnSpPr>
            <a:stCxn id="611" idx="2"/>
            <a:endCxn id="606" idx="3"/>
          </p:cNvCxnSpPr>
          <p:nvPr/>
        </p:nvCxnSpPr>
        <p:spPr>
          <a:xfrm flipH="1">
            <a:off x="4644400" y="4692913"/>
            <a:ext cx="2218200" cy="1500"/>
          </a:xfrm>
          <a:prstGeom prst="straightConnector1">
            <a:avLst/>
          </a:prstGeom>
          <a:noFill/>
          <a:ln w="19050" cap="flat" cmpd="sng">
            <a:solidFill>
              <a:srgbClr val="B7B7B7"/>
            </a:solidFill>
            <a:prstDash val="solid"/>
            <a:round/>
            <a:headEnd type="none" w="med" len="med"/>
            <a:tailEnd type="triangle" w="med" len="med"/>
          </a:ln>
        </p:spPr>
      </p:cxnSp>
      <p:cxnSp>
        <p:nvCxnSpPr>
          <p:cNvPr id="615" name="Shape 615"/>
          <p:cNvCxnSpPr>
            <a:stCxn id="608" idx="6"/>
            <a:endCxn id="612" idx="2"/>
          </p:cNvCxnSpPr>
          <p:nvPr/>
        </p:nvCxnSpPr>
        <p:spPr>
          <a:xfrm>
            <a:off x="7277800" y="3938925"/>
            <a:ext cx="1063500" cy="0"/>
          </a:xfrm>
          <a:prstGeom prst="straightConnector1">
            <a:avLst/>
          </a:prstGeom>
          <a:noFill/>
          <a:ln w="19050" cap="flat" cmpd="sng">
            <a:solidFill>
              <a:srgbClr val="B7B7B7"/>
            </a:solidFill>
            <a:prstDash val="solid"/>
            <a:round/>
            <a:headEnd type="none" w="med" len="med"/>
            <a:tailEnd type="triangle" w="med" len="med"/>
          </a:ln>
        </p:spPr>
      </p:cxnSp>
      <p:cxnSp>
        <p:nvCxnSpPr>
          <p:cNvPr id="616" name="Shape 616"/>
          <p:cNvCxnSpPr>
            <a:stCxn id="612" idx="4"/>
            <a:endCxn id="611" idx="6"/>
          </p:cNvCxnSpPr>
          <p:nvPr/>
        </p:nvCxnSpPr>
        <p:spPr>
          <a:xfrm rot="5400000">
            <a:off x="7642975" y="3786825"/>
            <a:ext cx="540900" cy="1271100"/>
          </a:xfrm>
          <a:prstGeom prst="bentConnector2">
            <a:avLst/>
          </a:prstGeom>
          <a:noFill/>
          <a:ln w="19050" cap="flat" cmpd="sng">
            <a:solidFill>
              <a:srgbClr val="B7B7B7"/>
            </a:solidFill>
            <a:prstDash val="solid"/>
            <a:round/>
            <a:headEnd type="none" w="med" len="med"/>
            <a:tailEnd type="triangle" w="med" len="med"/>
          </a:ln>
        </p:spPr>
      </p:cxnSp>
      <p:cxnSp>
        <p:nvCxnSpPr>
          <p:cNvPr id="617" name="Shape 617"/>
          <p:cNvCxnSpPr>
            <a:stCxn id="606" idx="1"/>
          </p:cNvCxnSpPr>
          <p:nvPr/>
        </p:nvCxnSpPr>
        <p:spPr>
          <a:xfrm rot="10800000">
            <a:off x="3012375" y="4692175"/>
            <a:ext cx="383100" cy="2100"/>
          </a:xfrm>
          <a:prstGeom prst="straightConnector1">
            <a:avLst/>
          </a:prstGeom>
          <a:noFill/>
          <a:ln w="19050" cap="flat" cmpd="sng">
            <a:solidFill>
              <a:srgbClr val="B7B7B7"/>
            </a:solidFill>
            <a:prstDash val="solid"/>
            <a:round/>
            <a:headEnd type="none" w="med" len="med"/>
            <a:tailEnd type="triangle" w="med" len="med"/>
          </a:ln>
        </p:spPr>
      </p:cxnSp>
      <p:sp>
        <p:nvSpPr>
          <p:cNvPr id="601" name="Shape 601"/>
          <p:cNvSpPr/>
          <p:nvPr/>
        </p:nvSpPr>
        <p:spPr>
          <a:xfrm>
            <a:off x="4966900" y="1951675"/>
            <a:ext cx="1248900" cy="55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Trigger WELCOME event</a:t>
            </a:r>
            <a:endParaRPr sz="1000">
              <a:latin typeface="Roboto Light"/>
              <a:ea typeface="Roboto Light"/>
              <a:cs typeface="Roboto Light"/>
              <a:sym typeface="Roboto Light"/>
            </a:endParaRPr>
          </a:p>
        </p:txBody>
      </p:sp>
      <p:sp>
        <p:nvSpPr>
          <p:cNvPr id="618" name="Shape 618"/>
          <p:cNvSpPr/>
          <p:nvPr/>
        </p:nvSpPr>
        <p:spPr>
          <a:xfrm>
            <a:off x="5383750" y="4481275"/>
            <a:ext cx="415200" cy="426000"/>
          </a:xfrm>
          <a:prstGeom prst="ellipse">
            <a:avLst/>
          </a:prstGeom>
          <a:solidFill>
            <a:srgbClr val="EFEFE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Roboto Light"/>
                <a:ea typeface="Roboto Light"/>
                <a:cs typeface="Roboto Light"/>
                <a:sym typeface="Roboto Light"/>
              </a:rPr>
              <a:t>...</a:t>
            </a:r>
            <a:endParaRPr sz="1200">
              <a:latin typeface="Roboto Light"/>
              <a:ea typeface="Roboto Light"/>
              <a:cs typeface="Roboto Light"/>
              <a:sym typeface="Roboto Light"/>
            </a:endParaRPr>
          </a:p>
        </p:txBody>
      </p:sp>
      <p:sp>
        <p:nvSpPr>
          <p:cNvPr id="619" name="Shape 619"/>
          <p:cNvSpPr/>
          <p:nvPr/>
        </p:nvSpPr>
        <p:spPr>
          <a:xfrm>
            <a:off x="4966900" y="3631275"/>
            <a:ext cx="1248900" cy="55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Light"/>
                <a:ea typeface="Roboto Light"/>
                <a:cs typeface="Roboto Light"/>
                <a:sym typeface="Roboto Light"/>
              </a:rPr>
              <a:t>NLP:</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Intent Matching</a:t>
            </a:r>
            <a:endParaRPr sz="1000">
              <a:latin typeface="Roboto Light"/>
              <a:ea typeface="Roboto Light"/>
              <a:cs typeface="Roboto Light"/>
              <a:sym typeface="Roboto Light"/>
            </a:endParaRPr>
          </a:p>
          <a:p>
            <a:pPr marL="0" lvl="0" indent="0" algn="ctr" rtl="0">
              <a:spcBef>
                <a:spcPts val="0"/>
              </a:spcBef>
              <a:spcAft>
                <a:spcPts val="0"/>
              </a:spcAft>
              <a:buNone/>
            </a:pPr>
            <a:r>
              <a:rPr lang="en" sz="1000">
                <a:latin typeface="Roboto Light"/>
                <a:ea typeface="Roboto Light"/>
                <a:cs typeface="Roboto Light"/>
                <a:sym typeface="Roboto Light"/>
              </a:rPr>
              <a:t>Entity Extraction</a:t>
            </a:r>
            <a:endParaRPr sz="1000">
              <a:latin typeface="Roboto Light"/>
              <a:ea typeface="Roboto Light"/>
              <a:cs typeface="Roboto Light"/>
              <a:sym typeface="Roboto Light"/>
            </a:endParaRPr>
          </a:p>
        </p:txBody>
      </p:sp>
      <p:cxnSp>
        <p:nvCxnSpPr>
          <p:cNvPr id="620" name="Shape 620"/>
          <p:cNvCxnSpPr/>
          <p:nvPr/>
        </p:nvCxnSpPr>
        <p:spPr>
          <a:xfrm rot="10800000">
            <a:off x="2948975" y="2222025"/>
            <a:ext cx="415200" cy="3900"/>
          </a:xfrm>
          <a:prstGeom prst="straightConnector1">
            <a:avLst/>
          </a:prstGeom>
          <a:noFill/>
          <a:ln w="19050" cap="flat" cmpd="sng">
            <a:solidFill>
              <a:srgbClr val="B7B7B7"/>
            </a:solidFill>
            <a:prstDash val="solid"/>
            <a:round/>
            <a:headEnd type="none" w="med" len="med"/>
            <a:tailEnd type="triangle" w="med" len="med"/>
          </a:ln>
        </p:spPr>
      </p:cxnSp>
      <p:sp>
        <p:nvSpPr>
          <p:cNvPr id="621" name="Shape 621"/>
          <p:cNvSpPr/>
          <p:nvPr/>
        </p:nvSpPr>
        <p:spPr>
          <a:xfrm>
            <a:off x="8371000" y="297333"/>
            <a:ext cx="480300" cy="573900"/>
          </a:xfrm>
          <a:prstGeom prst="can">
            <a:avLst>
              <a:gd name="adj" fmla="val 35268"/>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Shape 610"/>
          <p:cNvSpPr/>
          <p:nvPr/>
        </p:nvSpPr>
        <p:spPr>
          <a:xfrm>
            <a:off x="736250" y="3555075"/>
            <a:ext cx="1359600" cy="763800"/>
          </a:xfrm>
          <a:prstGeom prst="wedgeRoundRectCallout">
            <a:avLst>
              <a:gd name="adj1" fmla="val -61266"/>
              <a:gd name="adj2" fmla="val -32041"/>
              <a:gd name="adj3" fmla="val 0"/>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FFFFFF"/>
                </a:solidFill>
                <a:latin typeface="Roboto Light"/>
                <a:ea typeface="Roboto Light"/>
                <a:cs typeface="Roboto Light"/>
                <a:sym typeface="Roboto Light"/>
              </a:rPr>
              <a:t>Well, it’s kind of cold outside, so I’d like...</a:t>
            </a:r>
            <a:endParaRPr sz="1200">
              <a:solidFill>
                <a:srgbClr val="FFFFFF"/>
              </a:solidFill>
              <a:latin typeface="Roboto Light"/>
              <a:ea typeface="Roboto Light"/>
              <a:cs typeface="Roboto Light"/>
              <a:sym typeface="Roboto Light"/>
            </a:endParaRPr>
          </a:p>
        </p:txBody>
      </p:sp>
      <p:pic>
        <p:nvPicPr>
          <p:cNvPr id="622" name="Shape 622"/>
          <p:cNvPicPr preferRelativeResize="0"/>
          <p:nvPr/>
        </p:nvPicPr>
        <p:blipFill>
          <a:blip r:embed="rId6">
            <a:alphaModFix/>
          </a:blip>
          <a:stretch>
            <a:fillRect/>
          </a:stretch>
        </p:blipFill>
        <p:spPr>
          <a:xfrm>
            <a:off x="2059087" y="233026"/>
            <a:ext cx="639000" cy="685898"/>
          </a:xfrm>
          <a:prstGeom prst="rect">
            <a:avLst/>
          </a:prstGeom>
          <a:noFill/>
          <a:ln>
            <a:noFill/>
          </a:ln>
        </p:spPr>
      </p:pic>
      <p:pic>
        <p:nvPicPr>
          <p:cNvPr id="623" name="Shape 623"/>
          <p:cNvPicPr preferRelativeResize="0"/>
          <p:nvPr/>
        </p:nvPicPr>
        <p:blipFill rotWithShape="1">
          <a:blip r:embed="rId7">
            <a:alphaModFix/>
          </a:blip>
          <a:srcRect l="1970" t="9917" r="71788" b="9909"/>
          <a:stretch/>
        </p:blipFill>
        <p:spPr>
          <a:xfrm>
            <a:off x="5085450" y="100233"/>
            <a:ext cx="948500" cy="99853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oogle Assistant Community">
  <a:themeElements>
    <a:clrScheme name="Google">
      <a:dk1>
        <a:srgbClr val="4285F4"/>
      </a:dk1>
      <a:lt1>
        <a:srgbClr val="FFFFFF"/>
      </a:lt1>
      <a:dk2>
        <a:srgbClr val="666666"/>
      </a:dk2>
      <a:lt2>
        <a:srgbClr val="BDBDBD"/>
      </a:lt2>
      <a:accent1>
        <a:srgbClr val="0277BD"/>
      </a:accent1>
      <a:accent2>
        <a:srgbClr val="34A853"/>
      </a:accent2>
      <a:accent3>
        <a:srgbClr val="EA4335"/>
      </a:accent3>
      <a:accent4>
        <a:srgbClr val="FF9800"/>
      </a:accent4>
      <a:accent5>
        <a:srgbClr val="4FC3F7"/>
      </a:accent5>
      <a:accent6>
        <a:srgbClr val="FBBC05"/>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1184</Words>
  <Application>Microsoft Office PowerPoint</Application>
  <PresentationFormat>On-screen Show (16:9)</PresentationFormat>
  <Paragraphs>198</Paragraphs>
  <Slides>27</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Roboto</vt:lpstr>
      <vt:lpstr>Roboto Mono</vt:lpstr>
      <vt:lpstr>Arial</vt:lpstr>
      <vt:lpstr>Roboto Light</vt:lpstr>
      <vt:lpstr>Verdana</vt:lpstr>
      <vt:lpstr>Roboto Medium</vt:lpstr>
      <vt:lpstr>Simple Light</vt:lpstr>
      <vt:lpstr>Google Assistant Community</vt:lpstr>
      <vt:lpstr>Actions on Google Murphy  |  AgileCommunity.tw  |  judge0648@gmail.com</vt:lpstr>
      <vt:lpstr>CI                     vs.          UI</vt:lpstr>
      <vt:lpstr>PowerPoint Presentation</vt:lpstr>
      <vt:lpstr>PowerPoint Presentation</vt:lpstr>
      <vt:lpstr>PowerPoint Presentation</vt:lpstr>
      <vt:lpstr>PowerPoint Presentation</vt:lpstr>
      <vt:lpstr>Google Allo</vt:lpstr>
      <vt:lpstr>PowerPoint Presentation</vt:lpstr>
      <vt:lpstr>PowerPoint Presentation</vt:lpstr>
      <vt:lpstr>PowerPoint Presentation</vt:lpstr>
      <vt:lpstr>In Dialogue Discovery: Explicit Triggering</vt:lpstr>
      <vt:lpstr>In Dialogue Discovery: Implicit Triggering</vt:lpstr>
      <vt:lpstr>Dialogflow App Workshop</vt:lpstr>
      <vt:lpstr>Project Github</vt:lpstr>
      <vt:lpstr>1.Create Project</vt:lpstr>
      <vt:lpstr>2.Create Action</vt:lpstr>
      <vt:lpstr>3.User Conversation Training </vt:lpstr>
      <vt:lpstr>4.Actions and Parameters</vt:lpstr>
      <vt:lpstr>5.Response</vt:lpstr>
      <vt:lpstr>6.Fulfillment</vt:lpstr>
      <vt:lpstr>6.1 Test</vt:lpstr>
      <vt:lpstr>7.Integrate with Line</vt:lpstr>
      <vt:lpstr>8.Deploy Your App</vt:lpstr>
      <vt:lpstr>8.1Build Your App</vt:lpstr>
      <vt:lpstr>8.2Deploy Your App</vt:lpstr>
      <vt:lpstr>9.Don’t Worry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Actions on Google Murphy  |  AgileCommunity.tw  |  judge0648@gmail.com</dc:title>
  <cp:lastModifiedBy>Murphy</cp:lastModifiedBy>
  <cp:revision>1</cp:revision>
  <dcterms:modified xsi:type="dcterms:W3CDTF">2018-04-12T18:24:16Z</dcterms:modified>
</cp:coreProperties>
</file>