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3" r:id="rId7"/>
    <p:sldId id="258"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9" autoAdjust="0"/>
    <p:restoredTop sz="94660"/>
  </p:normalViewPr>
  <p:slideViewPr>
    <p:cSldViewPr snapToGrid="0">
      <p:cViewPr varScale="1">
        <p:scale>
          <a:sx n="80" d="100"/>
          <a:sy n="80" d="100"/>
        </p:scale>
        <p:origin x="96"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3555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74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406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4496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8283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107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4522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3975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3810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443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11/18/2021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6746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11/18/2021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6221128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FFBAC8-EB3E-4815-AB19-55817BE49739}"/>
              </a:ext>
            </a:extLst>
          </p:cNvPr>
          <p:cNvSpPr>
            <a:spLocks noGrp="1"/>
          </p:cNvSpPr>
          <p:nvPr>
            <p:ph type="ctrTitle"/>
          </p:nvPr>
        </p:nvSpPr>
        <p:spPr>
          <a:xfrm>
            <a:off x="677119" y="810623"/>
            <a:ext cx="4894428" cy="3570162"/>
          </a:xfrm>
        </p:spPr>
        <p:txBody>
          <a:bodyPr anchor="b">
            <a:normAutofit/>
          </a:bodyPr>
          <a:lstStyle/>
          <a:p>
            <a:pPr algn="l"/>
            <a:r>
              <a:rPr lang="en-US" sz="5400" b="1" i="0" dirty="0">
                <a:solidFill>
                  <a:schemeClr val="bg1"/>
                </a:solidFill>
                <a:effectLst/>
                <a:latin typeface="-apple-system"/>
              </a:rPr>
              <a:t>Flight Delay Prediction </a:t>
            </a:r>
            <a:br>
              <a:rPr lang="en-US" sz="5400" b="1" i="0" dirty="0">
                <a:solidFill>
                  <a:schemeClr val="bg1"/>
                </a:solidFill>
                <a:effectLst/>
                <a:latin typeface="-apple-system"/>
              </a:rPr>
            </a:br>
            <a:endParaRPr lang="en-US" sz="5400" dirty="0">
              <a:solidFill>
                <a:schemeClr val="bg1"/>
              </a:solidFill>
            </a:endParaRPr>
          </a:p>
        </p:txBody>
      </p:sp>
      <p:sp>
        <p:nvSpPr>
          <p:cNvPr id="3" name="Subtitle 2">
            <a:extLst>
              <a:ext uri="{FF2B5EF4-FFF2-40B4-BE49-F238E27FC236}">
                <a16:creationId xmlns:a16="http://schemas.microsoft.com/office/drawing/2014/main" id="{59740444-2640-4EEF-8D69-2A3446475C31}"/>
              </a:ext>
            </a:extLst>
          </p:cNvPr>
          <p:cNvSpPr>
            <a:spLocks noGrp="1"/>
          </p:cNvSpPr>
          <p:nvPr>
            <p:ph type="subTitle" idx="1"/>
          </p:nvPr>
        </p:nvSpPr>
        <p:spPr>
          <a:xfrm>
            <a:off x="677119" y="4547167"/>
            <a:ext cx="4894428" cy="1288482"/>
          </a:xfrm>
        </p:spPr>
        <p:txBody>
          <a:bodyPr>
            <a:normAutofit/>
          </a:bodyPr>
          <a:lstStyle/>
          <a:p>
            <a:pPr algn="l"/>
            <a:r>
              <a:rPr lang="en-US" sz="2000" dirty="0">
                <a:solidFill>
                  <a:schemeClr val="bg1"/>
                </a:solidFill>
              </a:rPr>
              <a:t>Abdulmajeed Alharbi</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descr="Subtle clouds">
            <a:extLst>
              <a:ext uri="{FF2B5EF4-FFF2-40B4-BE49-F238E27FC236}">
                <a16:creationId xmlns:a16="http://schemas.microsoft.com/office/drawing/2014/main" id="{37173063-06DA-41EF-8F09-7BF8E544801C}"/>
              </a:ext>
            </a:extLst>
          </p:cNvPr>
          <p:cNvPicPr>
            <a:picLocks noChangeAspect="1"/>
          </p:cNvPicPr>
          <p:nvPr/>
        </p:nvPicPr>
        <p:blipFill rotWithShape="1">
          <a:blip r:embed="rId2"/>
          <a:srcRect l="21243" r="28188"/>
          <a:stretch/>
        </p:blipFill>
        <p:spPr>
          <a:xfrm>
            <a:off x="7020225" y="1126418"/>
            <a:ext cx="3493963" cy="4594684"/>
          </a:xfrm>
          <a:prstGeom prst="rect">
            <a:avLst/>
          </a:prstGeom>
          <a:ln w="28575">
            <a:noFill/>
          </a:ln>
        </p:spPr>
      </p:pic>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332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2" name="Freeform: Shape 31">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Freeform: Shape 33">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8" name="Rectangle 37">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B2CFE-1FE9-4476-8F7D-20F911D52423}"/>
              </a:ext>
            </a:extLst>
          </p:cNvPr>
          <p:cNvSpPr>
            <a:spLocks noGrp="1"/>
          </p:cNvSpPr>
          <p:nvPr>
            <p:ph type="ctrTitle"/>
          </p:nvPr>
        </p:nvSpPr>
        <p:spPr>
          <a:xfrm>
            <a:off x="2006003" y="1018596"/>
            <a:ext cx="4184101" cy="2577893"/>
          </a:xfrm>
        </p:spPr>
        <p:txBody>
          <a:bodyPr>
            <a:normAutofit/>
          </a:bodyPr>
          <a:lstStyle/>
          <a:p>
            <a:r>
              <a:rPr lang="en-US" sz="1800" b="1" dirty="0">
                <a:solidFill>
                  <a:schemeClr val="bg1"/>
                </a:solidFill>
                <a:latin typeface="-apple-system"/>
              </a:rPr>
              <a:t>Goal</a:t>
            </a:r>
            <a:br>
              <a:rPr lang="en-US" sz="1800" b="1" i="0" dirty="0">
                <a:solidFill>
                  <a:schemeClr val="bg1"/>
                </a:solidFill>
                <a:effectLst/>
                <a:latin typeface="-apple-system"/>
              </a:rPr>
            </a:br>
            <a:r>
              <a:rPr lang="en-US" sz="1800" b="0" i="0" dirty="0">
                <a:solidFill>
                  <a:schemeClr val="bg1"/>
                </a:solidFill>
                <a:effectLst/>
                <a:latin typeface="-apple-system"/>
              </a:rPr>
              <a:t>The goal of this project is to use the '</a:t>
            </a:r>
            <a:r>
              <a:rPr lang="en-US" sz="1800" b="0" i="0" dirty="0" err="1">
                <a:solidFill>
                  <a:schemeClr val="bg1"/>
                </a:solidFill>
                <a:effectLst/>
                <a:latin typeface="-apple-system"/>
              </a:rPr>
              <a:t>DecisionTreeClassifier</a:t>
            </a:r>
            <a:r>
              <a:rPr lang="en-US" sz="1800" b="0" i="0" dirty="0">
                <a:solidFill>
                  <a:schemeClr val="bg1"/>
                </a:solidFill>
                <a:effectLst/>
                <a:latin typeface="-apple-system"/>
              </a:rPr>
              <a:t>' model from </a:t>
            </a:r>
            <a:r>
              <a:rPr lang="en-US" sz="1800" b="0" i="0" dirty="0" err="1">
                <a:solidFill>
                  <a:schemeClr val="bg1"/>
                </a:solidFill>
                <a:effectLst/>
                <a:latin typeface="-apple-system"/>
              </a:rPr>
              <a:t>sklearn</a:t>
            </a:r>
            <a:r>
              <a:rPr lang="en-US" sz="1800" b="0" i="0" dirty="0">
                <a:solidFill>
                  <a:schemeClr val="bg1"/>
                </a:solidFill>
                <a:effectLst/>
                <a:latin typeface="-apple-system"/>
              </a:rPr>
              <a:t> library to predict the flight delay in January month for US flights, and to know what destination or aircraft that causes more delays</a:t>
            </a:r>
            <a:br>
              <a:rPr lang="en-US" sz="1800" b="0" i="0" dirty="0">
                <a:solidFill>
                  <a:schemeClr val="bg1"/>
                </a:solidFill>
                <a:effectLst/>
                <a:latin typeface="-apple-system"/>
              </a:rPr>
            </a:br>
            <a:endParaRPr lang="en-US" sz="1800" dirty="0">
              <a:solidFill>
                <a:schemeClr val="bg1"/>
              </a:solidFill>
            </a:endParaRPr>
          </a:p>
        </p:txBody>
      </p:sp>
      <p:sp>
        <p:nvSpPr>
          <p:cNvPr id="3" name="Subtitle 2">
            <a:extLst>
              <a:ext uri="{FF2B5EF4-FFF2-40B4-BE49-F238E27FC236}">
                <a16:creationId xmlns:a16="http://schemas.microsoft.com/office/drawing/2014/main" id="{613A439F-1EBC-499F-8777-4BC55846148D}"/>
              </a:ext>
            </a:extLst>
          </p:cNvPr>
          <p:cNvSpPr>
            <a:spLocks noGrp="1"/>
          </p:cNvSpPr>
          <p:nvPr>
            <p:ph type="subTitle" idx="1"/>
          </p:nvPr>
        </p:nvSpPr>
        <p:spPr>
          <a:xfrm>
            <a:off x="2006003" y="3645159"/>
            <a:ext cx="4184101" cy="853099"/>
          </a:xfrm>
        </p:spPr>
        <p:txBody>
          <a:bodyPr>
            <a:normAutofit/>
          </a:bodyPr>
          <a:lstStyle/>
          <a:p>
            <a:endParaRPr lang="en-US" sz="2000">
              <a:solidFill>
                <a:schemeClr val="bg1"/>
              </a:solidFill>
            </a:endParaRPr>
          </a:p>
        </p:txBody>
      </p:sp>
      <p:sp>
        <p:nvSpPr>
          <p:cNvPr id="40" name="Oval 39">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8"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49" name="Freeform: Shape 48">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19" name="Graphic 6" descr="Airplane">
            <a:extLst>
              <a:ext uri="{FF2B5EF4-FFF2-40B4-BE49-F238E27FC236}">
                <a16:creationId xmlns:a16="http://schemas.microsoft.com/office/drawing/2014/main" id="{D152EBD0-1A48-4D8F-AA81-DB4F3A88FD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3650" y="2580962"/>
            <a:ext cx="3217333" cy="3217333"/>
          </a:xfrm>
          <a:prstGeom prst="rect">
            <a:avLst/>
          </a:prstGeom>
        </p:spPr>
      </p:pic>
      <p:sp>
        <p:nvSpPr>
          <p:cNvPr id="58"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7"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54" name="Graphic 6" descr="Airplane">
            <a:extLst>
              <a:ext uri="{FF2B5EF4-FFF2-40B4-BE49-F238E27FC236}">
                <a16:creationId xmlns:a16="http://schemas.microsoft.com/office/drawing/2014/main" id="{D10194AC-D7D5-4A3B-B99F-42E3B8A2F7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2017" y="90406"/>
            <a:ext cx="753908" cy="753908"/>
          </a:xfrm>
          <a:prstGeom prst="rect">
            <a:avLst/>
          </a:prstGeom>
        </p:spPr>
      </p:pic>
      <p:pic>
        <p:nvPicPr>
          <p:cNvPr id="59" name="Graphic 58" descr="Plane Window with solid fill">
            <a:extLst>
              <a:ext uri="{FF2B5EF4-FFF2-40B4-BE49-F238E27FC236}">
                <a16:creationId xmlns:a16="http://schemas.microsoft.com/office/drawing/2014/main" id="{68F6BD8B-C449-40B1-9E60-C2A9A41825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6928" y="6043287"/>
            <a:ext cx="677119" cy="677119"/>
          </a:xfrm>
          <a:prstGeom prst="rect">
            <a:avLst/>
          </a:prstGeom>
        </p:spPr>
      </p:pic>
    </p:spTree>
    <p:extLst>
      <p:ext uri="{BB962C8B-B14F-4D97-AF65-F5344CB8AC3E}">
        <p14:creationId xmlns:p14="http://schemas.microsoft.com/office/powerpoint/2010/main" val="332982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5060D928-B627-4825-8F22-51CAF92E217B}"/>
              </a:ext>
            </a:extLst>
          </p:cNvPr>
          <p:cNvSpPr>
            <a:spLocks noGrp="1"/>
          </p:cNvSpPr>
          <p:nvPr>
            <p:ph type="title"/>
          </p:nvPr>
        </p:nvSpPr>
        <p:spPr>
          <a:xfrm>
            <a:off x="1102368" y="3306515"/>
            <a:ext cx="3826286" cy="3215373"/>
          </a:xfrm>
        </p:spPr>
        <p:txBody>
          <a:bodyPr>
            <a:normAutofit/>
          </a:bodyPr>
          <a:lstStyle/>
          <a:p>
            <a:pPr algn="ctr"/>
            <a:r>
              <a:rPr lang="en-US">
                <a:solidFill>
                  <a:schemeClr val="bg1"/>
                </a:solidFill>
              </a:rPr>
              <a:t> </a:t>
            </a:r>
          </a:p>
        </p:txBody>
      </p:sp>
      <p:sp>
        <p:nvSpPr>
          <p:cNvPr id="63"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64"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65"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7" name="Content Placeholder 2">
            <a:extLst>
              <a:ext uri="{FF2B5EF4-FFF2-40B4-BE49-F238E27FC236}">
                <a16:creationId xmlns:a16="http://schemas.microsoft.com/office/drawing/2014/main" id="{1B0F412C-D27E-4309-AC87-4F09200F147A}"/>
              </a:ext>
            </a:extLst>
          </p:cNvPr>
          <p:cNvSpPr>
            <a:spLocks noGrp="1"/>
          </p:cNvSpPr>
          <p:nvPr>
            <p:ph idx="1"/>
          </p:nvPr>
        </p:nvSpPr>
        <p:spPr>
          <a:xfrm>
            <a:off x="4654761" y="1087382"/>
            <a:ext cx="5217173" cy="4351338"/>
          </a:xfrm>
        </p:spPr>
        <p:txBody>
          <a:bodyPr>
            <a:normAutofit/>
          </a:bodyPr>
          <a:lstStyle/>
          <a:p>
            <a:r>
              <a:rPr lang="en-US" sz="2200" b="1" i="0" dirty="0">
                <a:solidFill>
                  <a:schemeClr val="bg1"/>
                </a:solidFill>
                <a:effectLst/>
                <a:latin typeface="-apple-system"/>
              </a:rPr>
              <a:t>Data</a:t>
            </a:r>
          </a:p>
          <a:p>
            <a:r>
              <a:rPr lang="en-US" sz="2200" b="0" i="0" dirty="0">
                <a:solidFill>
                  <a:schemeClr val="bg1"/>
                </a:solidFill>
                <a:effectLst/>
                <a:latin typeface="-apple-system"/>
              </a:rPr>
              <a:t>Dataset contains 583986 flights information for January 2019 and 607030 flights for January 2020, with 20 features for each, 16 are categorical. And 4 features are </a:t>
            </a:r>
            <a:r>
              <a:rPr lang="en-US" sz="2200" b="0" i="0" dirty="0" err="1">
                <a:solidFill>
                  <a:schemeClr val="bg1"/>
                </a:solidFill>
                <a:effectLst/>
                <a:latin typeface="-apple-system"/>
              </a:rPr>
              <a:t>numrical</a:t>
            </a:r>
            <a:r>
              <a:rPr lang="en-US" sz="2200" b="0" i="0" dirty="0">
                <a:solidFill>
                  <a:schemeClr val="bg1"/>
                </a:solidFill>
                <a:effectLst/>
                <a:latin typeface="-apple-system"/>
              </a:rPr>
              <a:t> like departure time, arrival time, departure time block and distance. Other features could be grouped into one category, for example 'Carrier code' and 'Airline ID. ** data included in the data folder as CSV file.</a:t>
            </a:r>
          </a:p>
          <a:p>
            <a:endParaRPr lang="en-US" sz="2200" dirty="0">
              <a:solidFill>
                <a:schemeClr val="bg1"/>
              </a:solidFill>
            </a:endParaRPr>
          </a:p>
        </p:txBody>
      </p:sp>
      <p:grpSp>
        <p:nvGrpSpPr>
          <p:cNvPr id="6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69"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0"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1"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2" name="Graphic 6" descr="Airplane">
            <a:extLst>
              <a:ext uri="{FF2B5EF4-FFF2-40B4-BE49-F238E27FC236}">
                <a16:creationId xmlns:a16="http://schemas.microsoft.com/office/drawing/2014/main" id="{45726B73-DECC-4B27-8D2E-CDCA455ACA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8091" y="24293"/>
            <a:ext cx="753908" cy="753908"/>
          </a:xfrm>
          <a:prstGeom prst="rect">
            <a:avLst/>
          </a:prstGeom>
        </p:spPr>
      </p:pic>
      <p:pic>
        <p:nvPicPr>
          <p:cNvPr id="7" name="Graphic 6" descr="Take Off outline">
            <a:extLst>
              <a:ext uri="{FF2B5EF4-FFF2-40B4-BE49-F238E27FC236}">
                <a16:creationId xmlns:a16="http://schemas.microsoft.com/office/drawing/2014/main" id="{FC144A35-87E0-4339-99A9-9C6E7A295E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984" y="5987064"/>
            <a:ext cx="789714" cy="789714"/>
          </a:xfrm>
          <a:prstGeom prst="rect">
            <a:avLst/>
          </a:prstGeom>
        </p:spPr>
      </p:pic>
    </p:spTree>
    <p:extLst>
      <p:ext uri="{BB962C8B-B14F-4D97-AF65-F5344CB8AC3E}">
        <p14:creationId xmlns:p14="http://schemas.microsoft.com/office/powerpoint/2010/main" val="199565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4"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205" name="Freeform: Shape 204">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8" name="Rectangle 207">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5799-93A4-493B-95CE-738AB8B54B3C}"/>
              </a:ext>
            </a:extLst>
          </p:cNvPr>
          <p:cNvSpPr>
            <a:spLocks noGrp="1"/>
          </p:cNvSpPr>
          <p:nvPr>
            <p:ph type="ctrTitle"/>
          </p:nvPr>
        </p:nvSpPr>
        <p:spPr>
          <a:xfrm>
            <a:off x="3882788" y="1397000"/>
            <a:ext cx="4502041" cy="3008397"/>
          </a:xfrm>
        </p:spPr>
        <p:txBody>
          <a:bodyPr>
            <a:normAutofit/>
          </a:bodyPr>
          <a:lstStyle/>
          <a:p>
            <a:r>
              <a:rPr lang="en-US" sz="2800" b="1" i="0" dirty="0">
                <a:solidFill>
                  <a:schemeClr val="bg1"/>
                </a:solidFill>
                <a:effectLst/>
                <a:latin typeface="-apple-system"/>
              </a:rPr>
              <a:t>Tools</a:t>
            </a:r>
            <a:br>
              <a:rPr lang="en-US" sz="2800" b="1" i="0" dirty="0">
                <a:solidFill>
                  <a:schemeClr val="bg1"/>
                </a:solidFill>
                <a:effectLst/>
                <a:latin typeface="-apple-system"/>
              </a:rPr>
            </a:br>
            <a:r>
              <a:rPr lang="en-US" sz="2800" b="0" i="0" dirty="0" err="1">
                <a:solidFill>
                  <a:schemeClr val="bg1"/>
                </a:solidFill>
                <a:effectLst/>
                <a:latin typeface="-apple-system"/>
              </a:rPr>
              <a:t>Numpy</a:t>
            </a:r>
            <a:r>
              <a:rPr lang="en-US" sz="2800" b="0" i="0" dirty="0">
                <a:solidFill>
                  <a:schemeClr val="bg1"/>
                </a:solidFill>
                <a:effectLst/>
                <a:latin typeface="-apple-system"/>
              </a:rPr>
              <a:t> and Pandas for data manipulation</a:t>
            </a:r>
            <a:br>
              <a:rPr lang="en-US" sz="2800" b="0" i="0" dirty="0">
                <a:solidFill>
                  <a:schemeClr val="bg1"/>
                </a:solidFill>
                <a:effectLst/>
                <a:latin typeface="-apple-system"/>
              </a:rPr>
            </a:br>
            <a:r>
              <a:rPr lang="en-US" sz="2800" b="0" i="0" dirty="0">
                <a:solidFill>
                  <a:schemeClr val="bg1"/>
                </a:solidFill>
                <a:effectLst/>
                <a:latin typeface="-apple-system"/>
              </a:rPr>
              <a:t>Scikit-learn for modeling</a:t>
            </a:r>
            <a:br>
              <a:rPr lang="en-US" sz="2800" b="0" i="0" dirty="0">
                <a:solidFill>
                  <a:schemeClr val="bg1"/>
                </a:solidFill>
                <a:effectLst/>
                <a:latin typeface="-apple-system"/>
              </a:rPr>
            </a:br>
            <a:r>
              <a:rPr lang="en-US" sz="2800" b="0" i="0" dirty="0">
                <a:solidFill>
                  <a:schemeClr val="bg1"/>
                </a:solidFill>
                <a:effectLst/>
                <a:latin typeface="-apple-system"/>
              </a:rPr>
              <a:t>pandas profiling and Seaborn for plotting</a:t>
            </a:r>
            <a:br>
              <a:rPr lang="en-US" sz="3000" b="0" i="0" dirty="0">
                <a:solidFill>
                  <a:schemeClr val="bg1"/>
                </a:solidFill>
                <a:effectLst/>
                <a:latin typeface="-apple-system"/>
              </a:rPr>
            </a:br>
            <a:endParaRPr lang="en-US" sz="3000" dirty="0">
              <a:solidFill>
                <a:schemeClr val="bg1"/>
              </a:solidFill>
            </a:endParaRPr>
          </a:p>
        </p:txBody>
      </p:sp>
      <p:sp>
        <p:nvSpPr>
          <p:cNvPr id="3" name="Subtitle 2">
            <a:extLst>
              <a:ext uri="{FF2B5EF4-FFF2-40B4-BE49-F238E27FC236}">
                <a16:creationId xmlns:a16="http://schemas.microsoft.com/office/drawing/2014/main" id="{DD2C37D8-16A8-451F-9D44-D218FE01DF5D}"/>
              </a:ext>
            </a:extLst>
          </p:cNvPr>
          <p:cNvSpPr>
            <a:spLocks noGrp="1"/>
          </p:cNvSpPr>
          <p:nvPr>
            <p:ph type="subTitle" idx="1"/>
          </p:nvPr>
        </p:nvSpPr>
        <p:spPr>
          <a:xfrm>
            <a:off x="4264211" y="4497473"/>
            <a:ext cx="3624471" cy="811604"/>
          </a:xfrm>
        </p:spPr>
        <p:txBody>
          <a:bodyPr>
            <a:normAutofit/>
          </a:bodyPr>
          <a:lstStyle/>
          <a:p>
            <a:endParaRPr lang="en-US" sz="2000">
              <a:solidFill>
                <a:schemeClr val="bg1"/>
              </a:solidFill>
            </a:endParaRPr>
          </a:p>
        </p:txBody>
      </p:sp>
      <p:sp>
        <p:nvSpPr>
          <p:cNvPr id="214"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6"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8" name="Oval 217">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0" name="Oval 219">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2"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223" name="Freeform: Shape 222">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pic>
        <p:nvPicPr>
          <p:cNvPr id="211" name="Graphic 6" descr="Airplane">
            <a:extLst>
              <a:ext uri="{FF2B5EF4-FFF2-40B4-BE49-F238E27FC236}">
                <a16:creationId xmlns:a16="http://schemas.microsoft.com/office/drawing/2014/main" id="{6AF6ABE1-B6E7-431B-B7C2-7D15CBE863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8092" y="0"/>
            <a:ext cx="753908" cy="753908"/>
          </a:xfrm>
          <a:prstGeom prst="rect">
            <a:avLst/>
          </a:prstGeom>
        </p:spPr>
      </p:pic>
      <p:pic>
        <p:nvPicPr>
          <p:cNvPr id="5" name="Graphic 4" descr="Pilot male outline">
            <a:extLst>
              <a:ext uri="{FF2B5EF4-FFF2-40B4-BE49-F238E27FC236}">
                <a16:creationId xmlns:a16="http://schemas.microsoft.com/office/drawing/2014/main" id="{238E1DA5-372B-4C82-8981-84BD821E81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96" y="6089499"/>
            <a:ext cx="648070" cy="648070"/>
          </a:xfrm>
          <a:prstGeom prst="rect">
            <a:avLst/>
          </a:prstGeom>
        </p:spPr>
      </p:pic>
    </p:spTree>
    <p:extLst>
      <p:ext uri="{BB962C8B-B14F-4D97-AF65-F5344CB8AC3E}">
        <p14:creationId xmlns:p14="http://schemas.microsoft.com/office/powerpoint/2010/main" val="198543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613465D9-DCA4-48C3-AF05-8AADDF39FB23}"/>
              </a:ext>
            </a:extLst>
          </p:cNvPr>
          <p:cNvSpPr>
            <a:spLocks noGrp="1"/>
          </p:cNvSpPr>
          <p:nvPr>
            <p:ph type="ctrTitle"/>
          </p:nvPr>
        </p:nvSpPr>
        <p:spPr>
          <a:xfrm>
            <a:off x="726143" y="-491823"/>
            <a:ext cx="8071706" cy="1542660"/>
          </a:xfrm>
        </p:spPr>
        <p:txBody>
          <a:bodyPr>
            <a:normAutofit/>
          </a:bodyPr>
          <a:lstStyle/>
          <a:p>
            <a:pPr algn="l"/>
            <a:r>
              <a:rPr lang="en-US" sz="6600" dirty="0">
                <a:solidFill>
                  <a:schemeClr val="bg1"/>
                </a:solidFill>
              </a:rPr>
              <a:t>Findings </a:t>
            </a:r>
          </a:p>
        </p:txBody>
      </p:sp>
      <p:sp>
        <p:nvSpPr>
          <p:cNvPr id="3" name="Subtitle 2">
            <a:extLst>
              <a:ext uri="{FF2B5EF4-FFF2-40B4-BE49-F238E27FC236}">
                <a16:creationId xmlns:a16="http://schemas.microsoft.com/office/drawing/2014/main" id="{40A70B14-75BB-4B7F-959F-A95210B9E333}"/>
              </a:ext>
            </a:extLst>
          </p:cNvPr>
          <p:cNvSpPr>
            <a:spLocks noGrp="1"/>
          </p:cNvSpPr>
          <p:nvPr>
            <p:ph type="subTitle" idx="1"/>
          </p:nvPr>
        </p:nvSpPr>
        <p:spPr>
          <a:xfrm>
            <a:off x="726152" y="1109465"/>
            <a:ext cx="10880563" cy="874482"/>
          </a:xfrm>
        </p:spPr>
        <p:txBody>
          <a:bodyPr>
            <a:normAutofit fontScale="85000" lnSpcReduction="20000"/>
          </a:bodyPr>
          <a:lstStyle/>
          <a:p>
            <a:pPr algn="l"/>
            <a:r>
              <a:rPr lang="en-US" sz="3200" dirty="0">
                <a:solidFill>
                  <a:schemeClr val="bg1"/>
                </a:solidFill>
              </a:rPr>
              <a:t>The features that may affect the delay:</a:t>
            </a:r>
          </a:p>
          <a:p>
            <a:pPr algn="l"/>
            <a:r>
              <a:rPr lang="en-US" sz="3200" dirty="0">
                <a:solidFill>
                  <a:schemeClr val="bg1"/>
                </a:solidFill>
              </a:rPr>
              <a:t>Day of week , Airline carrier , Aircraft , Origin , Destination , Departure time</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Graphic 6" descr="Airplane">
            <a:extLst>
              <a:ext uri="{FF2B5EF4-FFF2-40B4-BE49-F238E27FC236}">
                <a16:creationId xmlns:a16="http://schemas.microsoft.com/office/drawing/2014/main" id="{44E96EA0-FF02-4633-A797-95DDE2146F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8092" y="105770"/>
            <a:ext cx="753908" cy="753908"/>
          </a:xfrm>
          <a:prstGeom prst="rect">
            <a:avLst/>
          </a:prstGeom>
        </p:spPr>
      </p:pic>
      <p:pic>
        <p:nvPicPr>
          <p:cNvPr id="5" name="Picture 4" descr="Chart, scatter chart&#10;&#10;Description automatically generated">
            <a:extLst>
              <a:ext uri="{FF2B5EF4-FFF2-40B4-BE49-F238E27FC236}">
                <a16:creationId xmlns:a16="http://schemas.microsoft.com/office/drawing/2014/main" id="{E12811FC-9BB8-44BA-BB90-C35EAD05D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767" y="2397690"/>
            <a:ext cx="5519791" cy="3785663"/>
          </a:xfrm>
          <a:prstGeom prst="rect">
            <a:avLst/>
          </a:prstGeom>
        </p:spPr>
      </p:pic>
      <p:pic>
        <p:nvPicPr>
          <p:cNvPr id="9" name="Picture 8" descr="Chart, scatter chart&#10;&#10;Description automatically generated">
            <a:extLst>
              <a:ext uri="{FF2B5EF4-FFF2-40B4-BE49-F238E27FC236}">
                <a16:creationId xmlns:a16="http://schemas.microsoft.com/office/drawing/2014/main" id="{16C4FB2A-1EF0-4468-B3EE-A81F87FD8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5252" y="2567208"/>
            <a:ext cx="5171463" cy="3546768"/>
          </a:xfrm>
          <a:prstGeom prst="rect">
            <a:avLst/>
          </a:prstGeom>
        </p:spPr>
      </p:pic>
    </p:spTree>
    <p:extLst>
      <p:ext uri="{BB962C8B-B14F-4D97-AF65-F5344CB8AC3E}">
        <p14:creationId xmlns:p14="http://schemas.microsoft.com/office/powerpoint/2010/main" val="74828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1E033-3E8A-407B-833B-176F86264A6D}"/>
              </a:ext>
            </a:extLst>
          </p:cNvPr>
          <p:cNvSpPr>
            <a:spLocks noGrp="1"/>
          </p:cNvSpPr>
          <p:nvPr>
            <p:ph type="title"/>
          </p:nvPr>
        </p:nvSpPr>
        <p:spPr>
          <a:xfrm>
            <a:off x="810010" y="870914"/>
            <a:ext cx="3553510" cy="2579340"/>
          </a:xfrm>
        </p:spPr>
        <p:txBody>
          <a:bodyPr>
            <a:normAutofit fontScale="90000"/>
          </a:bodyPr>
          <a:lstStyle/>
          <a:p>
            <a:pPr algn="ctr"/>
            <a:br>
              <a:rPr lang="en-US" dirty="0">
                <a:solidFill>
                  <a:schemeClr val="bg1"/>
                </a:solidFill>
              </a:rPr>
            </a:br>
            <a:r>
              <a:rPr lang="en-US" b="0" i="0" dirty="0" err="1">
                <a:solidFill>
                  <a:srgbClr val="000000"/>
                </a:solidFill>
                <a:effectLst/>
                <a:latin typeface="Helvetica Neue"/>
              </a:rPr>
              <a:t>DecisionTreeClassifier</a:t>
            </a:r>
            <a:br>
              <a:rPr lang="en-US" b="0" i="0" dirty="0">
                <a:solidFill>
                  <a:srgbClr val="000000"/>
                </a:solidFill>
                <a:effectLst/>
                <a:latin typeface="Helvetica Neue"/>
              </a:rPr>
            </a:br>
            <a:br>
              <a:rPr lang="en-US" b="0" i="0" dirty="0">
                <a:solidFill>
                  <a:srgbClr val="000000"/>
                </a:solidFill>
                <a:effectLst/>
                <a:latin typeface="Helvetica Neue"/>
              </a:rPr>
            </a:br>
            <a:r>
              <a:rPr lang="en-US" b="0" i="0" dirty="0">
                <a:solidFill>
                  <a:srgbClr val="000000"/>
                </a:solidFill>
                <a:effectLst/>
                <a:latin typeface="Helvetica Neue"/>
              </a:rPr>
              <a:t>Model</a:t>
            </a:r>
            <a:endParaRPr lang="en-US" dirty="0">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extLst>
              <a:ext uri="{FF2B5EF4-FFF2-40B4-BE49-F238E27FC236}">
                <a16:creationId xmlns:a16="http://schemas.microsoft.com/office/drawing/2014/main" id="{3EB19082-20CF-4F36-9910-E1FB08F8E1DE}"/>
              </a:ext>
            </a:extLst>
          </p:cNvPr>
          <p:cNvPicPr>
            <a:picLocks noChangeAspect="1"/>
          </p:cNvPicPr>
          <p:nvPr/>
        </p:nvPicPr>
        <p:blipFill>
          <a:blip r:embed="rId2"/>
          <a:stretch>
            <a:fillRect/>
          </a:stretch>
        </p:blipFill>
        <p:spPr>
          <a:xfrm>
            <a:off x="4577523" y="3608620"/>
            <a:ext cx="7014975" cy="2270350"/>
          </a:xfrm>
          <a:prstGeom prst="rect">
            <a:avLst/>
          </a:prstGeom>
        </p:spPr>
      </p:pic>
    </p:spTree>
    <p:extLst>
      <p:ext uri="{BB962C8B-B14F-4D97-AF65-F5344CB8AC3E}">
        <p14:creationId xmlns:p14="http://schemas.microsoft.com/office/powerpoint/2010/main" val="96857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15">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1">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23" name="Oval 22">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Oval 25">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03F02-9CB7-445A-98ED-2234F5CB3F43}"/>
              </a:ext>
            </a:extLst>
          </p:cNvPr>
          <p:cNvSpPr>
            <a:spLocks noGrp="1"/>
          </p:cNvSpPr>
          <p:nvPr>
            <p:ph type="title"/>
          </p:nvPr>
        </p:nvSpPr>
        <p:spPr>
          <a:xfrm>
            <a:off x="2293653" y="2039452"/>
            <a:ext cx="4079551" cy="2877632"/>
          </a:xfrm>
        </p:spPr>
        <p:txBody>
          <a:bodyPr vert="horz" lIns="91440" tIns="45720" rIns="91440" bIns="45720" rtlCol="0" anchor="b">
            <a:normAutofit/>
          </a:bodyPr>
          <a:lstStyle/>
          <a:p>
            <a:pPr algn="ctr"/>
            <a:r>
              <a:rPr lang="en-US" b="1" i="1" kern="1200" spc="100" baseline="0" dirty="0">
                <a:solidFill>
                  <a:schemeClr val="bg1"/>
                </a:solidFill>
                <a:effectLst/>
                <a:latin typeface="+mj-lt"/>
                <a:ea typeface="+mj-ea"/>
                <a:cs typeface="+mj-cs"/>
              </a:rPr>
              <a:t>What next ?</a:t>
            </a:r>
            <a:br>
              <a:rPr lang="en-US" b="1" i="1" kern="1200" spc="100" baseline="0" dirty="0">
                <a:solidFill>
                  <a:schemeClr val="bg1"/>
                </a:solidFill>
                <a:effectLst/>
                <a:latin typeface="+mj-lt"/>
                <a:ea typeface="+mj-ea"/>
                <a:cs typeface="+mj-cs"/>
              </a:rPr>
            </a:br>
            <a:br>
              <a:rPr lang="en-US" b="0" i="1" kern="1200" spc="100" baseline="0" dirty="0">
                <a:solidFill>
                  <a:schemeClr val="bg1"/>
                </a:solidFill>
                <a:effectLst/>
                <a:latin typeface="+mj-lt"/>
                <a:ea typeface="+mj-ea"/>
                <a:cs typeface="+mj-cs"/>
              </a:rPr>
            </a:br>
            <a:endParaRPr lang="en-US" i="1" kern="1200" spc="100" baseline="0" dirty="0">
              <a:solidFill>
                <a:schemeClr val="bg1"/>
              </a:solidFill>
              <a:latin typeface="+mj-lt"/>
              <a:ea typeface="+mj-ea"/>
              <a:cs typeface="+mj-cs"/>
            </a:endParaRPr>
          </a:p>
        </p:txBody>
      </p:sp>
      <p:grpSp>
        <p:nvGrpSpPr>
          <p:cNvPr id="28" name="Group 27">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29" name="Freeform: Shape 28">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7" name="Graphic 6" descr="Light Bulb and Gear">
            <a:extLst>
              <a:ext uri="{FF2B5EF4-FFF2-40B4-BE49-F238E27FC236}">
                <a16:creationId xmlns:a16="http://schemas.microsoft.com/office/drawing/2014/main" id="{3033FF18-7D3D-4230-8B7C-98C86068AE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32"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4" name="Oval 38">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0">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6" descr="Airplane">
            <a:extLst>
              <a:ext uri="{FF2B5EF4-FFF2-40B4-BE49-F238E27FC236}">
                <a16:creationId xmlns:a16="http://schemas.microsoft.com/office/drawing/2014/main" id="{33734A3E-156B-459B-9428-43B90BA1EB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8092" y="147284"/>
            <a:ext cx="753908" cy="753908"/>
          </a:xfrm>
          <a:prstGeom prst="rect">
            <a:avLst/>
          </a:prstGeom>
        </p:spPr>
      </p:pic>
      <p:pic>
        <p:nvPicPr>
          <p:cNvPr id="5" name="Graphic 4" descr="Luggage with solid fill">
            <a:extLst>
              <a:ext uri="{FF2B5EF4-FFF2-40B4-BE49-F238E27FC236}">
                <a16:creationId xmlns:a16="http://schemas.microsoft.com/office/drawing/2014/main" id="{5FB5DD2E-E10C-48DD-8976-491D62E743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767" y="5792647"/>
            <a:ext cx="914400" cy="914400"/>
          </a:xfrm>
          <a:prstGeom prst="rect">
            <a:avLst/>
          </a:prstGeom>
        </p:spPr>
      </p:pic>
    </p:spTree>
    <p:extLst>
      <p:ext uri="{BB962C8B-B14F-4D97-AF65-F5344CB8AC3E}">
        <p14:creationId xmlns:p14="http://schemas.microsoft.com/office/powerpoint/2010/main" val="131641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4"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Content Placeholder 2">
            <a:extLst>
              <a:ext uri="{FF2B5EF4-FFF2-40B4-BE49-F238E27FC236}">
                <a16:creationId xmlns:a16="http://schemas.microsoft.com/office/drawing/2014/main" id="{25360FA3-2853-465C-ABE1-2D0DC6E9AF70}"/>
              </a:ext>
            </a:extLst>
          </p:cNvPr>
          <p:cNvSpPr>
            <a:spLocks noGrp="1"/>
          </p:cNvSpPr>
          <p:nvPr>
            <p:ph idx="1"/>
          </p:nvPr>
        </p:nvSpPr>
        <p:spPr>
          <a:xfrm>
            <a:off x="1363770" y="3008221"/>
            <a:ext cx="3696501" cy="1217550"/>
          </a:xfrm>
        </p:spPr>
        <p:txBody>
          <a:bodyPr>
            <a:normAutofit/>
          </a:bodyPr>
          <a:lstStyle/>
          <a:p>
            <a:pPr marL="0" indent="0">
              <a:buNone/>
            </a:pPr>
            <a:r>
              <a:rPr lang="en-US" sz="3600" dirty="0">
                <a:solidFill>
                  <a:schemeClr val="bg1"/>
                </a:solidFill>
              </a:rPr>
              <a:t>Thank you</a:t>
            </a:r>
          </a:p>
        </p:txBody>
      </p:sp>
      <p:grpSp>
        <p:nvGrpSpPr>
          <p:cNvPr id="86" name="Group 85">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8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91" name="Freeform: Shape 90">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88"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9" name="Freeform: Shape 88">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2" name="Graphic 6" descr="Airplane">
            <a:extLst>
              <a:ext uri="{FF2B5EF4-FFF2-40B4-BE49-F238E27FC236}">
                <a16:creationId xmlns:a16="http://schemas.microsoft.com/office/drawing/2014/main" id="{C479D54A-3B7F-45E6-B957-D1EB4FDE09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876" y="1820334"/>
            <a:ext cx="3217333" cy="3217333"/>
          </a:xfrm>
          <a:prstGeom prst="rect">
            <a:avLst/>
          </a:prstGeom>
        </p:spPr>
      </p:pic>
      <p:grpSp>
        <p:nvGrpSpPr>
          <p:cNvPr id="94" name="Group 93">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95"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66" name="Freeform: Shape 265">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96"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97" name="Freeform: Shape 96">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404346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177</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Calibri Light</vt:lpstr>
      <vt:lpstr>Helvetica Neue</vt:lpstr>
      <vt:lpstr>Office Theme</vt:lpstr>
      <vt:lpstr>Flight Delay Prediction  </vt:lpstr>
      <vt:lpstr>Goal The goal of this project is to use the 'DecisionTreeClassifier' model from sklearn library to predict the flight delay in January month for US flights, and to know what destination or aircraft that causes more delays </vt:lpstr>
      <vt:lpstr> </vt:lpstr>
      <vt:lpstr>Tools Numpy and Pandas for data manipulation Scikit-learn for modeling pandas profiling and Seaborn for plotting </vt:lpstr>
      <vt:lpstr>Findings </vt:lpstr>
      <vt:lpstr> DecisionTreeClassifier  Model</vt:lpstr>
      <vt:lpstr>What next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 </dc:title>
  <dc:creator>Abdulmajeed Alharbi</dc:creator>
  <cp:lastModifiedBy>ALHARBI, ABDULMAJEED F</cp:lastModifiedBy>
  <cp:revision>3</cp:revision>
  <dcterms:created xsi:type="dcterms:W3CDTF">2021-11-18T04:56:13Z</dcterms:created>
  <dcterms:modified xsi:type="dcterms:W3CDTF">2021-11-18T06:08:16Z</dcterms:modified>
</cp:coreProperties>
</file>