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oud El-Razzaz" userId="f97bd8a54cc7d1d9" providerId="LiveId" clId="{D058C84C-C4AD-4FC2-8BC9-8F81C16EBCF8}"/>
    <pc:docChg chg="undo custSel addSld delSld modSld sldOrd">
      <pc:chgData name="Mahmoud El-Razzaz" userId="f97bd8a54cc7d1d9" providerId="LiveId" clId="{D058C84C-C4AD-4FC2-8BC9-8F81C16EBCF8}" dt="2025-09-14T22:23:03.141" v="470" actId="1076"/>
      <pc:docMkLst>
        <pc:docMk/>
      </pc:docMkLst>
      <pc:sldChg chg="modSp">
        <pc:chgData name="Mahmoud El-Razzaz" userId="f97bd8a54cc7d1d9" providerId="LiveId" clId="{D058C84C-C4AD-4FC2-8BC9-8F81C16EBCF8}" dt="2025-09-14T22:23:03.141" v="470" actId="1076"/>
        <pc:sldMkLst>
          <pc:docMk/>
          <pc:sldMk cId="690175152" sldId="259"/>
        </pc:sldMkLst>
        <pc:spChg chg="mod">
          <ac:chgData name="Mahmoud El-Razzaz" userId="f97bd8a54cc7d1d9" providerId="LiveId" clId="{D058C84C-C4AD-4FC2-8BC9-8F81C16EBCF8}" dt="2025-09-14T22:23:03.141" v="470" actId="1076"/>
          <ac:spMkLst>
            <pc:docMk/>
            <pc:sldMk cId="690175152" sldId="259"/>
            <ac:spMk id="5" creationId="{7B0162B0-7679-29B2-E3D6-A5CC275906D5}"/>
          </ac:spMkLst>
        </pc:spChg>
      </pc:sldChg>
      <pc:sldChg chg="modSp mod">
        <pc:chgData name="Mahmoud El-Razzaz" userId="f97bd8a54cc7d1d9" providerId="LiveId" clId="{D058C84C-C4AD-4FC2-8BC9-8F81C16EBCF8}" dt="2025-09-14T22:15:40.215" v="355" actId="108"/>
        <pc:sldMkLst>
          <pc:docMk/>
          <pc:sldMk cId="811278227" sldId="266"/>
        </pc:sldMkLst>
        <pc:spChg chg="mod">
          <ac:chgData name="Mahmoud El-Razzaz" userId="f97bd8a54cc7d1d9" providerId="LiveId" clId="{D058C84C-C4AD-4FC2-8BC9-8F81C16EBCF8}" dt="2025-09-14T22:15:40.215" v="355" actId="108"/>
          <ac:spMkLst>
            <pc:docMk/>
            <pc:sldMk cId="811278227" sldId="266"/>
            <ac:spMk id="3" creationId="{8C6AF6BB-ED0D-EAD0-CB70-F49493AB2919}"/>
          </ac:spMkLst>
        </pc:spChg>
      </pc:sldChg>
      <pc:sldChg chg="new del">
        <pc:chgData name="Mahmoud El-Razzaz" userId="f97bd8a54cc7d1d9" providerId="LiveId" clId="{D058C84C-C4AD-4FC2-8BC9-8F81C16EBCF8}" dt="2025-09-14T22:18:28.673" v="360" actId="2696"/>
        <pc:sldMkLst>
          <pc:docMk/>
          <pc:sldMk cId="241522431" sldId="267"/>
        </pc:sldMkLst>
      </pc:sldChg>
      <pc:sldChg chg="addSp modSp add mod ord">
        <pc:chgData name="Mahmoud El-Razzaz" userId="f97bd8a54cc7d1d9" providerId="LiveId" clId="{D058C84C-C4AD-4FC2-8BC9-8F81C16EBCF8}" dt="2025-09-14T22:21:51.019" v="468" actId="27636"/>
        <pc:sldMkLst>
          <pc:docMk/>
          <pc:sldMk cId="3326960680" sldId="268"/>
        </pc:sldMkLst>
        <pc:spChg chg="mod">
          <ac:chgData name="Mahmoud El-Razzaz" userId="f97bd8a54cc7d1d9" providerId="LiveId" clId="{D058C84C-C4AD-4FC2-8BC9-8F81C16EBCF8}" dt="2025-09-14T22:21:51.019" v="468" actId="27636"/>
          <ac:spMkLst>
            <pc:docMk/>
            <pc:sldMk cId="3326960680" sldId="268"/>
            <ac:spMk id="2" creationId="{095CA6CD-3552-A027-F8FA-A9837357E3D1}"/>
          </ac:spMkLst>
        </pc:spChg>
        <pc:spChg chg="add mod">
          <ac:chgData name="Mahmoud El-Razzaz" userId="f97bd8a54cc7d1d9" providerId="LiveId" clId="{D058C84C-C4AD-4FC2-8BC9-8F81C16EBCF8}" dt="2025-09-14T22:21:40.952" v="454" actId="14100"/>
          <ac:spMkLst>
            <pc:docMk/>
            <pc:sldMk cId="3326960680" sldId="268"/>
            <ac:spMk id="3" creationId="{6A60FCDF-AF01-CFFC-411F-CA1AE0B2D081}"/>
          </ac:spMkLst>
        </pc:spChg>
        <pc:spChg chg="add mod">
          <ac:chgData name="Mahmoud El-Razzaz" userId="f97bd8a54cc7d1d9" providerId="LiveId" clId="{D058C84C-C4AD-4FC2-8BC9-8F81C16EBCF8}" dt="2025-09-14T22:21:25.857" v="452" actId="1076"/>
          <ac:spMkLst>
            <pc:docMk/>
            <pc:sldMk cId="3326960680" sldId="268"/>
            <ac:spMk id="4" creationId="{53D058F7-9999-C72E-5F01-E3DA028315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B0C5-3238-92FF-C962-B88E22EB4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20292-344C-5EEE-890B-D7A8C3BD3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B187-4183-B08D-BA84-12117CBE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F6A-6854-42C7-93BC-63F7D36CF938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CCD6-49E0-2D48-E056-3CB7FC86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F3F2-A7F4-66E3-96AD-74A77CD0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9752-9B10-4EDF-A669-B26805C3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3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096E-C58E-BD06-0F49-D7C8FBAC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3451-B29F-44E1-4CB8-B47D2F2E7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C353-EB75-A732-E2D2-C2CA4122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F6A-6854-42C7-93BC-63F7D36CF938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BDF8-70BF-5C92-53AA-D5BFAACB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2387-B6C0-B391-8D0C-D018565E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9752-9B10-4EDF-A669-B26805C3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69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65B2D-0581-F7A0-EF87-8D7009422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31CA9-1C5C-6CB4-0869-8AF22C64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A84F-763D-E4DE-2149-80219B8D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F6A-6854-42C7-93BC-63F7D36CF938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185DD-6C1A-4521-AE14-5C8FCF87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EC32-8602-3D31-68CB-3B47FFCD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9752-9B10-4EDF-A669-B26805C3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69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6E6A-08BB-8441-9E67-E918C993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7CEFC-1D27-8FD7-4A96-F3641C6B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1391-D0F4-AD36-AA25-ACA71544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F6A-6854-42C7-93BC-63F7D36CF938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6720-0C84-4305-119D-76E7C59A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4C16-5EBA-4D79-2C41-F2BDC74D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9752-9B10-4EDF-A669-B26805C3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47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395-1736-EA38-EF41-6FDDA2BC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B5DE-F5B9-4770-F8D5-B5DCE2D8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C532-49C6-37FA-E6BC-A45CE4A2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F6A-6854-42C7-93BC-63F7D36CF938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7628-073D-A2A7-49AB-20C021D9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0ADD-5B1F-21BC-EA0B-35D23C0D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9752-9B10-4EDF-A669-B26805C3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8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A597-9519-6D98-8B3B-52B7F68F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7FD6-E1FF-DB35-3339-C7100060C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BDAA3-7963-F23E-E84B-00A3686E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F819D-04CB-9AFA-A428-36B9A44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F6A-6854-42C7-93BC-63F7D36CF938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F9BD1-FCE2-6FFF-08E4-518D796B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7EB4E-79F4-2926-8734-02788FD6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9752-9B10-4EDF-A669-B26805C3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56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61A2-0A5B-40D3-6EC8-6080F433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0BB7A-871C-BF15-F44E-9CB3BF12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2BBE0-1DEC-031F-3633-BCC54825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58E4-82E4-B804-2921-4BEF9AD23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E3CF-DEC0-63EB-2C1C-E25444C9E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0EFAA-B1F2-776D-60FB-DFC481ED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F6A-6854-42C7-93BC-63F7D36CF938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6F495-77F4-6656-DDD2-C3A33CB5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00E65-5B5E-B5E9-0A48-C9935DF8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9752-9B10-4EDF-A669-B26805C3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20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95D2-6364-C79E-7349-6F2295D8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7040C-81C7-2B60-01EA-BB7DA43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F6A-6854-42C7-93BC-63F7D36CF938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094A0-7436-24ED-B55D-67E63086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7F040-F053-7635-6CE4-9AC284A7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9752-9B10-4EDF-A669-B26805C3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0230B-F8DD-8C73-A573-989AC453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F6A-6854-42C7-93BC-63F7D36CF938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C46D3-0B3D-BF3D-6ED3-E834EE56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2AA35-1D82-CDCC-ED9B-12C1FC45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9752-9B10-4EDF-A669-B26805C3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3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E4D3-A09C-3E6D-ECB4-7440B044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6D8-3F8C-E7BE-5F05-7EA6B12C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5A4FF-4180-479C-D49A-6A1445F1C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4F5E-3D12-69CC-B0D7-C4E6D458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F6A-6854-42C7-93BC-63F7D36CF938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E0131-164F-DB02-3847-C56F359A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13BFF-AF73-A13D-3E04-E23643FE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9752-9B10-4EDF-A669-B26805C3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FFF3-D1FA-62DF-9606-869E037C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DD2A0-8356-D507-3C75-BE87C3414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25562-92D7-2870-6CED-6AB27451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A947-FE6D-0CAE-37A9-B6C86785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F6A-6854-42C7-93BC-63F7D36CF938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7FD7A-5838-85B5-6365-435E4C79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CD348-5B83-2964-F102-78CBCD1A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9752-9B10-4EDF-A669-B26805C3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82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968DA-DF49-A01C-2C87-2AD17063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0C58F-63EE-2BE3-6C95-5042E67C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301F5-638B-8E4E-4EC7-5196F7590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EF6A-6854-42C7-93BC-63F7D36CF938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796E-4C19-35B1-270F-ED7C47870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6457D-1964-55DA-4096-A9BAF304E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9752-9B10-4EDF-A669-B26805C3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3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E86E-5D10-38EF-D185-0C550778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25" y="2142835"/>
            <a:ext cx="9144000" cy="1253980"/>
          </a:xfrm>
        </p:spPr>
        <p:txBody>
          <a:bodyPr/>
          <a:lstStyle/>
          <a:p>
            <a:pPr algn="l"/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D779-1676-0081-1CF2-5D1BB6BE6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5" y="3742318"/>
            <a:ext cx="9144000" cy="968230"/>
          </a:xfrm>
        </p:spPr>
        <p:txBody>
          <a:bodyPr/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Mahmoud El-Razzaz</a:t>
            </a: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Updated: September 14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91867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6E15B-A1D9-BD8B-2F83-12FB2E04F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542D-C3CE-6121-D1C3-DEA0E95E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9" y="134276"/>
            <a:ext cx="5179353" cy="956743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E132-A8F0-FD9B-9641-1A62FA89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9" y="1166132"/>
            <a:ext cx="11799609" cy="507922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 Behaviour: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 mostly ride for leisure on weekends and holidays; members ride mainly on weekdays for commuting.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Hours: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 peak around 5 PM (afternoon/evening fun), members peak at 8 AM and 5 PM (commute times).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 Length: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rides dominate — under 10 minutes is the most common, followed by 10–20 minutes.</a:t>
            </a:r>
          </a:p>
          <a:p>
            <a:pPr>
              <a:lnSpc>
                <a:spcPct val="2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Type: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bikes are the most popular choice; electric scooters are rarely used despite availability.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Trends: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modern electric rides are increasingly preferred, and ride patterns reflect lifestyle differences between casual and annual members.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50000"/>
              </a:lnSpc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4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E832-5647-4B1A-F27B-8A8D94B42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DE5F-F1DC-EB3A-F100-50AAAB92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9" y="134276"/>
            <a:ext cx="5179353" cy="95674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F6BB-ED0D-EAD0-CB70-F49493AB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9" y="1166132"/>
            <a:ext cx="11799609" cy="507922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seasonal subscriptions since most of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casual riders are using bikes in summer specially July to September.</a:t>
            </a:r>
          </a:p>
          <a:p>
            <a:pPr>
              <a:lnSpc>
                <a:spcPct val="250000"/>
              </a:lnSpc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Weekend packages: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weekend-only passes or discounted Saturday/Sunday bundles to appeal to tourists and leisure riders.</a:t>
            </a:r>
          </a:p>
          <a:p>
            <a:pPr>
              <a:lnSpc>
                <a:spcPct val="250000"/>
              </a:lnSpc>
            </a:pPr>
            <a:r>
              <a:rPr lang="en-GB" sz="1800" dirty="0"/>
              <a:t>Promote </a:t>
            </a:r>
            <a:r>
              <a:rPr lang="en-GB" sz="1800" b="1" dirty="0"/>
              <a:t>tourist-friendly offers</a:t>
            </a:r>
            <a:r>
              <a:rPr lang="en-GB" sz="1800" dirty="0"/>
              <a:t> near hotels, tourist areas, or via travel apps during peak summer months.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 is needed to know proportion of local casual riders and visitors from other states, that will result in customizing specific membership programs or subscriptions.</a:t>
            </a:r>
          </a:p>
          <a:p>
            <a:pPr>
              <a:lnSpc>
                <a:spcPct val="250000"/>
              </a:lnSpc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7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C5127-39CD-BB8B-0861-C64D99B9B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A6CD-3552-A027-F8FA-A9837357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7" y="23694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17C69-5398-9E95-2DFE-BE9182A32747}"/>
              </a:ext>
            </a:extLst>
          </p:cNvPr>
          <p:cNvCxnSpPr/>
          <p:nvPr/>
        </p:nvCxnSpPr>
        <p:spPr>
          <a:xfrm>
            <a:off x="508001" y="1658647"/>
            <a:ext cx="0" cy="29371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60FCDF-AF01-CFFC-411F-CA1AE0B2D081}"/>
              </a:ext>
            </a:extLst>
          </p:cNvPr>
          <p:cNvSpPr txBox="1"/>
          <p:nvPr/>
        </p:nvSpPr>
        <p:spPr>
          <a:xfrm>
            <a:off x="508001" y="5767754"/>
            <a:ext cx="4704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Project: </a:t>
            </a:r>
            <a:r>
              <a:rPr lang="en-GB" sz="2000" dirty="0" err="1">
                <a:solidFill>
                  <a:schemeClr val="bg1"/>
                </a:solidFill>
              </a:rPr>
              <a:t>Cyclistic</a:t>
            </a:r>
            <a:r>
              <a:rPr lang="en-GB" sz="2000" dirty="0">
                <a:solidFill>
                  <a:schemeClr val="bg1"/>
                </a:solidFill>
              </a:rPr>
              <a:t> Bike-Share Analysis  </a:t>
            </a:r>
          </a:p>
          <a:p>
            <a:r>
              <a:rPr lang="en-GB" sz="2000" dirty="0">
                <a:solidFill>
                  <a:schemeClr val="bg1"/>
                </a:solidFill>
              </a:rPr>
              <a:t>Created by: Mahmoud El-Razzaz  </a:t>
            </a:r>
          </a:p>
          <a:p>
            <a:r>
              <a:rPr lang="en-GB" sz="2000" dirty="0">
                <a:solidFill>
                  <a:schemeClr val="bg1"/>
                </a:solidFill>
              </a:rPr>
              <a:t>Google Data Analytics Certificate Capstone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058F7-9999-C72E-5F01-E3DA0283151E}"/>
              </a:ext>
            </a:extLst>
          </p:cNvPr>
          <p:cNvSpPr txBox="1"/>
          <p:nvPr/>
        </p:nvSpPr>
        <p:spPr>
          <a:xfrm>
            <a:off x="7632507" y="6167864"/>
            <a:ext cx="470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Email: mahmoudhanirazzaz@gmail.com</a:t>
            </a:r>
          </a:p>
          <a:p>
            <a:r>
              <a:rPr lang="en-GB" sz="1400" dirty="0">
                <a:solidFill>
                  <a:schemeClr val="bg1"/>
                </a:solidFill>
              </a:rPr>
              <a:t>LinkedIn: https://www.linkedin.com/in/mahmoudhanirazzaz/</a:t>
            </a:r>
          </a:p>
        </p:txBody>
      </p:sp>
    </p:spTree>
    <p:extLst>
      <p:ext uri="{BB962C8B-B14F-4D97-AF65-F5344CB8AC3E}">
        <p14:creationId xmlns:p14="http://schemas.microsoft.com/office/powerpoint/2010/main" val="332696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0E5B-EC47-AD62-ED8C-26E0401C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9" y="0"/>
            <a:ext cx="10515600" cy="533233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2252-0507-8A26-3BCB-C0AFD82B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(What are we talking about?)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Months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Seasonal trends in ride usage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Days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Daily ride patterns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Hours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Hourly ride patterns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 Length Distribution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How long users ride on average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Type Usage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Popularity of classic vs electric bikes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Summary of insights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Actionable suggestions for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1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1DCC-93D3-5823-FCA6-6938FE97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7" y="23694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we talking about?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24E536-B3D6-1E56-0A77-E4509E7CA1DC}"/>
              </a:ext>
            </a:extLst>
          </p:cNvPr>
          <p:cNvCxnSpPr/>
          <p:nvPr/>
        </p:nvCxnSpPr>
        <p:spPr>
          <a:xfrm>
            <a:off x="508001" y="1658647"/>
            <a:ext cx="0" cy="29371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5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506E-84C0-1128-837D-565C5E71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9" y="859691"/>
            <a:ext cx="10688782" cy="830997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0162B0-7679-29B2-E3D6-A5CC27590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019" y="3515563"/>
            <a:ext cx="10207025" cy="184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Questions Being Answered: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months, days, and hours have the most rides?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Audience / Purpose: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inform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Cylistic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executive team about user behavior and trends.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Scope: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all rides from January to December, across multiple bike types and rider categories.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388C69F-57C1-40C1-8518-95A5B75FF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19" y="1690688"/>
            <a:ext cx="10178473" cy="13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12 months of </a:t>
            </a:r>
            <a:r>
              <a:rPr lang="en-GB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bike-share data to understand how </a:t>
            </a:r>
            <a:r>
              <a:rPr lang="en-GB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 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service differently.</a:t>
            </a:r>
          </a:p>
        </p:txBody>
      </p:sp>
    </p:spTree>
    <p:extLst>
      <p:ext uri="{BB962C8B-B14F-4D97-AF65-F5344CB8AC3E}">
        <p14:creationId xmlns:p14="http://schemas.microsoft.com/office/powerpoint/2010/main" val="69017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A9CD-4E52-8A8B-D97F-77AAD524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60" y="130869"/>
            <a:ext cx="3346659" cy="711069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Months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2F69D-52B8-9D0C-0A10-3FA401D732CF}"/>
              </a:ext>
            </a:extLst>
          </p:cNvPr>
          <p:cNvSpPr txBox="1"/>
          <p:nvPr/>
        </p:nvSpPr>
        <p:spPr>
          <a:xfrm>
            <a:off x="431060" y="4836485"/>
            <a:ext cx="11355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months for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casual riders and members are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July–September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likely due to summer activities and favourable weather.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people ride in the summer months, likely because tourists and casual riders are on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riding for fun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days in summer encourage more outdoor activities, leading to higher bike usage.</a:t>
            </a:r>
          </a:p>
          <a:p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D0DB37-5C41-A28D-4229-C2F78E8A7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0" y="1106423"/>
            <a:ext cx="11355556" cy="3538729"/>
          </a:xfrm>
        </p:spPr>
      </p:pic>
    </p:spTree>
    <p:extLst>
      <p:ext uri="{BB962C8B-B14F-4D97-AF65-F5344CB8AC3E}">
        <p14:creationId xmlns:p14="http://schemas.microsoft.com/office/powerpoint/2010/main" val="272776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339F-7CE7-3503-6417-8563A6A6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9" y="100112"/>
            <a:ext cx="2865921" cy="64584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CD9E-DEA7-B7D0-C4A4-2135F49D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9" y="5034044"/>
            <a:ext cx="11653305" cy="15404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 busiest weekdays are 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reflecting regular commuting patterns.</a:t>
            </a:r>
          </a:p>
          <a:p>
            <a:pPr>
              <a:lnSpc>
                <a:spcPct val="12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 peak on weekends and holidays which is 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Sunday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tourists and leisure users have free time.</a:t>
            </a:r>
          </a:p>
          <a:p>
            <a:pPr marL="0" indent="0">
              <a:lnSpc>
                <a:spcPct val="120000"/>
              </a:lnSpc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7A4F4C-03EC-A609-0C32-1C2D08B5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9" y="978569"/>
            <a:ext cx="11357809" cy="35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3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8AB8A-79E1-09AF-F68E-64FEE5181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F3E4-6683-D401-E526-FCC45AAA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9" y="140537"/>
            <a:ext cx="3003081" cy="618416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0E5B-3A94-330D-F44D-774B2898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9" y="5216924"/>
            <a:ext cx="11357809" cy="10832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/>
              <a:t>Casual riders ride most around 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17:00 or 5 P.M</a:t>
            </a:r>
            <a:r>
              <a:rPr lang="en-GB" sz="1800" dirty="0"/>
              <a:t>; likely because tourists and leisure riders enjoy afternoon trips.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Members peak at 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08:00 or 8 A.M </a:t>
            </a:r>
            <a:r>
              <a:rPr lang="en-GB" sz="1800" dirty="0"/>
              <a:t>and 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17:00 or 5 P.M</a:t>
            </a:r>
            <a:r>
              <a:rPr lang="en-GB" sz="1800" dirty="0"/>
              <a:t>, consistent with commute patterns.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B390C5-1BB0-E68C-B9E1-AE3D1D57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9" y="963148"/>
            <a:ext cx="11357808" cy="41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B184-8918-F8FF-36E2-4FD9A7E68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FC21-C22A-714E-8809-BBE0492A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140537"/>
            <a:ext cx="6148617" cy="714156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Ride Length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54A2-2BE0-B491-DD0D-AF4E1E2EB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5290076"/>
            <a:ext cx="11357809" cy="11747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/>
              <a:t>Most rides are under 10 minutes for both groups, with 10–20 minutes as the second most common.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Short rides dominate because people use bikes for quick trips or errands.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90486-D875-0A17-B0C2-93C57F5F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9" y="854693"/>
            <a:ext cx="11357810" cy="42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6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0CA5E-CC78-ACFD-6C01-FF8BBF430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7E55-E369-8B93-95A0-A1D23219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9" y="140537"/>
            <a:ext cx="3871761" cy="650147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 Type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E39D-729F-0DB4-3FE9-953890F4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5290076"/>
            <a:ext cx="11357809" cy="11747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/>
              <a:t>Electric bikes are the most used for both casual and annual members. 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Overall, electric bikes dominate usage, reflecting a shift toward more convenient and modern transportation options.</a:t>
            </a:r>
            <a:endParaRPr lang="en-GB" sz="1800" b="1" dirty="0"/>
          </a:p>
          <a:p>
            <a:pPr>
              <a:lnSpc>
                <a:spcPct val="120000"/>
              </a:lnSpc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0B3F5-CD35-92DC-15FC-4A3972862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3" y="941832"/>
            <a:ext cx="11380234" cy="419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612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Cyclistic Case Study</vt:lpstr>
      <vt:lpstr>Table of contents</vt:lpstr>
      <vt:lpstr>What are we talking about?</vt:lpstr>
      <vt:lpstr>Objective</vt:lpstr>
      <vt:lpstr>Peak Months</vt:lpstr>
      <vt:lpstr>Peak Days</vt:lpstr>
      <vt:lpstr>Peak Hours</vt:lpstr>
      <vt:lpstr>Ride Length Distribution</vt:lpstr>
      <vt:lpstr>Bike Type Usage</vt:lpstr>
      <vt:lpstr>Key Findings: Summary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El-Razzaz</dc:creator>
  <cp:lastModifiedBy>Mahmoud El-Razzaz</cp:lastModifiedBy>
  <cp:revision>1</cp:revision>
  <dcterms:created xsi:type="dcterms:W3CDTF">2025-09-14T18:41:51Z</dcterms:created>
  <dcterms:modified xsi:type="dcterms:W3CDTF">2025-09-14T22:24:18Z</dcterms:modified>
</cp:coreProperties>
</file>