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Maven Pro" panose="020B0604020202020204" charset="0"/>
      <p:regular r:id="rId21"/>
      <p:bold r:id="rId22"/>
    </p:embeddedFont>
    <p:embeddedFont>
      <p:font typeface="Nunito"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ACCBD9-E8D0-453F-A737-F7914B928AF8}">
  <a:tblStyle styleId="{88ACCBD9-E8D0-453F-A737-F7914B928A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c5113cf94a_0_34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c5113cf94a_0_3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c5113cf94a_0_34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2c5113cf94a_0_3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c5113cf94a_0_34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2c5113cf94a_0_3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c5113cf94a_0_34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c5113cf94a_0_3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c5113cf94a_0_34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2c5113cf94a_0_3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2c5113cf94a_0_3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2c5113cf94a_0_3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2c5113cf94a_0_3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2c5113cf94a_0_3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c5113cf94a_0_35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c5113cf94a_0_35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c5113cf94a_0_35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2c5113cf94a_0_3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c5113cf94a_0_33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c5113cf94a_0_3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c5113cf94a_0_3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c5113cf94a_0_3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c5113cf94a_0_3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c5113cf94a_0_3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c5113cf94a_0_34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c5113cf94a_0_3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c5113cf94a_0_3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c5113cf94a_0_3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c5113cf94a_0_34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c5113cf94a_0_3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c5113cf94a_0_34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c5113cf94a_0_3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c5113cf94a_0_34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2c5113cf94a_0_3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238850" y="610200"/>
            <a:ext cx="8769300" cy="13389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sz="1100" b="0" dirty="0">
                <a:solidFill>
                  <a:srgbClr val="000000"/>
                </a:solidFill>
                <a:latin typeface="Arial"/>
                <a:ea typeface="Arial"/>
                <a:cs typeface="Arial"/>
                <a:sym typeface="Arial"/>
              </a:rPr>
              <a:t>		 	 	 		</a:t>
            </a:r>
            <a:endParaRPr sz="1100" b="0" dirty="0">
              <a:solidFill>
                <a:srgbClr val="000000"/>
              </a:solidFill>
              <a:latin typeface="Arial"/>
              <a:ea typeface="Arial"/>
              <a:cs typeface="Arial"/>
              <a:sym typeface="Arial"/>
            </a:endParaRPr>
          </a:p>
          <a:p>
            <a:pPr marL="0" lvl="0" indent="0" algn="l" rtl="0">
              <a:spcBef>
                <a:spcPts val="0"/>
              </a:spcBef>
              <a:spcAft>
                <a:spcPts val="0"/>
              </a:spcAft>
              <a:buNone/>
            </a:pPr>
            <a:r>
              <a:rPr lang="en" sz="1100" b="0" dirty="0">
                <a:solidFill>
                  <a:srgbClr val="000000"/>
                </a:solidFill>
                <a:latin typeface="Arial"/>
                <a:ea typeface="Arial"/>
                <a:cs typeface="Arial"/>
                <a:sym typeface="Arial"/>
              </a:rPr>
              <a:t>			</a:t>
            </a:r>
            <a:endParaRPr sz="1100" b="0" dirty="0">
              <a:solidFill>
                <a:srgbClr val="000000"/>
              </a:solidFill>
              <a:latin typeface="Arial"/>
              <a:ea typeface="Arial"/>
              <a:cs typeface="Arial"/>
              <a:sym typeface="Arial"/>
            </a:endParaRPr>
          </a:p>
          <a:p>
            <a:pPr marL="0" lvl="0" indent="0" algn="l" rtl="0">
              <a:spcBef>
                <a:spcPts val="0"/>
              </a:spcBef>
              <a:spcAft>
                <a:spcPts val="0"/>
              </a:spcAft>
              <a:buNone/>
            </a:pPr>
            <a:r>
              <a:rPr lang="en" sz="1100" b="0" dirty="0">
                <a:solidFill>
                  <a:srgbClr val="000000"/>
                </a:solidFill>
                <a:latin typeface="Arial"/>
                <a:ea typeface="Arial"/>
                <a:cs typeface="Arial"/>
                <a:sym typeface="Arial"/>
              </a:rPr>
              <a:t>				</a:t>
            </a:r>
            <a:endParaRPr sz="1100" b="0" dirty="0">
              <a:solidFill>
                <a:srgbClr val="000000"/>
              </a:solidFill>
              <a:latin typeface="Arial"/>
              <a:ea typeface="Arial"/>
              <a:cs typeface="Arial"/>
              <a:sym typeface="Arial"/>
            </a:endParaRPr>
          </a:p>
          <a:p>
            <a:pPr marL="0" lvl="0" indent="0" algn="l" rtl="0">
              <a:spcBef>
                <a:spcPts val="0"/>
              </a:spcBef>
              <a:spcAft>
                <a:spcPts val="0"/>
              </a:spcAft>
              <a:buNone/>
            </a:pPr>
            <a:r>
              <a:rPr lang="en" sz="1100" b="0" dirty="0">
                <a:solidFill>
                  <a:srgbClr val="000000"/>
                </a:solidFill>
                <a:latin typeface="Arial"/>
                <a:ea typeface="Arial"/>
                <a:cs typeface="Arial"/>
                <a:sym typeface="Arial"/>
              </a:rPr>
              <a:t>					</a:t>
            </a:r>
            <a:endParaRPr sz="1100" b="0" dirty="0">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 sz="3511" dirty="0">
                <a:solidFill>
                  <a:srgbClr val="000000"/>
                </a:solidFill>
                <a:latin typeface="Times New Roman"/>
                <a:ea typeface="Times New Roman"/>
                <a:cs typeface="Times New Roman"/>
                <a:sym typeface="Times New Roman"/>
              </a:rPr>
              <a:t>Investigating Tools for Web Data Harvesting </a:t>
            </a:r>
            <a:endParaRPr sz="3511"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2400" dirty="0">
                <a:solidFill>
                  <a:srgbClr val="000000"/>
                </a:solidFill>
                <a:latin typeface="Times New Roman"/>
                <a:ea typeface="Times New Roman"/>
                <a:cs typeface="Times New Roman"/>
                <a:sym typeface="Times New Roman"/>
              </a:rPr>
              <a:t>CSE 573 - Semantic Web Mining — Group 13</a:t>
            </a:r>
            <a:endParaRPr sz="2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b="0" dirty="0">
                <a:solidFill>
                  <a:srgbClr val="000000"/>
                </a:solidFill>
                <a:latin typeface="Arial"/>
                <a:ea typeface="Arial"/>
                <a:cs typeface="Arial"/>
                <a:sym typeface="Arial"/>
              </a:rPr>
              <a:t>				</a:t>
            </a:r>
            <a:endParaRPr sz="1100" b="0" dirty="0">
              <a:solidFill>
                <a:srgbClr val="000000"/>
              </a:solidFill>
              <a:latin typeface="Arial"/>
              <a:ea typeface="Arial"/>
              <a:cs typeface="Arial"/>
              <a:sym typeface="Arial"/>
            </a:endParaRPr>
          </a:p>
          <a:p>
            <a:pPr marL="0" lvl="0" indent="0" algn="l" rtl="0">
              <a:spcBef>
                <a:spcPts val="0"/>
              </a:spcBef>
              <a:spcAft>
                <a:spcPts val="0"/>
              </a:spcAft>
              <a:buNone/>
            </a:pPr>
            <a:r>
              <a:rPr lang="en" sz="1100" b="0" dirty="0">
                <a:solidFill>
                  <a:srgbClr val="000000"/>
                </a:solidFill>
                <a:latin typeface="Arial"/>
                <a:ea typeface="Arial"/>
                <a:cs typeface="Arial"/>
                <a:sym typeface="Arial"/>
              </a:rPr>
              <a:t>			</a:t>
            </a:r>
            <a:endParaRPr sz="1100" b="0" dirty="0">
              <a:solidFill>
                <a:srgbClr val="000000"/>
              </a:solidFill>
              <a:latin typeface="Arial"/>
              <a:ea typeface="Arial"/>
              <a:cs typeface="Arial"/>
              <a:sym typeface="Arial"/>
            </a:endParaRPr>
          </a:p>
          <a:p>
            <a:pPr marL="0" lvl="0" indent="0" algn="l" rtl="0">
              <a:spcBef>
                <a:spcPts val="0"/>
              </a:spcBef>
              <a:spcAft>
                <a:spcPts val="0"/>
              </a:spcAft>
              <a:buNone/>
            </a:pPr>
            <a:r>
              <a:rPr lang="en" sz="1100" b="0" dirty="0">
                <a:solidFill>
                  <a:srgbClr val="000000"/>
                </a:solidFill>
                <a:latin typeface="Arial"/>
                <a:ea typeface="Arial"/>
                <a:cs typeface="Arial"/>
                <a:sym typeface="Arial"/>
              </a:rPr>
              <a:t>		</a:t>
            </a:r>
            <a:endParaRPr sz="1100" b="0" dirty="0">
              <a:solidFill>
                <a:srgbClr val="000000"/>
              </a:solidFill>
              <a:latin typeface="Arial"/>
              <a:ea typeface="Arial"/>
              <a:cs typeface="Arial"/>
              <a:sym typeface="Arial"/>
            </a:endParaRPr>
          </a:p>
          <a:p>
            <a:pPr marL="0" lvl="0" indent="0" algn="l" rtl="0">
              <a:spcBef>
                <a:spcPts val="0"/>
              </a:spcBef>
              <a:spcAft>
                <a:spcPts val="0"/>
              </a:spcAft>
              <a:buNone/>
            </a:pPr>
            <a:endParaRPr dirty="0"/>
          </a:p>
        </p:txBody>
      </p:sp>
      <p:sp>
        <p:nvSpPr>
          <p:cNvPr id="278" name="Google Shape;278;p13"/>
          <p:cNvSpPr txBox="1">
            <a:spLocks noGrp="1"/>
          </p:cNvSpPr>
          <p:nvPr>
            <p:ph type="subTitle" idx="1"/>
          </p:nvPr>
        </p:nvSpPr>
        <p:spPr>
          <a:xfrm>
            <a:off x="187350" y="2834405"/>
            <a:ext cx="8769300" cy="455468"/>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800" b="1" dirty="0">
                <a:solidFill>
                  <a:srgbClr val="000000"/>
                </a:solidFill>
                <a:latin typeface="Times New Roman"/>
                <a:ea typeface="Times New Roman"/>
                <a:cs typeface="Times New Roman"/>
                <a:sym typeface="Times New Roman"/>
              </a:rPr>
              <a:t>Group Members:</a:t>
            </a:r>
            <a:endParaRPr sz="1800" b="1" dirty="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dirty="0">
              <a:solidFill>
                <a:srgbClr val="000000"/>
              </a:solidFill>
              <a:latin typeface="Times New Roman"/>
              <a:ea typeface="Times New Roman"/>
              <a:cs typeface="Times New Roman"/>
              <a:sym typeface="Times New Roman"/>
            </a:endParaRPr>
          </a:p>
        </p:txBody>
      </p:sp>
      <p:sp>
        <p:nvSpPr>
          <p:cNvPr id="2" name="Google Shape;278;p13">
            <a:extLst>
              <a:ext uri="{FF2B5EF4-FFF2-40B4-BE49-F238E27FC236}">
                <a16:creationId xmlns:a16="http://schemas.microsoft.com/office/drawing/2014/main" id="{44314677-BF63-4109-3518-D0F16CCAE7B3}"/>
              </a:ext>
            </a:extLst>
          </p:cNvPr>
          <p:cNvSpPr txBox="1">
            <a:spLocks/>
          </p:cNvSpPr>
          <p:nvPr/>
        </p:nvSpPr>
        <p:spPr>
          <a:xfrm>
            <a:off x="1470241" y="3399436"/>
            <a:ext cx="1465259" cy="630982"/>
          </a:xfrm>
          <a:prstGeom prst="rect">
            <a:avLst/>
          </a:prstGeom>
          <a:noFill/>
          <a:ln>
            <a:noFill/>
          </a:ln>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1pPr>
            <a:lvl2pPr marL="914400" marR="0" lvl="1"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2pPr>
            <a:lvl3pPr marL="1371600" marR="0" lvl="2"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3pPr>
            <a:lvl4pPr marL="1828800" marR="0" lvl="3"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4pPr>
            <a:lvl5pPr marL="2286000" marR="0" lvl="4"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5pPr>
            <a:lvl6pPr marL="2743200" marR="0" lvl="5"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6pPr>
            <a:lvl7pPr marL="3200400" marR="0" lvl="6"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7pPr>
            <a:lvl8pPr marL="3657600" marR="0" lvl="7"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8pPr>
            <a:lvl9pPr marL="4114800" marR="0" lvl="8"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9pPr>
          </a:lstStyle>
          <a:p>
            <a:pPr marL="0" indent="0"/>
            <a:r>
              <a:rPr lang="fi-FI" sz="1600" dirty="0"/>
              <a:t>Sai Chinnu Yelike 1225513328 syelike@asu.edu</a:t>
            </a:r>
            <a:endParaRPr lang="en-US" sz="1300" dirty="0"/>
          </a:p>
        </p:txBody>
      </p:sp>
      <p:sp>
        <p:nvSpPr>
          <p:cNvPr id="3" name="Google Shape;278;p13">
            <a:extLst>
              <a:ext uri="{FF2B5EF4-FFF2-40B4-BE49-F238E27FC236}">
                <a16:creationId xmlns:a16="http://schemas.microsoft.com/office/drawing/2014/main" id="{80BCEDEA-3414-ACC3-39A6-ECED5E6FAB5D}"/>
              </a:ext>
            </a:extLst>
          </p:cNvPr>
          <p:cNvSpPr txBox="1">
            <a:spLocks/>
          </p:cNvSpPr>
          <p:nvPr/>
        </p:nvSpPr>
        <p:spPr>
          <a:xfrm>
            <a:off x="3367486" y="3399436"/>
            <a:ext cx="1465259" cy="630982"/>
          </a:xfrm>
          <a:prstGeom prst="rect">
            <a:avLst/>
          </a:prstGeom>
          <a:noFill/>
          <a:ln>
            <a:noFill/>
          </a:ln>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1pPr>
            <a:lvl2pPr marL="914400" marR="0" lvl="1"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2pPr>
            <a:lvl3pPr marL="1371600" marR="0" lvl="2"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3pPr>
            <a:lvl4pPr marL="1828800" marR="0" lvl="3"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4pPr>
            <a:lvl5pPr marL="2286000" marR="0" lvl="4"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5pPr>
            <a:lvl6pPr marL="2743200" marR="0" lvl="5"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6pPr>
            <a:lvl7pPr marL="3200400" marR="0" lvl="6"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7pPr>
            <a:lvl8pPr marL="3657600" marR="0" lvl="7"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8pPr>
            <a:lvl9pPr marL="4114800" marR="0" lvl="8"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9pPr>
          </a:lstStyle>
          <a:p>
            <a:pPr marL="0" indent="0"/>
            <a:r>
              <a:rPr lang="sv-SE" dirty="0"/>
              <a:t>Jyotsna Sathi 1229579782 jsathi@asu.edu</a:t>
            </a:r>
            <a:endParaRPr lang="en-US" sz="1300" dirty="0"/>
          </a:p>
        </p:txBody>
      </p:sp>
      <p:sp>
        <p:nvSpPr>
          <p:cNvPr id="4" name="Google Shape;278;p13">
            <a:extLst>
              <a:ext uri="{FF2B5EF4-FFF2-40B4-BE49-F238E27FC236}">
                <a16:creationId xmlns:a16="http://schemas.microsoft.com/office/drawing/2014/main" id="{F9FEDB0E-961A-0BB3-AC4A-5381E6BC5840}"/>
              </a:ext>
            </a:extLst>
          </p:cNvPr>
          <p:cNvSpPr txBox="1">
            <a:spLocks/>
          </p:cNvSpPr>
          <p:nvPr/>
        </p:nvSpPr>
        <p:spPr>
          <a:xfrm>
            <a:off x="5264731" y="3399436"/>
            <a:ext cx="1883388" cy="6309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1pPr>
            <a:lvl2pPr marL="914400" marR="0" lvl="1"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2pPr>
            <a:lvl3pPr marL="1371600" marR="0" lvl="2"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3pPr>
            <a:lvl4pPr marL="1828800" marR="0" lvl="3"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4pPr>
            <a:lvl5pPr marL="2286000" marR="0" lvl="4"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5pPr>
            <a:lvl6pPr marL="2743200" marR="0" lvl="5"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6pPr>
            <a:lvl7pPr marL="3200400" marR="0" lvl="6"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7pPr>
            <a:lvl8pPr marL="3657600" marR="0" lvl="7"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8pPr>
            <a:lvl9pPr marL="4114800" marR="0" lvl="8"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9pPr>
          </a:lstStyle>
          <a:p>
            <a:pPr marL="0" indent="0"/>
            <a:r>
              <a:rPr lang="fi-FI" sz="1200" dirty="0"/>
              <a:t>Naveen Reddy Nallamilli 1225685799 nnallami@asu.edu</a:t>
            </a:r>
            <a:endParaRPr lang="en-US" sz="1200" dirty="0"/>
          </a:p>
        </p:txBody>
      </p:sp>
      <p:sp>
        <p:nvSpPr>
          <p:cNvPr id="5" name="Google Shape;278;p13">
            <a:extLst>
              <a:ext uri="{FF2B5EF4-FFF2-40B4-BE49-F238E27FC236}">
                <a16:creationId xmlns:a16="http://schemas.microsoft.com/office/drawing/2014/main" id="{A47AFD81-BA64-6E85-76CD-1975603EE3C5}"/>
              </a:ext>
            </a:extLst>
          </p:cNvPr>
          <p:cNvSpPr txBox="1">
            <a:spLocks/>
          </p:cNvSpPr>
          <p:nvPr/>
        </p:nvSpPr>
        <p:spPr>
          <a:xfrm>
            <a:off x="5264731" y="4165648"/>
            <a:ext cx="2259954" cy="6309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1pPr>
            <a:lvl2pPr marL="914400" marR="0" lvl="1"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2pPr>
            <a:lvl3pPr marL="1371600" marR="0" lvl="2"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3pPr>
            <a:lvl4pPr marL="1828800" marR="0" lvl="3"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4pPr>
            <a:lvl5pPr marL="2286000" marR="0" lvl="4"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5pPr>
            <a:lvl6pPr marL="2743200" marR="0" lvl="5"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6pPr>
            <a:lvl7pPr marL="3200400" marR="0" lvl="6"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7pPr>
            <a:lvl8pPr marL="3657600" marR="0" lvl="7"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8pPr>
            <a:lvl9pPr marL="4114800" marR="0" lvl="8"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9pPr>
          </a:lstStyle>
          <a:p>
            <a:pPr marL="0" indent="0"/>
            <a:r>
              <a:rPr lang="en-US" sz="1200" dirty="0"/>
              <a:t>Bhargav Siva Chandraprakash 1229580549 bchand13@asu.edu</a:t>
            </a:r>
          </a:p>
        </p:txBody>
      </p:sp>
      <p:sp>
        <p:nvSpPr>
          <p:cNvPr id="6" name="Google Shape;278;p13">
            <a:extLst>
              <a:ext uri="{FF2B5EF4-FFF2-40B4-BE49-F238E27FC236}">
                <a16:creationId xmlns:a16="http://schemas.microsoft.com/office/drawing/2014/main" id="{8A6D1ADA-3BD9-96A4-13BF-E1D88142A59E}"/>
              </a:ext>
            </a:extLst>
          </p:cNvPr>
          <p:cNvSpPr txBox="1">
            <a:spLocks/>
          </p:cNvSpPr>
          <p:nvPr/>
        </p:nvSpPr>
        <p:spPr>
          <a:xfrm>
            <a:off x="1470241" y="4171714"/>
            <a:ext cx="1619461" cy="630982"/>
          </a:xfrm>
          <a:prstGeom prst="rect">
            <a:avLst/>
          </a:prstGeom>
          <a:noFill/>
          <a:ln>
            <a:noFill/>
          </a:ln>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1pPr>
            <a:lvl2pPr marL="914400" marR="0" lvl="1"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2pPr>
            <a:lvl3pPr marL="1371600" marR="0" lvl="2"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3pPr>
            <a:lvl4pPr marL="1828800" marR="0" lvl="3"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4pPr>
            <a:lvl5pPr marL="2286000" marR="0" lvl="4"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5pPr>
            <a:lvl6pPr marL="2743200" marR="0" lvl="5"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6pPr>
            <a:lvl7pPr marL="3200400" marR="0" lvl="6"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7pPr>
            <a:lvl8pPr marL="3657600" marR="0" lvl="7"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8pPr>
            <a:lvl9pPr marL="4114800" marR="0" lvl="8"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9pPr>
          </a:lstStyle>
          <a:p>
            <a:pPr marL="0" indent="0"/>
            <a:r>
              <a:rPr lang="en-US" dirty="0"/>
              <a:t>Manideep Meda 1225704415 mmeda2@asu.edu</a:t>
            </a:r>
            <a:endParaRPr lang="en-US" sz="1300" dirty="0"/>
          </a:p>
        </p:txBody>
      </p:sp>
      <p:sp>
        <p:nvSpPr>
          <p:cNvPr id="7" name="Google Shape;278;p13">
            <a:extLst>
              <a:ext uri="{FF2B5EF4-FFF2-40B4-BE49-F238E27FC236}">
                <a16:creationId xmlns:a16="http://schemas.microsoft.com/office/drawing/2014/main" id="{9225DBBA-C57F-C0F3-549D-392CB546F87A}"/>
              </a:ext>
            </a:extLst>
          </p:cNvPr>
          <p:cNvSpPr txBox="1">
            <a:spLocks/>
          </p:cNvSpPr>
          <p:nvPr/>
        </p:nvSpPr>
        <p:spPr>
          <a:xfrm>
            <a:off x="3367486" y="4164039"/>
            <a:ext cx="1674741" cy="6309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1pPr>
            <a:lvl2pPr marL="914400" marR="0" lvl="1"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2pPr>
            <a:lvl3pPr marL="1371600" marR="0" lvl="2"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3pPr>
            <a:lvl4pPr marL="1828800" marR="0" lvl="3"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4pPr>
            <a:lvl5pPr marL="2286000" marR="0" lvl="4"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5pPr>
            <a:lvl6pPr marL="2743200" marR="0" lvl="5"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6pPr>
            <a:lvl7pPr marL="3200400" marR="0" lvl="6"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7pPr>
            <a:lvl8pPr marL="3657600" marR="0" lvl="7"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8pPr>
            <a:lvl9pPr marL="4114800" marR="0" lvl="8"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9pPr>
          </a:lstStyle>
          <a:p>
            <a:pPr marL="0" indent="0"/>
            <a:r>
              <a:rPr lang="en-US" sz="1200" dirty="0" err="1"/>
              <a:t>Manogna</a:t>
            </a:r>
            <a:r>
              <a:rPr lang="en-US" sz="1200" dirty="0"/>
              <a:t> </a:t>
            </a:r>
            <a:r>
              <a:rPr lang="en-US" sz="1200" dirty="0" err="1"/>
              <a:t>Pagadala</a:t>
            </a:r>
            <a:r>
              <a:rPr lang="en-US" sz="1200" dirty="0"/>
              <a:t> 1224798575 mpagada1@asu.edu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2"/>
          <p:cNvSpPr txBox="1">
            <a:spLocks noGrp="1"/>
          </p:cNvSpPr>
          <p:nvPr>
            <p:ph type="title"/>
          </p:nvPr>
        </p:nvSpPr>
        <p:spPr>
          <a:xfrm>
            <a:off x="1125100" y="751325"/>
            <a:ext cx="7030500" cy="559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Twitter Data Using Selenium</a:t>
            </a:r>
            <a:endParaRPr>
              <a:solidFill>
                <a:srgbClr val="000000"/>
              </a:solidFill>
              <a:latin typeface="Times New Roman"/>
              <a:ea typeface="Times New Roman"/>
              <a:cs typeface="Times New Roman"/>
              <a:sym typeface="Times New Roman"/>
            </a:endParaRPr>
          </a:p>
        </p:txBody>
      </p:sp>
      <p:sp>
        <p:nvSpPr>
          <p:cNvPr id="334" name="Google Shape;334;p2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35" name="Google Shape;335;p22"/>
          <p:cNvPicPr preferRelativeResize="0"/>
          <p:nvPr/>
        </p:nvPicPr>
        <p:blipFill>
          <a:blip r:embed="rId3">
            <a:alphaModFix/>
          </a:blip>
          <a:stretch>
            <a:fillRect/>
          </a:stretch>
        </p:blipFill>
        <p:spPr>
          <a:xfrm>
            <a:off x="397275" y="1416925"/>
            <a:ext cx="8486149" cy="3578401"/>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3"/>
          <p:cNvSpPr txBox="1">
            <a:spLocks noGrp="1"/>
          </p:cNvSpPr>
          <p:nvPr>
            <p:ph type="title"/>
          </p:nvPr>
        </p:nvSpPr>
        <p:spPr>
          <a:xfrm>
            <a:off x="1133075" y="736025"/>
            <a:ext cx="7030500" cy="563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Pros and Cons of Using Selenium Tool</a:t>
            </a:r>
            <a:endParaRPr>
              <a:solidFill>
                <a:srgbClr val="000000"/>
              </a:solidFill>
              <a:latin typeface="Times New Roman"/>
              <a:ea typeface="Times New Roman"/>
              <a:cs typeface="Times New Roman"/>
              <a:sym typeface="Times New Roman"/>
            </a:endParaRPr>
          </a:p>
        </p:txBody>
      </p:sp>
      <p:sp>
        <p:nvSpPr>
          <p:cNvPr id="341" name="Google Shape;341;p23"/>
          <p:cNvSpPr txBox="1">
            <a:spLocks noGrp="1"/>
          </p:cNvSpPr>
          <p:nvPr>
            <p:ph type="body" idx="1"/>
          </p:nvPr>
        </p:nvSpPr>
        <p:spPr>
          <a:xfrm>
            <a:off x="1133075" y="1299125"/>
            <a:ext cx="7787100" cy="353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rgbClr val="000000"/>
                </a:solidFill>
                <a:latin typeface="Times New Roman"/>
                <a:ea typeface="Times New Roman"/>
                <a:cs typeface="Times New Roman"/>
                <a:sym typeface="Times New Roman"/>
              </a:rPr>
              <a:t>Pros:</a:t>
            </a:r>
            <a:endParaRPr sz="1400" b="1">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Selenium is open-source and benefits from regular updates and community contributions.</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It provides libraries for various programming languages like Java, C#, and Python.</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This tool is compatible with many browsers, is not limited by platform, and supports a wide range of plugins for enhanced functionality.</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Seamless integration with other software like Maven, TestNG, and Jenkins is possible.</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It supports multiple operating systems, including Android.</a:t>
            </a:r>
            <a:endParaRPr sz="1400">
              <a:solidFill>
                <a:srgbClr val="000000"/>
              </a:solidFill>
              <a:latin typeface="Times New Roman"/>
              <a:ea typeface="Times New Roman"/>
              <a:cs typeface="Times New Roman"/>
              <a:sym typeface="Times New Roman"/>
            </a:endParaRPr>
          </a:p>
          <a:p>
            <a:pPr marL="457200" lvl="0" indent="0" algn="l" rtl="0">
              <a:spcBef>
                <a:spcPts val="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sz="1400" b="1">
                <a:solidFill>
                  <a:srgbClr val="000000"/>
                </a:solidFill>
                <a:latin typeface="Times New Roman"/>
                <a:ea typeface="Times New Roman"/>
                <a:cs typeface="Times New Roman"/>
                <a:sym typeface="Times New Roman"/>
              </a:rPr>
              <a:t>Cons:</a:t>
            </a:r>
            <a:endParaRPr sz="1400" b="1">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Its capabilities are limited to web applications, excluding Windows-based applications.</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Scraping with Selenium may be slower compared to other tools.</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It lacks an inherent feature for comparing images.</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Operating in a browser, it can create significant network traffic, which might affect its performance.</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4"/>
          <p:cNvSpPr txBox="1">
            <a:spLocks noGrp="1"/>
          </p:cNvSpPr>
          <p:nvPr>
            <p:ph type="title"/>
          </p:nvPr>
        </p:nvSpPr>
        <p:spPr>
          <a:xfrm>
            <a:off x="1124075" y="724400"/>
            <a:ext cx="4352400" cy="5988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2200">
                <a:solidFill>
                  <a:srgbClr val="000000"/>
                </a:solidFill>
                <a:latin typeface="Times New Roman"/>
                <a:ea typeface="Times New Roman"/>
                <a:cs typeface="Times New Roman"/>
                <a:sym typeface="Times New Roman"/>
              </a:rPr>
              <a:t>Octoparse Architecture</a:t>
            </a:r>
            <a:endParaRPr>
              <a:solidFill>
                <a:srgbClr val="000000"/>
              </a:solidFill>
              <a:latin typeface="Times New Roman"/>
              <a:ea typeface="Times New Roman"/>
              <a:cs typeface="Times New Roman"/>
              <a:sym typeface="Times New Roman"/>
            </a:endParaRPr>
          </a:p>
        </p:txBody>
      </p:sp>
      <p:sp>
        <p:nvSpPr>
          <p:cNvPr id="347" name="Google Shape;347;p24"/>
          <p:cNvSpPr txBox="1">
            <a:spLocks noGrp="1"/>
          </p:cNvSpPr>
          <p:nvPr>
            <p:ph type="body" idx="1"/>
          </p:nvPr>
        </p:nvSpPr>
        <p:spPr>
          <a:xfrm>
            <a:off x="462300" y="1323200"/>
            <a:ext cx="5355600" cy="3248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Octoparse is a desktop-based web scraping tool that allows users to extract data from websites without coding.</a:t>
            </a:r>
            <a:endParaRPr sz="1200">
              <a:solidFill>
                <a:srgbClr val="000000"/>
              </a:solidFill>
              <a:latin typeface="Times New Roman"/>
              <a:ea typeface="Times New Roman"/>
              <a:cs typeface="Times New Roman"/>
              <a:sym typeface="Times New Roman"/>
            </a:endParaRPr>
          </a:p>
          <a:p>
            <a:pPr marL="457200" lvl="0" indent="-304800" algn="l"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It has a built-in browser that can simulate human-like behavior, allowing users to interact with web pages and extract data more efficiently.</a:t>
            </a:r>
            <a:endParaRPr sz="1200">
              <a:solidFill>
                <a:srgbClr val="000000"/>
              </a:solidFill>
              <a:latin typeface="Times New Roman"/>
              <a:ea typeface="Times New Roman"/>
              <a:cs typeface="Times New Roman"/>
              <a:sym typeface="Times New Roman"/>
            </a:endParaRPr>
          </a:p>
          <a:p>
            <a:pPr marL="457200" lvl="0" indent="-304800" algn="l"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Octoparse uses a visual point-and-click interface to create scraping workflows, which can be easily customized and scaled up to extract large amounts of data.</a:t>
            </a:r>
            <a:endParaRPr sz="1200">
              <a:solidFill>
                <a:srgbClr val="000000"/>
              </a:solidFill>
              <a:latin typeface="Times New Roman"/>
              <a:ea typeface="Times New Roman"/>
              <a:cs typeface="Times New Roman"/>
              <a:sym typeface="Times New Roman"/>
            </a:endParaRPr>
          </a:p>
          <a:p>
            <a:pPr marL="457200" lvl="0" indent="-304800" algn="l"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 software is built on a modular architecture, with separate modules for task scheduling, data extraction, data storage, and data export.</a:t>
            </a:r>
            <a:endParaRPr sz="1200">
              <a:solidFill>
                <a:srgbClr val="000000"/>
              </a:solidFill>
              <a:latin typeface="Times New Roman"/>
              <a:ea typeface="Times New Roman"/>
              <a:cs typeface="Times New Roman"/>
              <a:sym typeface="Times New Roman"/>
            </a:endParaRPr>
          </a:p>
          <a:p>
            <a:pPr marL="457200" lvl="0" indent="-304800" algn="l"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Octoparse supports multiple data export formats, including Excel, CSV, HTML, and JSON.</a:t>
            </a:r>
            <a:endParaRPr sz="1200">
              <a:solidFill>
                <a:srgbClr val="000000"/>
              </a:solidFill>
              <a:latin typeface="Times New Roman"/>
              <a:ea typeface="Times New Roman"/>
              <a:cs typeface="Times New Roman"/>
              <a:sym typeface="Times New Roman"/>
            </a:endParaRPr>
          </a:p>
          <a:p>
            <a:pPr marL="457200" lvl="0" indent="-304800" algn="l"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Overall, Octoparse architecture is designed for ease of use and scalability, making it a popular choice for non-technical users who want to extract data from websites without writing code.</a:t>
            </a:r>
            <a:endParaRPr sz="12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sz="1200">
              <a:solidFill>
                <a:srgbClr val="000000"/>
              </a:solidFill>
              <a:latin typeface="Times New Roman"/>
              <a:ea typeface="Times New Roman"/>
              <a:cs typeface="Times New Roman"/>
              <a:sym typeface="Times New Roman"/>
            </a:endParaRPr>
          </a:p>
        </p:txBody>
      </p:sp>
      <p:pic>
        <p:nvPicPr>
          <p:cNvPr id="348" name="Google Shape;348;p24"/>
          <p:cNvPicPr preferRelativeResize="0"/>
          <p:nvPr/>
        </p:nvPicPr>
        <p:blipFill>
          <a:blip r:embed="rId3">
            <a:alphaModFix/>
          </a:blip>
          <a:stretch>
            <a:fillRect/>
          </a:stretch>
        </p:blipFill>
        <p:spPr>
          <a:xfrm>
            <a:off x="6527775" y="1290813"/>
            <a:ext cx="1581500" cy="2561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5"/>
          <p:cNvSpPr txBox="1">
            <a:spLocks noGrp="1"/>
          </p:cNvSpPr>
          <p:nvPr>
            <p:ph type="title"/>
          </p:nvPr>
        </p:nvSpPr>
        <p:spPr>
          <a:xfrm>
            <a:off x="1133050" y="798925"/>
            <a:ext cx="7030500" cy="484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Amazon Data using Octoparse</a:t>
            </a:r>
            <a:endParaRPr>
              <a:solidFill>
                <a:srgbClr val="000000"/>
              </a:solidFill>
              <a:latin typeface="Times New Roman"/>
              <a:ea typeface="Times New Roman"/>
              <a:cs typeface="Times New Roman"/>
              <a:sym typeface="Times New Roman"/>
            </a:endParaRPr>
          </a:p>
        </p:txBody>
      </p:sp>
      <p:sp>
        <p:nvSpPr>
          <p:cNvPr id="354" name="Google Shape;354;p2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55" name="Google Shape;355;p25"/>
          <p:cNvPicPr preferRelativeResize="0"/>
          <p:nvPr/>
        </p:nvPicPr>
        <p:blipFill>
          <a:blip r:embed="rId3">
            <a:alphaModFix/>
          </a:blip>
          <a:stretch>
            <a:fillRect/>
          </a:stretch>
        </p:blipFill>
        <p:spPr>
          <a:xfrm>
            <a:off x="542200" y="1356050"/>
            <a:ext cx="8059602" cy="36302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6"/>
          <p:cNvSpPr txBox="1">
            <a:spLocks noGrp="1"/>
          </p:cNvSpPr>
          <p:nvPr>
            <p:ph type="title"/>
          </p:nvPr>
        </p:nvSpPr>
        <p:spPr>
          <a:xfrm>
            <a:off x="1115100" y="736025"/>
            <a:ext cx="7030500" cy="601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Pros and Cons of Using Octoparse Tool</a:t>
            </a:r>
            <a:endParaRPr>
              <a:solidFill>
                <a:srgbClr val="000000"/>
              </a:solidFill>
              <a:latin typeface="Times New Roman"/>
              <a:ea typeface="Times New Roman"/>
              <a:cs typeface="Times New Roman"/>
              <a:sym typeface="Times New Roman"/>
            </a:endParaRPr>
          </a:p>
        </p:txBody>
      </p:sp>
      <p:sp>
        <p:nvSpPr>
          <p:cNvPr id="361" name="Google Shape;361;p26"/>
          <p:cNvSpPr txBox="1">
            <a:spLocks noGrp="1"/>
          </p:cNvSpPr>
          <p:nvPr>
            <p:ph type="body" idx="1"/>
          </p:nvPr>
        </p:nvSpPr>
        <p:spPr>
          <a:xfrm>
            <a:off x="1115100" y="1405975"/>
            <a:ext cx="7030500" cy="2942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r>
              <a:rPr lang="en" sz="1425" b="1">
                <a:solidFill>
                  <a:srgbClr val="000000"/>
                </a:solidFill>
                <a:latin typeface="Times New Roman"/>
                <a:ea typeface="Times New Roman"/>
                <a:cs typeface="Times New Roman"/>
                <a:sym typeface="Times New Roman"/>
              </a:rPr>
              <a:t>Pros:</a:t>
            </a:r>
            <a:endParaRPr sz="1425" b="1">
              <a:solidFill>
                <a:srgbClr val="000000"/>
              </a:solidFill>
              <a:latin typeface="Times New Roman"/>
              <a:ea typeface="Times New Roman"/>
              <a:cs typeface="Times New Roman"/>
              <a:sym typeface="Times New Roman"/>
            </a:endParaRPr>
          </a:p>
          <a:p>
            <a:pPr marL="457200" lvl="0" indent="-319087" algn="l" rtl="0">
              <a:lnSpc>
                <a:spcPct val="95000"/>
              </a:lnSpc>
              <a:spcBef>
                <a:spcPts val="0"/>
              </a:spcBef>
              <a:spcAft>
                <a:spcPts val="0"/>
              </a:spcAft>
              <a:buClr>
                <a:srgbClr val="000000"/>
              </a:buClr>
              <a:buSzPts val="1425"/>
              <a:buFont typeface="Times New Roman"/>
              <a:buChar char="●"/>
            </a:pPr>
            <a:r>
              <a:rPr lang="en" sz="1425">
                <a:solidFill>
                  <a:srgbClr val="000000"/>
                </a:solidFill>
                <a:latin typeface="Times New Roman"/>
                <a:ea typeface="Times New Roman"/>
                <a:cs typeface="Times New Roman"/>
                <a:sym typeface="Times New Roman"/>
              </a:rPr>
              <a:t>Intuitive and straightforward interface for users.</a:t>
            </a:r>
            <a:endParaRPr sz="1425">
              <a:solidFill>
                <a:srgbClr val="000000"/>
              </a:solidFill>
              <a:latin typeface="Times New Roman"/>
              <a:ea typeface="Times New Roman"/>
              <a:cs typeface="Times New Roman"/>
              <a:sym typeface="Times New Roman"/>
            </a:endParaRPr>
          </a:p>
          <a:p>
            <a:pPr marL="457200" lvl="0" indent="-319087" algn="l" rtl="0">
              <a:lnSpc>
                <a:spcPct val="95000"/>
              </a:lnSpc>
              <a:spcBef>
                <a:spcPts val="0"/>
              </a:spcBef>
              <a:spcAft>
                <a:spcPts val="0"/>
              </a:spcAft>
              <a:buClr>
                <a:srgbClr val="000000"/>
              </a:buClr>
              <a:buSzPts val="1425"/>
              <a:buFont typeface="Times New Roman"/>
              <a:buChar char="●"/>
            </a:pPr>
            <a:r>
              <a:rPr lang="en" sz="1425">
                <a:solidFill>
                  <a:srgbClr val="000000"/>
                </a:solidFill>
                <a:latin typeface="Times New Roman"/>
                <a:ea typeface="Times New Roman"/>
                <a:cs typeface="Times New Roman"/>
                <a:sym typeface="Times New Roman"/>
              </a:rPr>
              <a:t>Works across a wide range of websites and data sources.</a:t>
            </a:r>
            <a:endParaRPr sz="1425">
              <a:solidFill>
                <a:srgbClr val="000000"/>
              </a:solidFill>
              <a:latin typeface="Times New Roman"/>
              <a:ea typeface="Times New Roman"/>
              <a:cs typeface="Times New Roman"/>
              <a:sym typeface="Times New Roman"/>
            </a:endParaRPr>
          </a:p>
          <a:p>
            <a:pPr marL="457200" lvl="0" indent="-319087" algn="l" rtl="0">
              <a:lnSpc>
                <a:spcPct val="95000"/>
              </a:lnSpc>
              <a:spcBef>
                <a:spcPts val="0"/>
              </a:spcBef>
              <a:spcAft>
                <a:spcPts val="0"/>
              </a:spcAft>
              <a:buClr>
                <a:srgbClr val="000000"/>
              </a:buClr>
              <a:buSzPts val="1425"/>
              <a:buFont typeface="Times New Roman"/>
              <a:buChar char="●"/>
            </a:pPr>
            <a:r>
              <a:rPr lang="en" sz="1425">
                <a:solidFill>
                  <a:srgbClr val="000000"/>
                </a:solidFill>
                <a:latin typeface="Times New Roman"/>
                <a:ea typeface="Times New Roman"/>
                <a:cs typeface="Times New Roman"/>
                <a:sym typeface="Times New Roman"/>
              </a:rPr>
              <a:t>Offers both cloud-based and local desktop solutions.</a:t>
            </a:r>
            <a:endParaRPr sz="1425">
              <a:solidFill>
                <a:srgbClr val="000000"/>
              </a:solidFill>
              <a:latin typeface="Times New Roman"/>
              <a:ea typeface="Times New Roman"/>
              <a:cs typeface="Times New Roman"/>
              <a:sym typeface="Times New Roman"/>
            </a:endParaRPr>
          </a:p>
          <a:p>
            <a:pPr marL="457200" lvl="0" indent="-319087" algn="l" rtl="0">
              <a:lnSpc>
                <a:spcPct val="95000"/>
              </a:lnSpc>
              <a:spcBef>
                <a:spcPts val="0"/>
              </a:spcBef>
              <a:spcAft>
                <a:spcPts val="0"/>
              </a:spcAft>
              <a:buClr>
                <a:srgbClr val="000000"/>
              </a:buClr>
              <a:buSzPts val="1425"/>
              <a:buFont typeface="Times New Roman"/>
              <a:buChar char="●"/>
            </a:pPr>
            <a:r>
              <a:rPr lang="en" sz="1425">
                <a:solidFill>
                  <a:srgbClr val="000000"/>
                </a:solidFill>
                <a:latin typeface="Times New Roman"/>
                <a:ea typeface="Times New Roman"/>
                <a:cs typeface="Times New Roman"/>
                <a:sym typeface="Times New Roman"/>
              </a:rPr>
              <a:t>Features an automatic scheduler for setting up scraping tasks.</a:t>
            </a:r>
            <a:endParaRPr sz="1425">
              <a:solidFill>
                <a:srgbClr val="000000"/>
              </a:solidFill>
              <a:latin typeface="Times New Roman"/>
              <a:ea typeface="Times New Roman"/>
              <a:cs typeface="Times New Roman"/>
              <a:sym typeface="Times New Roman"/>
            </a:endParaRPr>
          </a:p>
          <a:p>
            <a:pPr marL="457200" lvl="0" indent="-319087" algn="l" rtl="0">
              <a:lnSpc>
                <a:spcPct val="95000"/>
              </a:lnSpc>
              <a:spcBef>
                <a:spcPts val="0"/>
              </a:spcBef>
              <a:spcAft>
                <a:spcPts val="0"/>
              </a:spcAft>
              <a:buClr>
                <a:srgbClr val="000000"/>
              </a:buClr>
              <a:buSzPts val="1425"/>
              <a:buFont typeface="Times New Roman"/>
              <a:buChar char="●"/>
            </a:pPr>
            <a:r>
              <a:rPr lang="en" sz="1425">
                <a:solidFill>
                  <a:srgbClr val="000000"/>
                </a:solidFill>
                <a:latin typeface="Times New Roman"/>
                <a:ea typeface="Times New Roman"/>
                <a:cs typeface="Times New Roman"/>
                <a:sym typeface="Times New Roman"/>
              </a:rPr>
              <a:t>Includes a point-and-click feature for non-programmers to set up scrapes.</a:t>
            </a:r>
            <a:endParaRPr sz="1425">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275"/>
              <a:buNone/>
            </a:pPr>
            <a:endParaRPr sz="1425">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275"/>
              <a:buNone/>
            </a:pPr>
            <a:r>
              <a:rPr lang="en" sz="1425" b="1">
                <a:solidFill>
                  <a:srgbClr val="000000"/>
                </a:solidFill>
                <a:latin typeface="Times New Roman"/>
                <a:ea typeface="Times New Roman"/>
                <a:cs typeface="Times New Roman"/>
                <a:sym typeface="Times New Roman"/>
              </a:rPr>
              <a:t>Cons:</a:t>
            </a:r>
            <a:endParaRPr sz="1425" b="1">
              <a:solidFill>
                <a:srgbClr val="000000"/>
              </a:solidFill>
              <a:latin typeface="Times New Roman"/>
              <a:ea typeface="Times New Roman"/>
              <a:cs typeface="Times New Roman"/>
              <a:sym typeface="Times New Roman"/>
            </a:endParaRPr>
          </a:p>
          <a:p>
            <a:pPr marL="457200" lvl="0" indent="-319087" algn="l" rtl="0">
              <a:lnSpc>
                <a:spcPct val="95000"/>
              </a:lnSpc>
              <a:spcBef>
                <a:spcPts val="0"/>
              </a:spcBef>
              <a:spcAft>
                <a:spcPts val="0"/>
              </a:spcAft>
              <a:buClr>
                <a:srgbClr val="000000"/>
              </a:buClr>
              <a:buSzPts val="1425"/>
              <a:buFont typeface="Times New Roman"/>
              <a:buChar char="●"/>
            </a:pPr>
            <a:r>
              <a:rPr lang="en" sz="1425">
                <a:solidFill>
                  <a:srgbClr val="000000"/>
                </a:solidFill>
                <a:latin typeface="Times New Roman"/>
                <a:ea typeface="Times New Roman"/>
                <a:cs typeface="Times New Roman"/>
                <a:sym typeface="Times New Roman"/>
              </a:rPr>
              <a:t>Customization possibilities are less extensive than those of alternative tools.</a:t>
            </a:r>
            <a:endParaRPr sz="1425">
              <a:solidFill>
                <a:srgbClr val="000000"/>
              </a:solidFill>
              <a:latin typeface="Times New Roman"/>
              <a:ea typeface="Times New Roman"/>
              <a:cs typeface="Times New Roman"/>
              <a:sym typeface="Times New Roman"/>
            </a:endParaRPr>
          </a:p>
          <a:p>
            <a:pPr marL="457200" lvl="0" indent="-319087" algn="l" rtl="0">
              <a:lnSpc>
                <a:spcPct val="95000"/>
              </a:lnSpc>
              <a:spcBef>
                <a:spcPts val="0"/>
              </a:spcBef>
              <a:spcAft>
                <a:spcPts val="0"/>
              </a:spcAft>
              <a:buClr>
                <a:srgbClr val="000000"/>
              </a:buClr>
              <a:buSzPts val="1425"/>
              <a:buFont typeface="Times New Roman"/>
              <a:buChar char="●"/>
            </a:pPr>
            <a:r>
              <a:rPr lang="en" sz="1425">
                <a:solidFill>
                  <a:srgbClr val="000000"/>
                </a:solidFill>
                <a:latin typeface="Times New Roman"/>
                <a:ea typeface="Times New Roman"/>
                <a:cs typeface="Times New Roman"/>
                <a:sym typeface="Times New Roman"/>
              </a:rPr>
              <a:t>Not ideal for intricate web scraping projects.</a:t>
            </a:r>
            <a:endParaRPr sz="1425">
              <a:solidFill>
                <a:srgbClr val="000000"/>
              </a:solidFill>
              <a:latin typeface="Times New Roman"/>
              <a:ea typeface="Times New Roman"/>
              <a:cs typeface="Times New Roman"/>
              <a:sym typeface="Times New Roman"/>
            </a:endParaRPr>
          </a:p>
          <a:p>
            <a:pPr marL="457200" lvl="0" indent="-319087" algn="l" rtl="0">
              <a:lnSpc>
                <a:spcPct val="95000"/>
              </a:lnSpc>
              <a:spcBef>
                <a:spcPts val="0"/>
              </a:spcBef>
              <a:spcAft>
                <a:spcPts val="0"/>
              </a:spcAft>
              <a:buClr>
                <a:srgbClr val="000000"/>
              </a:buClr>
              <a:buSzPts val="1425"/>
              <a:buFont typeface="Times New Roman"/>
              <a:buChar char="●"/>
            </a:pPr>
            <a:r>
              <a:rPr lang="en" sz="1425">
                <a:solidFill>
                  <a:srgbClr val="000000"/>
                </a:solidFill>
                <a:latin typeface="Times New Roman"/>
                <a:ea typeface="Times New Roman"/>
                <a:cs typeface="Times New Roman"/>
                <a:sym typeface="Times New Roman"/>
              </a:rPr>
              <a:t>Has restricted capabilities in processing JavaScript-rendered content.</a:t>
            </a:r>
            <a:endParaRPr sz="1425">
              <a:solidFill>
                <a:srgbClr val="000000"/>
              </a:solidFill>
              <a:latin typeface="Times New Roman"/>
              <a:ea typeface="Times New Roman"/>
              <a:cs typeface="Times New Roman"/>
              <a:sym typeface="Times New Roman"/>
            </a:endParaRPr>
          </a:p>
          <a:p>
            <a:pPr marL="457200" lvl="0" indent="-319087" algn="l" rtl="0">
              <a:lnSpc>
                <a:spcPct val="95000"/>
              </a:lnSpc>
              <a:spcBef>
                <a:spcPts val="0"/>
              </a:spcBef>
              <a:spcAft>
                <a:spcPts val="0"/>
              </a:spcAft>
              <a:buClr>
                <a:srgbClr val="000000"/>
              </a:buClr>
              <a:buSzPts val="1425"/>
              <a:buFont typeface="Times New Roman"/>
              <a:buChar char="●"/>
            </a:pPr>
            <a:r>
              <a:rPr lang="en" sz="1425">
                <a:solidFill>
                  <a:srgbClr val="000000"/>
                </a:solidFill>
                <a:latin typeface="Times New Roman"/>
                <a:ea typeface="Times New Roman"/>
                <a:cs typeface="Times New Roman"/>
                <a:sym typeface="Times New Roman"/>
              </a:rPr>
              <a:t>Performance may lag with extensive data scraping jobs.</a:t>
            </a:r>
            <a:endParaRPr sz="1425">
              <a:solidFill>
                <a:srgbClr val="000000"/>
              </a:solidFill>
              <a:latin typeface="Times New Roman"/>
              <a:ea typeface="Times New Roman"/>
              <a:cs typeface="Times New Roman"/>
              <a:sym typeface="Times New Roman"/>
            </a:endParaRPr>
          </a:p>
          <a:p>
            <a:pPr marL="457200" lvl="0" indent="-319087" algn="l" rtl="0">
              <a:lnSpc>
                <a:spcPct val="95000"/>
              </a:lnSpc>
              <a:spcBef>
                <a:spcPts val="0"/>
              </a:spcBef>
              <a:spcAft>
                <a:spcPts val="0"/>
              </a:spcAft>
              <a:buClr>
                <a:srgbClr val="000000"/>
              </a:buClr>
              <a:buSzPts val="1425"/>
              <a:buFont typeface="Times New Roman"/>
              <a:buChar char="●"/>
            </a:pPr>
            <a:r>
              <a:rPr lang="en" sz="1425">
                <a:solidFill>
                  <a:srgbClr val="000000"/>
                </a:solidFill>
                <a:latin typeface="Times New Roman"/>
                <a:ea typeface="Times New Roman"/>
                <a:cs typeface="Times New Roman"/>
                <a:sym typeface="Times New Roman"/>
              </a:rPr>
              <a:t>Supports a limited variety of data export formats.</a:t>
            </a:r>
            <a:endParaRPr sz="1425">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7"/>
          <p:cNvSpPr txBox="1">
            <a:spLocks noGrp="1"/>
          </p:cNvSpPr>
          <p:nvPr>
            <p:ph type="title"/>
          </p:nvPr>
        </p:nvSpPr>
        <p:spPr>
          <a:xfrm>
            <a:off x="71925" y="1503800"/>
            <a:ext cx="2412300" cy="16344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Comparative Analysis of Web Scraping Tools:</a:t>
            </a:r>
            <a:endParaRPr>
              <a:solidFill>
                <a:srgbClr val="000000"/>
              </a:solidFill>
              <a:latin typeface="Times New Roman"/>
              <a:ea typeface="Times New Roman"/>
              <a:cs typeface="Times New Roman"/>
              <a:sym typeface="Times New Roman"/>
            </a:endParaRPr>
          </a:p>
        </p:txBody>
      </p:sp>
      <p:graphicFrame>
        <p:nvGraphicFramePr>
          <p:cNvPr id="367" name="Google Shape;367;p27"/>
          <p:cNvGraphicFramePr/>
          <p:nvPr/>
        </p:nvGraphicFramePr>
        <p:xfrm>
          <a:off x="2484225" y="309825"/>
          <a:ext cx="6484225" cy="4345745"/>
        </p:xfrm>
        <a:graphic>
          <a:graphicData uri="http://schemas.openxmlformats.org/drawingml/2006/table">
            <a:tbl>
              <a:tblPr>
                <a:noFill/>
                <a:tableStyleId>{88ACCBD9-E8D0-453F-A737-F7914B928AF8}</a:tableStyleId>
              </a:tblPr>
              <a:tblGrid>
                <a:gridCol w="2571300">
                  <a:extLst>
                    <a:ext uri="{9D8B030D-6E8A-4147-A177-3AD203B41FA5}">
                      <a16:colId xmlns:a16="http://schemas.microsoft.com/office/drawing/2014/main" val="20000"/>
                    </a:ext>
                  </a:extLst>
                </a:gridCol>
                <a:gridCol w="1457075">
                  <a:extLst>
                    <a:ext uri="{9D8B030D-6E8A-4147-A177-3AD203B41FA5}">
                      <a16:colId xmlns:a16="http://schemas.microsoft.com/office/drawing/2014/main" val="20001"/>
                    </a:ext>
                  </a:extLst>
                </a:gridCol>
                <a:gridCol w="1187475">
                  <a:extLst>
                    <a:ext uri="{9D8B030D-6E8A-4147-A177-3AD203B41FA5}">
                      <a16:colId xmlns:a16="http://schemas.microsoft.com/office/drawing/2014/main" val="20002"/>
                    </a:ext>
                  </a:extLst>
                </a:gridCol>
                <a:gridCol w="1268375">
                  <a:extLst>
                    <a:ext uri="{9D8B030D-6E8A-4147-A177-3AD203B41FA5}">
                      <a16:colId xmlns:a16="http://schemas.microsoft.com/office/drawing/2014/main" val="20003"/>
                    </a:ext>
                  </a:extLst>
                </a:gridCol>
              </a:tblGrid>
              <a:tr h="378550">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Features</a:t>
                      </a:r>
                      <a:endParaRPr b="1">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B7B7B7"/>
                    </a:solidFill>
                  </a:tcPr>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Beautifulsoup</a:t>
                      </a:r>
                      <a:endParaRPr b="1">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B7B7B7"/>
                    </a:solidFill>
                  </a:tcPr>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Octoparse</a:t>
                      </a:r>
                      <a:endParaRPr b="1">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B7B7B7"/>
                    </a:solidFill>
                  </a:tcPr>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Selenium</a:t>
                      </a:r>
                      <a:endParaRPr b="1">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B7B7B7"/>
                    </a:solidFill>
                  </a:tcPr>
                </a:tc>
                <a:extLst>
                  <a:ext uri="{0D108BD9-81ED-4DB2-BD59-A6C34878D82A}">
                    <a16:rowId xmlns:a16="http://schemas.microsoft.com/office/drawing/2014/main" val="10000"/>
                  </a:ext>
                </a:extLst>
              </a:tr>
              <a:tr h="378550">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Browser automation</a:t>
                      </a:r>
                      <a:endParaRPr sz="1200">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No</a:t>
                      </a:r>
                      <a:endParaRPr sz="1200">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Yes</a:t>
                      </a:r>
                      <a:endParaRPr sz="1200">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Yes</a:t>
                      </a:r>
                      <a:endParaRPr sz="1200">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78550">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Multiple browser support</a:t>
                      </a:r>
                      <a:endParaRPr sz="1200">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No</a:t>
                      </a:r>
                      <a:endParaRPr sz="1200">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Yes</a:t>
                      </a:r>
                      <a:endParaRPr sz="1200" b="1">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Yes</a:t>
                      </a:r>
                      <a:endParaRPr sz="1200">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04250">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Supports JavaScript</a:t>
                      </a:r>
                      <a:endParaRPr sz="1200">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No</a:t>
                      </a:r>
                      <a:endParaRPr sz="1200">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Yes</a:t>
                      </a:r>
                      <a:endParaRPr sz="1200">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Yes</a:t>
                      </a:r>
                      <a:endParaRPr sz="1200">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78550">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Scalability</a:t>
                      </a:r>
                      <a:endParaRPr sz="1200">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Good</a:t>
                      </a:r>
                      <a:endParaRPr sz="1200">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Moderate</a:t>
                      </a:r>
                      <a:endParaRPr sz="1200">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Excellent</a:t>
                      </a:r>
                      <a:endParaRPr sz="1200">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78550">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Speed</a:t>
                      </a:r>
                      <a:endParaRPr sz="1200">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Fast</a:t>
                      </a:r>
                      <a:endParaRPr sz="1200">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Slow</a:t>
                      </a:r>
                      <a:endParaRPr sz="1200">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Fast</a:t>
                      </a:r>
                      <a:endParaRPr sz="1200">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541975">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Supports multiple programming languages</a:t>
                      </a:r>
                      <a:endParaRPr sz="1200">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No</a:t>
                      </a:r>
                      <a:endParaRPr sz="1200">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Yes</a:t>
                      </a:r>
                      <a:endParaRPr sz="1200">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Yes</a:t>
                      </a:r>
                      <a:endParaRPr sz="1200">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78550">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Provides API</a:t>
                      </a:r>
                      <a:endParaRPr sz="1200">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Yes</a:t>
                      </a:r>
                      <a:endParaRPr sz="1200">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Yes</a:t>
                      </a:r>
                      <a:endParaRPr sz="1200">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Yes</a:t>
                      </a:r>
                      <a:endParaRPr sz="1200">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67975">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Support for XPath selectors</a:t>
                      </a:r>
                      <a:endParaRPr sz="1200">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Yes</a:t>
                      </a:r>
                      <a:endParaRPr sz="1200">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Yes</a:t>
                      </a:r>
                      <a:endParaRPr sz="1200">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Yes</a:t>
                      </a:r>
                      <a:endParaRPr sz="1200">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367975">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Data extraction capabilities</a:t>
                      </a:r>
                      <a:endParaRPr sz="1200">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Yes</a:t>
                      </a:r>
                      <a:endParaRPr sz="1200">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Yes</a:t>
                      </a:r>
                      <a:endParaRPr sz="1200">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Yes</a:t>
                      </a:r>
                      <a:endParaRPr sz="1200">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367975">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GUI for non-coders</a:t>
                      </a:r>
                      <a:endParaRPr sz="1200">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Yes</a:t>
                      </a:r>
                      <a:endParaRPr sz="1200">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No</a:t>
                      </a:r>
                      <a:endParaRPr sz="1200">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Yes</a:t>
                      </a:r>
                      <a:endParaRPr sz="1200">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8"/>
          <p:cNvSpPr txBox="1">
            <a:spLocks noGrp="1"/>
          </p:cNvSpPr>
          <p:nvPr>
            <p:ph type="title"/>
          </p:nvPr>
        </p:nvSpPr>
        <p:spPr>
          <a:xfrm>
            <a:off x="329150" y="1498800"/>
            <a:ext cx="1530900" cy="84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220">
                <a:solidFill>
                  <a:srgbClr val="000000"/>
                </a:solidFill>
                <a:latin typeface="Times New Roman"/>
                <a:ea typeface="Times New Roman"/>
                <a:cs typeface="Times New Roman"/>
                <a:sym typeface="Times New Roman"/>
              </a:rPr>
              <a:t>PROJECT </a:t>
            </a:r>
            <a:endParaRPr sz="2220">
              <a:solidFill>
                <a:srgbClr val="000000"/>
              </a:solidFill>
              <a:latin typeface="Times New Roman"/>
              <a:ea typeface="Times New Roman"/>
              <a:cs typeface="Times New Roman"/>
              <a:sym typeface="Times New Roman"/>
            </a:endParaRPr>
          </a:p>
          <a:p>
            <a:pPr marL="0" lvl="0" indent="0" algn="l" rtl="0">
              <a:spcBef>
                <a:spcPts val="0"/>
              </a:spcBef>
              <a:spcAft>
                <a:spcPts val="0"/>
              </a:spcAft>
              <a:buSzPts val="990"/>
              <a:buNone/>
            </a:pPr>
            <a:r>
              <a:rPr lang="en" sz="2220">
                <a:solidFill>
                  <a:srgbClr val="000000"/>
                </a:solidFill>
                <a:latin typeface="Times New Roman"/>
                <a:ea typeface="Times New Roman"/>
                <a:cs typeface="Times New Roman"/>
                <a:sym typeface="Times New Roman"/>
              </a:rPr>
              <a:t>PLAN:</a:t>
            </a:r>
            <a:endParaRPr sz="2220">
              <a:solidFill>
                <a:srgbClr val="000000"/>
              </a:solidFill>
              <a:latin typeface="Times New Roman"/>
              <a:ea typeface="Times New Roman"/>
              <a:cs typeface="Times New Roman"/>
              <a:sym typeface="Times New Roman"/>
            </a:endParaRPr>
          </a:p>
        </p:txBody>
      </p:sp>
      <p:graphicFrame>
        <p:nvGraphicFramePr>
          <p:cNvPr id="373" name="Google Shape;373;p28"/>
          <p:cNvGraphicFramePr/>
          <p:nvPr/>
        </p:nvGraphicFramePr>
        <p:xfrm>
          <a:off x="1860050" y="370250"/>
          <a:ext cx="6924100" cy="4571670"/>
        </p:xfrm>
        <a:graphic>
          <a:graphicData uri="http://schemas.openxmlformats.org/drawingml/2006/table">
            <a:tbl>
              <a:tblPr>
                <a:noFill/>
                <a:tableStyleId>{88ACCBD9-E8D0-453F-A737-F7914B928AF8}</a:tableStyleId>
              </a:tblPr>
              <a:tblGrid>
                <a:gridCol w="922300">
                  <a:extLst>
                    <a:ext uri="{9D8B030D-6E8A-4147-A177-3AD203B41FA5}">
                      <a16:colId xmlns:a16="http://schemas.microsoft.com/office/drawing/2014/main" val="20000"/>
                    </a:ext>
                  </a:extLst>
                </a:gridCol>
                <a:gridCol w="2539750">
                  <a:extLst>
                    <a:ext uri="{9D8B030D-6E8A-4147-A177-3AD203B41FA5}">
                      <a16:colId xmlns:a16="http://schemas.microsoft.com/office/drawing/2014/main" val="20001"/>
                    </a:ext>
                  </a:extLst>
                </a:gridCol>
                <a:gridCol w="2135375">
                  <a:extLst>
                    <a:ext uri="{9D8B030D-6E8A-4147-A177-3AD203B41FA5}">
                      <a16:colId xmlns:a16="http://schemas.microsoft.com/office/drawing/2014/main" val="20002"/>
                    </a:ext>
                  </a:extLst>
                </a:gridCol>
                <a:gridCol w="1326675">
                  <a:extLst>
                    <a:ext uri="{9D8B030D-6E8A-4147-A177-3AD203B41FA5}">
                      <a16:colId xmlns:a16="http://schemas.microsoft.com/office/drawing/2014/main" val="20003"/>
                    </a:ext>
                  </a:extLst>
                </a:gridCol>
              </a:tblGrid>
              <a:tr h="348175">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Tasks</a:t>
                      </a:r>
                      <a:endParaRPr b="1">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B7B7B7"/>
                    </a:solidFill>
                  </a:tcPr>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Task Description</a:t>
                      </a:r>
                      <a:endParaRPr b="1">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B7B7B7"/>
                    </a:solidFill>
                  </a:tcPr>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Assigned To</a:t>
                      </a:r>
                      <a:endParaRPr b="1">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B7B7B7"/>
                    </a:solidFill>
                  </a:tcPr>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Completion Date</a:t>
                      </a:r>
                      <a:endParaRPr b="1">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B7B7B7"/>
                    </a:solidFill>
                  </a:tcPr>
                </a:tc>
                <a:extLst>
                  <a:ext uri="{0D108BD9-81ED-4DB2-BD59-A6C34878D82A}">
                    <a16:rowId xmlns:a16="http://schemas.microsoft.com/office/drawing/2014/main" val="10000"/>
                  </a:ext>
                </a:extLst>
              </a:tr>
              <a:tr h="382500">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Choice of Project Topic</a:t>
                      </a:r>
                      <a:endParaRPr>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Entire Team </a:t>
                      </a:r>
                      <a:endParaRPr>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01/11/2024</a:t>
                      </a:r>
                      <a:endParaRPr>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48175">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2</a:t>
                      </a:r>
                      <a:endParaRPr>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Exploration of Data Sources </a:t>
                      </a:r>
                      <a:endParaRPr>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Entire Team </a:t>
                      </a:r>
                      <a:endParaRPr>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01/15/2024</a:t>
                      </a:r>
                      <a:endParaRPr>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48175">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3</a:t>
                      </a:r>
                      <a:endParaRPr>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Drafting of Project Plan</a:t>
                      </a:r>
                      <a:endParaRPr>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Entire Team </a:t>
                      </a:r>
                      <a:endParaRPr>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02/26/2024</a:t>
                      </a:r>
                      <a:endParaRPr>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48175">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4</a:t>
                      </a:r>
                      <a:endParaRPr>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Analysis of BeautifulSoup </a:t>
                      </a:r>
                      <a:endParaRPr>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Sai Chinnu</a:t>
                      </a:r>
                      <a:endParaRPr>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03/15/2024</a:t>
                      </a:r>
                      <a:endParaRPr>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48175">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5</a:t>
                      </a:r>
                      <a:endParaRPr>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Examination of Selenium</a:t>
                      </a:r>
                      <a:endParaRPr>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Manogna</a:t>
                      </a:r>
                      <a:endParaRPr>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03/15/2024</a:t>
                      </a:r>
                      <a:endParaRPr>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48175">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6</a:t>
                      </a:r>
                      <a:endParaRPr>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Review of OctoParse</a:t>
                      </a:r>
                      <a:endParaRPr>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Bhargav, Jyotsna</a:t>
                      </a:r>
                      <a:endParaRPr>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03/15/2024</a:t>
                      </a:r>
                      <a:endParaRPr>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48175">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7</a:t>
                      </a:r>
                      <a:endParaRPr>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Investigation of Scrapy </a:t>
                      </a:r>
                      <a:endParaRPr>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Manideep, Naveen</a:t>
                      </a:r>
                      <a:endParaRPr>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03/15/2024</a:t>
                      </a:r>
                      <a:endParaRPr>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48175">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8</a:t>
                      </a:r>
                      <a:endParaRPr>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Compilation and Assessment </a:t>
                      </a:r>
                      <a:endParaRPr>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Entire Team </a:t>
                      </a:r>
                      <a:endParaRPr>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03/20/2024</a:t>
                      </a:r>
                      <a:endParaRPr>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348175">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9</a:t>
                      </a:r>
                      <a:endParaRPr>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Project Demo</a:t>
                      </a:r>
                      <a:endParaRPr>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Entire Team </a:t>
                      </a:r>
                      <a:endParaRPr>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04/24/2024</a:t>
                      </a:r>
                      <a:endParaRPr>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348175">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10</a:t>
                      </a:r>
                      <a:endParaRPr>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Final Report Submission</a:t>
                      </a:r>
                      <a:endParaRPr>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Entire Team </a:t>
                      </a:r>
                      <a:endParaRPr>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05/01/2024</a:t>
                      </a:r>
                      <a:endParaRPr>
                        <a:latin typeface="Times New Roman"/>
                        <a:ea typeface="Times New Roman"/>
                        <a:cs typeface="Times New Roman"/>
                        <a:sym typeface="Times New Roman"/>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9"/>
          <p:cNvSpPr txBox="1">
            <a:spLocks noGrp="1"/>
          </p:cNvSpPr>
          <p:nvPr>
            <p:ph type="title"/>
          </p:nvPr>
        </p:nvSpPr>
        <p:spPr>
          <a:xfrm>
            <a:off x="1124100" y="793925"/>
            <a:ext cx="7030500" cy="503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379" name="Google Shape;379;p29"/>
          <p:cNvSpPr txBox="1">
            <a:spLocks noGrp="1"/>
          </p:cNvSpPr>
          <p:nvPr>
            <p:ph type="body" idx="1"/>
          </p:nvPr>
        </p:nvSpPr>
        <p:spPr>
          <a:xfrm>
            <a:off x="1124100" y="1300950"/>
            <a:ext cx="7556400" cy="3680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5"/>
              <a:buNone/>
            </a:pPr>
            <a:r>
              <a:rPr lang="en" sz="1025">
                <a:solidFill>
                  <a:srgbClr val="000000"/>
                </a:solidFill>
                <a:latin typeface="Times New Roman"/>
                <a:ea typeface="Times New Roman"/>
                <a:cs typeface="Times New Roman"/>
                <a:sym typeface="Times New Roman"/>
              </a:rPr>
              <a:t>[1] T. Johnson and P. Kumar, “Advancements in Web Scraping Techniques or Data Extraction,” in Proceedings of the 5th International Conference on Data Mining and Database Management, 2018, pp. 105-110.</a:t>
            </a:r>
            <a:endParaRPr sz="1025">
              <a:solidFill>
                <a:srgbClr val="000000"/>
              </a:solidFill>
              <a:latin typeface="Times New Roman"/>
              <a:ea typeface="Times New Roman"/>
              <a:cs typeface="Times New Roman"/>
              <a:sym typeface="Times New Roman"/>
            </a:endParaRPr>
          </a:p>
          <a:p>
            <a:pPr marL="0" lvl="0" indent="0" algn="l" rtl="0">
              <a:lnSpc>
                <a:spcPct val="100000"/>
              </a:lnSpc>
              <a:spcBef>
                <a:spcPts val="1200"/>
              </a:spcBef>
              <a:spcAft>
                <a:spcPts val="0"/>
              </a:spcAft>
              <a:buSzPts val="275"/>
              <a:buNone/>
            </a:pPr>
            <a:r>
              <a:rPr lang="en" sz="1025">
                <a:solidFill>
                  <a:srgbClr val="000000"/>
                </a:solidFill>
                <a:latin typeface="Times New Roman"/>
                <a:ea typeface="Times New Roman"/>
                <a:cs typeface="Times New Roman"/>
                <a:sym typeface="Times New Roman"/>
              </a:rPr>
              <a:t>[2] A. Gupta and R. Singh, “Utilizing Selenium for Automated Web Testing and Data Extraction,” Journal of Computer Science and Application, vol. 11, no. 3, pp. 213-219, June 2019.</a:t>
            </a:r>
            <a:endParaRPr sz="1025">
              <a:solidFill>
                <a:srgbClr val="000000"/>
              </a:solidFill>
              <a:latin typeface="Times New Roman"/>
              <a:ea typeface="Times New Roman"/>
              <a:cs typeface="Times New Roman"/>
              <a:sym typeface="Times New Roman"/>
            </a:endParaRPr>
          </a:p>
          <a:p>
            <a:pPr marL="0" lvl="0" indent="0" algn="l" rtl="0">
              <a:lnSpc>
                <a:spcPct val="100000"/>
              </a:lnSpc>
              <a:spcBef>
                <a:spcPts val="1200"/>
              </a:spcBef>
              <a:spcAft>
                <a:spcPts val="0"/>
              </a:spcAft>
              <a:buSzPts val="275"/>
              <a:buNone/>
            </a:pPr>
            <a:r>
              <a:rPr lang="en" sz="1025">
                <a:solidFill>
                  <a:srgbClr val="000000"/>
                </a:solidFill>
                <a:latin typeface="Times New Roman"/>
                <a:ea typeface="Times New Roman"/>
                <a:cs typeface="Times New Roman"/>
                <a:sym typeface="Times New Roman"/>
              </a:rPr>
              <a:t>[3] L. Chen, “A Comparative Study of Web Scraping Tools for Data Analysts,” in Innovations in Information Systems and Technologies, vol. IV, W. Zhou, Ed. Springer, 2020, pp. 289–298.</a:t>
            </a:r>
            <a:endParaRPr sz="1025">
              <a:solidFill>
                <a:srgbClr val="000000"/>
              </a:solidFill>
              <a:latin typeface="Times New Roman"/>
              <a:ea typeface="Times New Roman"/>
              <a:cs typeface="Times New Roman"/>
              <a:sym typeface="Times New Roman"/>
            </a:endParaRPr>
          </a:p>
          <a:p>
            <a:pPr marL="0" lvl="0" indent="0" algn="l" rtl="0">
              <a:lnSpc>
                <a:spcPct val="100000"/>
              </a:lnSpc>
              <a:spcBef>
                <a:spcPts val="1200"/>
              </a:spcBef>
              <a:spcAft>
                <a:spcPts val="0"/>
              </a:spcAft>
              <a:buSzPts val="275"/>
              <a:buNone/>
            </a:pPr>
            <a:r>
              <a:rPr lang="en" sz="1025">
                <a:solidFill>
                  <a:srgbClr val="000000"/>
                </a:solidFill>
                <a:latin typeface="Times New Roman"/>
                <a:ea typeface="Times New Roman"/>
                <a:cs typeface="Times New Roman"/>
                <a:sym typeface="Times New Roman"/>
              </a:rPr>
              <a:t>[4] S. Turner, “Exploring the Efficiency of Python Libraries in Web Scraping,” J. Web Dev. &amp; Web Design, in press.</a:t>
            </a:r>
            <a:endParaRPr sz="1025">
              <a:solidFill>
                <a:srgbClr val="000000"/>
              </a:solidFill>
              <a:latin typeface="Times New Roman"/>
              <a:ea typeface="Times New Roman"/>
              <a:cs typeface="Times New Roman"/>
              <a:sym typeface="Times New Roman"/>
            </a:endParaRPr>
          </a:p>
          <a:p>
            <a:pPr marL="0" lvl="0" indent="0" algn="l" rtl="0">
              <a:lnSpc>
                <a:spcPct val="100000"/>
              </a:lnSpc>
              <a:spcBef>
                <a:spcPts val="1200"/>
              </a:spcBef>
              <a:spcAft>
                <a:spcPts val="0"/>
              </a:spcAft>
              <a:buSzPts val="275"/>
              <a:buNone/>
            </a:pPr>
            <a:r>
              <a:rPr lang="en" sz="1025">
                <a:solidFill>
                  <a:srgbClr val="000000"/>
                </a:solidFill>
                <a:latin typeface="Times New Roman"/>
                <a:ea typeface="Times New Roman"/>
                <a:cs typeface="Times New Roman"/>
                <a:sym typeface="Times New Roman"/>
              </a:rPr>
              <a:t>[5] H. Lee, J. Kim, and M. Park, “Analysis of User Interaction Patterns through Web Scraping on Social Media Platforms,” IEEE Trans. On Human-Machine Systems, vol. 50, no. 2, pp. 175-182, March 2021.</a:t>
            </a:r>
            <a:endParaRPr sz="1025">
              <a:solidFill>
                <a:srgbClr val="000000"/>
              </a:solidFill>
              <a:latin typeface="Times New Roman"/>
              <a:ea typeface="Times New Roman"/>
              <a:cs typeface="Times New Roman"/>
              <a:sym typeface="Times New Roman"/>
            </a:endParaRPr>
          </a:p>
          <a:p>
            <a:pPr marL="0" lvl="0" indent="0" algn="l" rtl="0">
              <a:lnSpc>
                <a:spcPct val="100000"/>
              </a:lnSpc>
              <a:spcBef>
                <a:spcPts val="1200"/>
              </a:spcBef>
              <a:spcAft>
                <a:spcPts val="0"/>
              </a:spcAft>
              <a:buSzPts val="275"/>
              <a:buNone/>
            </a:pPr>
            <a:r>
              <a:rPr lang="en" sz="1025">
                <a:solidFill>
                  <a:srgbClr val="000000"/>
                </a:solidFill>
                <a:latin typeface="Times New Roman"/>
                <a:ea typeface="Times New Roman"/>
                <a:cs typeface="Times New Roman"/>
                <a:sym typeface="Times New Roman"/>
              </a:rPr>
              <a:t>[6] B. Thompson, Web Scraping with Python: Techniques for Data Mining. New York, NY: Tech Press, 2021.</a:t>
            </a:r>
            <a:endParaRPr sz="1025">
              <a:solidFill>
                <a:srgbClr val="000000"/>
              </a:solidFill>
              <a:latin typeface="Times New Roman"/>
              <a:ea typeface="Times New Roman"/>
              <a:cs typeface="Times New Roman"/>
              <a:sym typeface="Times New Roman"/>
            </a:endParaRPr>
          </a:p>
          <a:p>
            <a:pPr marL="0" lvl="0" indent="0" algn="l" rtl="0">
              <a:lnSpc>
                <a:spcPct val="100000"/>
              </a:lnSpc>
              <a:spcBef>
                <a:spcPts val="1200"/>
              </a:spcBef>
              <a:spcAft>
                <a:spcPts val="0"/>
              </a:spcAft>
              <a:buSzPts val="275"/>
              <a:buNone/>
            </a:pPr>
            <a:r>
              <a:rPr lang="en" sz="1025">
                <a:solidFill>
                  <a:srgbClr val="000000"/>
                </a:solidFill>
                <a:latin typeface="Times New Roman"/>
                <a:ea typeface="Times New Roman"/>
                <a:cs typeface="Times New Roman"/>
                <a:sym typeface="Times New Roman"/>
              </a:rPr>
              <a:t>[7] N. Patel and J. Smith, “Challenges in Scraping Dynamic Web Content: A Methodological Approach,” 2017 4th International Conference on Advanced Computing and Communication Systems (ICACCS), 2017, pp. 234-239.</a:t>
            </a:r>
            <a:endParaRPr sz="1025">
              <a:solidFill>
                <a:srgbClr val="000000"/>
              </a:solidFill>
              <a:latin typeface="Times New Roman"/>
              <a:ea typeface="Times New Roman"/>
              <a:cs typeface="Times New Roman"/>
              <a:sym typeface="Times New Roman"/>
            </a:endParaRPr>
          </a:p>
          <a:p>
            <a:pPr marL="0" lvl="0" indent="0" algn="l" rtl="0">
              <a:lnSpc>
                <a:spcPct val="100000"/>
              </a:lnSpc>
              <a:spcBef>
                <a:spcPts val="1200"/>
              </a:spcBef>
              <a:spcAft>
                <a:spcPts val="0"/>
              </a:spcAft>
              <a:buSzPts val="275"/>
              <a:buNone/>
            </a:pPr>
            <a:r>
              <a:rPr lang="en" sz="1025">
                <a:solidFill>
                  <a:srgbClr val="000000"/>
                </a:solidFill>
                <a:latin typeface="Times New Roman"/>
                <a:ea typeface="Times New Roman"/>
                <a:cs typeface="Times New Roman"/>
                <a:sym typeface="Times New Roman"/>
              </a:rPr>
              <a:t>[8] F. Alvarez, G. Diaz, and S. Lopez, “Developing a Framework for Efficient Web Scraping and Data Analysis in Python,” in Proceedings of the 6th International Conference on Big Data Analysis and Data Mining, London, UK, 2019, pp. 320-325.</a:t>
            </a:r>
            <a:endParaRPr sz="1025">
              <a:solidFill>
                <a:srgbClr val="000000"/>
              </a:solidFill>
              <a:latin typeface="Times New Roman"/>
              <a:ea typeface="Times New Roman"/>
              <a:cs typeface="Times New Roman"/>
              <a:sym typeface="Times New Roman"/>
            </a:endParaRPr>
          </a:p>
          <a:p>
            <a:pPr marL="0" lvl="0" indent="0" algn="l" rtl="0">
              <a:lnSpc>
                <a:spcPct val="100000"/>
              </a:lnSpc>
              <a:spcBef>
                <a:spcPts val="1200"/>
              </a:spcBef>
              <a:spcAft>
                <a:spcPts val="0"/>
              </a:spcAft>
              <a:buSzPts val="275"/>
              <a:buNone/>
            </a:pPr>
            <a:endParaRPr sz="1025">
              <a:solidFill>
                <a:srgbClr val="000000"/>
              </a:solidFill>
              <a:latin typeface="Times New Roman"/>
              <a:ea typeface="Times New Roman"/>
              <a:cs typeface="Times New Roman"/>
              <a:sym typeface="Times New Roman"/>
            </a:endParaRPr>
          </a:p>
          <a:p>
            <a:pPr marL="0" lvl="0" indent="0" algn="l" rtl="0">
              <a:lnSpc>
                <a:spcPct val="100000"/>
              </a:lnSpc>
              <a:spcBef>
                <a:spcPts val="1200"/>
              </a:spcBef>
              <a:spcAft>
                <a:spcPts val="1200"/>
              </a:spcAft>
              <a:buSzPts val="275"/>
              <a:buNone/>
            </a:pPr>
            <a:endParaRPr sz="1025">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pic>
        <p:nvPicPr>
          <p:cNvPr id="384" name="Google Shape;384;p30"/>
          <p:cNvPicPr preferRelativeResize="0"/>
          <p:nvPr/>
        </p:nvPicPr>
        <p:blipFill>
          <a:blip r:embed="rId3">
            <a:alphaModFix/>
          </a:blip>
          <a:stretch>
            <a:fillRect/>
          </a:stretch>
        </p:blipFill>
        <p:spPr>
          <a:xfrm>
            <a:off x="1437375" y="1543050"/>
            <a:ext cx="5829300" cy="2057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131750" y="650925"/>
            <a:ext cx="7818300" cy="10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a:solidFill>
                  <a:srgbClr val="000000"/>
                </a:solidFill>
                <a:latin typeface="Times New Roman"/>
                <a:ea typeface="Times New Roman"/>
                <a:cs typeface="Times New Roman"/>
                <a:sym typeface="Times New Roman"/>
              </a:rPr>
              <a:t>The Significance of Data in Today's World and Leveraging Web Scraping for Data Acquisition:</a:t>
            </a:r>
            <a:endParaRPr sz="2420">
              <a:solidFill>
                <a:srgbClr val="000000"/>
              </a:solidFill>
              <a:latin typeface="Times New Roman"/>
              <a:ea typeface="Times New Roman"/>
              <a:cs typeface="Times New Roman"/>
              <a:sym typeface="Times New Roman"/>
            </a:endParaRPr>
          </a:p>
        </p:txBody>
      </p:sp>
      <p:sp>
        <p:nvSpPr>
          <p:cNvPr id="284" name="Google Shape;284;p14"/>
          <p:cNvSpPr txBox="1">
            <a:spLocks noGrp="1"/>
          </p:cNvSpPr>
          <p:nvPr>
            <p:ph type="body" idx="1"/>
          </p:nvPr>
        </p:nvSpPr>
        <p:spPr>
          <a:xfrm>
            <a:off x="466800" y="1667325"/>
            <a:ext cx="8218200" cy="30393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Data is the cornerstone of modern decision-making processes and business strategies.</a:t>
            </a:r>
            <a:endParaRPr sz="1500">
              <a:solidFill>
                <a:srgbClr val="000000"/>
              </a:solidFill>
              <a:latin typeface="Times New Roman"/>
              <a:ea typeface="Times New Roman"/>
              <a:cs typeface="Times New Roman"/>
              <a:sym typeface="Times New Roman"/>
            </a:endParaRPr>
          </a:p>
          <a:p>
            <a:pPr marL="457200" lvl="0" indent="-323850" algn="l" rtl="0">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Its importance lies in its ability to uncover valuable insights, drive innovation, and enhance efficiency across various industries.</a:t>
            </a:r>
            <a:endParaRPr sz="1500">
              <a:solidFill>
                <a:srgbClr val="000000"/>
              </a:solidFill>
              <a:latin typeface="Times New Roman"/>
              <a:ea typeface="Times New Roman"/>
              <a:cs typeface="Times New Roman"/>
              <a:sym typeface="Times New Roman"/>
            </a:endParaRPr>
          </a:p>
          <a:p>
            <a:pPr marL="457200" lvl="0" indent="-323850" algn="l" rtl="0">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With the exponential growth of digital interactions, the volume and variety of data generated have surged, presenting both opportunities and challenges.</a:t>
            </a:r>
            <a:endParaRPr sz="1500">
              <a:solidFill>
                <a:srgbClr val="000000"/>
              </a:solidFill>
              <a:latin typeface="Times New Roman"/>
              <a:ea typeface="Times New Roman"/>
              <a:cs typeface="Times New Roman"/>
              <a:sym typeface="Times New Roman"/>
            </a:endParaRPr>
          </a:p>
          <a:p>
            <a:pPr marL="457200" lvl="0" indent="-323850" algn="l" rtl="0">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Web scraping has emerged as a powerful solution for gathering structured data from online sources.</a:t>
            </a:r>
            <a:endParaRPr sz="1500">
              <a:solidFill>
                <a:srgbClr val="000000"/>
              </a:solidFill>
              <a:latin typeface="Times New Roman"/>
              <a:ea typeface="Times New Roman"/>
              <a:cs typeface="Times New Roman"/>
              <a:sym typeface="Times New Roman"/>
            </a:endParaRPr>
          </a:p>
          <a:p>
            <a:pPr marL="457200" lvl="0" indent="-323850" algn="l" rtl="0">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Through scraping bots and APIs, organizations can efficiently collect vast amounts of data from publicly accessible websites.</a:t>
            </a:r>
            <a:endParaRPr sz="1500">
              <a:solidFill>
                <a:srgbClr val="000000"/>
              </a:solidFill>
              <a:latin typeface="Times New Roman"/>
              <a:ea typeface="Times New Roman"/>
              <a:cs typeface="Times New Roman"/>
              <a:sym typeface="Times New Roman"/>
            </a:endParaRPr>
          </a:p>
          <a:p>
            <a:pPr marL="457200" lvl="0" indent="-323850" algn="l" rtl="0">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Evaluating scraping tools enables businesses to identify the most suitable options based on their specific requirements, optimizing data acquisition processes for better decision-making.</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121800" y="636750"/>
            <a:ext cx="8226900" cy="1004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Web Scraping Techniques Overview and Exploring Web Scraping Techniques:</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000000"/>
              </a:solidFill>
              <a:latin typeface="Times New Roman"/>
              <a:ea typeface="Times New Roman"/>
              <a:cs typeface="Times New Roman"/>
              <a:sym typeface="Times New Roman"/>
            </a:endParaRPr>
          </a:p>
        </p:txBody>
      </p:sp>
      <p:sp>
        <p:nvSpPr>
          <p:cNvPr id="290" name="Google Shape;290;p15"/>
          <p:cNvSpPr txBox="1">
            <a:spLocks noGrp="1"/>
          </p:cNvSpPr>
          <p:nvPr>
            <p:ph type="body" idx="1"/>
          </p:nvPr>
        </p:nvSpPr>
        <p:spPr>
          <a:xfrm>
            <a:off x="1121800" y="1588750"/>
            <a:ext cx="7886100" cy="3325800"/>
          </a:xfrm>
          <a:prstGeom prst="rect">
            <a:avLst/>
          </a:prstGeom>
        </p:spPr>
        <p:txBody>
          <a:bodyPr spcFirstLastPara="1" wrap="square" lIns="91425" tIns="91425" rIns="91425" bIns="91425" anchor="t" anchorCtr="0">
            <a:noAutofit/>
          </a:bodyPr>
          <a:lstStyle/>
          <a:p>
            <a:pPr marL="464027" indent="-342900">
              <a:buClr>
                <a:srgbClr val="000000"/>
              </a:buClr>
              <a:buSzPct val="100000"/>
              <a:buFont typeface="+mj-lt"/>
              <a:buAutoNum type="arabicPeriod"/>
            </a:pPr>
            <a:r>
              <a:rPr lang="en" sz="1600" dirty="0">
                <a:solidFill>
                  <a:srgbClr val="000000"/>
                </a:solidFill>
                <a:latin typeface="Times New Roman"/>
                <a:ea typeface="Times New Roman"/>
                <a:cs typeface="Times New Roman"/>
                <a:sym typeface="Times New Roman"/>
              </a:rPr>
              <a:t>Introduction</a:t>
            </a:r>
            <a:endParaRPr sz="1600" dirty="0">
              <a:solidFill>
                <a:srgbClr val="000000"/>
              </a:solidFill>
              <a:latin typeface="Times New Roman"/>
              <a:ea typeface="Times New Roman"/>
              <a:cs typeface="Times New Roman"/>
              <a:sym typeface="Times New Roman"/>
            </a:endParaRPr>
          </a:p>
          <a:p>
            <a:pPr marL="921227" indent="-342900">
              <a:buClr>
                <a:srgbClr val="000000"/>
              </a:buClr>
              <a:buSzPct val="100000"/>
            </a:pPr>
            <a:r>
              <a:rPr lang="en" sz="1600" dirty="0">
                <a:solidFill>
                  <a:srgbClr val="000000"/>
                </a:solidFill>
                <a:latin typeface="Times New Roman"/>
                <a:ea typeface="Times New Roman"/>
                <a:cs typeface="Times New Roman"/>
                <a:sym typeface="Times New Roman"/>
              </a:rPr>
              <a:t>Web scraping is pivotal for extracting valuable information from websites.</a:t>
            </a:r>
            <a:endParaRPr sz="1600" dirty="0">
              <a:solidFill>
                <a:srgbClr val="000000"/>
              </a:solidFill>
              <a:latin typeface="Times New Roman"/>
              <a:ea typeface="Times New Roman"/>
              <a:cs typeface="Times New Roman"/>
              <a:sym typeface="Times New Roman"/>
            </a:endParaRPr>
          </a:p>
          <a:p>
            <a:pPr marL="921227" indent="-342900">
              <a:buClr>
                <a:srgbClr val="000000"/>
              </a:buClr>
              <a:buSzPct val="100000"/>
            </a:pPr>
            <a:r>
              <a:rPr lang="en" sz="1600" dirty="0">
                <a:solidFill>
                  <a:srgbClr val="000000"/>
                </a:solidFill>
                <a:latin typeface="Times New Roman"/>
                <a:ea typeface="Times New Roman"/>
                <a:cs typeface="Times New Roman"/>
                <a:sym typeface="Times New Roman"/>
              </a:rPr>
              <a:t>Various techniques are available, each with its own strengths and applications.</a:t>
            </a:r>
            <a:endParaRPr sz="1600" dirty="0">
              <a:solidFill>
                <a:srgbClr val="000000"/>
              </a:solidFill>
              <a:latin typeface="Times New Roman"/>
              <a:ea typeface="Times New Roman"/>
              <a:cs typeface="Times New Roman"/>
              <a:sym typeface="Times New Roman"/>
            </a:endParaRPr>
          </a:p>
          <a:p>
            <a:pPr marL="121127" indent="0">
              <a:buClr>
                <a:srgbClr val="000000"/>
              </a:buClr>
              <a:buSzPct val="100000"/>
              <a:buNone/>
            </a:pPr>
            <a:r>
              <a:rPr lang="en" sz="1600" dirty="0">
                <a:solidFill>
                  <a:srgbClr val="000000"/>
                </a:solidFill>
                <a:latin typeface="Times New Roman"/>
                <a:ea typeface="Times New Roman"/>
                <a:cs typeface="Times New Roman"/>
                <a:sym typeface="Times New Roman"/>
              </a:rPr>
              <a:t>2.    Manual Scraping</a:t>
            </a:r>
            <a:endParaRPr sz="1600" dirty="0">
              <a:solidFill>
                <a:srgbClr val="000000"/>
              </a:solidFill>
              <a:latin typeface="Times New Roman"/>
              <a:ea typeface="Times New Roman"/>
              <a:cs typeface="Times New Roman"/>
              <a:sym typeface="Times New Roman"/>
            </a:endParaRPr>
          </a:p>
          <a:p>
            <a:pPr marL="921227" indent="-342900">
              <a:buClr>
                <a:srgbClr val="000000"/>
              </a:buClr>
              <a:buSzPct val="100000"/>
            </a:pPr>
            <a:r>
              <a:rPr lang="en" sz="1600" dirty="0">
                <a:solidFill>
                  <a:srgbClr val="000000"/>
                </a:solidFill>
                <a:latin typeface="Times New Roman"/>
                <a:ea typeface="Times New Roman"/>
                <a:cs typeface="Times New Roman"/>
                <a:sym typeface="Times New Roman"/>
              </a:rPr>
              <a:t>Primitive method involving manual extraction of data from web pages.</a:t>
            </a:r>
            <a:endParaRPr sz="1600" dirty="0">
              <a:solidFill>
                <a:srgbClr val="000000"/>
              </a:solidFill>
              <a:latin typeface="Times New Roman"/>
              <a:ea typeface="Times New Roman"/>
              <a:cs typeface="Times New Roman"/>
              <a:sym typeface="Times New Roman"/>
            </a:endParaRPr>
          </a:p>
          <a:p>
            <a:pPr marL="921227" indent="-342900">
              <a:buClr>
                <a:srgbClr val="000000"/>
              </a:buClr>
              <a:buSzPct val="100000"/>
            </a:pPr>
            <a:r>
              <a:rPr lang="en" sz="1600" dirty="0">
                <a:solidFill>
                  <a:srgbClr val="000000"/>
                </a:solidFill>
                <a:latin typeface="Times New Roman"/>
                <a:ea typeface="Times New Roman"/>
                <a:cs typeface="Times New Roman"/>
                <a:sym typeface="Times New Roman"/>
              </a:rPr>
              <a:t>Not recommended for large-scale data extraction due to inefficiency.</a:t>
            </a:r>
            <a:endParaRPr lang="en-US" sz="1600" dirty="0">
              <a:solidFill>
                <a:srgbClr val="000000"/>
              </a:solidFill>
              <a:latin typeface="Times New Roman"/>
              <a:ea typeface="Times New Roman"/>
              <a:cs typeface="Times New Roman"/>
              <a:sym typeface="Times New Roman"/>
            </a:endParaRPr>
          </a:p>
          <a:p>
            <a:pPr marL="121127" indent="0">
              <a:buClr>
                <a:srgbClr val="000000"/>
              </a:buClr>
              <a:buSzPct val="100000"/>
              <a:buNone/>
            </a:pPr>
            <a:r>
              <a:rPr lang="en-US" sz="1600" dirty="0">
                <a:solidFill>
                  <a:srgbClr val="000000"/>
                </a:solidFill>
                <a:latin typeface="Times New Roman"/>
                <a:ea typeface="Times New Roman"/>
                <a:cs typeface="Times New Roman"/>
                <a:sym typeface="Times New Roman"/>
              </a:rPr>
              <a:t>3.    Web Scraping Frameworks</a:t>
            </a:r>
          </a:p>
          <a:p>
            <a:pPr marL="921227" indent="-342900">
              <a:buClr>
                <a:srgbClr val="000000"/>
              </a:buClr>
              <a:buSzPct val="100000"/>
            </a:pPr>
            <a:r>
              <a:rPr lang="en" sz="1600" dirty="0">
                <a:solidFill>
                  <a:srgbClr val="000000"/>
                </a:solidFill>
                <a:latin typeface="Times New Roman"/>
                <a:ea typeface="Times New Roman"/>
                <a:cs typeface="Times New Roman"/>
                <a:sym typeface="Times New Roman"/>
              </a:rPr>
              <a:t>OctoParse and Reaper are popular examples.</a:t>
            </a:r>
            <a:endParaRPr sz="1600" dirty="0">
              <a:solidFill>
                <a:srgbClr val="000000"/>
              </a:solidFill>
              <a:latin typeface="Times New Roman"/>
              <a:ea typeface="Times New Roman"/>
              <a:cs typeface="Times New Roman"/>
              <a:sym typeface="Times New Roman"/>
            </a:endParaRPr>
          </a:p>
          <a:p>
            <a:pPr marL="921227" indent="-342900">
              <a:buClr>
                <a:srgbClr val="000000"/>
              </a:buClr>
              <a:buSzPct val="100000"/>
            </a:pPr>
            <a:r>
              <a:rPr lang="en" sz="1600" dirty="0">
                <a:solidFill>
                  <a:srgbClr val="000000"/>
                </a:solidFill>
                <a:latin typeface="Times New Roman"/>
                <a:ea typeface="Times New Roman"/>
                <a:cs typeface="Times New Roman"/>
                <a:sym typeface="Times New Roman"/>
              </a:rPr>
              <a:t>Enables data extraction without programming knowledge, suitable for beginners.</a:t>
            </a:r>
            <a:endParaRPr sz="1600" dirty="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sz="16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130525" y="732825"/>
            <a:ext cx="8226900" cy="620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a:solidFill>
                  <a:srgbClr val="000000"/>
                </a:solidFill>
                <a:latin typeface="Times New Roman"/>
                <a:ea typeface="Times New Roman"/>
                <a:cs typeface="Times New Roman"/>
                <a:sym typeface="Times New Roman"/>
              </a:rPr>
              <a:t>Advanced Techniques in Web Scraping:</a:t>
            </a:r>
            <a:endParaRPr sz="2500">
              <a:solidFill>
                <a:srgbClr val="000000"/>
              </a:solidFill>
              <a:latin typeface="Times New Roman"/>
              <a:ea typeface="Times New Roman"/>
              <a:cs typeface="Times New Roman"/>
              <a:sym typeface="Times New Roman"/>
            </a:endParaRPr>
          </a:p>
        </p:txBody>
      </p:sp>
      <p:sp>
        <p:nvSpPr>
          <p:cNvPr id="296" name="Google Shape;296;p16"/>
          <p:cNvSpPr txBox="1">
            <a:spLocks noGrp="1"/>
          </p:cNvSpPr>
          <p:nvPr>
            <p:ph type="body" idx="1"/>
          </p:nvPr>
        </p:nvSpPr>
        <p:spPr>
          <a:xfrm>
            <a:off x="1130525" y="1475200"/>
            <a:ext cx="7554300" cy="3056400"/>
          </a:xfrm>
          <a:prstGeom prst="rect">
            <a:avLst/>
          </a:prstGeom>
        </p:spPr>
        <p:txBody>
          <a:bodyPr spcFirstLastPara="1" wrap="square" lIns="91425" tIns="91425" rIns="91425" bIns="91425" anchor="t" anchorCtr="0">
            <a:normAutofit fontScale="32500" lnSpcReduction="20000"/>
          </a:bodyPr>
          <a:lstStyle/>
          <a:p>
            <a:pPr marL="457200" lvl="0" indent="-317341" algn="l" rtl="0">
              <a:spcBef>
                <a:spcPts val="0"/>
              </a:spcBef>
              <a:spcAft>
                <a:spcPts val="0"/>
              </a:spcAft>
              <a:buClr>
                <a:srgbClr val="000000"/>
              </a:buClr>
              <a:buSzPct val="100000"/>
              <a:buAutoNum type="arabicParenR"/>
            </a:pPr>
            <a:r>
              <a:rPr lang="en" sz="4300" dirty="0">
                <a:solidFill>
                  <a:srgbClr val="000000"/>
                </a:solidFill>
              </a:rPr>
              <a:t>XPath-Based Scraping</a:t>
            </a:r>
            <a:endParaRPr sz="4300" dirty="0">
              <a:solidFill>
                <a:srgbClr val="000000"/>
              </a:solidFill>
            </a:endParaRPr>
          </a:p>
          <a:p>
            <a:pPr marL="914400" lvl="0" indent="-317341" algn="l" rtl="0">
              <a:spcBef>
                <a:spcPts val="0"/>
              </a:spcBef>
              <a:spcAft>
                <a:spcPts val="0"/>
              </a:spcAft>
              <a:buClr>
                <a:srgbClr val="000000"/>
              </a:buClr>
              <a:buSzPct val="100000"/>
              <a:buChar char="●"/>
            </a:pPr>
            <a:r>
              <a:rPr lang="en" sz="4300" dirty="0">
                <a:solidFill>
                  <a:srgbClr val="000000"/>
                </a:solidFill>
              </a:rPr>
              <a:t>Involves parsing data and constructing HTML tree structures.</a:t>
            </a:r>
            <a:endParaRPr sz="4300" dirty="0">
              <a:solidFill>
                <a:srgbClr val="000000"/>
              </a:solidFill>
            </a:endParaRPr>
          </a:p>
          <a:p>
            <a:pPr marL="914400" lvl="0" indent="-317341" algn="l" rtl="0">
              <a:spcBef>
                <a:spcPts val="0"/>
              </a:spcBef>
              <a:spcAft>
                <a:spcPts val="0"/>
              </a:spcAft>
              <a:buClr>
                <a:srgbClr val="000000"/>
              </a:buClr>
              <a:buSzPct val="100000"/>
              <a:buChar char="●"/>
            </a:pPr>
            <a:r>
              <a:rPr lang="en" sz="4300" dirty="0">
                <a:solidFill>
                  <a:srgbClr val="000000"/>
                </a:solidFill>
              </a:rPr>
              <a:t>Scrapy is a widely-used framework for XPath-based scraping.</a:t>
            </a:r>
            <a:endParaRPr sz="4300" dirty="0">
              <a:solidFill>
                <a:srgbClr val="000000"/>
              </a:solidFill>
            </a:endParaRPr>
          </a:p>
          <a:p>
            <a:pPr marL="139859" lvl="0" indent="0" algn="l" rtl="0">
              <a:spcBef>
                <a:spcPts val="0"/>
              </a:spcBef>
              <a:spcAft>
                <a:spcPts val="0"/>
              </a:spcAft>
              <a:buClr>
                <a:srgbClr val="000000"/>
              </a:buClr>
              <a:buSzPct val="100000"/>
              <a:buNone/>
            </a:pPr>
            <a:r>
              <a:rPr lang="en" sz="4300" dirty="0">
                <a:solidFill>
                  <a:srgbClr val="000000"/>
                </a:solidFill>
              </a:rPr>
              <a:t>2)   CSS Selector-Based Scraping</a:t>
            </a:r>
            <a:endParaRPr sz="4300" dirty="0">
              <a:solidFill>
                <a:srgbClr val="000000"/>
              </a:solidFill>
            </a:endParaRPr>
          </a:p>
          <a:p>
            <a:pPr marL="914400" lvl="0" indent="-317341" algn="l" rtl="0">
              <a:spcBef>
                <a:spcPts val="0"/>
              </a:spcBef>
              <a:spcAft>
                <a:spcPts val="0"/>
              </a:spcAft>
              <a:buClr>
                <a:srgbClr val="000000"/>
              </a:buClr>
              <a:buSzPct val="100000"/>
              <a:buChar char="●"/>
            </a:pPr>
            <a:r>
              <a:rPr lang="en" sz="4300" dirty="0">
                <a:solidFill>
                  <a:srgbClr val="000000"/>
                </a:solidFill>
              </a:rPr>
              <a:t>Extracts data using CSS selectors of HTML elements.</a:t>
            </a:r>
            <a:endParaRPr sz="4300" dirty="0">
              <a:solidFill>
                <a:srgbClr val="000000"/>
              </a:solidFill>
            </a:endParaRPr>
          </a:p>
          <a:p>
            <a:pPr marL="914400" lvl="0" indent="-317341" algn="l" rtl="0">
              <a:spcBef>
                <a:spcPts val="0"/>
              </a:spcBef>
              <a:spcAft>
                <a:spcPts val="0"/>
              </a:spcAft>
              <a:buClr>
                <a:srgbClr val="000000"/>
              </a:buClr>
              <a:buSzPct val="100000"/>
              <a:buChar char="●"/>
            </a:pPr>
            <a:r>
              <a:rPr lang="en" sz="4300" dirty="0">
                <a:solidFill>
                  <a:srgbClr val="000000"/>
                </a:solidFill>
              </a:rPr>
              <a:t>Scraper is an efficient tool that matches optimal CSS selectors for data extraction.</a:t>
            </a:r>
            <a:endParaRPr lang="en-US" sz="4300" dirty="0">
              <a:solidFill>
                <a:srgbClr val="000000"/>
              </a:solidFill>
            </a:endParaRPr>
          </a:p>
          <a:p>
            <a:pPr marL="139859" lvl="0" indent="0" algn="l" rtl="0">
              <a:spcBef>
                <a:spcPts val="0"/>
              </a:spcBef>
              <a:spcAft>
                <a:spcPts val="0"/>
              </a:spcAft>
              <a:buClr>
                <a:srgbClr val="000000"/>
              </a:buClr>
              <a:buSzPct val="100000"/>
              <a:buNone/>
            </a:pPr>
            <a:r>
              <a:rPr lang="en-US" sz="4300" dirty="0">
                <a:solidFill>
                  <a:srgbClr val="000000"/>
                </a:solidFill>
              </a:rPr>
              <a:t>3)   Project Application</a:t>
            </a:r>
          </a:p>
          <a:p>
            <a:pPr marL="914400" lvl="0" indent="-317341" algn="l" rtl="0">
              <a:spcBef>
                <a:spcPts val="0"/>
              </a:spcBef>
              <a:spcAft>
                <a:spcPts val="0"/>
              </a:spcAft>
              <a:buClr>
                <a:srgbClr val="000000"/>
              </a:buClr>
              <a:buSzPct val="100000"/>
              <a:buChar char="●"/>
            </a:pPr>
            <a:r>
              <a:rPr lang="en" sz="4300" dirty="0">
                <a:solidFill>
                  <a:srgbClr val="000000"/>
                </a:solidFill>
              </a:rPr>
              <a:t>Utilizing web scraping tools to extract user-specific attributes from social media platforms like Twitter, Facebook, and Amazon.</a:t>
            </a:r>
            <a:endParaRPr sz="4300" dirty="0">
              <a:solidFill>
                <a:srgbClr val="000000"/>
              </a:solidFill>
            </a:endParaRPr>
          </a:p>
          <a:p>
            <a:pPr marL="914400" lvl="0" indent="-317341" algn="l" rtl="0">
              <a:spcBef>
                <a:spcPts val="0"/>
              </a:spcBef>
              <a:spcAft>
                <a:spcPts val="0"/>
              </a:spcAft>
              <a:buClr>
                <a:srgbClr val="000000"/>
              </a:buClr>
              <a:buSzPct val="100000"/>
              <a:buChar char="●"/>
            </a:pPr>
            <a:r>
              <a:rPr lang="en" sz="4300" dirty="0">
                <a:solidFill>
                  <a:srgbClr val="000000"/>
                </a:solidFill>
              </a:rPr>
              <a:t>Performance evaluation based on predefined metrics to identify the most suitable tool for specific scenarios.</a:t>
            </a:r>
            <a:endParaRPr sz="4300" dirty="0">
              <a:solidFill>
                <a:srgbClr val="000000"/>
              </a:solidFill>
            </a:endParaRPr>
          </a:p>
          <a:p>
            <a:pPr marL="914400" lvl="0" indent="-317341" algn="l" rtl="0">
              <a:spcBef>
                <a:spcPts val="0"/>
              </a:spcBef>
              <a:spcAft>
                <a:spcPts val="0"/>
              </a:spcAft>
              <a:buClr>
                <a:srgbClr val="000000"/>
              </a:buClr>
              <a:buSzPct val="100000"/>
              <a:buChar char="●"/>
            </a:pPr>
            <a:r>
              <a:rPr lang="en" sz="4300" dirty="0">
                <a:solidFill>
                  <a:srgbClr val="000000"/>
                </a:solidFill>
              </a:rPr>
              <a:t>Data transformation into tabular format or CSV for further analysis.</a:t>
            </a:r>
            <a:endParaRPr sz="4300" dirty="0">
              <a:solidFill>
                <a:srgbClr val="000000"/>
              </a:solidFill>
            </a:endParaRPr>
          </a:p>
          <a:p>
            <a:pPr marL="0" lvl="0" indent="0" algn="l" rtl="0">
              <a:spcBef>
                <a:spcPts val="120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139750" y="697950"/>
            <a:ext cx="6952500" cy="65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a:solidFill>
                  <a:srgbClr val="000000"/>
                </a:solidFill>
                <a:latin typeface="Times New Roman"/>
                <a:ea typeface="Times New Roman"/>
                <a:cs typeface="Times New Roman"/>
                <a:sym typeface="Times New Roman"/>
              </a:rPr>
              <a:t>Web Scraping Frameworks and Tools</a:t>
            </a:r>
            <a:endParaRPr sz="2500">
              <a:solidFill>
                <a:srgbClr val="000000"/>
              </a:solidFill>
              <a:latin typeface="Times New Roman"/>
              <a:ea typeface="Times New Roman"/>
              <a:cs typeface="Times New Roman"/>
              <a:sym typeface="Times New Roman"/>
            </a:endParaRPr>
          </a:p>
        </p:txBody>
      </p:sp>
      <p:sp>
        <p:nvSpPr>
          <p:cNvPr id="302" name="Google Shape;302;p17"/>
          <p:cNvSpPr txBox="1">
            <a:spLocks noGrp="1"/>
          </p:cNvSpPr>
          <p:nvPr>
            <p:ph type="body" idx="1"/>
          </p:nvPr>
        </p:nvSpPr>
        <p:spPr>
          <a:xfrm>
            <a:off x="1139750" y="1352850"/>
            <a:ext cx="7545300" cy="261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rgbClr val="000000"/>
                </a:solidFill>
                <a:latin typeface="Times New Roman"/>
                <a:ea typeface="Times New Roman"/>
                <a:cs typeface="Times New Roman"/>
                <a:sym typeface="Times New Roman"/>
              </a:rPr>
              <a:t>Beautiful Soup : </a:t>
            </a:r>
            <a:r>
              <a:rPr lang="en" sz="1400">
                <a:solidFill>
                  <a:srgbClr val="000000"/>
                </a:solidFill>
                <a:latin typeface="Times New Roman"/>
                <a:ea typeface="Times New Roman"/>
                <a:cs typeface="Times New Roman"/>
                <a:sym typeface="Times New Roman"/>
              </a:rPr>
              <a:t>With the help of the Python web scraping program Beautiful Soup, users may effectively extract data from HTML and XML files. </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1400" b="1">
                <a:solidFill>
                  <a:srgbClr val="000000"/>
                </a:solidFill>
                <a:latin typeface="Times New Roman"/>
                <a:ea typeface="Times New Roman"/>
                <a:cs typeface="Times New Roman"/>
                <a:sym typeface="Times New Roman"/>
              </a:rPr>
              <a:t>Selenium : </a:t>
            </a:r>
            <a:r>
              <a:rPr lang="en" sz="1400">
                <a:solidFill>
                  <a:srgbClr val="000000"/>
                </a:solidFill>
                <a:latin typeface="Times New Roman"/>
                <a:ea typeface="Times New Roman"/>
                <a:cs typeface="Times New Roman"/>
                <a:sym typeface="Times New Roman"/>
              </a:rPr>
              <a:t>Selenium functions as a web scraping instrument that empowers users to engage with web browsers programmatically.</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1400" b="1">
                <a:solidFill>
                  <a:srgbClr val="000000"/>
                </a:solidFill>
                <a:latin typeface="Times New Roman"/>
                <a:ea typeface="Times New Roman"/>
                <a:cs typeface="Times New Roman"/>
                <a:sym typeface="Times New Roman"/>
              </a:rPr>
              <a:t>Scrapy : </a:t>
            </a:r>
            <a:r>
              <a:rPr lang="en" sz="1400">
                <a:solidFill>
                  <a:srgbClr val="000000"/>
                </a:solidFill>
                <a:latin typeface="Times New Roman"/>
                <a:ea typeface="Times New Roman"/>
                <a:cs typeface="Times New Roman"/>
                <a:sym typeface="Times New Roman"/>
              </a:rPr>
              <a:t>Scrapy is a sophisticated web scraping framework designed for efficient data extraction from websites, </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1400" b="1">
                <a:solidFill>
                  <a:srgbClr val="000000"/>
                </a:solidFill>
                <a:latin typeface="Times New Roman"/>
                <a:ea typeface="Times New Roman"/>
                <a:cs typeface="Times New Roman"/>
                <a:sym typeface="Times New Roman"/>
              </a:rPr>
              <a:t>Octoparse : </a:t>
            </a:r>
            <a:r>
              <a:rPr lang="en" sz="1400">
                <a:solidFill>
                  <a:srgbClr val="000000"/>
                </a:solidFill>
                <a:latin typeface="Times New Roman"/>
                <a:ea typeface="Times New Roman"/>
                <a:cs typeface="Times New Roman"/>
                <a:sym typeface="Times New Roman"/>
              </a:rPr>
              <a:t>Octoparse is a user-friendly web scraping tool designed for individuals without coding experience. </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129125" y="671700"/>
            <a:ext cx="7030500" cy="73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BeautifulSoup Architecture</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000000"/>
              </a:solidFill>
              <a:latin typeface="Times New Roman"/>
              <a:ea typeface="Times New Roman"/>
              <a:cs typeface="Times New Roman"/>
              <a:sym typeface="Times New Roman"/>
            </a:endParaRPr>
          </a:p>
        </p:txBody>
      </p:sp>
      <p:sp>
        <p:nvSpPr>
          <p:cNvPr id="308" name="Google Shape;308;p18"/>
          <p:cNvSpPr txBox="1">
            <a:spLocks noGrp="1"/>
          </p:cNvSpPr>
          <p:nvPr>
            <p:ph type="body" idx="1"/>
          </p:nvPr>
        </p:nvSpPr>
        <p:spPr>
          <a:xfrm>
            <a:off x="1129125" y="1405800"/>
            <a:ext cx="7355100" cy="3013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000000"/>
                </a:solidFill>
                <a:latin typeface="Times New Roman"/>
                <a:ea typeface="Times New Roman"/>
                <a:cs typeface="Times New Roman"/>
                <a:sym typeface="Times New Roman"/>
              </a:rPr>
              <a:t>Overview</a:t>
            </a:r>
            <a:endParaRPr b="1">
              <a:solidFill>
                <a:srgbClr val="000000"/>
              </a:solidFill>
              <a:latin typeface="Times New Roman"/>
              <a:ea typeface="Times New Roman"/>
              <a:cs typeface="Times New Roman"/>
              <a:sym typeface="Times New Roman"/>
            </a:endParaRPr>
          </a:p>
          <a:p>
            <a:pPr marL="457200" lvl="0" indent="-311150" algn="l" rtl="0">
              <a:spcBef>
                <a:spcPts val="120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A Python library designed for web scraping tasks.</a:t>
            </a:r>
            <a:endParaRPr>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Parses HTML and XML documents into a navigable tree structure.</a:t>
            </a:r>
            <a:endParaRPr>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Simplifies data extraction and content manipulation.</a:t>
            </a:r>
            <a:endParaRPr>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b="1">
                <a:solidFill>
                  <a:srgbClr val="000000"/>
                </a:solidFill>
                <a:latin typeface="Times New Roman"/>
                <a:ea typeface="Times New Roman"/>
                <a:cs typeface="Times New Roman"/>
                <a:sym typeface="Times New Roman"/>
              </a:rPr>
              <a:t>Key Components</a:t>
            </a:r>
            <a:endParaRPr b="1">
              <a:solidFill>
                <a:srgbClr val="000000"/>
              </a:solidFill>
              <a:latin typeface="Times New Roman"/>
              <a:ea typeface="Times New Roman"/>
              <a:cs typeface="Times New Roman"/>
              <a:sym typeface="Times New Roman"/>
            </a:endParaRPr>
          </a:p>
          <a:p>
            <a:pPr marL="457200" lvl="0" indent="-311150" algn="l" rtl="0">
              <a:spcBef>
                <a:spcPts val="120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Beautifulsoup Object: The main entry point for parsing document contents.</a:t>
            </a:r>
            <a:endParaRPr>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Parser: Used to interpret the document, with parsers like html.parser and lxml.</a:t>
            </a:r>
            <a:endParaRPr>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Tag: Represents HTML and XML tags in the document.</a:t>
            </a:r>
            <a:endParaRPr>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NavigableString: Represents text within tags, allowing easy extraction.</a:t>
            </a:r>
            <a:endParaRPr>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Parse Tree and Document Object: The structured representation of the document.</a:t>
            </a:r>
            <a:endParaRPr>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9"/>
          <p:cNvSpPr txBox="1">
            <a:spLocks noGrp="1"/>
          </p:cNvSpPr>
          <p:nvPr>
            <p:ph type="title"/>
          </p:nvPr>
        </p:nvSpPr>
        <p:spPr>
          <a:xfrm>
            <a:off x="1115075" y="771975"/>
            <a:ext cx="6410100" cy="575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a:solidFill>
                  <a:srgbClr val="000000"/>
                </a:solidFill>
                <a:latin typeface="Times New Roman"/>
                <a:ea typeface="Times New Roman"/>
                <a:cs typeface="Times New Roman"/>
                <a:sym typeface="Times New Roman"/>
              </a:rPr>
              <a:t>LinkedIn Data Using BeautifulSoup</a:t>
            </a:r>
            <a:endParaRPr sz="2100">
              <a:solidFill>
                <a:srgbClr val="000000"/>
              </a:solidFill>
              <a:latin typeface="Times New Roman"/>
              <a:ea typeface="Times New Roman"/>
              <a:cs typeface="Times New Roman"/>
              <a:sym typeface="Times New Roman"/>
            </a:endParaRPr>
          </a:p>
          <a:p>
            <a:pPr marL="0" lvl="0" indent="0" algn="l" rtl="0">
              <a:spcBef>
                <a:spcPts val="900"/>
              </a:spcBef>
              <a:spcAft>
                <a:spcPts val="0"/>
              </a:spcAft>
              <a:buNone/>
            </a:pPr>
            <a:endParaRPr sz="2100">
              <a:latin typeface="Times New Roman"/>
              <a:ea typeface="Times New Roman"/>
              <a:cs typeface="Times New Roman"/>
              <a:sym typeface="Times New Roman"/>
            </a:endParaRPr>
          </a:p>
        </p:txBody>
      </p:sp>
      <p:sp>
        <p:nvSpPr>
          <p:cNvPr id="314" name="Google Shape;314;p1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15" name="Google Shape;315;p19"/>
          <p:cNvPicPr preferRelativeResize="0"/>
          <p:nvPr/>
        </p:nvPicPr>
        <p:blipFill>
          <a:blip r:embed="rId3">
            <a:alphaModFix/>
          </a:blip>
          <a:stretch>
            <a:fillRect/>
          </a:stretch>
        </p:blipFill>
        <p:spPr>
          <a:xfrm>
            <a:off x="778638" y="1347075"/>
            <a:ext cx="8080824" cy="3437001"/>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0"/>
          <p:cNvSpPr txBox="1">
            <a:spLocks noGrp="1"/>
          </p:cNvSpPr>
          <p:nvPr>
            <p:ph type="title"/>
          </p:nvPr>
        </p:nvSpPr>
        <p:spPr>
          <a:xfrm>
            <a:off x="1120400" y="720850"/>
            <a:ext cx="7030500" cy="675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a:solidFill>
                  <a:srgbClr val="000000"/>
                </a:solidFill>
                <a:latin typeface="Times New Roman"/>
                <a:ea typeface="Times New Roman"/>
                <a:cs typeface="Times New Roman"/>
                <a:sym typeface="Times New Roman"/>
              </a:rPr>
              <a:t>Pros and Cons of Using Beautifulsoup</a:t>
            </a:r>
            <a:endParaRPr sz="2500">
              <a:solidFill>
                <a:srgbClr val="000000"/>
              </a:solidFill>
              <a:latin typeface="Times New Roman"/>
              <a:ea typeface="Times New Roman"/>
              <a:cs typeface="Times New Roman"/>
              <a:sym typeface="Times New Roman"/>
            </a:endParaRPr>
          </a:p>
        </p:txBody>
      </p:sp>
      <p:sp>
        <p:nvSpPr>
          <p:cNvPr id="321" name="Google Shape;321;p20"/>
          <p:cNvSpPr txBox="1">
            <a:spLocks noGrp="1"/>
          </p:cNvSpPr>
          <p:nvPr>
            <p:ph type="body" idx="1"/>
          </p:nvPr>
        </p:nvSpPr>
        <p:spPr>
          <a:xfrm>
            <a:off x="1155350" y="1483500"/>
            <a:ext cx="7521000" cy="3231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40"/>
              <a:buNone/>
            </a:pPr>
            <a:r>
              <a:rPr lang="en" sz="1220" b="1">
                <a:solidFill>
                  <a:srgbClr val="000000"/>
                </a:solidFill>
                <a:latin typeface="Times New Roman"/>
                <a:ea typeface="Times New Roman"/>
                <a:cs typeface="Times New Roman"/>
                <a:sym typeface="Times New Roman"/>
              </a:rPr>
              <a:t>Pros:</a:t>
            </a:r>
            <a:endParaRPr sz="1220" b="1">
              <a:solidFill>
                <a:srgbClr val="000000"/>
              </a:solidFill>
              <a:latin typeface="Times New Roman"/>
              <a:ea typeface="Times New Roman"/>
              <a:cs typeface="Times New Roman"/>
              <a:sym typeface="Times New Roman"/>
            </a:endParaRPr>
          </a:p>
          <a:p>
            <a:pPr marL="457200" lvl="0" indent="-306070" algn="l" rtl="0">
              <a:lnSpc>
                <a:spcPct val="100000"/>
              </a:lnSpc>
              <a:spcBef>
                <a:spcPts val="0"/>
              </a:spcBef>
              <a:spcAft>
                <a:spcPts val="0"/>
              </a:spcAft>
              <a:buClr>
                <a:srgbClr val="000000"/>
              </a:buClr>
              <a:buSzPts val="1220"/>
              <a:buFont typeface="Times New Roman"/>
              <a:buChar char="●"/>
            </a:pPr>
            <a:r>
              <a:rPr lang="en" sz="1220">
                <a:solidFill>
                  <a:srgbClr val="000000"/>
                </a:solidFill>
                <a:latin typeface="Times New Roman"/>
                <a:ea typeface="Times New Roman"/>
                <a:cs typeface="Times New Roman"/>
                <a:sym typeface="Times New Roman"/>
              </a:rPr>
              <a:t>It is open source and available at no cost.</a:t>
            </a:r>
            <a:endParaRPr sz="1220">
              <a:solidFill>
                <a:srgbClr val="000000"/>
              </a:solidFill>
              <a:latin typeface="Times New Roman"/>
              <a:ea typeface="Times New Roman"/>
              <a:cs typeface="Times New Roman"/>
              <a:sym typeface="Times New Roman"/>
            </a:endParaRPr>
          </a:p>
          <a:p>
            <a:pPr marL="457200" lvl="0" indent="-306070" algn="l" rtl="0">
              <a:lnSpc>
                <a:spcPct val="100000"/>
              </a:lnSpc>
              <a:spcBef>
                <a:spcPts val="0"/>
              </a:spcBef>
              <a:spcAft>
                <a:spcPts val="0"/>
              </a:spcAft>
              <a:buClr>
                <a:srgbClr val="000000"/>
              </a:buClr>
              <a:buSzPts val="1220"/>
              <a:buFont typeface="Times New Roman"/>
              <a:buChar char="●"/>
            </a:pPr>
            <a:r>
              <a:rPr lang="en" sz="1220">
                <a:solidFill>
                  <a:srgbClr val="000000"/>
                </a:solidFill>
                <a:latin typeface="Times New Roman"/>
                <a:ea typeface="Times New Roman"/>
                <a:cs typeface="Times New Roman"/>
                <a:sym typeface="Times New Roman"/>
              </a:rPr>
              <a:t>Works across different platforms and operating systems such as Windows, macOS, and Linux.</a:t>
            </a:r>
            <a:endParaRPr sz="1220">
              <a:solidFill>
                <a:srgbClr val="000000"/>
              </a:solidFill>
              <a:latin typeface="Times New Roman"/>
              <a:ea typeface="Times New Roman"/>
              <a:cs typeface="Times New Roman"/>
              <a:sym typeface="Times New Roman"/>
            </a:endParaRPr>
          </a:p>
          <a:p>
            <a:pPr marL="457200" lvl="0" indent="-306070" algn="l" rtl="0">
              <a:lnSpc>
                <a:spcPct val="100000"/>
              </a:lnSpc>
              <a:spcBef>
                <a:spcPts val="0"/>
              </a:spcBef>
              <a:spcAft>
                <a:spcPts val="0"/>
              </a:spcAft>
              <a:buClr>
                <a:srgbClr val="000000"/>
              </a:buClr>
              <a:buSzPts val="1220"/>
              <a:buFont typeface="Times New Roman"/>
              <a:buChar char="●"/>
            </a:pPr>
            <a:r>
              <a:rPr lang="en" sz="1220">
                <a:solidFill>
                  <a:srgbClr val="000000"/>
                </a:solidFill>
                <a:latin typeface="Times New Roman"/>
                <a:ea typeface="Times New Roman"/>
                <a:cs typeface="Times New Roman"/>
                <a:sym typeface="Times New Roman"/>
              </a:rPr>
              <a:t>Features versatile and customizable scheduling capabilities.</a:t>
            </a:r>
            <a:endParaRPr sz="1220">
              <a:solidFill>
                <a:srgbClr val="000000"/>
              </a:solidFill>
              <a:latin typeface="Times New Roman"/>
              <a:ea typeface="Times New Roman"/>
              <a:cs typeface="Times New Roman"/>
              <a:sym typeface="Times New Roman"/>
            </a:endParaRPr>
          </a:p>
          <a:p>
            <a:pPr marL="457200" lvl="0" indent="-306070" algn="l" rtl="0">
              <a:lnSpc>
                <a:spcPct val="100000"/>
              </a:lnSpc>
              <a:spcBef>
                <a:spcPts val="0"/>
              </a:spcBef>
              <a:spcAft>
                <a:spcPts val="0"/>
              </a:spcAft>
              <a:buClr>
                <a:srgbClr val="000000"/>
              </a:buClr>
              <a:buSzPts val="1220"/>
              <a:buFont typeface="Times New Roman"/>
              <a:buChar char="●"/>
            </a:pPr>
            <a:r>
              <a:rPr lang="en" sz="1220">
                <a:solidFill>
                  <a:srgbClr val="000000"/>
                </a:solidFill>
                <a:latin typeface="Times New Roman"/>
                <a:ea typeface="Times New Roman"/>
                <a:cs typeface="Times New Roman"/>
                <a:sym typeface="Times New Roman"/>
              </a:rPr>
              <a:t>Allows for a variety of data storage solutions, including databases, local file systems, and cloud-based storage.</a:t>
            </a:r>
            <a:endParaRPr sz="1220">
              <a:solidFill>
                <a:srgbClr val="000000"/>
              </a:solidFill>
              <a:latin typeface="Times New Roman"/>
              <a:ea typeface="Times New Roman"/>
              <a:cs typeface="Times New Roman"/>
              <a:sym typeface="Times New Roman"/>
            </a:endParaRPr>
          </a:p>
          <a:p>
            <a:pPr marL="457200" lvl="0" indent="-306070" algn="l" rtl="0">
              <a:lnSpc>
                <a:spcPct val="100000"/>
              </a:lnSpc>
              <a:spcBef>
                <a:spcPts val="0"/>
              </a:spcBef>
              <a:spcAft>
                <a:spcPts val="0"/>
              </a:spcAft>
              <a:buClr>
                <a:srgbClr val="000000"/>
              </a:buClr>
              <a:buSzPts val="1220"/>
              <a:buFont typeface="Times New Roman"/>
              <a:buChar char="●"/>
            </a:pPr>
            <a:r>
              <a:rPr lang="en" sz="1220">
                <a:solidFill>
                  <a:srgbClr val="000000"/>
                </a:solidFill>
                <a:latin typeface="Times New Roman"/>
                <a:ea typeface="Times New Roman"/>
                <a:cs typeface="Times New Roman"/>
                <a:sym typeface="Times New Roman"/>
              </a:rPr>
              <a:t>Integrates with numerous data processing and analytics tools, including Apache Spark and Elasticsearch.</a:t>
            </a:r>
            <a:endParaRPr sz="1220">
              <a:solidFill>
                <a:srgbClr val="000000"/>
              </a:solidFill>
              <a:latin typeface="Times New Roman"/>
              <a:ea typeface="Times New Roman"/>
              <a:cs typeface="Times New Roman"/>
              <a:sym typeface="Times New Roman"/>
            </a:endParaRPr>
          </a:p>
          <a:p>
            <a:pPr marL="457200" lvl="0" indent="-306070" algn="l" rtl="0">
              <a:lnSpc>
                <a:spcPct val="100000"/>
              </a:lnSpc>
              <a:spcBef>
                <a:spcPts val="0"/>
              </a:spcBef>
              <a:spcAft>
                <a:spcPts val="0"/>
              </a:spcAft>
              <a:buClr>
                <a:srgbClr val="000000"/>
              </a:buClr>
              <a:buSzPts val="1220"/>
              <a:buFont typeface="Times New Roman"/>
              <a:buChar char="●"/>
            </a:pPr>
            <a:r>
              <a:rPr lang="en" sz="1220">
                <a:solidFill>
                  <a:srgbClr val="000000"/>
                </a:solidFill>
                <a:latin typeface="Times New Roman"/>
                <a:ea typeface="Times New Roman"/>
                <a:cs typeface="Times New Roman"/>
                <a:sym typeface="Times New Roman"/>
              </a:rPr>
              <a:t>Easy to install and user-friendly interface simplifies operation.</a:t>
            </a:r>
            <a:endParaRPr sz="122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440"/>
              <a:buNone/>
            </a:pPr>
            <a:endParaRPr sz="1220" b="1">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440"/>
              <a:buNone/>
            </a:pPr>
            <a:r>
              <a:rPr lang="en" sz="1220" b="1">
                <a:solidFill>
                  <a:srgbClr val="000000"/>
                </a:solidFill>
                <a:latin typeface="Times New Roman"/>
                <a:ea typeface="Times New Roman"/>
                <a:cs typeface="Times New Roman"/>
                <a:sym typeface="Times New Roman"/>
              </a:rPr>
              <a:t>Cons:</a:t>
            </a:r>
            <a:endParaRPr sz="1220" b="1">
              <a:solidFill>
                <a:srgbClr val="000000"/>
              </a:solidFill>
              <a:latin typeface="Times New Roman"/>
              <a:ea typeface="Times New Roman"/>
              <a:cs typeface="Times New Roman"/>
              <a:sym typeface="Times New Roman"/>
            </a:endParaRPr>
          </a:p>
          <a:p>
            <a:pPr marL="457200" lvl="0" indent="-306070" algn="l" rtl="0">
              <a:lnSpc>
                <a:spcPct val="100000"/>
              </a:lnSpc>
              <a:spcBef>
                <a:spcPts val="0"/>
              </a:spcBef>
              <a:spcAft>
                <a:spcPts val="0"/>
              </a:spcAft>
              <a:buClr>
                <a:srgbClr val="000000"/>
              </a:buClr>
              <a:buSzPts val="1220"/>
              <a:buFont typeface="Times New Roman"/>
              <a:buChar char="●"/>
            </a:pPr>
            <a:r>
              <a:rPr lang="en" sz="1220">
                <a:solidFill>
                  <a:srgbClr val="000000"/>
                </a:solidFill>
                <a:latin typeface="Times New Roman"/>
                <a:ea typeface="Times New Roman"/>
                <a:cs typeface="Times New Roman"/>
                <a:sym typeface="Times New Roman"/>
              </a:rPr>
              <a:t>Compared to other web scraping tools, it has limited support from the community and lacks extensive documentation.</a:t>
            </a:r>
            <a:endParaRPr sz="1220">
              <a:solidFill>
                <a:srgbClr val="000000"/>
              </a:solidFill>
              <a:latin typeface="Times New Roman"/>
              <a:ea typeface="Times New Roman"/>
              <a:cs typeface="Times New Roman"/>
              <a:sym typeface="Times New Roman"/>
            </a:endParaRPr>
          </a:p>
          <a:p>
            <a:pPr marL="457200" lvl="0" indent="-306070" algn="l" rtl="0">
              <a:lnSpc>
                <a:spcPct val="100000"/>
              </a:lnSpc>
              <a:spcBef>
                <a:spcPts val="0"/>
              </a:spcBef>
              <a:spcAft>
                <a:spcPts val="0"/>
              </a:spcAft>
              <a:buClr>
                <a:srgbClr val="000000"/>
              </a:buClr>
              <a:buSzPts val="1220"/>
              <a:buFont typeface="Times New Roman"/>
              <a:buChar char="●"/>
            </a:pPr>
            <a:r>
              <a:rPr lang="en" sz="1220">
                <a:solidFill>
                  <a:srgbClr val="000000"/>
                </a:solidFill>
                <a:latin typeface="Times New Roman"/>
                <a:ea typeface="Times New Roman"/>
                <a:cs typeface="Times New Roman"/>
                <a:sym typeface="Times New Roman"/>
              </a:rPr>
              <a:t>Built-in functionality for handling dynamically generated content and sites rich in JavaScript is somewhat restricted.</a:t>
            </a:r>
            <a:endParaRPr sz="1220">
              <a:solidFill>
                <a:srgbClr val="000000"/>
              </a:solidFill>
              <a:latin typeface="Times New Roman"/>
              <a:ea typeface="Times New Roman"/>
              <a:cs typeface="Times New Roman"/>
              <a:sym typeface="Times New Roman"/>
            </a:endParaRPr>
          </a:p>
          <a:p>
            <a:pPr marL="457200" lvl="0" indent="-306070" algn="l" rtl="0">
              <a:lnSpc>
                <a:spcPct val="100000"/>
              </a:lnSpc>
              <a:spcBef>
                <a:spcPts val="0"/>
              </a:spcBef>
              <a:spcAft>
                <a:spcPts val="0"/>
              </a:spcAft>
              <a:buClr>
                <a:srgbClr val="000000"/>
              </a:buClr>
              <a:buSzPts val="1220"/>
              <a:buFont typeface="Times New Roman"/>
              <a:buChar char="●"/>
            </a:pPr>
            <a:r>
              <a:rPr lang="en" sz="1220">
                <a:solidFill>
                  <a:srgbClr val="000000"/>
                </a:solidFill>
                <a:latin typeface="Times New Roman"/>
                <a:ea typeface="Times New Roman"/>
                <a:cs typeface="Times New Roman"/>
                <a:sym typeface="Times New Roman"/>
              </a:rPr>
              <a:t>Some level of programming expertise is required to effectively implement and utilize the tool.</a:t>
            </a:r>
            <a:endParaRPr sz="1220">
              <a:solidFill>
                <a:srgbClr val="000000"/>
              </a:solidFill>
              <a:latin typeface="Times New Roman"/>
              <a:ea typeface="Times New Roman"/>
              <a:cs typeface="Times New Roman"/>
              <a:sym typeface="Times New Roman"/>
            </a:endParaRPr>
          </a:p>
          <a:p>
            <a:pPr marL="457200" lvl="0" indent="-306070" algn="l" rtl="0">
              <a:lnSpc>
                <a:spcPct val="100000"/>
              </a:lnSpc>
              <a:spcBef>
                <a:spcPts val="0"/>
              </a:spcBef>
              <a:spcAft>
                <a:spcPts val="0"/>
              </a:spcAft>
              <a:buClr>
                <a:srgbClr val="000000"/>
              </a:buClr>
              <a:buSzPts val="1220"/>
              <a:buFont typeface="Times New Roman"/>
              <a:buChar char="●"/>
            </a:pPr>
            <a:r>
              <a:rPr lang="en" sz="1220">
                <a:solidFill>
                  <a:srgbClr val="000000"/>
                </a:solidFill>
                <a:latin typeface="Times New Roman"/>
                <a:ea typeface="Times New Roman"/>
                <a:cs typeface="Times New Roman"/>
                <a:sym typeface="Times New Roman"/>
              </a:rPr>
              <a:t>Scraping certain websites might be challenging due to their anti-scraping measures or other restrictions.</a:t>
            </a:r>
            <a:endParaRPr sz="122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440"/>
              <a:buNone/>
            </a:pPr>
            <a:endParaRPr sz="122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1"/>
          <p:cNvSpPr txBox="1">
            <a:spLocks noGrp="1"/>
          </p:cNvSpPr>
          <p:nvPr>
            <p:ph type="title"/>
          </p:nvPr>
        </p:nvSpPr>
        <p:spPr>
          <a:xfrm>
            <a:off x="1115100" y="718050"/>
            <a:ext cx="7030500" cy="638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a:solidFill>
                  <a:srgbClr val="000000"/>
                </a:solidFill>
                <a:latin typeface="Times New Roman"/>
                <a:ea typeface="Times New Roman"/>
                <a:cs typeface="Times New Roman"/>
                <a:sym typeface="Times New Roman"/>
              </a:rPr>
              <a:t>Selenium Architecture</a:t>
            </a:r>
            <a:endParaRPr sz="2500">
              <a:solidFill>
                <a:srgbClr val="000000"/>
              </a:solidFill>
              <a:latin typeface="Times New Roman"/>
              <a:ea typeface="Times New Roman"/>
              <a:cs typeface="Times New Roman"/>
              <a:sym typeface="Times New Roman"/>
            </a:endParaRPr>
          </a:p>
        </p:txBody>
      </p:sp>
      <p:sp>
        <p:nvSpPr>
          <p:cNvPr id="327" name="Google Shape;327;p21"/>
          <p:cNvSpPr txBox="1">
            <a:spLocks noGrp="1"/>
          </p:cNvSpPr>
          <p:nvPr>
            <p:ph type="body" idx="1"/>
          </p:nvPr>
        </p:nvSpPr>
        <p:spPr>
          <a:xfrm>
            <a:off x="450150" y="1504825"/>
            <a:ext cx="5035200" cy="2897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Selenium supports a wide range of browsers, operating systems, and programming languages, enhancing its versatility for different environments. </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REST APIs facilitate information exchange between servers, increasing the adaptability of automation processes.</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When commands are issued to browser drivers, they are performed in the specified browser, with the HTTP response subsequently returned to the user. This process enables efficient interaction while keeping the browser's internal mechanics concealed.</a:t>
            </a:r>
            <a:endParaRPr sz="1400">
              <a:solidFill>
                <a:srgbClr val="000000"/>
              </a:solidFill>
              <a:latin typeface="Times New Roman"/>
              <a:ea typeface="Times New Roman"/>
              <a:cs typeface="Times New Roman"/>
              <a:sym typeface="Times New Roman"/>
            </a:endParaRPr>
          </a:p>
        </p:txBody>
      </p:sp>
      <p:pic>
        <p:nvPicPr>
          <p:cNvPr id="328" name="Google Shape;328;p21"/>
          <p:cNvPicPr preferRelativeResize="0"/>
          <p:nvPr/>
        </p:nvPicPr>
        <p:blipFill>
          <a:blip r:embed="rId3">
            <a:alphaModFix/>
          </a:blip>
          <a:stretch>
            <a:fillRect/>
          </a:stretch>
        </p:blipFill>
        <p:spPr>
          <a:xfrm>
            <a:off x="5547875" y="1600075"/>
            <a:ext cx="3353851" cy="1943353"/>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1712</Words>
  <Application>Microsoft Office PowerPoint</Application>
  <PresentationFormat>On-screen Show (16:9)</PresentationFormat>
  <Paragraphs>216</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Nunito</vt:lpstr>
      <vt:lpstr>Times New Roman</vt:lpstr>
      <vt:lpstr>Maven Pro</vt:lpstr>
      <vt:lpstr>Momentum</vt:lpstr>
      <vt:lpstr>                         Investigating Tools for Web Data Harvesting  CSE 573 - Semantic Web Mining — Group 13             </vt:lpstr>
      <vt:lpstr>The Significance of Data in Today's World and Leveraging Web Scraping for Data Acquisition:</vt:lpstr>
      <vt:lpstr>Web Scraping Techniques Overview and Exploring Web Scraping Techniques: </vt:lpstr>
      <vt:lpstr>Advanced Techniques in Web Scraping:</vt:lpstr>
      <vt:lpstr>Web Scraping Frameworks and Tools</vt:lpstr>
      <vt:lpstr>BeautifulSoup Architecture  </vt:lpstr>
      <vt:lpstr>LinkedIn Data Using BeautifulSoup </vt:lpstr>
      <vt:lpstr>Pros and Cons of Using Beautifulsoup</vt:lpstr>
      <vt:lpstr>Selenium Architecture</vt:lpstr>
      <vt:lpstr>Twitter Data Using Selenium</vt:lpstr>
      <vt:lpstr>Pros and Cons of Using Selenium Tool</vt:lpstr>
      <vt:lpstr>Octoparse Architecture</vt:lpstr>
      <vt:lpstr>Amazon Data using Octoparse</vt:lpstr>
      <vt:lpstr>Pros and Cons of Using Octoparse Tool</vt:lpstr>
      <vt:lpstr>Comparative Analysis of Web Scraping Tools:</vt:lpstr>
      <vt:lpstr>PROJECT  PLAN: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Investigating Tools for Web Data Harvesting  CSE 573 - Semantic Web Mining — Group 13             </dc:title>
  <cp:lastModifiedBy>Manideep Meda (Student)</cp:lastModifiedBy>
  <cp:revision>7</cp:revision>
  <dcterms:modified xsi:type="dcterms:W3CDTF">2024-03-22T18:37:06Z</dcterms:modified>
</cp:coreProperties>
</file>