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62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DD"/>
          </a:solidFill>
        </a:fill>
      </a:tcStyle>
    </a:wholeTbl>
    <a:band2H>
      <a:tcTxStyle/>
      <a:tcStyle>
        <a:tcBdr/>
        <a:fill>
          <a:solidFill>
            <a:srgbClr val="E6EF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E1"/>
          </a:solidFill>
        </a:fill>
      </a:tcStyle>
    </a:wholeTbl>
    <a:band2H>
      <a:tcTxStyle/>
      <a:tcStyle>
        <a:tcBdr/>
        <a:fill>
          <a:solidFill>
            <a:srgbClr val="F0E7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EA"/>
          </a:solidFill>
        </a:fill>
      </a:tcStyle>
    </a:wholeTbl>
    <a:band2H>
      <a:tcTxStyle/>
      <a:tcStyle>
        <a:tcBdr/>
        <a:fill>
          <a:solidFill>
            <a:srgbClr val="EAEA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n-lt"/>
        <a:ea typeface="+mn-ea"/>
        <a:cs typeface="+mn-cs"/>
        <a:sym typeface="Calibri"/>
      </a:defRPr>
    </a:lvl1pPr>
    <a:lvl2pPr indent="228600" defTabSz="1218987" latinLnBrk="0">
      <a:defRPr sz="1600">
        <a:latin typeface="+mn-lt"/>
        <a:ea typeface="+mn-ea"/>
        <a:cs typeface="+mn-cs"/>
        <a:sym typeface="Calibri"/>
      </a:defRPr>
    </a:lvl2pPr>
    <a:lvl3pPr indent="457200" defTabSz="1218987" latinLnBrk="0">
      <a:defRPr sz="1600">
        <a:latin typeface="+mn-lt"/>
        <a:ea typeface="+mn-ea"/>
        <a:cs typeface="+mn-cs"/>
        <a:sym typeface="Calibri"/>
      </a:defRPr>
    </a:lvl3pPr>
    <a:lvl4pPr indent="685800" defTabSz="1218987" latinLnBrk="0">
      <a:defRPr sz="1600">
        <a:latin typeface="+mn-lt"/>
        <a:ea typeface="+mn-ea"/>
        <a:cs typeface="+mn-cs"/>
        <a:sym typeface="Calibri"/>
      </a:defRPr>
    </a:lvl4pPr>
    <a:lvl5pPr indent="914400" defTabSz="1218987" latinLnBrk="0">
      <a:defRPr sz="1600">
        <a:latin typeface="+mn-lt"/>
        <a:ea typeface="+mn-ea"/>
        <a:cs typeface="+mn-cs"/>
        <a:sym typeface="Calibri"/>
      </a:defRPr>
    </a:lvl5pPr>
    <a:lvl6pPr indent="1143000" defTabSz="1218987" latinLnBrk="0">
      <a:defRPr sz="1600">
        <a:latin typeface="+mn-lt"/>
        <a:ea typeface="+mn-ea"/>
        <a:cs typeface="+mn-cs"/>
        <a:sym typeface="Calibri"/>
      </a:defRPr>
    </a:lvl6pPr>
    <a:lvl7pPr indent="1371600" defTabSz="1218987" latinLnBrk="0">
      <a:defRPr sz="1600">
        <a:latin typeface="+mn-lt"/>
        <a:ea typeface="+mn-ea"/>
        <a:cs typeface="+mn-cs"/>
        <a:sym typeface="Calibri"/>
      </a:defRPr>
    </a:lvl7pPr>
    <a:lvl8pPr indent="1600200" defTabSz="1218987" latinLnBrk="0">
      <a:defRPr sz="1600">
        <a:latin typeface="+mn-lt"/>
        <a:ea typeface="+mn-ea"/>
        <a:cs typeface="+mn-cs"/>
        <a:sym typeface="Calibri"/>
      </a:defRPr>
    </a:lvl8pPr>
    <a:lvl9pPr indent="1828800" defTabSz="1218987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diagonals"/>
          <p:cNvGrpSpPr/>
          <p:nvPr/>
        </p:nvGrpSpPr>
        <p:grpSpPr>
          <a:xfrm>
            <a:off x="7516442" y="4145280"/>
            <a:ext cx="4686118" cy="2731409"/>
            <a:chOff x="0" y="0"/>
            <a:chExt cx="4686117" cy="2731407"/>
          </a:xfrm>
        </p:grpSpPr>
        <p:sp>
          <p:nvSpPr>
            <p:cNvPr id="15" name="Straight Connector 13"/>
            <p:cNvSpPr/>
            <p:nvPr/>
          </p:nvSpPr>
          <p:spPr>
            <a:xfrm flipV="1">
              <a:off x="-1" y="-1"/>
              <a:ext cx="4686119" cy="2716156"/>
            </a:xfrm>
            <a:prstGeom prst="line">
              <a:avLst/>
            </a:pr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traight Connector 16"/>
            <p:cNvSpPr/>
            <p:nvPr/>
          </p:nvSpPr>
          <p:spPr>
            <a:xfrm flipV="1">
              <a:off x="487663" y="299720"/>
              <a:ext cx="4198454" cy="2431687"/>
            </a:xfrm>
            <a:prstGeom prst="line">
              <a:avLst/>
            </a:pr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traight Connector 18"/>
            <p:cNvSpPr/>
            <p:nvPr/>
          </p:nvSpPr>
          <p:spPr>
            <a:xfrm flipV="1">
              <a:off x="999129" y="587908"/>
              <a:ext cx="3686988" cy="2133533"/>
            </a:xfrm>
            <a:prstGeom prst="line">
              <a:avLst/>
            </a:pr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2" name="bottom lines"/>
          <p:cNvGrpSpPr/>
          <p:nvPr/>
        </p:nvGrpSpPr>
        <p:grpSpPr>
          <a:xfrm>
            <a:off x="-8916" y="6057148"/>
            <a:ext cx="5498726" cy="820208"/>
            <a:chOff x="0" y="0"/>
            <a:chExt cx="5498725" cy="820206"/>
          </a:xfrm>
        </p:grpSpPr>
        <p:sp>
          <p:nvSpPr>
            <p:cNvPr id="19" name="Freeform 8"/>
            <p:cNvSpPr/>
            <p:nvPr/>
          </p:nvSpPr>
          <p:spPr>
            <a:xfrm rot="16200000">
              <a:off x="2347269" y="-2334423"/>
              <a:ext cx="817035" cy="548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692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Freeform 9"/>
            <p:cNvSpPr/>
            <p:nvPr/>
          </p:nvSpPr>
          <p:spPr>
            <a:xfrm rot="16200000">
              <a:off x="2147832" y="-1867283"/>
              <a:ext cx="547670" cy="482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7883"/>
                  </a:lnTo>
                  <a:cubicBezTo>
                    <a:pt x="21579" y="12319"/>
                    <a:pt x="21368" y="5564"/>
                    <a:pt x="21347" y="0"/>
                  </a:cubicBezTo>
                </a:path>
              </a:pathLst>
            </a:cu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Freeform 10"/>
            <p:cNvSpPr/>
            <p:nvPr/>
          </p:nvSpPr>
          <p:spPr>
            <a:xfrm rot="16200000">
              <a:off x="1958109" y="-1466611"/>
              <a:ext cx="322360" cy="423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21600"/>
                  </a:moveTo>
                  <a:lnTo>
                    <a:pt x="21323" y="19152"/>
                  </a:lnTo>
                  <a:cubicBezTo>
                    <a:pt x="21300" y="13228"/>
                    <a:pt x="21600" y="5924"/>
                    <a:pt x="21576" y="0"/>
                  </a:cubicBezTo>
                </a:path>
              </a:pathLst>
            </a:cu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25175" y="584200"/>
            <a:ext cx="8735326" cy="20002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175" y="2616200"/>
            <a:ext cx="87353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6642" y="6446581"/>
            <a:ext cx="182742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97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945" y="578818"/>
            <a:ext cx="10873408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6642" y="6446581"/>
            <a:ext cx="182742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diagonals"/>
          <p:cNvGrpSpPr/>
          <p:nvPr/>
        </p:nvGrpSpPr>
        <p:grpSpPr>
          <a:xfrm>
            <a:off x="7516442" y="4145280"/>
            <a:ext cx="4686118" cy="2731409"/>
            <a:chOff x="0" y="0"/>
            <a:chExt cx="4686117" cy="2731407"/>
          </a:xfrm>
        </p:grpSpPr>
        <p:sp>
          <p:nvSpPr>
            <p:cNvPr id="41" name="Straight Connector 11"/>
            <p:cNvSpPr/>
            <p:nvPr/>
          </p:nvSpPr>
          <p:spPr>
            <a:xfrm flipV="1">
              <a:off x="-1" y="-1"/>
              <a:ext cx="4686119" cy="2716156"/>
            </a:xfrm>
            <a:prstGeom prst="line">
              <a:avLst/>
            </a:pr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traight Connector 12"/>
            <p:cNvSpPr/>
            <p:nvPr/>
          </p:nvSpPr>
          <p:spPr>
            <a:xfrm flipV="1">
              <a:off x="487663" y="299720"/>
              <a:ext cx="4198454" cy="2431687"/>
            </a:xfrm>
            <a:prstGeom prst="line">
              <a:avLst/>
            </a:pr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traight Connector 13"/>
            <p:cNvSpPr/>
            <p:nvPr/>
          </p:nvSpPr>
          <p:spPr>
            <a:xfrm flipV="1">
              <a:off x="999129" y="587908"/>
              <a:ext cx="3686988" cy="2133533"/>
            </a:xfrm>
            <a:prstGeom prst="line">
              <a:avLst/>
            </a:pr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1625176" y="2209800"/>
            <a:ext cx="8938474" cy="2764336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175" y="4951265"/>
            <a:ext cx="7069520" cy="12209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2" y="1701800"/>
            <a:ext cx="5082742" cy="9144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1pPr>
            <a:lvl2pPr marL="0" indent="609492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2pPr>
            <a:lvl3pPr marL="0" indent="1218987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3pPr>
            <a:lvl4pPr marL="0" indent="182848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4pPr>
            <a:lvl5pPr marL="0" indent="2437973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6644" y="1701800"/>
            <a:ext cx="5082741" cy="914400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cap="all" spc="2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218881" y="1701800"/>
            <a:ext cx="4062943" cy="2438400"/>
          </a:xfrm>
          <a:prstGeom prst="rect">
            <a:avLst/>
          </a:prstGeom>
        </p:spPr>
        <p:txBody>
          <a:bodyPr/>
          <a:lstStyle>
            <a:lvl1pPr>
              <a:defRPr sz="2800" cap="all" spc="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1" y="4241800"/>
            <a:ext cx="4062943" cy="1930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218881" y="1701800"/>
            <a:ext cx="4062943" cy="2438400"/>
          </a:xfrm>
          <a:prstGeom prst="rect">
            <a:avLst/>
          </a:prstGeom>
        </p:spPr>
        <p:txBody>
          <a:bodyPr/>
          <a:lstStyle>
            <a:lvl1pPr>
              <a:defRPr sz="2800" cap="all" spc="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8881" y="4241800"/>
            <a:ext cx="4062943" cy="1930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609492">
              <a:buClrTx/>
              <a:buSzTx/>
              <a:buFontTx/>
              <a:buNone/>
              <a:defRPr sz="2000"/>
            </a:lvl2pPr>
            <a:lvl3pPr marL="0" indent="1218987">
              <a:buClrTx/>
              <a:buSzTx/>
              <a:buFontTx/>
              <a:buNone/>
              <a:defRPr sz="2000"/>
            </a:lvl3pPr>
            <a:lvl4pPr marL="0" indent="1828480">
              <a:buClrTx/>
              <a:buSzTx/>
              <a:buFontTx/>
              <a:buNone/>
              <a:defRPr sz="2000"/>
            </a:lvl4pPr>
            <a:lvl5pPr marL="0" indent="2437973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idx="13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ln>
            <a:solidFill>
              <a:srgbClr val="404040"/>
            </a:solidFill>
            <a:miter lim="800000"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8836897" y="584200"/>
            <a:ext cx="2742487" cy="558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881" y="584200"/>
            <a:ext cx="7414871" cy="5588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85000">
              <a:srgbClr val="0E182F"/>
            </a:gs>
            <a:gs pos="100000">
              <a:srgbClr val="14214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left lines"/>
          <p:cNvGrpSpPr/>
          <p:nvPr/>
        </p:nvGrpSpPr>
        <p:grpSpPr>
          <a:xfrm>
            <a:off x="-15871" y="-3175"/>
            <a:ext cx="819994" cy="5229227"/>
            <a:chOff x="0" y="0"/>
            <a:chExt cx="819992" cy="5229225"/>
          </a:xfrm>
        </p:grpSpPr>
        <p:sp>
          <p:nvSpPr>
            <p:cNvPr id="2" name="Freeform 9"/>
            <p:cNvSpPr/>
            <p:nvPr/>
          </p:nvSpPr>
          <p:spPr>
            <a:xfrm>
              <a:off x="3172" y="3174"/>
              <a:ext cx="816821" cy="5226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447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" name="Freeform 10"/>
            <p:cNvSpPr/>
            <p:nvPr/>
          </p:nvSpPr>
          <p:spPr>
            <a:xfrm>
              <a:off x="-1" y="3174"/>
              <a:ext cx="547527" cy="456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7666"/>
                  </a:lnTo>
                  <a:lnTo>
                    <a:pt x="21538" y="0"/>
                  </a:lnTo>
                </a:path>
              </a:pathLst>
            </a:custGeom>
            <a:noFill/>
            <a:ln w="28575" cap="flat">
              <a:solidFill>
                <a:srgbClr val="00868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6347" y="-1"/>
              <a:ext cx="318477" cy="396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8985"/>
                  </a:lnTo>
                  <a:cubicBezTo>
                    <a:pt x="21576" y="12656"/>
                    <a:pt x="21552" y="6328"/>
                    <a:pt x="21528" y="0"/>
                  </a:cubicBezTo>
                </a:path>
              </a:pathLst>
            </a:custGeom>
            <a:noFill/>
            <a:ln w="25400" cap="flat">
              <a:solidFill>
                <a:srgbClr val="006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218882" y="274636"/>
            <a:ext cx="10360502" cy="1223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48" tIns="60948" rIns="60948" bIns="6094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882" y="1701797"/>
            <a:ext cx="10360502" cy="446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48" tIns="60948" rIns="60948" bIns="6094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944" y="6389065"/>
            <a:ext cx="294440" cy="299699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98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04746" marR="0" indent="-304746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648094" marR="0" indent="-270208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00688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311629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1616375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192112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2225869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2530615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2835362" marR="0" indent="-324249" algn="l" defTabSz="1218987" rtl="0" latinLnBrk="0">
        <a:lnSpc>
          <a:spcPct val="90000"/>
        </a:lnSpc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ctrTitle"/>
          </p:nvPr>
        </p:nvSpPr>
        <p:spPr>
          <a:xfrm>
            <a:off x="4957339" y="502276"/>
            <a:ext cx="2264621" cy="99489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KDTree</a:t>
            </a:r>
            <a:endParaRPr dirty="0"/>
          </a:p>
        </p:txBody>
      </p:sp>
      <p:pic>
        <p:nvPicPr>
          <p:cNvPr id="1026" name="Picture 2" descr="https://upload.wikimedia.org/wikipedia/commons/thumb/b/b6/3dtree.png/400px-3dtree.png">
            <a:extLst>
              <a:ext uri="{FF2B5EF4-FFF2-40B4-BE49-F238E27FC236}">
                <a16:creationId xmlns:a16="http://schemas.microsoft.com/office/drawing/2014/main" id="{CD232292-5482-459D-8B08-5F6C7817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49" y="2189946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2707" y="2819401"/>
            <a:ext cx="2971800" cy="1905"/>
          </a:xfrm>
          <a:custGeom>
            <a:avLst/>
            <a:gdLst/>
            <a:ahLst/>
            <a:cxnLst/>
            <a:rect l="l" t="t" r="r" b="b"/>
            <a:pathLst>
              <a:path w="2971800" h="1905">
                <a:moveTo>
                  <a:pt x="0" y="0"/>
                </a:moveTo>
                <a:lnTo>
                  <a:pt x="2971800" y="1524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74947" y="4552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504945" y="4526661"/>
            <a:ext cx="504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9243C3B2-D10A-4ABC-A5F3-3E67F7BB4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2707" y="2819401"/>
            <a:ext cx="2971800" cy="1905"/>
          </a:xfrm>
          <a:custGeom>
            <a:avLst/>
            <a:gdLst/>
            <a:ahLst/>
            <a:cxnLst/>
            <a:rect l="l" t="t" r="r" b="b"/>
            <a:pathLst>
              <a:path w="2971800" h="1905">
                <a:moveTo>
                  <a:pt x="0" y="0"/>
                </a:moveTo>
                <a:lnTo>
                  <a:pt x="2971800" y="1524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274947" y="4552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504945" y="4526661"/>
            <a:ext cx="504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4507" y="5294249"/>
            <a:ext cx="2895600" cy="1905"/>
          </a:xfrm>
          <a:custGeom>
            <a:avLst/>
            <a:gdLst/>
            <a:ahLst/>
            <a:cxnLst/>
            <a:rect l="l" t="t" r="r" b="b"/>
            <a:pathLst>
              <a:path w="2895600" h="1904">
                <a:moveTo>
                  <a:pt x="0" y="0"/>
                </a:moveTo>
                <a:lnTo>
                  <a:pt x="2895599" y="1523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094346" y="21145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324979" y="2087626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7315A8D7-8991-4F09-BEF9-FA70B13A11AF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/>
                <a:ea typeface="+mn-ea"/>
                <a:cs typeface="Arial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 dirty="0" err="1">
                <a:latin typeface="Trebuchet MS"/>
                <a:cs typeface="Trebuchet MS"/>
              </a:rPr>
              <a:t>KD</a:t>
            </a:r>
            <a:r>
              <a:rPr lang="es-PE"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/>
              <a:t>(1</a:t>
            </a:r>
            <a:r>
              <a:rPr lang="es-PE" sz="1800" spc="-15" dirty="0"/>
              <a:t>0</a:t>
            </a:r>
            <a:r>
              <a:rPr lang="es-PE" sz="1800" spc="-5" dirty="0"/>
              <a:t>0,</a:t>
            </a:r>
            <a:r>
              <a:rPr lang="es-PE" sz="1800" spc="-15" dirty="0"/>
              <a:t>0</a:t>
            </a:r>
            <a:r>
              <a:rPr lang="es-PE" sz="1800" spc="-5" dirty="0"/>
              <a:t>)</a:t>
            </a:r>
            <a:r>
              <a:rPr lang="es-PE" sz="1800" dirty="0"/>
              <a:t>	</a:t>
            </a:r>
            <a:r>
              <a:rPr lang="es-PE" sz="1800" spc="-5" dirty="0"/>
              <a:t>(1</a:t>
            </a:r>
            <a:r>
              <a:rPr lang="es-PE" sz="1800" spc="-15" dirty="0"/>
              <a:t>0</a:t>
            </a:r>
            <a:r>
              <a:rPr lang="es-PE" sz="1800" spc="-5" dirty="0"/>
              <a:t>0,</a:t>
            </a:r>
            <a:r>
              <a:rPr lang="es-PE" sz="1800" spc="-15" dirty="0"/>
              <a:t>1</a:t>
            </a:r>
            <a:r>
              <a:rPr lang="es-PE" sz="1800" spc="-5" dirty="0"/>
              <a:t>0</a:t>
            </a:r>
            <a:r>
              <a:rPr lang="es-PE" sz="1800" spc="-15" dirty="0"/>
              <a:t>0</a:t>
            </a:r>
            <a:r>
              <a:rPr lang="es-PE" sz="1800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CC262-9380-4967-BB2C-B5596623500C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47011-577B-4127-A53B-4A61F72D026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FE284-EC59-4AC7-B0F8-C2B0E6644B93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44D5B-EFF1-4430-BA05-9472D483E6AC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8E198-E000-403C-B658-2E283708833F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D257A-111A-41CB-A94D-DF2D4E21013F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8671A-8BE9-4E8D-AADD-AFE3DB249D2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16804A-5020-4403-8AF2-08EBCE38DCFA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719F7-B451-4E31-99B7-4FF914689D8B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723B2-D261-4B90-862E-51FF99B2B33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6DCBE-3772-4233-BBCE-BEF31A51775E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D122F-24D5-46C7-AE11-B57B8ECD37AF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AF47F-2988-4E41-B8A6-137D9A0857D3}"/>
              </a:ext>
            </a:extLst>
          </p:cNvPr>
          <p:cNvSpPr txBox="1"/>
          <p:nvPr/>
        </p:nvSpPr>
        <p:spPr>
          <a:xfrm>
            <a:off x="2228537" y="786050"/>
            <a:ext cx="48290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PE" sz="4000" b="1" spc="-55" dirty="0" err="1">
                <a:solidFill>
                  <a:schemeClr val="bg1"/>
                </a:solidFill>
                <a:latin typeface="Trebuchet MS"/>
                <a:cs typeface="Trebuchet MS"/>
              </a:rPr>
              <a:t>KD</a:t>
            </a:r>
            <a:r>
              <a:rPr lang="es-PE" sz="4000" b="1" spc="-175" dirty="0" err="1">
                <a:solidFill>
                  <a:schemeClr val="bg1"/>
                </a:solidFill>
                <a:latin typeface="Trebuchet MS"/>
                <a:cs typeface="Trebuchet MS"/>
              </a:rPr>
              <a:t>Tree</a:t>
            </a:r>
            <a:r>
              <a:rPr lang="es-PE" sz="4000" b="1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s-PE" sz="4000" spc="-90" dirty="0">
                <a:solidFill>
                  <a:schemeClr val="bg1"/>
                </a:solidFill>
                <a:latin typeface="Trebuchet MS"/>
                <a:cs typeface="Trebuchet MS"/>
              </a:rPr>
              <a:t>INSERCIÓN</a:t>
            </a:r>
            <a:endParaRPr kumimoji="0" lang="es-PE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F12F4-B29A-40FA-8C54-15B9A923E012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5F183-20F1-4BA9-B903-93D209CCDD7C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28CB84-4502-45F1-93A1-FD1355C7E2F0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3C5E-2102-4561-A5BD-85C4570D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5" y="143442"/>
            <a:ext cx="8938474" cy="1084716"/>
          </a:xfrm>
        </p:spPr>
        <p:txBody>
          <a:bodyPr/>
          <a:lstStyle/>
          <a:p>
            <a:r>
              <a:rPr lang="es-PE" dirty="0"/>
              <a:t>Búsqueda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C6FE1A-AACF-4921-A013-3331B83EB58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8"/>
            <a:ext cx="8098374" cy="2743200"/>
          </a:xfrm>
        </p:spPr>
        <p:txBody>
          <a:bodyPr/>
          <a:lstStyle/>
          <a:p>
            <a:r>
              <a:rPr lang="es-PE" dirty="0"/>
              <a:t>Si el nodo final en la búsqueda es nulo</a:t>
            </a:r>
          </a:p>
          <a:p>
            <a:pPr lvl="1" indent="0"/>
            <a:r>
              <a:rPr lang="es-PE" dirty="0"/>
              <a:t>	nodo no encontrado</a:t>
            </a:r>
          </a:p>
          <a:p>
            <a:pPr lvl="1" indent="0"/>
            <a:endParaRPr lang="es-PE" dirty="0"/>
          </a:p>
          <a:p>
            <a:pPr lvl="1" indent="0"/>
            <a:r>
              <a:rPr lang="es-PE" dirty="0"/>
              <a:t>Sino</a:t>
            </a:r>
          </a:p>
          <a:p>
            <a:pPr lvl="1" indent="0"/>
            <a:r>
              <a:rPr lang="es-PE" dirty="0"/>
              <a:t>	encontrado</a:t>
            </a:r>
          </a:p>
        </p:txBody>
      </p:sp>
    </p:spTree>
    <p:extLst>
      <p:ext uri="{BB962C8B-B14F-4D97-AF65-F5344CB8AC3E}">
        <p14:creationId xmlns:p14="http://schemas.microsoft.com/office/powerpoint/2010/main" val="1053114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1E2-5B2F-4B60-BD87-3BA5757D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5" y="75332"/>
            <a:ext cx="8938474" cy="1220936"/>
          </a:xfrm>
        </p:spPr>
        <p:txBody>
          <a:bodyPr/>
          <a:lstStyle/>
          <a:p>
            <a:r>
              <a:rPr lang="es-PE" dirty="0"/>
              <a:t>Eliminación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7305176-A8CC-4FED-9231-BCB7AFD6835A}"/>
              </a:ext>
            </a:extLst>
          </p:cNvPr>
          <p:cNvSpPr txBox="1">
            <a:spLocks/>
          </p:cNvSpPr>
          <p:nvPr/>
        </p:nvSpPr>
        <p:spPr>
          <a:xfrm>
            <a:off x="1625175" y="1867437"/>
            <a:ext cx="8098374" cy="430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48" tIns="60948" rIns="60948" bIns="60948">
            <a:norm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609492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1218987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82848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2437973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192112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225869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530615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283536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s-PE" dirty="0"/>
              <a:t>SE DEBE TENER CUIDADO DE NO ROMPER EL EQUILIBRIO DEL ÁRBOL.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01863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4113148" y="5548072"/>
            <a:ext cx="5245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7FE05-4CA7-40A2-9DA3-30DA022680C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E10E3-A14C-41B0-8F9F-5783A7799001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32E1C5-152A-497E-A694-BF9AB2610607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BAB4D2-D786-4AF8-9031-AB1D0AAD11CD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5CCD-CE72-4869-8C19-057ED4A2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930" y="425003"/>
            <a:ext cx="8938474" cy="865775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s-P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D53A-349C-4A4F-B227-9F779947A2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r>
              <a:rPr lang="es-ES" dirty="0"/>
              <a:t>Un árbol k-d es un árbol de decisión que sirve para hallar una respuesta o curso de acción, dadas k variables o entradas. Cada nodo suyo hace una pregunta sobre una variable; para k variables, puede haber más de k preguntas antes de emitir una respuesta. Las hojas (nodos finales) no hacen pregunta, sino que "dan la respuesta" o curso a tomar.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476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BAE493-17B8-4A4F-A57C-444E3676364C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2871BE-21E3-4605-A170-B92B68D6CF1C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A08B6-2708-45C3-ABEB-87EDC036FE13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310CF2-A263-4B36-B212-99E3FA85CEC3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1016" y="3599941"/>
            <a:ext cx="945515" cy="438784"/>
          </a:xfrm>
          <a:custGeom>
            <a:avLst/>
            <a:gdLst/>
            <a:ahLst/>
            <a:cxnLst/>
            <a:rect l="l" t="t" r="r" b="b"/>
            <a:pathLst>
              <a:path w="945515" h="438785">
                <a:moveTo>
                  <a:pt x="0" y="0"/>
                </a:moveTo>
                <a:lnTo>
                  <a:pt x="945134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6260" y="38378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37650" y="4215766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2" y="103378"/>
                </a:lnTo>
                <a:lnTo>
                  <a:pt x="92328" y="102362"/>
                </a:lnTo>
                <a:lnTo>
                  <a:pt x="94106" y="99314"/>
                </a:lnTo>
                <a:lnTo>
                  <a:pt x="95884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9" y="7112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533400" h="103504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4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4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4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4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4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8074280" y="26945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QFATHER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66050" y="30727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1BB3E8-F33D-4EAE-BDDB-C62A0F6E3B08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E3AC5D-D71D-4844-A7E9-1B56ED0FD4C3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86BBFB-30BF-4568-9BD0-2B1548594D69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139155-BC87-47CE-B983-FD672A6B7449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70850" y="4038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12405" y="4404741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74280" y="26945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QFATHER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66050" y="30727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9446260" y="38378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37650" y="4215766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4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2" y="103378"/>
                </a:lnTo>
                <a:lnTo>
                  <a:pt x="92328" y="102362"/>
                </a:lnTo>
                <a:lnTo>
                  <a:pt x="94106" y="99314"/>
                </a:lnTo>
                <a:lnTo>
                  <a:pt x="95884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9" y="7112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533400" h="103504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4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4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4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4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4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A65F1-CF8D-4282-BBB9-A47D0C2258E1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BA35C-BFAE-4775-A1D7-35EC9A75A0C5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E5221-B62D-46AD-A977-DCD98A5E116E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7577C3-7065-44CB-9863-EE5A0CF6EC9B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926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1174115" cy="438784"/>
          </a:xfrm>
          <a:custGeom>
            <a:avLst/>
            <a:gdLst/>
            <a:ahLst/>
            <a:cxnLst/>
            <a:rect l="l" t="t" r="r" b="b"/>
            <a:pathLst>
              <a:path w="1174114" h="438785">
                <a:moveTo>
                  <a:pt x="1173734" y="0"/>
                </a:moveTo>
                <a:lnTo>
                  <a:pt x="0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7016" y="23045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0" y="0"/>
                </a:moveTo>
                <a:lnTo>
                  <a:pt x="1173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5468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788404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1879" y="13225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3650" y="17011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46468-EC55-49B2-BE46-FA034E9BA03B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C8DFE-D283-4430-BABB-C728AFFBC8CD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7985E-5C3C-4B3A-99B0-B1CF3EC49A44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01F49-3A17-4340-ABCE-109D22A4CCEA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66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87823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1" y="2304542"/>
            <a:ext cx="2317115" cy="438784"/>
          </a:xfrm>
          <a:custGeom>
            <a:avLst/>
            <a:gdLst/>
            <a:ahLst/>
            <a:cxnLst/>
            <a:rect l="l" t="t" r="r" b="b"/>
            <a:pathLst>
              <a:path w="2317115" h="438785">
                <a:moveTo>
                  <a:pt x="2316734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0016" y="2304542"/>
            <a:ext cx="31115" cy="514984"/>
          </a:xfrm>
          <a:custGeom>
            <a:avLst/>
            <a:gdLst/>
            <a:ahLst/>
            <a:cxnLst/>
            <a:rect l="l" t="t" r="r" b="b"/>
            <a:pathLst>
              <a:path w="31114" h="514985">
                <a:moveTo>
                  <a:pt x="0" y="0"/>
                </a:moveTo>
                <a:lnTo>
                  <a:pt x="30734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394450" y="1524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636004" y="18895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1879" y="13225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3650" y="1701165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88773" y="0"/>
                </a:moveTo>
                <a:lnTo>
                  <a:pt x="0" y="51435"/>
                </a:lnTo>
                <a:lnTo>
                  <a:pt x="85471" y="101600"/>
                </a:lnTo>
                <a:lnTo>
                  <a:pt x="88391" y="103377"/>
                </a:lnTo>
                <a:lnTo>
                  <a:pt x="92328" y="102362"/>
                </a:lnTo>
                <a:lnTo>
                  <a:pt x="94107" y="99313"/>
                </a:lnTo>
                <a:lnTo>
                  <a:pt x="95885" y="96393"/>
                </a:lnTo>
                <a:lnTo>
                  <a:pt x="94869" y="92456"/>
                </a:lnTo>
                <a:lnTo>
                  <a:pt x="35969" y="57853"/>
                </a:lnTo>
                <a:lnTo>
                  <a:pt x="12573" y="57785"/>
                </a:lnTo>
                <a:lnTo>
                  <a:pt x="12573" y="45085"/>
                </a:lnTo>
                <a:lnTo>
                  <a:pt x="36302" y="45085"/>
                </a:lnTo>
                <a:lnTo>
                  <a:pt x="95123" y="10922"/>
                </a:lnTo>
                <a:lnTo>
                  <a:pt x="96138" y="7112"/>
                </a:lnTo>
                <a:lnTo>
                  <a:pt x="92583" y="1015"/>
                </a:lnTo>
                <a:lnTo>
                  <a:pt x="88773" y="0"/>
                </a:lnTo>
                <a:close/>
              </a:path>
              <a:path w="533400" h="103505">
                <a:moveTo>
                  <a:pt x="36183" y="45154"/>
                </a:moveTo>
                <a:lnTo>
                  <a:pt x="25205" y="51530"/>
                </a:lnTo>
                <a:lnTo>
                  <a:pt x="35969" y="57853"/>
                </a:lnTo>
                <a:lnTo>
                  <a:pt x="533400" y="59309"/>
                </a:lnTo>
                <a:lnTo>
                  <a:pt x="533400" y="46609"/>
                </a:lnTo>
                <a:lnTo>
                  <a:pt x="36183" y="45154"/>
                </a:lnTo>
                <a:close/>
              </a:path>
              <a:path w="533400" h="103505">
                <a:moveTo>
                  <a:pt x="12573" y="45085"/>
                </a:moveTo>
                <a:lnTo>
                  <a:pt x="12573" y="57785"/>
                </a:lnTo>
                <a:lnTo>
                  <a:pt x="35969" y="57853"/>
                </a:lnTo>
                <a:lnTo>
                  <a:pt x="34555" y="57023"/>
                </a:lnTo>
                <a:lnTo>
                  <a:pt x="15748" y="57023"/>
                </a:lnTo>
                <a:lnTo>
                  <a:pt x="15748" y="45974"/>
                </a:lnTo>
                <a:lnTo>
                  <a:pt x="34771" y="45974"/>
                </a:lnTo>
                <a:lnTo>
                  <a:pt x="36183" y="45154"/>
                </a:lnTo>
                <a:lnTo>
                  <a:pt x="12573" y="45085"/>
                </a:lnTo>
                <a:close/>
              </a:path>
              <a:path w="533400" h="103505">
                <a:moveTo>
                  <a:pt x="15748" y="45974"/>
                </a:moveTo>
                <a:lnTo>
                  <a:pt x="15748" y="57023"/>
                </a:lnTo>
                <a:lnTo>
                  <a:pt x="25205" y="51530"/>
                </a:lnTo>
                <a:lnTo>
                  <a:pt x="15748" y="45974"/>
                </a:lnTo>
                <a:close/>
              </a:path>
              <a:path w="533400" h="103505">
                <a:moveTo>
                  <a:pt x="25205" y="51530"/>
                </a:moveTo>
                <a:lnTo>
                  <a:pt x="15748" y="57023"/>
                </a:lnTo>
                <a:lnTo>
                  <a:pt x="34555" y="57023"/>
                </a:lnTo>
                <a:lnTo>
                  <a:pt x="25205" y="51530"/>
                </a:lnTo>
                <a:close/>
              </a:path>
              <a:path w="533400" h="103505">
                <a:moveTo>
                  <a:pt x="34771" y="45974"/>
                </a:moveTo>
                <a:lnTo>
                  <a:pt x="15748" y="45974"/>
                </a:lnTo>
                <a:lnTo>
                  <a:pt x="25205" y="51530"/>
                </a:lnTo>
                <a:lnTo>
                  <a:pt x="34771" y="45974"/>
                </a:lnTo>
                <a:close/>
              </a:path>
              <a:path w="533400" h="103505">
                <a:moveTo>
                  <a:pt x="36302" y="45085"/>
                </a:moveTo>
                <a:lnTo>
                  <a:pt x="12573" y="45085"/>
                </a:lnTo>
                <a:lnTo>
                  <a:pt x="36183" y="45154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67AAEF-72A0-4E33-8B57-64CD3BCE45A3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681FC-0F44-450C-8C0B-2731283D64EB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E55CFB-6474-4DB8-91FF-B193E94C6D04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648695-E1C9-41C8-9B3A-A7B6E45A3F5C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7450" y="27432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8370" y="3109087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2751" y="2228342"/>
            <a:ext cx="1174115" cy="514984"/>
          </a:xfrm>
          <a:custGeom>
            <a:avLst/>
            <a:gdLst/>
            <a:ahLst/>
            <a:cxnLst/>
            <a:rect l="l" t="t" r="r" b="b"/>
            <a:pathLst>
              <a:path w="1174114" h="514985">
                <a:moveTo>
                  <a:pt x="1173734" y="0"/>
                </a:moveTo>
                <a:lnTo>
                  <a:pt x="0" y="5148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775450" y="2819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012433" y="3185287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7016" y="2228343"/>
            <a:ext cx="1174115" cy="591185"/>
          </a:xfrm>
          <a:custGeom>
            <a:avLst/>
            <a:gdLst/>
            <a:ahLst/>
            <a:cxnLst/>
            <a:rect l="l" t="t" r="r" b="b"/>
            <a:pathLst>
              <a:path w="1174114" h="591185">
                <a:moveTo>
                  <a:pt x="0" y="0"/>
                </a:moveTo>
                <a:lnTo>
                  <a:pt x="1173734" y="5910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5844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820798" y="4328541"/>
            <a:ext cx="5175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D(2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,2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9751" y="3523741"/>
            <a:ext cx="793115" cy="438784"/>
          </a:xfrm>
          <a:custGeom>
            <a:avLst/>
            <a:gdLst/>
            <a:ahLst/>
            <a:cxnLst/>
            <a:rect l="l" t="t" r="r" b="b"/>
            <a:pathLst>
              <a:path w="793114" h="438785">
                <a:moveTo>
                  <a:pt x="792733" y="0"/>
                </a:moveTo>
                <a:lnTo>
                  <a:pt x="0" y="438658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2514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92623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94250" y="39624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038472" y="4328541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F(4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3017" y="3523741"/>
            <a:ext cx="602615" cy="438784"/>
          </a:xfrm>
          <a:custGeom>
            <a:avLst/>
            <a:gdLst/>
            <a:ahLst/>
            <a:cxnLst/>
            <a:rect l="l" t="t" r="r" b="b"/>
            <a:pathLst>
              <a:path w="602614" h="438785">
                <a:moveTo>
                  <a:pt x="0" y="0"/>
                </a:moveTo>
                <a:lnTo>
                  <a:pt x="602233" y="438658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879850" y="51816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5"/>
                </a:lnTo>
                <a:lnTo>
                  <a:pt x="980537" y="549340"/>
                </a:lnTo>
                <a:lnTo>
                  <a:pt x="968333" y="593156"/>
                </a:lnTo>
                <a:lnTo>
                  <a:pt x="951678" y="635161"/>
                </a:lnTo>
                <a:lnTo>
                  <a:pt x="930822" y="675127"/>
                </a:lnTo>
                <a:lnTo>
                  <a:pt x="906013" y="712823"/>
                </a:lnTo>
                <a:lnTo>
                  <a:pt x="877501" y="748020"/>
                </a:lnTo>
                <a:lnTo>
                  <a:pt x="845534" y="780488"/>
                </a:lnTo>
                <a:lnTo>
                  <a:pt x="810361" y="809996"/>
                </a:lnTo>
                <a:lnTo>
                  <a:pt x="772231" y="836316"/>
                </a:lnTo>
                <a:lnTo>
                  <a:pt x="731394" y="859217"/>
                </a:lnTo>
                <a:lnTo>
                  <a:pt x="688097" y="878470"/>
                </a:lnTo>
                <a:lnTo>
                  <a:pt x="642591" y="893844"/>
                </a:lnTo>
                <a:lnTo>
                  <a:pt x="595123" y="905111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1"/>
                </a:lnTo>
                <a:lnTo>
                  <a:pt x="348008" y="893844"/>
                </a:lnTo>
                <a:lnTo>
                  <a:pt x="302502" y="878470"/>
                </a:lnTo>
                <a:lnTo>
                  <a:pt x="259205" y="859217"/>
                </a:lnTo>
                <a:lnTo>
                  <a:pt x="218368" y="836316"/>
                </a:lnTo>
                <a:lnTo>
                  <a:pt x="180238" y="809996"/>
                </a:lnTo>
                <a:lnTo>
                  <a:pt x="145065" y="780488"/>
                </a:lnTo>
                <a:lnTo>
                  <a:pt x="113098" y="748020"/>
                </a:lnTo>
                <a:lnTo>
                  <a:pt x="84586" y="712823"/>
                </a:lnTo>
                <a:lnTo>
                  <a:pt x="59777" y="675127"/>
                </a:lnTo>
                <a:lnTo>
                  <a:pt x="38921" y="635161"/>
                </a:lnTo>
                <a:lnTo>
                  <a:pt x="22266" y="593156"/>
                </a:lnTo>
                <a:lnTo>
                  <a:pt x="10062" y="549340"/>
                </a:lnTo>
                <a:lnTo>
                  <a:pt x="2557" y="503945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375151" y="4742941"/>
            <a:ext cx="564515" cy="438784"/>
          </a:xfrm>
          <a:custGeom>
            <a:avLst/>
            <a:gdLst/>
            <a:ahLst/>
            <a:cxnLst/>
            <a:rect l="l" t="t" r="r" b="b"/>
            <a:pathLst>
              <a:path w="564514" h="438785">
                <a:moveTo>
                  <a:pt x="564134" y="0"/>
                </a:moveTo>
                <a:lnTo>
                  <a:pt x="0" y="438657"/>
                </a:lnTo>
              </a:path>
            </a:pathLst>
          </a:custGeom>
          <a:ln w="12699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451850" y="14478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400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8693658" y="1813306"/>
            <a:ext cx="5099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3148" y="5560053"/>
            <a:ext cx="5245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G(3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,9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3278" y="5917197"/>
            <a:ext cx="63627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 =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07869" y="513410"/>
            <a:ext cx="50939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latin typeface="Trebuchet MS"/>
                <a:cs typeface="Trebuchet MS"/>
              </a:rPr>
              <a:t>K-D </a:t>
            </a:r>
            <a:r>
              <a:rPr sz="4000" b="0" spc="-175" dirty="0">
                <a:latin typeface="Trebuchet MS"/>
                <a:cs typeface="Trebuchet MS"/>
              </a:rPr>
              <a:t>Trees </a:t>
            </a:r>
            <a:r>
              <a:rPr sz="4000" b="0" spc="120" dirty="0"/>
              <a:t>–</a:t>
            </a:r>
            <a:r>
              <a:rPr sz="4000" b="0" spc="-360" dirty="0"/>
              <a:t> </a:t>
            </a:r>
            <a:r>
              <a:rPr sz="4000" b="0" spc="-110" dirty="0">
                <a:latin typeface="Trebuchet MS"/>
                <a:cs typeface="Trebuchet MS"/>
              </a:rPr>
              <a:t>Eliminación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FEB271-11B4-4C59-B22F-227BADDEF498}"/>
              </a:ext>
            </a:extLst>
          </p:cNvPr>
          <p:cNvSpPr txBox="1"/>
          <p:nvPr/>
        </p:nvSpPr>
        <p:spPr>
          <a:xfrm>
            <a:off x="1094704" y="17503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C5147-372D-498C-9FE3-2323D7986F62}"/>
              </a:ext>
            </a:extLst>
          </p:cNvPr>
          <p:cNvSpPr txBox="1"/>
          <p:nvPr/>
        </p:nvSpPr>
        <p:spPr>
          <a:xfrm>
            <a:off x="1091316" y="295445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0C218-F335-4F53-9EF1-BFEE7081C19B}"/>
              </a:ext>
            </a:extLst>
          </p:cNvPr>
          <p:cNvSpPr txBox="1"/>
          <p:nvPr/>
        </p:nvSpPr>
        <p:spPr>
          <a:xfrm>
            <a:off x="1091316" y="4188768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DFE7DB-D9EA-46E1-BAFE-4730E3539A96}"/>
              </a:ext>
            </a:extLst>
          </p:cNvPr>
          <p:cNvSpPr txBox="1"/>
          <p:nvPr/>
        </p:nvSpPr>
        <p:spPr>
          <a:xfrm>
            <a:off x="1091315" y="5400275"/>
            <a:ext cx="12705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NIVEL =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F764-8064-47E0-B6D9-C5937DF5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62" y="502275"/>
            <a:ext cx="8938474" cy="917291"/>
          </a:xfrm>
        </p:spPr>
        <p:txBody>
          <a:bodyPr/>
          <a:lstStyle/>
          <a:p>
            <a:r>
              <a:rPr lang="es-PE" dirty="0"/>
              <a:t>Definición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CCB111-78FA-4FBA-9C1A-0915E259EF54}"/>
              </a:ext>
            </a:extLst>
          </p:cNvPr>
          <p:cNvSpPr txBox="1">
            <a:spLocks/>
          </p:cNvSpPr>
          <p:nvPr/>
        </p:nvSpPr>
        <p:spPr>
          <a:xfrm>
            <a:off x="1625175" y="1867437"/>
            <a:ext cx="8098374" cy="4304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48" tIns="60948" rIns="60948" bIns="60948">
            <a:norm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609492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1218987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82848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2437973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192112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225869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530615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2835362" marR="0" indent="-324249" algn="l" defTabSz="1218987" rtl="0" latinLnBrk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57200" indent="-457200" hangingPunct="1">
              <a:buFont typeface="Arial" panose="020B0604020202020204" pitchFamily="34" charset="0"/>
              <a:buChar char="•"/>
            </a:pPr>
            <a:r>
              <a:rPr lang="es-ES" dirty="0"/>
              <a:t>ES UNA ESTRUCTURA DE DATOS DE PARTICIONADO DEL ESPACIO QUE ORANIZA LOS PUNTOS EN UN ESPACIO EUCLÍDEO DE K DIMENSIONES.</a:t>
            </a:r>
          </a:p>
          <a:p>
            <a:pPr marL="457200" indent="-457200" hangingPunct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634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809-8B53-4CB2-A80F-7BBE37A6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3" y="75332"/>
            <a:ext cx="8938474" cy="1220936"/>
          </a:xfrm>
        </p:spPr>
        <p:txBody>
          <a:bodyPr/>
          <a:lstStyle/>
          <a:p>
            <a:r>
              <a:rPr lang="es-PE" dirty="0"/>
              <a:t>Creación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F2D11A-88CF-4816-AC74-BDD2F253143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CONFORME SE DESCIENDE EN EL ÁRBOL, SE EMPLEAN CICLOS A TRAVEZ DE LOS EJES PARA SELECCIONAR LOS PLANOS.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EN CADA PUNTO SELECCIONADO PARA CREAR EL PUNTO DE CORTE SERÁ LA MEDIANA DE LOS PUNTOS PUESTOS EN EL ÁRBOL KD.</a:t>
            </a:r>
            <a:endParaRPr lang="es-P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041E-FC13-4304-B7AD-B9F008F71845}"/>
              </a:ext>
            </a:extLst>
          </p:cNvPr>
          <p:cNvSpPr txBox="1"/>
          <p:nvPr/>
        </p:nvSpPr>
        <p:spPr>
          <a:xfrm>
            <a:off x="4570608" y="5525871"/>
            <a:ext cx="22075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O(</a:t>
            </a:r>
            <a:r>
              <a:rPr kumimoji="0" lang="es-PE" sz="3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nlogn</a:t>
            </a: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883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B696-66E1-402A-93A5-6B0CE858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13" y="75332"/>
            <a:ext cx="8938474" cy="1220936"/>
          </a:xfrm>
        </p:spPr>
        <p:txBody>
          <a:bodyPr/>
          <a:lstStyle/>
          <a:p>
            <a:r>
              <a:rPr lang="es-PE" dirty="0"/>
              <a:t>Inserción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0971E1-32F6-46AD-9A54-72BA5FA924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25175" y="1867437"/>
            <a:ext cx="8098374" cy="4304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PRIMERO SE RECORRE EL ÁRBOL EMPEZANDO POR LA RAIZ Y SIGUIENDO POR EL NODO DE LA DERECHA O IZQUIERDA DEPENDIENDO DE SI EL PUNTO QUE SE QUIERE INSERTAR ESTÁ A LA DERECHA O LA IZQUIERDA DEL PLANO DE CORTE.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UNA VEZ QUE SE LLEGA AL NODO HOJA SE AÑADE UN NUEVO PUNTO.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23DE8-5B4D-4680-A29F-FBE359998C31}"/>
              </a:ext>
            </a:extLst>
          </p:cNvPr>
          <p:cNvSpPr txBox="1"/>
          <p:nvPr/>
        </p:nvSpPr>
        <p:spPr>
          <a:xfrm>
            <a:off x="4570608" y="5525871"/>
            <a:ext cx="22075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O(</a:t>
            </a:r>
            <a:r>
              <a:rPr kumimoji="0" lang="es-PE" sz="3600" b="0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logn</a:t>
            </a:r>
            <a:r>
              <a:rPr kumimoji="0" lang="es-PE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7029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CA5D871-C0C0-4AB5-B7A2-CEB1934F3EDB}"/>
              </a:ext>
            </a:extLst>
          </p:cNvPr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79DCA44-F819-41D4-A18E-6C808774E377}"/>
              </a:ext>
            </a:extLst>
          </p:cNvPr>
          <p:cNvSpPr txBox="1"/>
          <p:nvPr/>
        </p:nvSpPr>
        <p:spPr>
          <a:xfrm>
            <a:off x="5916414" y="3520916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22D5DD-6507-41E8-8651-6CAE25909DD3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>
                <a:latin typeface="Trebuchet MS"/>
                <a:cs typeface="Trebuchet MS"/>
              </a:rPr>
              <a:t>KD</a:t>
            </a:r>
            <a:r>
              <a:rPr lang="es-PE" sz="4000" spc="-175">
                <a:latin typeface="Trebuchet MS"/>
                <a:cs typeface="Trebuchet MS"/>
              </a:rPr>
              <a:t>Tree </a:t>
            </a:r>
            <a:r>
              <a:rPr lang="es-PE" sz="4000" spc="-90">
                <a:latin typeface="Trebuchet MS"/>
                <a:cs typeface="Trebuchet MS"/>
              </a:rPr>
              <a:t>INSERCIÓN</a:t>
            </a:r>
            <a:endParaRPr lang="es-PE" sz="400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>
                <a:latin typeface="Arial"/>
                <a:cs typeface="Arial"/>
              </a:rPr>
              <a:t>(1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0,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)</a:t>
            </a:r>
            <a:r>
              <a:rPr lang="es-PE" sz="1800">
                <a:latin typeface="Arial"/>
                <a:cs typeface="Arial"/>
              </a:rPr>
              <a:t>	</a:t>
            </a:r>
            <a:r>
              <a:rPr lang="es-PE" sz="1800" spc="-5">
                <a:latin typeface="Arial"/>
                <a:cs typeface="Arial"/>
              </a:rPr>
              <a:t>(1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 spc="-5">
                <a:latin typeface="Arial"/>
                <a:cs typeface="Arial"/>
              </a:rPr>
              <a:t>0,</a:t>
            </a:r>
            <a:r>
              <a:rPr lang="es-PE" sz="1800" spc="-15">
                <a:latin typeface="Arial"/>
                <a:cs typeface="Arial"/>
              </a:rPr>
              <a:t>1</a:t>
            </a:r>
            <a:r>
              <a:rPr lang="es-PE" sz="1800" spc="-5">
                <a:latin typeface="Arial"/>
                <a:cs typeface="Arial"/>
              </a:rPr>
              <a:t>0</a:t>
            </a:r>
            <a:r>
              <a:rPr lang="es-PE" sz="1800" spc="-15">
                <a:latin typeface="Arial"/>
                <a:cs typeface="Arial"/>
              </a:rPr>
              <a:t>0</a:t>
            </a:r>
            <a:r>
              <a:rPr lang="es-PE" sz="1800">
                <a:latin typeface="Arial"/>
                <a:cs typeface="Arial"/>
              </a:rPr>
              <a:t>)</a:t>
            </a:r>
            <a:endParaRPr lang="es-PE"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B58E29E-8FA6-4F2D-BC9D-041C14C18C1A}"/>
              </a:ext>
            </a:extLst>
          </p:cNvPr>
          <p:cNvSpPr txBox="1">
            <a:spLocks/>
          </p:cNvSpPr>
          <p:nvPr/>
        </p:nvSpPr>
        <p:spPr>
          <a:xfrm>
            <a:off x="2007869" y="408093"/>
            <a:ext cx="7753984" cy="106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0" tIns="117475" rIns="0" bIns="0" rtlCol="0" anchor="b">
            <a:spAutoFit/>
          </a:bodyPr>
          <a:lstStyle>
            <a:lvl1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Arial"/>
                <a:ea typeface="+mn-ea"/>
                <a:cs typeface="Arial"/>
                <a:sym typeface="Calibri"/>
              </a:defRPr>
            </a:lvl1pPr>
            <a:lvl2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1218987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2700" hangingPunct="1">
              <a:lnSpc>
                <a:spcPct val="100000"/>
              </a:lnSpc>
              <a:spcBef>
                <a:spcPts val="925"/>
              </a:spcBef>
            </a:pPr>
            <a:r>
              <a:rPr lang="es-PE" sz="4000" spc="-55">
                <a:latin typeface="Trebuchet MS"/>
                <a:cs typeface="Trebuchet MS"/>
              </a:rPr>
              <a:t>KD</a:t>
            </a:r>
            <a:r>
              <a:rPr lang="es-PE" sz="4000" spc="-175">
                <a:latin typeface="Trebuchet MS"/>
                <a:cs typeface="Trebuchet MS"/>
              </a:rPr>
              <a:t>Tree </a:t>
            </a:r>
            <a:r>
              <a:rPr lang="es-PE" sz="4000" spc="-90">
                <a:latin typeface="Trebuchet MS"/>
                <a:cs typeface="Trebuchet MS"/>
              </a:rPr>
              <a:t>INSERCIÓN</a:t>
            </a:r>
            <a:endParaRPr lang="es-PE" sz="4000">
              <a:latin typeface="Trebuchet MS"/>
              <a:cs typeface="Trebuchet MS"/>
            </a:endParaRPr>
          </a:p>
          <a:p>
            <a:pPr marL="287020" hangingPunct="1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/>
              <a:t>(1</a:t>
            </a:r>
            <a:r>
              <a:rPr lang="es-PE" sz="1800" spc="-15"/>
              <a:t>0</a:t>
            </a:r>
            <a:r>
              <a:rPr lang="es-PE" sz="1800" spc="-5"/>
              <a:t>0,</a:t>
            </a:r>
            <a:r>
              <a:rPr lang="es-PE" sz="1800" spc="-15"/>
              <a:t>0</a:t>
            </a:r>
            <a:r>
              <a:rPr lang="es-PE" sz="1800" spc="-5"/>
              <a:t>)</a:t>
            </a:r>
            <a:r>
              <a:rPr lang="es-PE" sz="1800"/>
              <a:t>	</a:t>
            </a:r>
            <a:r>
              <a:rPr lang="es-PE" sz="1800" spc="-5"/>
              <a:t>(1</a:t>
            </a:r>
            <a:r>
              <a:rPr lang="es-PE" sz="1800" spc="-15"/>
              <a:t>0</a:t>
            </a:r>
            <a:r>
              <a:rPr lang="es-PE" sz="1800" spc="-5"/>
              <a:t>0,</a:t>
            </a:r>
            <a:r>
              <a:rPr lang="es-PE" sz="1800" spc="-15"/>
              <a:t>1</a:t>
            </a:r>
            <a:r>
              <a:rPr lang="es-PE" sz="1800" spc="-5"/>
              <a:t>0</a:t>
            </a:r>
            <a:r>
              <a:rPr lang="es-PE" sz="1800" spc="-15"/>
              <a:t>0</a:t>
            </a:r>
            <a:r>
              <a:rPr lang="es-PE" sz="1800"/>
              <a:t>)</a:t>
            </a:r>
            <a:endParaRPr lang="es-PE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0" y="1524000"/>
            <a:ext cx="5867400" cy="4343400"/>
          </a:xfrm>
          <a:custGeom>
            <a:avLst/>
            <a:gdLst/>
            <a:ahLst/>
            <a:cxnLst/>
            <a:rect l="l" t="t" r="r" b="b"/>
            <a:pathLst>
              <a:path w="5867400" h="4343400">
                <a:moveTo>
                  <a:pt x="0" y="4343400"/>
                </a:moveTo>
                <a:lnTo>
                  <a:pt x="5867400" y="4343400"/>
                </a:lnTo>
                <a:lnTo>
                  <a:pt x="5867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86470" y="5334001"/>
            <a:ext cx="103505" cy="534035"/>
          </a:xfrm>
          <a:custGeom>
            <a:avLst/>
            <a:gdLst/>
            <a:ahLst/>
            <a:cxnLst/>
            <a:rect l="l" t="t" r="r" b="b"/>
            <a:pathLst>
              <a:path w="103505" h="534035">
                <a:moveTo>
                  <a:pt x="51880" y="25154"/>
                </a:moveTo>
                <a:lnTo>
                  <a:pt x="45510" y="36003"/>
                </a:lnTo>
                <a:lnTo>
                  <a:pt x="44030" y="533374"/>
                </a:lnTo>
                <a:lnTo>
                  <a:pt x="56730" y="533412"/>
                </a:lnTo>
                <a:lnTo>
                  <a:pt x="58063" y="85471"/>
                </a:lnTo>
                <a:lnTo>
                  <a:pt x="58166" y="36003"/>
                </a:lnTo>
                <a:lnTo>
                  <a:pt x="51880" y="25154"/>
                </a:lnTo>
                <a:close/>
              </a:path>
              <a:path w="103505" h="534035">
                <a:moveTo>
                  <a:pt x="59262" y="12572"/>
                </a:moveTo>
                <a:lnTo>
                  <a:pt x="58280" y="12572"/>
                </a:lnTo>
                <a:lnTo>
                  <a:pt x="58210" y="36079"/>
                </a:lnTo>
                <a:lnTo>
                  <a:pt x="92417" y="95122"/>
                </a:lnTo>
                <a:lnTo>
                  <a:pt x="96304" y="96138"/>
                </a:lnTo>
                <a:lnTo>
                  <a:pt x="102323" y="92583"/>
                </a:lnTo>
                <a:lnTo>
                  <a:pt x="103466" y="88772"/>
                </a:lnTo>
                <a:lnTo>
                  <a:pt x="59262" y="12572"/>
                </a:lnTo>
                <a:close/>
              </a:path>
              <a:path w="103505" h="534035">
                <a:moveTo>
                  <a:pt x="51968" y="0"/>
                </a:moveTo>
                <a:lnTo>
                  <a:pt x="1778" y="85471"/>
                </a:lnTo>
                <a:lnTo>
                  <a:pt x="0" y="88391"/>
                </a:lnTo>
                <a:lnTo>
                  <a:pt x="1015" y="92328"/>
                </a:lnTo>
                <a:lnTo>
                  <a:pt x="7061" y="95884"/>
                </a:lnTo>
                <a:lnTo>
                  <a:pt x="10947" y="94868"/>
                </a:lnTo>
                <a:lnTo>
                  <a:pt x="45466" y="36079"/>
                </a:lnTo>
                <a:lnTo>
                  <a:pt x="45580" y="12572"/>
                </a:lnTo>
                <a:lnTo>
                  <a:pt x="59262" y="12572"/>
                </a:lnTo>
                <a:lnTo>
                  <a:pt x="51968" y="0"/>
                </a:lnTo>
                <a:close/>
              </a:path>
              <a:path w="103505" h="534035">
                <a:moveTo>
                  <a:pt x="58270" y="15747"/>
                </a:moveTo>
                <a:lnTo>
                  <a:pt x="57403" y="15747"/>
                </a:lnTo>
                <a:lnTo>
                  <a:pt x="51880" y="25154"/>
                </a:lnTo>
                <a:lnTo>
                  <a:pt x="58210" y="36079"/>
                </a:lnTo>
                <a:lnTo>
                  <a:pt x="58270" y="15747"/>
                </a:lnTo>
                <a:close/>
              </a:path>
              <a:path w="103505" h="534035">
                <a:moveTo>
                  <a:pt x="58280" y="12572"/>
                </a:moveTo>
                <a:lnTo>
                  <a:pt x="45580" y="12572"/>
                </a:lnTo>
                <a:lnTo>
                  <a:pt x="45510" y="36003"/>
                </a:lnTo>
                <a:lnTo>
                  <a:pt x="51880" y="25154"/>
                </a:lnTo>
                <a:lnTo>
                  <a:pt x="46431" y="15747"/>
                </a:lnTo>
                <a:lnTo>
                  <a:pt x="58270" y="15747"/>
                </a:lnTo>
                <a:lnTo>
                  <a:pt x="58280" y="12572"/>
                </a:lnTo>
                <a:close/>
              </a:path>
              <a:path w="103505" h="534035">
                <a:moveTo>
                  <a:pt x="57403" y="15747"/>
                </a:moveTo>
                <a:lnTo>
                  <a:pt x="46431" y="15747"/>
                </a:lnTo>
                <a:lnTo>
                  <a:pt x="51880" y="25154"/>
                </a:lnTo>
                <a:lnTo>
                  <a:pt x="57403" y="15747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89250" y="596945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1" y="0"/>
                </a:moveTo>
                <a:lnTo>
                  <a:pt x="517270" y="1003"/>
                </a:lnTo>
                <a:lnTo>
                  <a:pt x="513714" y="7061"/>
                </a:lnTo>
                <a:lnTo>
                  <a:pt x="514731" y="10947"/>
                </a:lnTo>
                <a:lnTo>
                  <a:pt x="573594" y="45481"/>
                </a:lnTo>
                <a:lnTo>
                  <a:pt x="597026" y="45542"/>
                </a:lnTo>
                <a:lnTo>
                  <a:pt x="597026" y="58242"/>
                </a:lnTo>
                <a:lnTo>
                  <a:pt x="573427" y="58242"/>
                </a:lnTo>
                <a:lnTo>
                  <a:pt x="514476" y="92405"/>
                </a:lnTo>
                <a:lnTo>
                  <a:pt x="513461" y="96291"/>
                </a:lnTo>
                <a:lnTo>
                  <a:pt x="517017" y="102361"/>
                </a:lnTo>
                <a:lnTo>
                  <a:pt x="520826" y="103403"/>
                </a:lnTo>
                <a:lnTo>
                  <a:pt x="598714" y="58242"/>
                </a:lnTo>
                <a:lnTo>
                  <a:pt x="597026" y="58242"/>
                </a:lnTo>
                <a:lnTo>
                  <a:pt x="598819" y="58181"/>
                </a:lnTo>
                <a:lnTo>
                  <a:pt x="609600" y="51930"/>
                </a:lnTo>
                <a:lnTo>
                  <a:pt x="521081" y="0"/>
                </a:lnTo>
                <a:close/>
              </a:path>
              <a:path w="609600" h="103504">
                <a:moveTo>
                  <a:pt x="584453" y="51852"/>
                </a:moveTo>
                <a:lnTo>
                  <a:pt x="573532" y="58181"/>
                </a:lnTo>
                <a:lnTo>
                  <a:pt x="597026" y="58242"/>
                </a:lnTo>
                <a:lnTo>
                  <a:pt x="597026" y="57365"/>
                </a:lnTo>
                <a:lnTo>
                  <a:pt x="593851" y="57365"/>
                </a:lnTo>
                <a:lnTo>
                  <a:pt x="584453" y="51852"/>
                </a:lnTo>
                <a:close/>
              </a:path>
              <a:path w="609600" h="103504">
                <a:moveTo>
                  <a:pt x="0" y="43992"/>
                </a:moveTo>
                <a:lnTo>
                  <a:pt x="0" y="56692"/>
                </a:lnTo>
                <a:lnTo>
                  <a:pt x="573532" y="58181"/>
                </a:lnTo>
                <a:lnTo>
                  <a:pt x="584453" y="51852"/>
                </a:lnTo>
                <a:lnTo>
                  <a:pt x="573594" y="45481"/>
                </a:lnTo>
                <a:lnTo>
                  <a:pt x="0" y="43992"/>
                </a:lnTo>
                <a:close/>
              </a:path>
              <a:path w="609600" h="103504">
                <a:moveTo>
                  <a:pt x="593851" y="46405"/>
                </a:moveTo>
                <a:lnTo>
                  <a:pt x="584453" y="51852"/>
                </a:lnTo>
                <a:lnTo>
                  <a:pt x="593851" y="57365"/>
                </a:lnTo>
                <a:lnTo>
                  <a:pt x="593851" y="46405"/>
                </a:lnTo>
                <a:close/>
              </a:path>
              <a:path w="609600" h="103504">
                <a:moveTo>
                  <a:pt x="597026" y="46405"/>
                </a:moveTo>
                <a:lnTo>
                  <a:pt x="593851" y="46405"/>
                </a:lnTo>
                <a:lnTo>
                  <a:pt x="593851" y="57365"/>
                </a:lnTo>
                <a:lnTo>
                  <a:pt x="597026" y="57365"/>
                </a:lnTo>
                <a:lnTo>
                  <a:pt x="597026" y="46405"/>
                </a:lnTo>
                <a:close/>
              </a:path>
              <a:path w="609600" h="103504">
                <a:moveTo>
                  <a:pt x="573594" y="45481"/>
                </a:moveTo>
                <a:lnTo>
                  <a:pt x="584453" y="51852"/>
                </a:lnTo>
                <a:lnTo>
                  <a:pt x="593851" y="46405"/>
                </a:lnTo>
                <a:lnTo>
                  <a:pt x="597026" y="46405"/>
                </a:lnTo>
                <a:lnTo>
                  <a:pt x="597026" y="45542"/>
                </a:lnTo>
                <a:lnTo>
                  <a:pt x="573594" y="45481"/>
                </a:lnTo>
                <a:close/>
              </a:path>
            </a:pathLst>
          </a:custGeom>
          <a:solidFill>
            <a:srgbClr val="209A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22189" y="1524762"/>
            <a:ext cx="1905" cy="4344035"/>
          </a:xfrm>
          <a:custGeom>
            <a:avLst/>
            <a:gdLst/>
            <a:ahLst/>
            <a:cxnLst/>
            <a:rect l="l" t="t" r="r" b="b"/>
            <a:pathLst>
              <a:path w="1904" h="4344035">
                <a:moveTo>
                  <a:pt x="0" y="0"/>
                </a:moveTo>
                <a:lnTo>
                  <a:pt x="1524" y="4343425"/>
                </a:lnTo>
              </a:path>
            </a:pathLst>
          </a:custGeom>
          <a:ln w="12700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953126" y="3383408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,5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345" y="2545207"/>
            <a:ext cx="4972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,7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7992" y="2773807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765800" y="34099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975600" y="5238750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769479" y="5453424"/>
            <a:ext cx="51752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C(8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,1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589" y="54599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2190" y="5917197"/>
            <a:ext cx="4953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244" y="6069597"/>
            <a:ext cx="26289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1479" y="6069597"/>
            <a:ext cx="748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E73A905F-E973-430A-968D-1E22938DA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869" y="408093"/>
            <a:ext cx="7753984" cy="1062355"/>
          </a:xfrm>
          <a:prstGeom prst="rect">
            <a:avLst/>
          </a:prstGeom>
        </p:spPr>
        <p:txBody>
          <a:bodyPr vert="horz" wrap="square" lIns="0" tIns="11747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 err="1">
                <a:latin typeface="Trebuchet MS"/>
                <a:cs typeface="Trebuchet MS"/>
              </a:rPr>
              <a:t>KD</a:t>
            </a:r>
            <a:r>
              <a:rPr sz="4000" spc="-175" dirty="0" err="1">
                <a:latin typeface="Trebuchet MS"/>
                <a:cs typeface="Trebuchet MS"/>
              </a:rPr>
              <a:t>Tree</a:t>
            </a:r>
            <a:r>
              <a:rPr lang="es-PE" sz="4000" spc="-175" dirty="0">
                <a:latin typeface="Trebuchet MS"/>
                <a:cs typeface="Trebuchet MS"/>
              </a:rPr>
              <a:t> </a:t>
            </a:r>
            <a:r>
              <a:rPr lang="es-PE" sz="4000" spc="-90" dirty="0">
                <a:latin typeface="Trebuchet MS"/>
                <a:cs typeface="Trebuchet MS"/>
              </a:rPr>
              <a:t>INSERCIÓN</a:t>
            </a:r>
            <a:endParaRPr lang="es-PE" sz="4000" dirty="0">
              <a:latin typeface="Trebuchet MS"/>
              <a:cs typeface="Trebuchet MS"/>
            </a:endParaRPr>
          </a:p>
          <a:p>
            <a:pPr marL="287020">
              <a:lnSpc>
                <a:spcPct val="100000"/>
              </a:lnSpc>
              <a:spcBef>
                <a:spcPts val="375"/>
              </a:spcBef>
              <a:tabLst>
                <a:tab pos="6764655" algn="l"/>
              </a:tabLst>
            </a:pP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)</a:t>
            </a:r>
            <a:r>
              <a:rPr lang="es-PE" sz="1800" dirty="0">
                <a:latin typeface="Arial"/>
                <a:cs typeface="Arial"/>
              </a:rPr>
              <a:t>	</a:t>
            </a:r>
            <a:r>
              <a:rPr lang="es-PE" sz="1800" spc="-5" dirty="0">
                <a:latin typeface="Arial"/>
                <a:cs typeface="Arial"/>
              </a:rPr>
              <a:t>(1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spc="-5" dirty="0">
                <a:latin typeface="Arial"/>
                <a:cs typeface="Arial"/>
              </a:rPr>
              <a:t>0,</a:t>
            </a:r>
            <a:r>
              <a:rPr lang="es-PE" sz="1800" spc="-15" dirty="0">
                <a:latin typeface="Arial"/>
                <a:cs typeface="Arial"/>
              </a:rPr>
              <a:t>1</a:t>
            </a:r>
            <a:r>
              <a:rPr lang="es-PE" sz="1800" spc="-5" dirty="0">
                <a:latin typeface="Arial"/>
                <a:cs typeface="Arial"/>
              </a:rPr>
              <a:t>0</a:t>
            </a:r>
            <a:r>
              <a:rPr lang="es-PE" sz="1800" spc="-15" dirty="0">
                <a:latin typeface="Arial"/>
                <a:cs typeface="Arial"/>
              </a:rPr>
              <a:t>0</a:t>
            </a:r>
            <a:r>
              <a:rPr lang="es-PE" sz="18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16x9">
  <a:themeElements>
    <a:clrScheme name="Tech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00FF"/>
      </a:hlink>
      <a:folHlink>
        <a:srgbClr val="FF00FF"/>
      </a:folHlink>
    </a:clrScheme>
    <a:fontScheme name="Tech 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ch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ch 16x9">
  <a:themeElements>
    <a:clrScheme name="Tech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00FF"/>
      </a:hlink>
      <a:folHlink>
        <a:srgbClr val="FF00FF"/>
      </a:folHlink>
    </a:clrScheme>
    <a:fontScheme name="Tech 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ch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823</Words>
  <Application>Microsoft Office PowerPoint</Application>
  <PresentationFormat>Custom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Tech 16x9</vt:lpstr>
      <vt:lpstr>KDTree</vt:lpstr>
      <vt:lpstr>Introducción</vt:lpstr>
      <vt:lpstr>Definición</vt:lpstr>
      <vt:lpstr>Creación</vt:lpstr>
      <vt:lpstr>Inserción</vt:lpstr>
      <vt:lpstr>KDTree INSERCIÓN (100,0) (100,100)</vt:lpstr>
      <vt:lpstr>PowerPoint Presentation</vt:lpstr>
      <vt:lpstr>PowerPoint Presentation</vt:lpstr>
      <vt:lpstr>KDTree INSERCIÓN (100,0) (100,100)</vt:lpstr>
      <vt:lpstr>KDTree INSERCIÓN (100,0) (100,100)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Búsqueda</vt:lpstr>
      <vt:lpstr>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  <vt:lpstr>K-D Trees – Eliminación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KDTree</dc:title>
  <dc:creator>Mauricio</dc:creator>
  <cp:lastModifiedBy>Mauricio Medina Pauca</cp:lastModifiedBy>
  <cp:revision>7</cp:revision>
  <dcterms:modified xsi:type="dcterms:W3CDTF">2018-12-12T04:01:01Z</dcterms:modified>
</cp:coreProperties>
</file>