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18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4/10/2018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Swiss Banknotes Data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2284089"/>
            <a:ext cx="7406640" cy="1752600"/>
          </a:xfrm>
        </p:spPr>
        <p:txBody>
          <a:bodyPr/>
          <a:lstStyle/>
          <a:p>
            <a:r>
              <a:rPr kumimoji="1" lang="en-US" altLang="zh-CN" dirty="0" smtClean="0"/>
              <a:t>A business application for Linear Discriminant Analysis (LDA).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15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Ten Iterations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Average APER = (1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0)%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1.2%</a:t>
            </a:r>
          </a:p>
          <a:p>
            <a:r>
              <a:rPr kumimoji="1" lang="en-US" altLang="zh-CN" dirty="0" smtClean="0"/>
              <a:t>High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Accuracy!</a:t>
            </a:r>
          </a:p>
          <a:p>
            <a:r>
              <a:rPr kumimoji="1" lang="en-US" altLang="zh-CN" dirty="0" smtClean="0"/>
              <a:t>Next,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u="sng" dirty="0" smtClean="0"/>
              <a:t>the</a:t>
            </a:r>
            <a:r>
              <a:rPr kumimoji="1" lang="zh-CN" altLang="en-US" u="sng" dirty="0" smtClean="0"/>
              <a:t> </a:t>
            </a:r>
            <a:r>
              <a:rPr kumimoji="1" lang="en-US" altLang="zh-CN" u="sng" dirty="0" smtClean="0"/>
              <a:t>whole</a:t>
            </a:r>
            <a:r>
              <a:rPr kumimoji="1" lang="zh-CN" altLang="en-US" u="sng" dirty="0" smtClean="0"/>
              <a:t> </a:t>
            </a:r>
            <a:r>
              <a:rPr kumimoji="1" lang="en-US" altLang="zh-CN" u="sng" dirty="0" smtClean="0"/>
              <a:t>dataset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12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Partition Plots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plot,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Left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v.s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Diagonal:</a:t>
            </a:r>
            <a:endParaRPr kumimoji="1" lang="zh-CN" altLang="en-US" dirty="0"/>
          </a:p>
        </p:txBody>
      </p:sp>
      <p:pic>
        <p:nvPicPr>
          <p:cNvPr id="4" name="图片 3" descr="Screenshot 2017-03-18 00.57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93" y="2022227"/>
            <a:ext cx="5797285" cy="44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5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2D Partition Plots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plot,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Top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v.s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Diagonal: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 descr="Screenshot 2017-03-18 00.59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49" y="2019252"/>
            <a:ext cx="6009966" cy="47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3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Histogram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LDA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</a:t>
            </a:r>
            <a:endParaRPr kumimoji="1" lang="zh-CN" altLang="en-US" dirty="0"/>
          </a:p>
        </p:txBody>
      </p:sp>
      <p:pic>
        <p:nvPicPr>
          <p:cNvPr id="7" name="图片 6" descr="Screenshot 2017-03-18 01.05.1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6" y="1417638"/>
            <a:ext cx="5740054" cy="524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3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German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Credit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2284089"/>
            <a:ext cx="7406640" cy="1752600"/>
          </a:xfrm>
        </p:spPr>
        <p:txBody>
          <a:bodyPr/>
          <a:lstStyle/>
          <a:p>
            <a:r>
              <a:rPr kumimoji="1" lang="en-US" altLang="zh-CN" dirty="0" smtClean="0"/>
              <a:t>A business application for Clustering Analysis.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7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German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Credit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dataset contains 1000 instances 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total.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7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numerical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 ordinal categorical + 7 nominal categorical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variables.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indicator.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0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Data Description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(Numerical Attributes)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338638" y="1576400"/>
          <a:ext cx="7499350" cy="504295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7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Name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Details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duration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Duration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in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month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amount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Credit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amount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installment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Installment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rate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in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percentage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of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disposable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income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residence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Present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residential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time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age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Age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in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years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cards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Number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of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credit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cards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0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liable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Number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of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people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being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liable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to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provide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maintenance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for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Data Description </a:t>
            </a:r>
            <a:br>
              <a:rPr kumimoji="1" lang="en-US" altLang="zh-CN" dirty="0" smtClean="0"/>
            </a:br>
            <a:r>
              <a:rPr kumimoji="1" lang="en-US" altLang="zh-CN" dirty="0" smtClean="0"/>
              <a:t>(Ordinal Categorical Attributes)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370792" y="1608550"/>
          <a:ext cx="7498588" cy="50540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69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Name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Details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(Values)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checkingstatus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Checking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account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status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(0,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1,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2,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3)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history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Credit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history</a:t>
                      </a:r>
                      <a:r>
                        <a:rPr lang="zh-CN" altLang="zh-CN" sz="2400" dirty="0" smtClean="0"/>
                        <a:t> </a:t>
                      </a:r>
                      <a:r>
                        <a:rPr lang="en-US" altLang="zh-CN" sz="2400" dirty="0" smtClean="0"/>
                        <a:t>(0,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1,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2,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3,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4)</a:t>
                      </a:r>
                      <a:r>
                        <a:rPr lang="zh-CN" altLang="en-US" sz="240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savings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Savings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account/bonds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(0,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1,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2,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3,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4)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employ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Present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employment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time</a:t>
                      </a:r>
                      <a:r>
                        <a:rPr lang="zh-CN" altLang="en-US" sz="2400" dirty="0" smtClean="0"/>
                        <a:t> </a:t>
                      </a:r>
                      <a:endParaRPr lang="en-US" altLang="zh-CN" sz="2400" dirty="0" smtClean="0"/>
                    </a:p>
                    <a:p>
                      <a:pPr algn="ctr"/>
                      <a:r>
                        <a:rPr lang="en-US" altLang="zh-CN" sz="2400" dirty="0" smtClean="0"/>
                        <a:t>(0,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1,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2,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3,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4)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others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Condition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of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other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debtors/guarantors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(1,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2,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3)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property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Property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condition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(1,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2,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3,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4)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job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Job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qualification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(1,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2,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3,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4)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Data Description</a:t>
            </a:r>
            <a:br>
              <a:rPr kumimoji="1" lang="en-US" altLang="zh-CN" dirty="0" smtClean="0"/>
            </a:br>
            <a:r>
              <a:rPr kumimoji="1" lang="en-US" altLang="zh-CN" dirty="0" smtClean="0"/>
              <a:t>(Nominal Categorical Attributes)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435100" y="1447800"/>
          <a:ext cx="7262753" cy="4741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7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Name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Details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Default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400" dirty="0" smtClean="0"/>
                        <a:t>0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(no)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and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(yes)</a:t>
                      </a:r>
                      <a:r>
                        <a:rPr lang="zh-CN" altLang="en-US" sz="240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purpose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Purpose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of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money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status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Personal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status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and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sex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otherplans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Other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installment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plans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housing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Housing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condition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tele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Indicator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for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telephone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foreign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Indicator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for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foreign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worker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6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variables.</a:t>
            </a:r>
          </a:p>
          <a:p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variables.</a:t>
            </a:r>
          </a:p>
          <a:p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significant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α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0.05.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dataset contains six measurements made on 100 genuine and 100 counterfeit old 1000-Franc Swiss banknotes.</a:t>
            </a:r>
            <a:endParaRPr kumimoji="1" lang="zh-CN" altLang="en-US" dirty="0"/>
          </a:p>
        </p:txBody>
      </p:sp>
      <p:pic>
        <p:nvPicPr>
          <p:cNvPr id="4" name="图片 3" descr="1000-swiss-francs-banknote-auguste-forel-7th-series-obvers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8" y="3339429"/>
            <a:ext cx="6189785" cy="26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1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Selection</a:t>
            </a:r>
            <a:endParaRPr kumimoji="1" lang="zh-CN" altLang="en-US" dirty="0"/>
          </a:p>
        </p:txBody>
      </p:sp>
      <p:pic>
        <p:nvPicPr>
          <p:cNvPr id="3" name="图片 2" descr="Screenshot 2017-04-28 12.3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417638"/>
            <a:ext cx="6415367" cy="5033596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 flipH="1">
            <a:off x="7218695" y="2973294"/>
            <a:ext cx="5447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>
            <a:off x="7216588" y="3439459"/>
            <a:ext cx="5447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7218695" y="3696447"/>
            <a:ext cx="5447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>
            <a:off x="7218695" y="4416611"/>
            <a:ext cx="5447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7216588" y="4897718"/>
            <a:ext cx="5447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7218695" y="5632823"/>
            <a:ext cx="5447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7218695" y="2734235"/>
            <a:ext cx="5447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7216588" y="2480235"/>
            <a:ext cx="5447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7216588" y="2241176"/>
            <a:ext cx="5447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Implement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K-means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Hierarchical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Clustering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en-US" altLang="en-US" dirty="0"/>
              <a:t> </a:t>
            </a:r>
            <a:r>
              <a:rPr kumimoji="1" lang="en-US" altLang="en-US" dirty="0" smtClean="0"/>
              <a:t>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chosen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slide.</a:t>
            </a:r>
          </a:p>
          <a:p>
            <a:r>
              <a:rPr kumimoji="1" lang="en-US" altLang="zh-CN" dirty="0" smtClean="0"/>
              <a:t>Compare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default.</a:t>
            </a:r>
          </a:p>
        </p:txBody>
      </p:sp>
    </p:spTree>
    <p:extLst>
      <p:ext uri="{BB962C8B-B14F-4D97-AF65-F5344CB8AC3E}">
        <p14:creationId xmlns:p14="http://schemas.microsoft.com/office/powerpoint/2010/main" val="15647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K-means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331020" y="3265568"/>
          <a:ext cx="7248920" cy="242538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1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142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Predicted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Predicted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Total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Gill Sans MT"/>
                          <a:cs typeface="Gill Sans MT"/>
                        </a:rPr>
                        <a:t>Actual</a:t>
                      </a:r>
                      <a:r>
                        <a:rPr lang="zh-CN" altLang="en-US" sz="2400" b="1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altLang="zh-CN" sz="2400" b="1" dirty="0" smtClean="0">
                          <a:latin typeface="Gill Sans MT"/>
                          <a:cs typeface="Gill Sans MT"/>
                        </a:rPr>
                        <a:t>0</a:t>
                      </a:r>
                      <a:endParaRPr lang="zh-CN" altLang="en-US" sz="2400" b="1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599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700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Actual</a:t>
                      </a:r>
                      <a:r>
                        <a:rPr lang="zh-CN" altLang="en-US" sz="2400" b="1" dirty="0" smtClean="0"/>
                        <a:t> </a:t>
                      </a:r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228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300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Total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827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173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1000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186448" y="1449015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kumimoji="1" lang="en-US" altLang="zh-CN" dirty="0" smtClean="0"/>
              <a:t>Confusion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apparent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(APER)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(228</a:t>
            </a:r>
            <a:r>
              <a:rPr kumimoji="1" lang="zh-CN" altLang="zh-CN" dirty="0" smtClean="0"/>
              <a:t>+</a:t>
            </a:r>
            <a:r>
              <a:rPr kumimoji="1" lang="en-US" altLang="zh-CN" dirty="0" smtClean="0"/>
              <a:t>101)/1000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32.9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5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K-means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Squares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is-IS" altLang="zh-CN" dirty="0" smtClean="0"/>
              <a:t>7960027369</a:t>
            </a:r>
            <a:r>
              <a:rPr kumimoji="1" lang="en-US" altLang="zh-CN" dirty="0" smtClean="0"/>
              <a:t>.</a:t>
            </a:r>
            <a:endParaRPr kumimoji="1" lang="is-IS" altLang="zh-CN" dirty="0" smtClean="0"/>
          </a:p>
          <a:p>
            <a:r>
              <a:rPr kumimoji="1" lang="is-IS" altLang="zh-CN" dirty="0" smtClean="0"/>
              <a:t>Within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Squares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is-IS" altLang="zh-CN" dirty="0" smtClean="0"/>
              <a:t>2405315502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clusters).</a:t>
            </a:r>
          </a:p>
          <a:p>
            <a:r>
              <a:rPr kumimoji="1" lang="en-US" altLang="zh-CN" dirty="0" err="1" smtClean="0"/>
              <a:t>Betweeness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Squares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is-IS" altLang="zh-CN" dirty="0" smtClean="0"/>
              <a:t>5554711867</a:t>
            </a:r>
            <a:r>
              <a:rPr kumimoji="1" lang="en-US" altLang="zh-CN" dirty="0" smtClean="0"/>
              <a:t>.</a:t>
            </a:r>
            <a:endParaRPr kumimoji="1" lang="is-IS" altLang="zh-CN" dirty="0" smtClean="0"/>
          </a:p>
          <a:p>
            <a:endParaRPr kumimoji="1" lang="en-US" altLang="zh-CN" dirty="0" smtClean="0"/>
          </a:p>
          <a:p>
            <a:pPr marL="82296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2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Hierarchical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186448" y="3982744"/>
          <a:ext cx="7248920" cy="242538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1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142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Predicted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Predicted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Total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Gill Sans MT"/>
                          <a:cs typeface="Gill Sans MT"/>
                        </a:rPr>
                        <a:t>Actual</a:t>
                      </a:r>
                      <a:r>
                        <a:rPr lang="zh-CN" altLang="en-US" sz="2400" b="1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altLang="zh-CN" sz="2400" b="1" dirty="0" smtClean="0">
                          <a:latin typeface="Gill Sans MT"/>
                          <a:cs typeface="Gill Sans MT"/>
                        </a:rPr>
                        <a:t>0</a:t>
                      </a:r>
                      <a:endParaRPr lang="zh-CN" altLang="en-US" sz="2400" b="1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675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700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Actual</a:t>
                      </a:r>
                      <a:r>
                        <a:rPr lang="zh-CN" altLang="en-US" sz="2400" b="1" dirty="0" smtClean="0"/>
                        <a:t> </a:t>
                      </a:r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269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300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Total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944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1000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186448" y="1449015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kumimoji="1" lang="en-US" altLang="zh-CN" dirty="0" smtClean="0"/>
              <a:t>Cut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dendrogram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</a:p>
          <a:p>
            <a:r>
              <a:rPr kumimoji="1" lang="en-US" altLang="zh-CN" dirty="0" smtClean="0"/>
              <a:t>Confusion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apparent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(APER)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(269</a:t>
            </a:r>
            <a:r>
              <a:rPr kumimoji="1" lang="zh-CN" altLang="zh-CN" dirty="0" smtClean="0"/>
              <a:t>+</a:t>
            </a:r>
            <a:r>
              <a:rPr kumimoji="1" lang="en-US" altLang="zh-CN" dirty="0" smtClean="0"/>
              <a:t>25)/1000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29.4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5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Although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aforementioned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techniques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weak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defaults if the real status is default.</a:t>
            </a:r>
          </a:p>
          <a:p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nominal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categoricals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important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purpose of money).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1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Sample Stocks Data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2284089"/>
            <a:ext cx="7406640" cy="1752600"/>
          </a:xfrm>
        </p:spPr>
        <p:txBody>
          <a:bodyPr/>
          <a:lstStyle/>
          <a:p>
            <a:r>
              <a:rPr kumimoji="1" lang="en-US" altLang="zh-CN" dirty="0" smtClean="0"/>
              <a:t>A business application for Clustering Analysis.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6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dataset contains 648 instances, which correspond to 648 US stocks.</a:t>
            </a:r>
          </a:p>
          <a:p>
            <a:r>
              <a:rPr kumimoji="1" lang="en-US" altLang="zh-CN" dirty="0" smtClean="0"/>
              <a:t>Two attributes for each stock:</a:t>
            </a:r>
          </a:p>
          <a:p>
            <a:r>
              <a:rPr kumimoji="1" lang="en-US" altLang="zh-CN" dirty="0" smtClean="0"/>
              <a:t>Returns -- annual return in % term.</a:t>
            </a:r>
          </a:p>
          <a:p>
            <a:r>
              <a:rPr kumimoji="1" lang="en-US" altLang="zh-CN" dirty="0" smtClean="0"/>
              <a:t>Dividend yield -- the dividend yield for the stock in % term.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026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Description (Scatter Plot)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58" y="1180654"/>
            <a:ext cx="6723529" cy="56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Determine the number of clusters systematically (although it is obvious that three clusters exist in the previous plot).</a:t>
            </a:r>
          </a:p>
          <a:p>
            <a:r>
              <a:rPr kumimoji="1" lang="en-US" altLang="zh-CN" dirty="0" smtClean="0"/>
              <a:t>Run K-means algorithm.</a:t>
            </a:r>
          </a:p>
          <a:p>
            <a:r>
              <a:rPr kumimoji="1" lang="en-US" altLang="zh-CN" dirty="0" smtClean="0"/>
              <a:t>Run Hierarchical Clustering algorithm.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5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Description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513432"/>
              </p:ext>
            </p:extLst>
          </p:nvPr>
        </p:nvGraphicFramePr>
        <p:xfrm>
          <a:off x="1435100" y="1447800"/>
          <a:ext cx="7499350" cy="49018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7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Name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Details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Length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Length of bill</a:t>
                      </a:r>
                      <a:r>
                        <a:rPr lang="en-US" altLang="zh-CN" sz="2400" baseline="0" dirty="0" smtClean="0"/>
                        <a:t> (mm)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Left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Width of left edge</a:t>
                      </a:r>
                      <a:r>
                        <a:rPr lang="en-US" altLang="zh-CN" sz="2400" baseline="0" dirty="0" smtClean="0"/>
                        <a:t> (mm)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Right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Width of right edge (mm)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Bottom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Bottom margin width (mm)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Top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Top margin width (mm)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Diagonal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Length of diagonal (mm)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Type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 for genuine; 0 for counterfeit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531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many clusters?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12" y="1180353"/>
            <a:ext cx="6956701" cy="5677647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4108823" y="4422587"/>
            <a:ext cx="14941" cy="101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34118" y="3854824"/>
            <a:ext cx="265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Three clusters are optimal </a:t>
            </a:r>
          </a:p>
          <a:p>
            <a:r>
              <a:rPr kumimoji="1" lang="en-US" altLang="zh-CN" dirty="0" smtClean="0"/>
              <a:t>for this dataset.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427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K-means clustering for k=3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85" y="1231750"/>
            <a:ext cx="6843059" cy="561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45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Hierarchical Clustering</a:t>
            </a:r>
            <a:endParaRPr kumimoji="1" lang="zh-CN" altLang="en-US" dirty="0"/>
          </a:p>
        </p:txBody>
      </p:sp>
      <p:pic>
        <p:nvPicPr>
          <p:cNvPr id="6" name="图片 5" descr="Screenshot 2017-04-03 13.08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46" y="1208464"/>
            <a:ext cx="8068922" cy="554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8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Means: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84211"/>
              </p:ext>
            </p:extLst>
          </p:nvPr>
        </p:nvGraphicFramePr>
        <p:xfrm>
          <a:off x="1716928" y="2389515"/>
          <a:ext cx="6096000" cy="3200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Type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=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Type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=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Length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214.823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214.969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Left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130.300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129.943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Right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130.193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129.720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Bottom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10.530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8.305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Top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11.133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139.450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Diagonal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139.450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141.517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59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Description</a:t>
            </a:r>
            <a:endParaRPr kumimoji="1" lang="zh-CN" altLang="en-US" dirty="0"/>
          </a:p>
        </p:txBody>
      </p:sp>
      <p:pic>
        <p:nvPicPr>
          <p:cNvPr id="5" name="图片 4" descr="Screenshot 2017-03-17 20.02.1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1417638"/>
            <a:ext cx="7436604" cy="51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4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 total 200 banknote observations.</a:t>
            </a:r>
          </a:p>
          <a:p>
            <a:r>
              <a:rPr kumimoji="1" lang="en-US" altLang="zh-CN" dirty="0" smtClean="0"/>
              <a:t>Randomly divide the whole dataset into halves. </a:t>
            </a:r>
          </a:p>
          <a:p>
            <a:r>
              <a:rPr kumimoji="1" lang="en-US" altLang="zh-CN" dirty="0" smtClean="0"/>
              <a:t>Name them </a:t>
            </a:r>
            <a:r>
              <a:rPr kumimoji="1" lang="en-US" altLang="zh-CN" dirty="0" err="1" smtClean="0"/>
              <a:t>train_set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test_set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Implement LDA using the </a:t>
            </a:r>
            <a:r>
              <a:rPr kumimoji="1" lang="en-US" altLang="zh-CN" dirty="0" err="1" smtClean="0"/>
              <a:t>train_set</a:t>
            </a:r>
            <a:r>
              <a:rPr kumimoji="1" lang="en-US" altLang="zh-CN" dirty="0" smtClean="0"/>
              <a:t> and use the </a:t>
            </a:r>
            <a:r>
              <a:rPr kumimoji="1" lang="en-US" altLang="zh-CN" dirty="0" err="1" smtClean="0"/>
              <a:t>test_set</a:t>
            </a:r>
            <a:r>
              <a:rPr kumimoji="1" lang="en-US" altLang="zh-CN" dirty="0" smtClean="0"/>
              <a:t> to evaluate the performance of the resultant linear discriminant function.</a:t>
            </a:r>
          </a:p>
          <a:p>
            <a:r>
              <a:rPr kumimoji="1" lang="en-US" altLang="zh-CN" dirty="0" smtClean="0"/>
              <a:t>Iterate the above procedures.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37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Prior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kumimoji="1" lang="en-US" altLang="zh-CN" dirty="0" smtClean="0"/>
          </a:p>
          <a:p>
            <a:pPr marL="82296" indent="0">
              <a:buNone/>
            </a:pPr>
            <a:r>
              <a:rPr kumimoji="1" lang="en-US" altLang="zh-CN" dirty="0" smtClean="0"/>
              <a:t>Assume </a:t>
            </a:r>
          </a:p>
          <a:p>
            <a:r>
              <a:rPr kumimoji="1" lang="en-US" altLang="zh-CN" dirty="0" err="1" smtClean="0"/>
              <a:t>Pr</a:t>
            </a:r>
            <a:r>
              <a:rPr kumimoji="1" lang="en-US" altLang="zh-CN" dirty="0" smtClean="0"/>
              <a:t>(A banknote is counterfeit) = </a:t>
            </a:r>
            <a:r>
              <a:rPr kumimoji="1" lang="en-US" altLang="zh-CN" dirty="0" err="1" smtClean="0"/>
              <a:t>Pr</a:t>
            </a:r>
            <a:r>
              <a:rPr kumimoji="1" lang="en-US" altLang="zh-CN" dirty="0" smtClean="0"/>
              <a:t>(Type = 0) = 0.01; </a:t>
            </a:r>
          </a:p>
          <a:p>
            <a:r>
              <a:rPr kumimoji="1" lang="en-US" altLang="zh-CN" dirty="0" err="1" smtClean="0"/>
              <a:t>Pr</a:t>
            </a:r>
            <a:r>
              <a:rPr kumimoji="1" lang="en-US" altLang="zh-CN" dirty="0" smtClean="0"/>
              <a:t>(A banknote is genuine) = </a:t>
            </a:r>
            <a:r>
              <a:rPr kumimoji="1" lang="en-US" altLang="zh-CN" dirty="0" err="1" smtClean="0"/>
              <a:t>Pr</a:t>
            </a:r>
            <a:r>
              <a:rPr kumimoji="1" lang="en-US" altLang="zh-CN" dirty="0" smtClean="0"/>
              <a:t>(Type = 1) = 0.99.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22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One Iteration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Coefficients of Linear Discriminants:</a:t>
            </a:r>
          </a:p>
          <a:p>
            <a:pPr marL="82296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44134"/>
              </p:ext>
            </p:extLst>
          </p:nvPr>
        </p:nvGraphicFramePr>
        <p:xfrm>
          <a:off x="1942011" y="2409725"/>
          <a:ext cx="6096000" cy="3200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Name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LD1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Length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-0.2626489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Left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0.8026030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Right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-0.5637819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Bottom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-0.9848281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Top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-1.1832084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Diagonal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1.6870771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53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One Iteration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Confusion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apparent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(APER)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(1+0)/100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1%.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58543"/>
              </p:ext>
            </p:extLst>
          </p:nvPr>
        </p:nvGraphicFramePr>
        <p:xfrm>
          <a:off x="1250678" y="3489685"/>
          <a:ext cx="7248920" cy="242538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1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142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Predicted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Predicted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Total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Gill Sans MT"/>
                          <a:cs typeface="Gill Sans MT"/>
                        </a:rPr>
                        <a:t>Actual</a:t>
                      </a:r>
                      <a:r>
                        <a:rPr lang="zh-CN" altLang="en-US" sz="2400" b="1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altLang="zh-CN" sz="2400" b="1" dirty="0" smtClean="0">
                          <a:latin typeface="Gill Sans MT"/>
                          <a:cs typeface="Gill Sans MT"/>
                        </a:rPr>
                        <a:t>0</a:t>
                      </a:r>
                      <a:endParaRPr lang="zh-CN" altLang="en-US" sz="2400" b="1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Actual</a:t>
                      </a:r>
                      <a:r>
                        <a:rPr lang="zh-CN" altLang="en-US" sz="2400" b="1" dirty="0" smtClean="0"/>
                        <a:t> </a:t>
                      </a:r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Total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642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485</TotalTime>
  <Words>896</Words>
  <Application>Microsoft Office PowerPoint</Application>
  <PresentationFormat>On-screen Show (4:3)</PresentationFormat>
  <Paragraphs>227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华文中宋</vt:lpstr>
      <vt:lpstr>Gill Sans MT</vt:lpstr>
      <vt:lpstr>Verdana</vt:lpstr>
      <vt:lpstr>Wingdings 2</vt:lpstr>
      <vt:lpstr>夏至</vt:lpstr>
      <vt:lpstr>Example: Swiss Banknotes Data</vt:lpstr>
      <vt:lpstr>Data Description</vt:lpstr>
      <vt:lpstr>Data Description</vt:lpstr>
      <vt:lpstr>Data Description</vt:lpstr>
      <vt:lpstr>Data Description</vt:lpstr>
      <vt:lpstr>Methodology</vt:lpstr>
      <vt:lpstr>Prior Information</vt:lpstr>
      <vt:lpstr>One Iteration</vt:lpstr>
      <vt:lpstr>One Iteration</vt:lpstr>
      <vt:lpstr>Ten Iterations</vt:lpstr>
      <vt:lpstr>2D Partition Plots</vt:lpstr>
      <vt:lpstr>2D Partition Plots</vt:lpstr>
      <vt:lpstr>Histogram of LDA Values</vt:lpstr>
      <vt:lpstr>Example: German Credit Data</vt:lpstr>
      <vt:lpstr>Data Description</vt:lpstr>
      <vt:lpstr>Data Description  (Numerical Attributes)</vt:lpstr>
      <vt:lpstr>Data Description  (Ordinal Categorical Attributes)</vt:lpstr>
      <vt:lpstr>Data Description (Nominal Categorical Attributes)</vt:lpstr>
      <vt:lpstr>Feature Selection</vt:lpstr>
      <vt:lpstr>Feature Selection</vt:lpstr>
      <vt:lpstr>Methodology</vt:lpstr>
      <vt:lpstr>K-means Results</vt:lpstr>
      <vt:lpstr>K-means Results</vt:lpstr>
      <vt:lpstr>Hierarchical Clustering Results</vt:lpstr>
      <vt:lpstr>Conclusion</vt:lpstr>
      <vt:lpstr>Example: Sample Stocks Data</vt:lpstr>
      <vt:lpstr>Data Description</vt:lpstr>
      <vt:lpstr>Data Description (Scatter Plot)</vt:lpstr>
      <vt:lpstr>Methodology</vt:lpstr>
      <vt:lpstr>How many clusters?</vt:lpstr>
      <vt:lpstr>K-means clustering for k=3</vt:lpstr>
      <vt:lpstr>Hierarchical Clustering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Swiss Banknotes Data</dc:title>
  <dc:creator>Thomas DCY</dc:creator>
  <cp:lastModifiedBy>DU, Lilun</cp:lastModifiedBy>
  <cp:revision>20</cp:revision>
  <dcterms:created xsi:type="dcterms:W3CDTF">2017-03-17T06:22:16Z</dcterms:created>
  <dcterms:modified xsi:type="dcterms:W3CDTF">2018-04-10T06:16:30Z</dcterms:modified>
</cp:coreProperties>
</file>