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C711-AFA5-4AE2-A63B-D2054B57BF8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FB24-7DFF-474E-9291-11D6242F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3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C711-AFA5-4AE2-A63B-D2054B57BF8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FB24-7DFF-474E-9291-11D6242F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0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C711-AFA5-4AE2-A63B-D2054B57BF8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FB24-7DFF-474E-9291-11D6242F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C711-AFA5-4AE2-A63B-D2054B57BF8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FB24-7DFF-474E-9291-11D6242F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2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C711-AFA5-4AE2-A63B-D2054B57BF8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FB24-7DFF-474E-9291-11D6242F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C711-AFA5-4AE2-A63B-D2054B57BF8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FB24-7DFF-474E-9291-11D6242F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1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C711-AFA5-4AE2-A63B-D2054B57BF8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FB24-7DFF-474E-9291-11D6242F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4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C711-AFA5-4AE2-A63B-D2054B57BF8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FB24-7DFF-474E-9291-11D6242F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2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C711-AFA5-4AE2-A63B-D2054B57BF8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FB24-7DFF-474E-9291-11D6242F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6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C711-AFA5-4AE2-A63B-D2054B57BF8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FB24-7DFF-474E-9291-11D6242F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2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C711-AFA5-4AE2-A63B-D2054B57BF8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FB24-7DFF-474E-9291-11D6242F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3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1C711-AFA5-4AE2-A63B-D2054B57BF8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6FB24-7DFF-474E-9291-11D6242F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9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457200" indent="-45720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Supervised learning: Linear Discriminant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C4AF-143D-A44F-8BCD-52E9E8F9E68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Getting back to the general discriminant problem (#), if the </a:t>
            </a:r>
            <a:r>
              <a:rPr lang="en-US" sz="2400" dirty="0" err="1" smtClean="0"/>
              <a:t>Σ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are not assumed to be equal, then the convenient cancellations in equation (*) do not occur; in particular the pieces quadratic in </a:t>
            </a:r>
            <a:r>
              <a:rPr lang="en-US" sz="2400" i="1" dirty="0" smtClean="0"/>
              <a:t>x</a:t>
            </a:r>
            <a:r>
              <a:rPr lang="en-US" sz="2400" dirty="0" smtClean="0"/>
              <a:t> remain. </a:t>
            </a:r>
          </a:p>
          <a:p>
            <a:pPr marL="0" indent="0">
              <a:buNone/>
            </a:pPr>
            <a:r>
              <a:rPr lang="en-US" sz="2400" dirty="0" smtClean="0"/>
              <a:t>We then get quadratic </a:t>
            </a:r>
            <a:r>
              <a:rPr lang="en-US" sz="2400" dirty="0" err="1" smtClean="0"/>
              <a:t>discriminant</a:t>
            </a:r>
            <a:r>
              <a:rPr lang="en-US" sz="2400" dirty="0" smtClean="0"/>
              <a:t> functions (QDA),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decision boundary between each pair of classes k and l is described by</a:t>
            </a:r>
            <a:br>
              <a:rPr lang="en-US" sz="2400" dirty="0" smtClean="0"/>
            </a:br>
            <a:r>
              <a:rPr lang="en-US" sz="2400" dirty="0" smtClean="0"/>
              <a:t>a quadratic equation {</a:t>
            </a:r>
            <a:r>
              <a:rPr lang="en-US" sz="2400" i="1" dirty="0" smtClean="0"/>
              <a:t>x</a:t>
            </a:r>
            <a:r>
              <a:rPr lang="en-US" sz="2400" dirty="0" smtClean="0"/>
              <a:t> : </a:t>
            </a:r>
            <a:r>
              <a:rPr lang="en-US" sz="2400" i="1" dirty="0" err="1" smtClean="0"/>
              <a:t>δ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 smtClean="0"/>
              <a:t>) = </a:t>
            </a:r>
            <a:r>
              <a:rPr lang="en-US" sz="2400" i="1" dirty="0" err="1" smtClean="0"/>
              <a:t>δ</a:t>
            </a:r>
            <a:r>
              <a:rPr lang="en-US" sz="2400" i="1" baseline="-25000" dirty="0" err="1" smtClean="0"/>
              <a:t>l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 smtClean="0"/>
              <a:t>)} .</a:t>
            </a:r>
            <a:br>
              <a:rPr lang="en-US" sz="2400" dirty="0" smtClean="0"/>
            </a:br>
            <a:endParaRPr lang="zh-TW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C4AF-143D-A44F-8BCD-52E9E8F9E686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2651739" y="3698401"/>
          <a:ext cx="613251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3" imgW="3263760" imgH="393480" progId="Equation.DSMT4">
                  <p:embed/>
                </p:oleObj>
              </mc:Choice>
              <mc:Fallback>
                <p:oleObj name="Equation" r:id="rId3" imgW="3263760" imgH="393480" progId="Equation.DSMT4">
                  <p:embed/>
                  <p:pic>
                    <p:nvPicPr>
                      <p:cNvPr id="614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739" y="3698401"/>
                        <a:ext cx="6132512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56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6895"/>
            <a:ext cx="10515600" cy="56400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The figure shows an example where the three classes are Gaussian mixtures  and the decision boundaries are approximated by quadratic equations in </a:t>
            </a:r>
            <a:r>
              <a:rPr lang="en-US" sz="2400" i="1" dirty="0" smtClean="0"/>
              <a:t>x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Here we illustrate two popular ways of fitting these quadratic boundaries.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right plot uses QDA as described here, while the left plot uses LDA in the enlarged five-dimensional quadratic polynomial space.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differences are generally small; QDA is the preferred approach, with the LDA method a convenient substitute. </a:t>
            </a:r>
            <a:br>
              <a:rPr lang="en-US" sz="2400" dirty="0" smtClean="0"/>
            </a:br>
            <a:endParaRPr lang="zh-TW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C4AF-143D-A44F-8BCD-52E9E8F9E68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9080" y="1280138"/>
            <a:ext cx="55340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006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or QDA? A bias-variance trade-off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QDA: when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predictors, then estimating a covariance matrix requires estimating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+1)/2</m:t>
                    </m:r>
                  </m:oMath>
                </a14:m>
                <a:r>
                  <a:rPr lang="en-US" dirty="0" smtClean="0"/>
                  <a:t> parameters. QDA estimates a separate covariance matrix for each class, for a lot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+1)/2</m:t>
                    </m:r>
                  </m:oMath>
                </a14:m>
                <a:r>
                  <a:rPr lang="en-US" dirty="0" smtClean="0"/>
                  <a:t> parameters.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Low Bias.</a:t>
                </a:r>
              </a:p>
              <a:p>
                <a:r>
                  <a:rPr lang="en-US" dirty="0" smtClean="0"/>
                  <a:t>LDA: By assuming that the K classes share a common covariance matrix, there are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𝐾𝑝</m:t>
                    </m:r>
                  </m:oMath>
                </a14:m>
                <a:r>
                  <a:rPr lang="en-US" dirty="0" smtClean="0"/>
                  <a:t> parameters to estimate.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Low variances.</a:t>
                </a:r>
              </a:p>
              <a:p>
                <a:r>
                  <a:rPr lang="en-US" dirty="0" smtClean="0"/>
                  <a:t>Recommendation: LDA tends to be a better bet than QDA if there are relatively few training observations. QDA is recommended if the training set is very large.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C4AF-143D-A44F-8BCD-52E9E8F9E68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Case: Swiss </a:t>
            </a:r>
            <a:r>
              <a:rPr kumimoji="1" lang="en-US" altLang="zh-CN" dirty="0"/>
              <a:t>Banknotes Data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 dataset contains six measurements made on 100 genuine and 100 counterfeit old 1000-Franc Swiss banknotes.</a:t>
            </a:r>
            <a:endParaRPr kumimoji="1" lang="zh-CN" altLang="en-US" dirty="0"/>
          </a:p>
        </p:txBody>
      </p:sp>
      <p:pic>
        <p:nvPicPr>
          <p:cNvPr id="4" name="图片 3" descr="1000-swiss-francs-banknote-auguste-forel-7th-series-obvers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49" y="3339429"/>
            <a:ext cx="6189785" cy="269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Description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2959100" y="1447800"/>
          <a:ext cx="7499350" cy="490183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70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Name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Details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Length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Length of bill</a:t>
                      </a:r>
                      <a:r>
                        <a:rPr lang="en-US" altLang="zh-CN" sz="2400" baseline="0" dirty="0" smtClean="0"/>
                        <a:t> (mm)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Left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Width of left edge</a:t>
                      </a:r>
                      <a:r>
                        <a:rPr lang="en-US" altLang="zh-CN" sz="2400" baseline="0" dirty="0" smtClean="0"/>
                        <a:t> (mm)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Right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Width of right edge (mm)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Bottom</a:t>
                      </a:r>
                      <a:r>
                        <a:rPr lang="en-US" altLang="zh-CN" sz="2400" baseline="0" dirty="0" smtClean="0"/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Bottom margin width (mm)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Top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Top margin width (mm)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Diagonal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Length of diagonal (mm)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Type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 for genuine; 0 for counterfeit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Description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Means: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240928" y="2389515"/>
          <a:ext cx="6096000" cy="32004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90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Type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=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Type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=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Length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214.823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214.969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Left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130.300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129.943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Right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130.193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129.720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Bottom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10.530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8.305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Top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11.133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139.450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Diagonal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139.450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141.517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6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Description</a:t>
            </a:r>
            <a:endParaRPr kumimoji="1" lang="zh-CN" altLang="en-US" dirty="0"/>
          </a:p>
        </p:txBody>
      </p:sp>
      <p:pic>
        <p:nvPicPr>
          <p:cNvPr id="5" name="图片 4" descr="Screenshot 2017-03-17 20.02.18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25" y="1370546"/>
            <a:ext cx="7436604" cy="512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Methodology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 total 200 banknote observations.</a:t>
            </a:r>
          </a:p>
          <a:p>
            <a:r>
              <a:rPr kumimoji="1" lang="en-US" altLang="zh-CN" dirty="0" smtClean="0"/>
              <a:t>Randomly divide the whole dataset into halves. </a:t>
            </a:r>
          </a:p>
          <a:p>
            <a:r>
              <a:rPr kumimoji="1" lang="en-US" altLang="zh-CN" dirty="0" smtClean="0"/>
              <a:t>Name them </a:t>
            </a:r>
            <a:r>
              <a:rPr kumimoji="1" lang="en-US" altLang="zh-CN" dirty="0" err="1" smtClean="0"/>
              <a:t>train_set</a:t>
            </a:r>
            <a:r>
              <a:rPr kumimoji="1" lang="en-US" altLang="zh-CN" dirty="0" smtClean="0"/>
              <a:t> and </a:t>
            </a:r>
            <a:r>
              <a:rPr kumimoji="1" lang="en-US" altLang="zh-CN" dirty="0" err="1" smtClean="0"/>
              <a:t>test_set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Implement LDA using the </a:t>
            </a:r>
            <a:r>
              <a:rPr kumimoji="1" lang="en-US" altLang="zh-CN" dirty="0" err="1" smtClean="0"/>
              <a:t>train_set</a:t>
            </a:r>
            <a:r>
              <a:rPr kumimoji="1" lang="en-US" altLang="zh-CN" dirty="0" smtClean="0"/>
              <a:t> and use the </a:t>
            </a:r>
            <a:r>
              <a:rPr kumimoji="1" lang="en-US" altLang="zh-CN" dirty="0" err="1" smtClean="0"/>
              <a:t>test_set</a:t>
            </a:r>
            <a:r>
              <a:rPr kumimoji="1" lang="en-US" altLang="zh-CN" dirty="0" smtClean="0"/>
              <a:t> to evaluate the performance of the resultant linear discriminant function.</a:t>
            </a:r>
          </a:p>
          <a:p>
            <a:r>
              <a:rPr kumimoji="1" lang="en-US" altLang="zh-CN" dirty="0" smtClean="0"/>
              <a:t>Iterate the above procedures.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4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Prior Information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kumimoji="1" lang="en-US" altLang="zh-CN" dirty="0" smtClean="0"/>
              <a:t>Assume </a:t>
            </a:r>
          </a:p>
          <a:p>
            <a:r>
              <a:rPr kumimoji="1" lang="en-US" altLang="zh-CN" dirty="0" err="1" smtClean="0"/>
              <a:t>Pr</a:t>
            </a:r>
            <a:r>
              <a:rPr kumimoji="1" lang="en-US" altLang="zh-CN" dirty="0" smtClean="0"/>
              <a:t>(A banknote is counterfeit) = </a:t>
            </a:r>
            <a:r>
              <a:rPr kumimoji="1" lang="en-US" altLang="zh-CN" dirty="0" err="1" smtClean="0"/>
              <a:t>Pr</a:t>
            </a:r>
            <a:r>
              <a:rPr kumimoji="1" lang="en-US" altLang="zh-CN" dirty="0" smtClean="0"/>
              <a:t>(Type = 0) = 0.01; </a:t>
            </a:r>
          </a:p>
          <a:p>
            <a:r>
              <a:rPr kumimoji="1" lang="en-US" altLang="zh-CN" dirty="0" err="1" smtClean="0"/>
              <a:t>Pr</a:t>
            </a:r>
            <a:r>
              <a:rPr kumimoji="1" lang="en-US" altLang="zh-CN" dirty="0" smtClean="0"/>
              <a:t>(A banknote is genuine) = </a:t>
            </a:r>
            <a:r>
              <a:rPr kumimoji="1" lang="en-US" altLang="zh-CN" dirty="0" err="1" smtClean="0"/>
              <a:t>Pr</a:t>
            </a:r>
            <a:r>
              <a:rPr kumimoji="1" lang="en-US" altLang="zh-CN" dirty="0" smtClean="0"/>
              <a:t>(Type = 1) = 0.99.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9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One Iteration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Coefficients of Linear Discriminants:</a:t>
            </a:r>
          </a:p>
          <a:p>
            <a:pPr marL="82296" indent="0">
              <a:buNone/>
            </a:pP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3466011" y="2409725"/>
          <a:ext cx="6096000" cy="32004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Name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LD1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Length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-0.2626489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Left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0.8026030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Right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-0.5637819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Bottom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-0.9848281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Top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-1.1832084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Diagonal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1.6870771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04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 smtClean="0"/>
              <a:t>Linear Discriminant Analysis</a:t>
            </a:r>
            <a:endParaRPr lang="zh-TW" altLang="en-US" sz="4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Discriminant analysis </a:t>
                </a:r>
                <a:r>
                  <a:rPr lang="en-US" dirty="0" smtClean="0"/>
                  <a:t>techniques are used to classify individuals into one of two or more alternative groups (or populations) on the basis of a set of measurements,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populations are known to be distinct, and each individual belongs</a:t>
                </a:r>
                <a:br>
                  <a:rPr lang="en-US" dirty="0" smtClean="0"/>
                </a:br>
                <a:r>
                  <a:rPr lang="en-US" dirty="0" smtClean="0"/>
                  <a:t>to one of them. These techniques can also be used to identify which variables contribute to making the classification. Thus, as in regression analysis, we have two uses, prediction and description.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C4AF-143D-A44F-8BCD-52E9E8F9E68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7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One Iteration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Confusion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Matrix</a:t>
            </a:r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apparent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(APER)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(1+0)/100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1%.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774678" y="3489685"/>
          <a:ext cx="7248920" cy="213656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1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2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142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Predicted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Predicted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Total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Gill Sans MT"/>
                          <a:cs typeface="Gill Sans MT"/>
                        </a:rPr>
                        <a:t>Actual</a:t>
                      </a:r>
                      <a:r>
                        <a:rPr lang="zh-CN" altLang="en-US" sz="2400" b="1" dirty="0" smtClean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lang="en-US" altLang="zh-CN" sz="2400" b="1" dirty="0" smtClean="0">
                          <a:latin typeface="Gill Sans MT"/>
                          <a:cs typeface="Gill Sans MT"/>
                        </a:rPr>
                        <a:t>0</a:t>
                      </a:r>
                      <a:endParaRPr lang="zh-CN" altLang="en-US" sz="2400" b="1" dirty="0">
                        <a:latin typeface="Gill Sans MT"/>
                        <a:cs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48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Actual</a:t>
                      </a:r>
                      <a:r>
                        <a:rPr lang="zh-CN" altLang="en-US" sz="2400" b="1" dirty="0" smtClean="0"/>
                        <a:t> </a:t>
                      </a:r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52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Total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100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1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Ten replication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en-US" altLang="zh-CN" dirty="0" smtClean="0"/>
              <a:t>Average APER = (1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0)%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1.2%</a:t>
            </a:r>
          </a:p>
          <a:p>
            <a:r>
              <a:rPr kumimoji="1" lang="en-US" altLang="zh-CN" dirty="0" smtClean="0"/>
              <a:t>High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Accuracy!</a:t>
            </a:r>
          </a:p>
          <a:p>
            <a:r>
              <a:rPr kumimoji="1" lang="en-US" altLang="zh-CN" dirty="0" smtClean="0"/>
              <a:t>Next,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</a:t>
            </a:r>
            <a:r>
              <a:rPr kumimoji="1" lang="en-US" altLang="zh-CN" dirty="0" smtClean="0"/>
              <a:t>rain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u="sng" dirty="0" smtClean="0"/>
              <a:t>the</a:t>
            </a:r>
            <a:r>
              <a:rPr kumimoji="1" lang="zh-CN" altLang="en-US" u="sng" dirty="0" smtClean="0"/>
              <a:t> </a:t>
            </a:r>
            <a:r>
              <a:rPr kumimoji="1" lang="en-US" altLang="zh-CN" u="sng" dirty="0" smtClean="0"/>
              <a:t>whole</a:t>
            </a:r>
            <a:r>
              <a:rPr kumimoji="1" lang="zh-CN" altLang="en-US" u="sng" dirty="0" smtClean="0"/>
              <a:t> </a:t>
            </a:r>
            <a:r>
              <a:rPr kumimoji="1" lang="en-US" altLang="zh-CN" u="sng" dirty="0" smtClean="0"/>
              <a:t>dataset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7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Partition Plots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20433" cy="4351338"/>
          </a:xfrm>
        </p:spPr>
        <p:txBody>
          <a:bodyPr/>
          <a:lstStyle/>
          <a:p>
            <a:r>
              <a:rPr kumimoji="1" lang="en-US" altLang="zh-CN" dirty="0" smtClean="0"/>
              <a:t>Best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partition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plot,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Left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v.s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Diagonal:</a:t>
            </a:r>
            <a:endParaRPr kumimoji="1" lang="zh-CN" altLang="en-US" dirty="0"/>
          </a:p>
        </p:txBody>
      </p:sp>
      <p:pic>
        <p:nvPicPr>
          <p:cNvPr id="4" name="图片 3" descr="Screenshot 2017-03-18 00.57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092" y="1690688"/>
            <a:ext cx="5445820" cy="422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2D Partition Plots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949645" cy="4351338"/>
          </a:xfrm>
        </p:spPr>
        <p:txBody>
          <a:bodyPr/>
          <a:lstStyle/>
          <a:p>
            <a:r>
              <a:rPr kumimoji="1" lang="en-US" altLang="zh-CN" dirty="0"/>
              <a:t>Best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plot,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Top</a:t>
            </a:r>
            <a:r>
              <a:rPr kumimoji="1" lang="zh-CN" altLang="en-US" dirty="0" smtClean="0"/>
              <a:t> </a:t>
            </a:r>
            <a:r>
              <a:rPr kumimoji="1" lang="en-US" altLang="zh-CN" dirty="0" err="1"/>
              <a:t>v.s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Diagonal: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 descr="Screenshot 2017-03-18 00.59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852" y="1476861"/>
            <a:ext cx="6009966" cy="47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Histogram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LDA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Values</a:t>
            </a:r>
            <a:endParaRPr kumimoji="1" lang="zh-CN" altLang="en-US" dirty="0"/>
          </a:p>
        </p:txBody>
      </p:sp>
      <p:pic>
        <p:nvPicPr>
          <p:cNvPr id="7" name="图片 6" descr="Screenshot 2017-03-18 01.05.1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973" y="1523599"/>
            <a:ext cx="5740054" cy="490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Regularized </a:t>
            </a:r>
            <a:r>
              <a:rPr lang="en-US" i="1" dirty="0" err="1" smtClean="0"/>
              <a:t>Discriminant</a:t>
            </a:r>
            <a:r>
              <a:rPr lang="en-US" i="1" dirty="0" smtClean="0"/>
              <a:t> Analysis</a:t>
            </a:r>
            <a:endParaRPr lang="zh-TW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dirty="0" smtClean="0"/>
                  <a:t>The regularized covariance matrices have the form</a:t>
                </a:r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</m:oMath>
                </a14:m>
                <a:r>
                  <a:rPr lang="en-US" dirty="0" smtClean="0"/>
                  <a:t> is the pooled covariance matrix as used in LDA.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Here α ∈ [0, 1] allows a continuum of models between LDA and QDA, and needs to be specified.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In practice α can be chosen based on the performance of the model on validation data, or by cross-validation.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C4AF-143D-A44F-8BCD-52E9E8F9E686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3462338" y="2443163"/>
          <a:ext cx="49069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4" imgW="1726920" imgH="253800" progId="Equation.DSMT4">
                  <p:embed/>
                </p:oleObj>
              </mc:Choice>
              <mc:Fallback>
                <p:oleObj name="Equation" r:id="rId4" imgW="1726920" imgH="253800" progId="Equation.DSMT4">
                  <p:embed/>
                  <p:pic>
                    <p:nvPicPr>
                      <p:cNvPr id="634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2443163"/>
                        <a:ext cx="4906962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6432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8506"/>
            <a:ext cx="10515600" cy="5648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figure shows the results of RDA applied to the vowel data. </a:t>
            </a:r>
          </a:p>
          <a:p>
            <a:pPr marL="0" indent="0">
              <a:buNone/>
            </a:pPr>
            <a:r>
              <a:rPr lang="en-US" dirty="0" smtClean="0"/>
              <a:t>Both the training and test error improve with increasing α, although the test error increases sharply after α = 0.9. </a:t>
            </a:r>
          </a:p>
          <a:p>
            <a:pPr marL="0" indent="0">
              <a:buNone/>
            </a:pPr>
            <a:r>
              <a:rPr lang="en-US" dirty="0" smtClean="0"/>
              <a:t>The large discrepancy between the training and test error is partly due to the fact that there are many repeat measurements on a small number of individuals, different in the training and test set. </a:t>
            </a:r>
            <a:br>
              <a:rPr lang="en-US" dirty="0" smtClean="0"/>
            </a:b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C4AF-143D-A44F-8BCD-52E9E8F9E686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2785" y="3253914"/>
            <a:ext cx="4595812" cy="3102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54455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28506"/>
                <a:ext cx="10515600" cy="564845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Similar modifications allow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</m:oMath>
                </a14:m>
                <a:r>
                  <a:rPr lang="en-US" dirty="0" smtClean="0"/>
                  <a:t> itself to be shrunk toward the scalar</a:t>
                </a:r>
                <a:br>
                  <a:rPr lang="en-US" dirty="0" smtClean="0"/>
                </a:br>
                <a:r>
                  <a:rPr lang="en-US" dirty="0" smtClean="0"/>
                  <a:t>covariance,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γ ∈ [0, 1].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Replacing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HK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</m:oMath>
                </a14:m>
                <a:r>
                  <a:rPr lang="en-US" dirty="0" smtClean="0"/>
                  <a:t> in equation (1)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leads to a more general family</a:t>
                </a:r>
                <a:br>
                  <a:rPr lang="en-US" dirty="0" smtClean="0"/>
                </a:br>
                <a:r>
                  <a:rPr lang="en-US" dirty="0" smtClean="0"/>
                  <a:t>of </a:t>
                </a:r>
                <a:r>
                  <a:rPr lang="en-US" dirty="0" err="1" smtClean="0"/>
                  <a:t>covariances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indexed by a pair of parameters.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these situations the features are high-dimensional and correlated, and the LDA coefficients can be regularized to be smooth or sparse in the original domain of the signal.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This leads to better generalization and allows for easier interpretation of the coefficients. </a:t>
                </a:r>
                <a:br>
                  <a:rPr lang="en-US" dirty="0" smtClean="0"/>
                </a:b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28506"/>
                <a:ext cx="10515600" cy="5648457"/>
              </a:xfrm>
              <a:blipFill>
                <a:blip r:embed="rId3"/>
                <a:stretch>
                  <a:fillRect l="-1217" t="-237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C4AF-143D-A44F-8BCD-52E9E8F9E686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>
            <p:extLst/>
          </p:nvPr>
        </p:nvGraphicFramePr>
        <p:xfrm>
          <a:off x="3624262" y="1324806"/>
          <a:ext cx="49434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4" imgW="1739880" imgH="241200" progId="Equation.DSMT4">
                  <p:embed/>
                </p:oleObj>
              </mc:Choice>
              <mc:Fallback>
                <p:oleObj name="Equation" r:id="rId4" imgW="1739880" imgH="241200" progId="Equation.DSMT4">
                  <p:embed/>
                  <p:pic>
                    <p:nvPicPr>
                      <p:cNvPr id="65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2" y="1324806"/>
                        <a:ext cx="49434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0205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Computations for LDA </a:t>
            </a:r>
            <a:endParaRPr lang="zh-TW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computation is simplified by </a:t>
                </a:r>
                <a:r>
                  <a:rPr lang="en-US" dirty="0" err="1" smtClean="0"/>
                  <a:t>diagonalizing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Suppose we compute the </a:t>
                </a:r>
                <a:r>
                  <a:rPr lang="en-US" dirty="0" err="1" smtClean="0"/>
                  <a:t>eigen</a:t>
                </a:r>
                <a:r>
                  <a:rPr lang="en-US" dirty="0"/>
                  <a:t>-</a:t>
                </a:r>
                <a:r>
                  <a:rPr lang="en-US" dirty="0" smtClean="0"/>
                  <a:t>decomposition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HK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is p × p orthonormal,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a diagonal matrix of positive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Then the ingredients for </a:t>
                </a:r>
                <a:r>
                  <a:rPr lang="en-US" i="1" dirty="0" err="1" smtClean="0"/>
                  <a:t>δ</a:t>
                </a:r>
                <a:r>
                  <a:rPr lang="en-US" i="1" baseline="-25000" dirty="0" err="1" smtClean="0"/>
                  <a:t>k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) are </a:t>
                </a:r>
                <a:br>
                  <a:rPr lang="en-US" dirty="0" smtClean="0"/>
                </a:b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961" r="-16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C4AF-143D-A44F-8BCD-52E9E8F9E686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7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013923"/>
              </p:ext>
            </p:extLst>
          </p:nvPr>
        </p:nvGraphicFramePr>
        <p:xfrm>
          <a:off x="2002770" y="4506924"/>
          <a:ext cx="78105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4" imgW="3733560" imgH="507960" progId="Equation.DSMT4">
                  <p:embed/>
                </p:oleObj>
              </mc:Choice>
              <mc:Fallback>
                <p:oleObj name="Equation" r:id="rId4" imgW="3733560" imgH="507960" progId="Equation.DSMT4">
                  <p:embed/>
                  <p:pic>
                    <p:nvPicPr>
                      <p:cNvPr id="675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2770" y="4506924"/>
                        <a:ext cx="7810500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2177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7897"/>
            <a:ext cx="10515600" cy="54890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light of the computational steps outlined above, the LDA classifier</a:t>
            </a:r>
            <a:br>
              <a:rPr lang="en-US" dirty="0" smtClean="0"/>
            </a:br>
            <a:r>
              <a:rPr lang="en-US" dirty="0" smtClean="0"/>
              <a:t>can be implemented by the following pair of steps: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C4AF-143D-A44F-8BCD-52E9E8F9E686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67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02493"/>
              </p:ext>
            </p:extLst>
          </p:nvPr>
        </p:nvGraphicFramePr>
        <p:xfrm>
          <a:off x="1650694" y="2301875"/>
          <a:ext cx="9031287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3" imgW="4317840" imgH="1269720" progId="Equation.DSMT4">
                  <p:embed/>
                </p:oleObj>
              </mc:Choice>
              <mc:Fallback>
                <p:oleObj name="Equation" r:id="rId3" imgW="4317840" imgH="1269720" progId="Equation.DSMT4">
                  <p:embed/>
                  <p:pic>
                    <p:nvPicPr>
                      <p:cNvPr id="675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694" y="2301875"/>
                        <a:ext cx="9031287" cy="2643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42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Bayes classifier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Suppose </a:t>
                </a:r>
                <a:r>
                  <a:rPr lang="en-US" i="1" dirty="0" err="1" smtClean="0"/>
                  <a:t>f</a:t>
                </a:r>
                <a:r>
                  <a:rPr lang="en-US" i="1" baseline="-25000" dirty="0" err="1" smtClean="0"/>
                  <a:t>k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) is the class-conditional density of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in class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=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, and let </a:t>
                </a:r>
                <a:r>
                  <a:rPr lang="en-US" i="1" dirty="0" smtClean="0"/>
                  <a:t>π</a:t>
                </a:r>
                <a:r>
                  <a:rPr lang="en-US" i="1" baseline="-25000" dirty="0" smtClean="0"/>
                  <a:t>k</a:t>
                </a:r>
                <a:r>
                  <a:rPr lang="en-US" dirty="0" smtClean="0"/>
                  <a:t> be the prior probability of class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,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 simple application of </a:t>
                </a:r>
                <a:r>
                  <a:rPr lang="en-US" dirty="0" err="1" smtClean="0"/>
                  <a:t>Bayes</a:t>
                </a:r>
                <a:r>
                  <a:rPr lang="en-US" dirty="0" smtClean="0"/>
                  <a:t> Theorem gives us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We see that in terms of ability to classify, having the </a:t>
                </a:r>
                <a:r>
                  <a:rPr lang="en-US" i="1" dirty="0" err="1" smtClean="0"/>
                  <a:t>f</a:t>
                </a:r>
                <a:r>
                  <a:rPr lang="en-US" i="1" baseline="-25000" dirty="0" err="1" smtClean="0"/>
                  <a:t>k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) is almost equivalent to having the quantity Pr(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= </a:t>
                </a:r>
                <a:r>
                  <a:rPr lang="en-US" i="1" dirty="0" err="1" smtClean="0"/>
                  <a:t>k</a:t>
                </a:r>
                <a:r>
                  <a:rPr lang="en-US" dirty="0" err="1" smtClean="0"/>
                  <a:t>|</a:t>
                </a:r>
                <a:r>
                  <a:rPr lang="en-US" i="1" dirty="0" err="1" smtClean="0"/>
                  <a:t>X</a:t>
                </a:r>
                <a:r>
                  <a:rPr lang="en-US" dirty="0" smtClean="0"/>
                  <a:t> =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).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Rule: Classify an observation to a class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largest.</a:t>
                </a:r>
                <a:br>
                  <a:rPr lang="en-US" dirty="0" smtClean="0"/>
                </a:b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1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C4AF-143D-A44F-8BCD-52E9E8F9E686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3735388" y="3259138"/>
          <a:ext cx="487997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2489040" imgH="482400" progId="Equation.DSMT4">
                  <p:embed/>
                </p:oleObj>
              </mc:Choice>
              <mc:Fallback>
                <p:oleObj name="Equation" r:id="rId4" imgW="2489040" imgH="482400" progId="Equation.DSMT4">
                  <p:embed/>
                  <p:pic>
                    <p:nvPicPr>
                      <p:cNvPr id="522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8" y="3259138"/>
                        <a:ext cx="4879975" cy="9445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221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Reduced-Rank Linear </a:t>
            </a:r>
            <a:r>
              <a:rPr lang="en-US" sz="3200" i="1" dirty="0" err="1" smtClean="0"/>
              <a:t>Discriminant</a:t>
            </a:r>
            <a:r>
              <a:rPr lang="en-US" sz="3200" i="1" dirty="0" smtClean="0"/>
              <a:t> Analysis</a:t>
            </a:r>
            <a:endParaRPr lang="zh-TW" alt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K </a:t>
            </a:r>
            <a:r>
              <a:rPr lang="en-US" sz="2400" dirty="0" err="1" smtClean="0"/>
              <a:t>centroids</a:t>
            </a:r>
            <a:r>
              <a:rPr lang="en-US" sz="2400" dirty="0" smtClean="0"/>
              <a:t> in p-dimensional input space lie in an affine subspace of dimension ≤ K - 1, and if p is much larger than K, this will be a considerable drop in dimension. </a:t>
            </a:r>
          </a:p>
          <a:p>
            <a:r>
              <a:rPr lang="en-US" sz="2400" dirty="0" smtClean="0"/>
              <a:t>Moreover, in locating the closest </a:t>
            </a:r>
            <a:r>
              <a:rPr lang="en-US" sz="2400" dirty="0" err="1" smtClean="0"/>
              <a:t>centroid</a:t>
            </a:r>
            <a:r>
              <a:rPr lang="en-US" sz="2400" dirty="0" smtClean="0"/>
              <a:t>, we can ignore distances orthogonal to this subspace, since they will contribute equally to each class. 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Thus we might just as well project the X</a:t>
            </a:r>
            <a:r>
              <a:rPr lang="en-US" sz="2400" baseline="30000" dirty="0" smtClean="0"/>
              <a:t>∗</a:t>
            </a:r>
            <a:r>
              <a:rPr lang="en-US" sz="2400" dirty="0" smtClean="0"/>
              <a:t> onto this </a:t>
            </a:r>
            <a:r>
              <a:rPr lang="en-US" sz="2400" dirty="0" err="1" smtClean="0"/>
              <a:t>centroid</a:t>
            </a:r>
            <a:r>
              <a:rPr lang="en-US" sz="2400" dirty="0" smtClean="0"/>
              <a:t>-spanning subspace H</a:t>
            </a:r>
            <a:r>
              <a:rPr lang="en-US" sz="2400" baseline="-25000" dirty="0" smtClean="0"/>
              <a:t>K-1</a:t>
            </a:r>
            <a:r>
              <a:rPr lang="en-US" sz="2400" dirty="0" smtClean="0"/>
              <a:t>, and make distance comparisons there. 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Thus there is a fundamental dimension reduction in LDA, namely, that we need only consider the data in a subspace of dimension at most K - 1.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C4AF-143D-A44F-8BCD-52E9E8F9E68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68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5618"/>
            <a:ext cx="10515600" cy="55813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K = 3, for instance, this could allow us to view the data in a two dimensional plot, color-coding the classes. In doing so we would not have relinquished any of the information needed for LDA classification. </a:t>
            </a:r>
          </a:p>
          <a:p>
            <a:endParaRPr lang="en-US" dirty="0" smtClean="0"/>
          </a:p>
          <a:p>
            <a:r>
              <a:rPr lang="en-US" dirty="0" smtClean="0"/>
              <a:t>If K &gt; 3, we might then ask for a L &lt; K -1 dimensional subspace H</a:t>
            </a:r>
            <a:r>
              <a:rPr lang="en-US" baseline="-25000" dirty="0" smtClean="0"/>
              <a:t>L</a:t>
            </a:r>
            <a:r>
              <a:rPr lang="en-US" dirty="0" smtClean="0"/>
              <a:t> ⊆ H</a:t>
            </a:r>
            <a:r>
              <a:rPr lang="en-US" baseline="-25000" dirty="0" smtClean="0"/>
              <a:t>K-1</a:t>
            </a:r>
            <a:r>
              <a:rPr lang="en-US" dirty="0" smtClean="0"/>
              <a:t> optimal for LDA in some sense. </a:t>
            </a:r>
          </a:p>
          <a:p>
            <a:endParaRPr lang="en-US" dirty="0" smtClean="0"/>
          </a:p>
          <a:p>
            <a:r>
              <a:rPr lang="en-US" dirty="0" smtClean="0"/>
              <a:t>Fisher defined optimal to mean that the projected centroids were spread out as much as possible in terms of variance. </a:t>
            </a:r>
          </a:p>
          <a:p>
            <a:endParaRPr lang="en-US" dirty="0" smtClean="0"/>
          </a:p>
          <a:p>
            <a:r>
              <a:rPr lang="en-US" dirty="0" smtClean="0"/>
              <a:t>This amounts to finding principal component subspaces of the </a:t>
            </a:r>
            <a:r>
              <a:rPr lang="en-US" dirty="0" err="1" smtClean="0"/>
              <a:t>centroids</a:t>
            </a:r>
            <a:r>
              <a:rPr lang="en-US" dirty="0" smtClean="0"/>
              <a:t> themselves.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C4AF-143D-A44F-8BCD-52E9E8F9E68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74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595618"/>
            <a:ext cx="5185444" cy="5581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figure shows such an optimal two-dimensional subspace for the vowel data.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Here there are eleven classes, each a different vowel sound, in a ten-dimensional input space.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centroids</a:t>
            </a:r>
            <a:r>
              <a:rPr lang="en-US" sz="2000" dirty="0" smtClean="0"/>
              <a:t> require the full space in this case, since K - 1 = p, but we have shown an optimal two-dimensional subspace.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dimensions are ordered, so we can compute additional dimensions in sequence. </a:t>
            </a:r>
            <a:br>
              <a:rPr lang="en-US" sz="2000" dirty="0" smtClean="0"/>
            </a:br>
            <a:endParaRPr lang="zh-TW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C4AF-143D-A44F-8BCD-52E9E8F9E686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0698" y="762672"/>
            <a:ext cx="57150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28245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5618"/>
            <a:ext cx="5328057" cy="55813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The figure shows four additional pairs of coordinates, also known as canonical or </a:t>
            </a:r>
            <a:r>
              <a:rPr lang="en-US" sz="2000" dirty="0" err="1" smtClean="0"/>
              <a:t>discriminant</a:t>
            </a:r>
            <a:r>
              <a:rPr lang="en-US" sz="2000" dirty="0" smtClean="0"/>
              <a:t> variables. </a:t>
            </a:r>
          </a:p>
          <a:p>
            <a:pPr marL="0" indent="0">
              <a:buNone/>
            </a:pPr>
            <a:r>
              <a:rPr lang="en-US" sz="2000" dirty="0" smtClean="0"/>
              <a:t>In summary then, finding the sequences of optimal subspaces for LDA involves the following steps: </a:t>
            </a:r>
          </a:p>
          <a:p>
            <a:pPr marL="176213" indent="-176213">
              <a:buNone/>
            </a:pPr>
            <a:r>
              <a:rPr lang="en-US" sz="2000" dirty="0" smtClean="0"/>
              <a:t>• compute the </a:t>
            </a:r>
            <a:r>
              <a:rPr lang="en-US" sz="2000" i="1" dirty="0" smtClean="0"/>
              <a:t>K × p </a:t>
            </a:r>
            <a:r>
              <a:rPr lang="en-US" sz="2000" dirty="0" smtClean="0"/>
              <a:t>matrix of class </a:t>
            </a:r>
            <a:r>
              <a:rPr lang="en-US" sz="2000" dirty="0" err="1" smtClean="0"/>
              <a:t>centroids</a:t>
            </a:r>
            <a:r>
              <a:rPr lang="en-US" sz="2000" dirty="0" smtClean="0"/>
              <a:t> </a:t>
            </a:r>
            <a:r>
              <a:rPr lang="en-US" sz="2000" b="1" dirty="0" smtClean="0"/>
              <a:t>M</a:t>
            </a:r>
            <a:r>
              <a:rPr lang="en-US" sz="2000" dirty="0" smtClean="0"/>
              <a:t> and the common covariance matrix </a:t>
            </a:r>
            <a:r>
              <a:rPr lang="en-US" sz="2000" b="1" dirty="0" smtClean="0"/>
              <a:t>W</a:t>
            </a:r>
            <a:r>
              <a:rPr lang="en-US" sz="2000" dirty="0" smtClean="0"/>
              <a:t> (for within-class covariance);</a:t>
            </a:r>
          </a:p>
          <a:p>
            <a:pPr marL="176213" indent="-176213">
              <a:buNone/>
            </a:pPr>
            <a:r>
              <a:rPr lang="en-US" sz="2000" dirty="0" smtClean="0"/>
              <a:t>• compute </a:t>
            </a:r>
            <a:r>
              <a:rPr lang="en-US" sz="2000" b="1" dirty="0" smtClean="0"/>
              <a:t>M</a:t>
            </a:r>
            <a:r>
              <a:rPr lang="en-US" sz="2000" baseline="30000" dirty="0" smtClean="0"/>
              <a:t>∗</a:t>
            </a:r>
            <a:r>
              <a:rPr lang="en-US" sz="2000" dirty="0" smtClean="0"/>
              <a:t> = </a:t>
            </a:r>
            <a:r>
              <a:rPr lang="en-US" sz="2000" b="1" dirty="0" smtClean="0"/>
              <a:t>MW</a:t>
            </a:r>
            <a:r>
              <a:rPr lang="en-US" sz="2000" baseline="30000" dirty="0" smtClean="0"/>
              <a:t>-1/2</a:t>
            </a:r>
            <a:r>
              <a:rPr lang="en-US" sz="2000" dirty="0" smtClean="0"/>
              <a:t> using the </a:t>
            </a:r>
            <a:r>
              <a:rPr lang="en-US" sz="2000" dirty="0" err="1" smtClean="0"/>
              <a:t>eigen</a:t>
            </a:r>
            <a:r>
              <a:rPr lang="en-US" sz="2000" dirty="0" smtClean="0"/>
              <a:t>-decomposition of </a:t>
            </a:r>
            <a:r>
              <a:rPr lang="en-US" sz="2000" b="1" dirty="0" smtClean="0"/>
              <a:t>W</a:t>
            </a:r>
            <a:r>
              <a:rPr lang="en-US" sz="2000" dirty="0" smtClean="0"/>
              <a:t>;</a:t>
            </a:r>
          </a:p>
          <a:p>
            <a:pPr marL="176213" indent="-176213">
              <a:buNone/>
            </a:pPr>
            <a:r>
              <a:rPr lang="en-US" sz="2000" dirty="0" smtClean="0"/>
              <a:t>• compute </a:t>
            </a:r>
            <a:r>
              <a:rPr lang="en-US" sz="2000" b="1" dirty="0" smtClean="0"/>
              <a:t>B</a:t>
            </a:r>
            <a:r>
              <a:rPr lang="en-US" sz="2000" baseline="30000" dirty="0" smtClean="0"/>
              <a:t>∗</a:t>
            </a:r>
            <a:r>
              <a:rPr lang="en-US" sz="2000" dirty="0" smtClean="0"/>
              <a:t>, the covariance matrix of </a:t>
            </a:r>
            <a:r>
              <a:rPr lang="en-US" sz="2000" b="1" dirty="0" smtClean="0"/>
              <a:t>M</a:t>
            </a:r>
            <a:r>
              <a:rPr lang="en-US" sz="2000" baseline="30000" dirty="0" smtClean="0"/>
              <a:t>∗</a:t>
            </a:r>
            <a:r>
              <a:rPr lang="en-US" sz="2000" dirty="0" smtClean="0"/>
              <a:t> (</a:t>
            </a:r>
            <a:r>
              <a:rPr lang="en-US" sz="2000" b="1" dirty="0" smtClean="0"/>
              <a:t>B</a:t>
            </a:r>
            <a:r>
              <a:rPr lang="en-US" sz="2000" dirty="0" smtClean="0"/>
              <a:t> for </a:t>
            </a:r>
            <a:r>
              <a:rPr lang="en-US" sz="2000" i="1" dirty="0" smtClean="0"/>
              <a:t>between-class</a:t>
            </a:r>
            <a:r>
              <a:rPr lang="en-US" sz="2000" dirty="0" smtClean="0"/>
              <a:t> covariance), and its </a:t>
            </a:r>
            <a:r>
              <a:rPr lang="en-US" sz="2000" dirty="0" err="1" smtClean="0"/>
              <a:t>eigen</a:t>
            </a:r>
            <a:r>
              <a:rPr lang="en-US" sz="2000" dirty="0" smtClean="0"/>
              <a:t>-decomposition </a:t>
            </a:r>
            <a:r>
              <a:rPr lang="en-US" sz="2000" b="1" dirty="0" smtClean="0"/>
              <a:t>B</a:t>
            </a:r>
            <a:r>
              <a:rPr lang="en-US" sz="2000" baseline="30000" dirty="0" smtClean="0"/>
              <a:t>∗</a:t>
            </a:r>
            <a:r>
              <a:rPr lang="en-US" sz="2000" dirty="0" smtClean="0"/>
              <a:t> = </a:t>
            </a:r>
            <a:r>
              <a:rPr lang="en-US" sz="2000" b="1" dirty="0" smtClean="0"/>
              <a:t>V</a:t>
            </a:r>
            <a:r>
              <a:rPr lang="en-US" sz="2000" baseline="30000" dirty="0" smtClean="0"/>
              <a:t>∗ </a:t>
            </a:r>
            <a:r>
              <a:rPr lang="en-US" sz="2000" b="1" dirty="0" smtClean="0"/>
              <a:t> D</a:t>
            </a:r>
            <a:r>
              <a:rPr lang="en-US" sz="2000" b="1" baseline="-25000" dirty="0" smtClean="0"/>
              <a:t>B</a:t>
            </a:r>
            <a:r>
              <a:rPr lang="en-US" sz="2000" b="1" dirty="0" smtClean="0"/>
              <a:t>V</a:t>
            </a:r>
            <a:r>
              <a:rPr lang="en-US" sz="2000" baseline="30000" dirty="0" smtClean="0"/>
              <a:t>∗ T</a:t>
            </a:r>
            <a:r>
              <a:rPr lang="en-US" sz="2000" dirty="0" smtClean="0"/>
              <a:t>. The columns </a:t>
            </a:r>
            <a:r>
              <a:rPr lang="en-US" sz="2000" i="1" dirty="0" err="1" smtClean="0"/>
              <a:t>v</a:t>
            </a:r>
            <a:r>
              <a:rPr lang="en-US" sz="2000" i="1" baseline="-25000" dirty="0" err="1" smtClean="0"/>
              <a:t>l</a:t>
            </a:r>
            <a:r>
              <a:rPr lang="en-US" sz="2000" baseline="30000" dirty="0" smtClean="0"/>
              <a:t>∗ </a:t>
            </a:r>
            <a:r>
              <a:rPr lang="en-US" sz="2000" dirty="0" smtClean="0"/>
              <a:t>of </a:t>
            </a:r>
            <a:r>
              <a:rPr lang="en-US" sz="2000" b="1" dirty="0" smtClean="0"/>
              <a:t>V</a:t>
            </a:r>
            <a:r>
              <a:rPr lang="en-US" sz="2000" baseline="30000" dirty="0" smtClean="0"/>
              <a:t>∗ </a:t>
            </a:r>
            <a:r>
              <a:rPr lang="en-US" sz="2000" dirty="0" smtClean="0"/>
              <a:t>in sequence from first to last define the coordinates of the optimal subspaces. </a:t>
            </a:r>
          </a:p>
          <a:p>
            <a:pPr marL="0" indent="0">
              <a:buNone/>
            </a:pPr>
            <a:r>
              <a:rPr lang="en-US" sz="2000" dirty="0" smtClean="0"/>
              <a:t>Combining all these operations the </a:t>
            </a:r>
            <a:r>
              <a:rPr lang="en-US" sz="2000" i="1" dirty="0" smtClean="0"/>
              <a:t>l</a:t>
            </a:r>
            <a:r>
              <a:rPr lang="en-US" sz="2000" dirty="0" smtClean="0"/>
              <a:t>-</a:t>
            </a:r>
            <a:r>
              <a:rPr lang="en-US" sz="2000" dirty="0" err="1" smtClean="0"/>
              <a:t>th</a:t>
            </a:r>
            <a:r>
              <a:rPr lang="en-US" sz="2000" dirty="0" smtClean="0"/>
              <a:t> </a:t>
            </a:r>
            <a:r>
              <a:rPr lang="en-US" sz="2000" dirty="0" err="1" smtClean="0"/>
              <a:t>discriminant</a:t>
            </a:r>
            <a:r>
              <a:rPr lang="en-US" sz="2000" dirty="0" smtClean="0"/>
              <a:t> variable is given by </a:t>
            </a:r>
          </a:p>
          <a:p>
            <a:pPr marL="0" indent="0" algn="ctr">
              <a:buNone/>
            </a:pPr>
            <a:r>
              <a:rPr lang="en-US" sz="2000" dirty="0" smtClean="0"/>
              <a:t> </a:t>
            </a:r>
            <a:r>
              <a:rPr lang="en-US" sz="2000" i="1" dirty="0" err="1" smtClean="0"/>
              <a:t>Z</a:t>
            </a:r>
            <a:r>
              <a:rPr lang="en-US" sz="2000" i="1" baseline="-25000" dirty="0" err="1" smtClean="0"/>
              <a:t>l</a:t>
            </a:r>
            <a:r>
              <a:rPr lang="en-US" sz="2000" dirty="0" smtClean="0"/>
              <a:t> = </a:t>
            </a:r>
            <a:r>
              <a:rPr lang="en-US" sz="2000" i="1" dirty="0" err="1" smtClean="0"/>
              <a:t>v</a:t>
            </a:r>
            <a:r>
              <a:rPr lang="en-US" sz="2000" i="1" baseline="-25000" dirty="0" err="1" smtClean="0"/>
              <a:t>l</a:t>
            </a:r>
            <a:r>
              <a:rPr lang="en-US" sz="2000" baseline="30000" dirty="0" err="1" smtClean="0"/>
              <a:t>T</a:t>
            </a:r>
            <a:r>
              <a:rPr lang="en-US" sz="2000" baseline="30000" dirty="0" smtClean="0"/>
              <a:t> </a:t>
            </a:r>
            <a:r>
              <a:rPr lang="en-US" sz="2000" i="1" dirty="0" smtClean="0"/>
              <a:t>X </a:t>
            </a:r>
            <a:r>
              <a:rPr lang="en-US" sz="2000" dirty="0" smtClean="0"/>
              <a:t>with </a:t>
            </a:r>
            <a:r>
              <a:rPr lang="en-US" sz="2000" i="1" dirty="0" err="1" smtClean="0"/>
              <a:t>v</a:t>
            </a:r>
            <a:r>
              <a:rPr lang="en-US" sz="2000" i="1" baseline="-25000" dirty="0" err="1" smtClean="0"/>
              <a:t>l</a:t>
            </a:r>
            <a:r>
              <a:rPr lang="en-US" sz="2000" i="1" baseline="-25000" dirty="0" smtClean="0"/>
              <a:t>  </a:t>
            </a:r>
            <a:r>
              <a:rPr lang="en-US" sz="2000" dirty="0" smtClean="0"/>
              <a:t>= </a:t>
            </a:r>
            <a:r>
              <a:rPr lang="en-US" sz="2000" b="1" dirty="0" smtClean="0"/>
              <a:t>W</a:t>
            </a:r>
            <a:r>
              <a:rPr lang="en-US" sz="2000" baseline="30000" dirty="0" smtClean="0"/>
              <a:t>-1/2</a:t>
            </a:r>
            <a:r>
              <a:rPr lang="en-US" sz="2000" i="1" dirty="0" smtClean="0"/>
              <a:t>v</a:t>
            </a:r>
            <a:r>
              <a:rPr lang="en-US" sz="2000" i="1" baseline="-25000" dirty="0" smtClean="0"/>
              <a:t>l</a:t>
            </a:r>
            <a:r>
              <a:rPr lang="en-US" sz="2000" baseline="30000" dirty="0" smtClean="0"/>
              <a:t>∗</a:t>
            </a:r>
            <a:r>
              <a:rPr lang="en-US" sz="2000" dirty="0" smtClean="0"/>
              <a:t>. </a:t>
            </a:r>
            <a:endParaRPr lang="zh-TW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C4AF-143D-A44F-8BCD-52E9E8F9E686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66257" y="409727"/>
            <a:ext cx="5629275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56462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Image result for fisher 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405" y="1112335"/>
            <a:ext cx="4010025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57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based on class density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Naive </a:t>
            </a:r>
            <a:r>
              <a:rPr lang="en-US" dirty="0"/>
              <a:t>Bayes models </a:t>
            </a:r>
            <a:r>
              <a:rPr lang="en-US" dirty="0" smtClean="0"/>
              <a:t>assume </a:t>
            </a:r>
            <a:r>
              <a:rPr lang="en-US" dirty="0"/>
              <a:t>that each of the class densities are products of marginal </a:t>
            </a:r>
            <a:r>
              <a:rPr lang="en-US" dirty="0" smtClean="0"/>
              <a:t>densities</a:t>
            </a:r>
            <a:r>
              <a:rPr lang="en-US" dirty="0"/>
              <a:t>; that is, they assume that the inputs are conditionally </a:t>
            </a:r>
            <a:r>
              <a:rPr lang="en-US" dirty="0" smtClean="0"/>
              <a:t>independent </a:t>
            </a:r>
            <a:r>
              <a:rPr lang="en-US" dirty="0"/>
              <a:t>in each class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linear and quadratic discriminant analysis use Gaussian densities;</a:t>
            </a:r>
            <a:endParaRPr lang="zh-TW" altLang="en-US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C4AF-143D-A44F-8BCD-52E9E8F9E68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4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53673"/>
                <a:ext cx="10515600" cy="56232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Suppose that we model each class density as multivariate Gaussian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Linear discriminant analysis (LDA) arises in the special case when we assume that the classes have a common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 smtClean="0"/>
                  <a:t>, for all k.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In comparing two classes </a:t>
                </a:r>
                <a:r>
                  <a:rPr lang="en-US" sz="2400" i="1" dirty="0" smtClean="0"/>
                  <a:t>k</a:t>
                </a:r>
                <a:r>
                  <a:rPr lang="en-US" sz="2400" dirty="0" smtClean="0"/>
                  <a:t> and </a:t>
                </a:r>
                <a:r>
                  <a:rPr lang="en-US" sz="2400" i="1" dirty="0" smtClean="0"/>
                  <a:t>l</a:t>
                </a:r>
                <a:r>
                  <a:rPr lang="en-US" sz="2400" dirty="0" smtClean="0"/>
                  <a:t>, it is sufficient to look at the log-ratio, and we see that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which is an equation in </a:t>
                </a:r>
                <a:r>
                  <a:rPr lang="en-US" sz="2400" i="1" dirty="0" smtClean="0"/>
                  <a:t>x</a:t>
                </a:r>
                <a:r>
                  <a:rPr lang="en-US" sz="2400" dirty="0" smtClean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53673"/>
                <a:ext cx="10515600" cy="5623290"/>
              </a:xfrm>
              <a:blipFill>
                <a:blip r:embed="rId3"/>
                <a:stretch>
                  <a:fillRect l="-928" t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C4AF-143D-A44F-8BCD-52E9E8F9E686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3625850" y="1039813"/>
          <a:ext cx="469900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4" imgW="2743200" imgH="457200" progId="Equation.DSMT4">
                  <p:embed/>
                </p:oleObj>
              </mc:Choice>
              <mc:Fallback>
                <p:oleObj name="Equation" r:id="rId4" imgW="2743200" imgH="457200" progId="Equation.DSMT4">
                  <p:embed/>
                  <p:pic>
                    <p:nvPicPr>
                      <p:cNvPr id="542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1039813"/>
                        <a:ext cx="4699000" cy="78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874838" y="3622675"/>
          <a:ext cx="8456612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6" imgW="4762440" imgH="888840" progId="Equation.DSMT4">
                  <p:embed/>
                </p:oleObj>
              </mc:Choice>
              <mc:Fallback>
                <p:oleObj name="Equation" r:id="rId6" imgW="4762440" imgH="888840" progId="Equation.DSMT4">
                  <p:embed/>
                  <p:pic>
                    <p:nvPicPr>
                      <p:cNvPr id="54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622675"/>
                        <a:ext cx="8456612" cy="158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851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decision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equal covariance matrices cause the normalization factors to cancel, as well as the quadratic part in the exponents.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linear log-odds function implies that the decision boundary between classes </a:t>
            </a:r>
            <a:r>
              <a:rPr lang="en-US" i="1" dirty="0" smtClean="0"/>
              <a:t>k</a:t>
            </a:r>
            <a:r>
              <a:rPr lang="en-US" dirty="0" smtClean="0"/>
              <a:t> and </a:t>
            </a:r>
            <a:r>
              <a:rPr lang="en-US" i="1" dirty="0" smtClean="0"/>
              <a:t>l -- </a:t>
            </a:r>
            <a:r>
              <a:rPr lang="en-US" dirty="0" smtClean="0"/>
              <a:t>the set where Pr(</a:t>
            </a:r>
            <a:r>
              <a:rPr lang="en-US" i="1" dirty="0" smtClean="0"/>
              <a:t>G</a:t>
            </a:r>
            <a:r>
              <a:rPr lang="en-US" dirty="0" smtClean="0"/>
              <a:t> = </a:t>
            </a:r>
            <a:r>
              <a:rPr lang="en-US" i="1" dirty="0" err="1" smtClean="0"/>
              <a:t>k</a:t>
            </a:r>
            <a:r>
              <a:rPr lang="en-US" dirty="0" err="1" smtClean="0"/>
              <a:t>|</a:t>
            </a:r>
            <a:r>
              <a:rPr lang="en-US" i="1" dirty="0" err="1" smtClean="0"/>
              <a:t>X</a:t>
            </a:r>
            <a:r>
              <a:rPr lang="en-US" dirty="0" smtClean="0"/>
              <a:t> = </a:t>
            </a:r>
            <a:r>
              <a:rPr lang="en-US" i="1" dirty="0" smtClean="0"/>
              <a:t>x</a:t>
            </a:r>
            <a:r>
              <a:rPr lang="en-US" dirty="0" smtClean="0"/>
              <a:t>) = Pr(</a:t>
            </a:r>
            <a:r>
              <a:rPr lang="en-US" i="1" dirty="0" smtClean="0"/>
              <a:t>G</a:t>
            </a:r>
            <a:r>
              <a:rPr lang="en-US" dirty="0" smtClean="0"/>
              <a:t> = </a:t>
            </a:r>
            <a:r>
              <a:rPr lang="en-US" i="1" dirty="0" err="1" smtClean="0"/>
              <a:t>l</a:t>
            </a:r>
            <a:r>
              <a:rPr lang="en-US" dirty="0" err="1" smtClean="0"/>
              <a:t>|</a:t>
            </a:r>
            <a:r>
              <a:rPr lang="en-US" i="1" dirty="0" err="1" smtClean="0"/>
              <a:t>X</a:t>
            </a:r>
            <a:r>
              <a:rPr lang="en-US" dirty="0" smtClean="0"/>
              <a:t> = </a:t>
            </a:r>
            <a:r>
              <a:rPr lang="en-US" i="1" dirty="0" smtClean="0"/>
              <a:t>x</a:t>
            </a:r>
            <a:r>
              <a:rPr lang="en-US" dirty="0" smtClean="0"/>
              <a:t>) -- is linear in </a:t>
            </a:r>
            <a:r>
              <a:rPr lang="en-US" i="1" dirty="0" smtClean="0"/>
              <a:t>x </a:t>
            </a:r>
            <a:r>
              <a:rPr lang="en-US" dirty="0" smtClean="0"/>
              <a:t>; in </a:t>
            </a:r>
            <a:r>
              <a:rPr lang="en-US" i="1" dirty="0" smtClean="0"/>
              <a:t>p</a:t>
            </a:r>
            <a:r>
              <a:rPr lang="en-US" dirty="0" smtClean="0"/>
              <a:t> dimensions a </a:t>
            </a:r>
            <a:r>
              <a:rPr lang="en-US" dirty="0" err="1" smtClean="0"/>
              <a:t>hyperplane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is of course true for any pair of classes, so all the decision boundaries are linear.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C4AF-143D-A44F-8BCD-52E9E8F9E68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9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3673"/>
            <a:ext cx="10515600" cy="56232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If we divide         into regions that are classified as class 1, class 2, etc., these regions will be separated by </a:t>
            </a:r>
            <a:r>
              <a:rPr lang="en-US" dirty="0" err="1" smtClean="0"/>
              <a:t>hyperplanes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The figure shows an idealized example with three classes and p = 2.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Here the data do arise from three Gaussian distributions with a common covariance matrix. </a:t>
            </a:r>
          </a:p>
          <a:p>
            <a:pPr marL="0" indent="0">
              <a:buNone/>
            </a:pPr>
            <a:r>
              <a:rPr lang="en-US" dirty="0" smtClean="0"/>
              <a:t>We have included in the figure the contours corresponding to 95% highest probability density, as well as the class </a:t>
            </a:r>
            <a:r>
              <a:rPr lang="en-US" dirty="0" err="1" smtClean="0"/>
              <a:t>centroids</a:t>
            </a:r>
            <a:r>
              <a:rPr lang="en-US" dirty="0" smtClean="0"/>
              <a:t>.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C4AF-143D-A44F-8BCD-52E9E8F9E686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2574893" y="467643"/>
          <a:ext cx="5334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228600" imgH="190440" progId="Equation.DSMT4">
                  <p:embed/>
                </p:oleObj>
              </mc:Choice>
              <mc:Fallback>
                <p:oleObj name="Equation" r:id="rId3" imgW="228600" imgH="190440" progId="Equation.DSMT4">
                  <p:embed/>
                  <p:pic>
                    <p:nvPicPr>
                      <p:cNvPr id="563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893" y="467643"/>
                        <a:ext cx="5334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37801" y="1897135"/>
            <a:ext cx="47339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0537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rule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equation (*), we see that the linear discriminant functions</a:t>
            </a:r>
          </a:p>
          <a:p>
            <a:endParaRPr lang="en-US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are </a:t>
            </a:r>
            <a:r>
              <a:rPr lang="en-US" dirty="0"/>
              <a:t>an equivalent description of the decision rule, with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 err="1"/>
              <a:t>arg</a:t>
            </a:r>
            <a:r>
              <a:rPr lang="en-US" i="1" dirty="0"/>
              <a:t> </a:t>
            </a:r>
            <a:r>
              <a:rPr lang="en-US" dirty="0" err="1"/>
              <a:t>max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  <a:r>
              <a:rPr lang="en-US" i="1" dirty="0" err="1"/>
              <a:t>δ</a:t>
            </a:r>
            <a:r>
              <a:rPr lang="en-US" i="1" baseline="-25000" dirty="0" err="1"/>
              <a:t>k</a:t>
            </a:r>
            <a:r>
              <a:rPr lang="en-US" i="1" dirty="0"/>
              <a:t>(x)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C4AF-143D-A44F-8BCD-52E9E8F9E686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3701528" y="2455393"/>
          <a:ext cx="4367169" cy="740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3" imgW="2323800" imgH="393480" progId="Equation.DSMT4">
                  <p:embed/>
                </p:oleObj>
              </mc:Choice>
              <mc:Fallback>
                <p:oleObj name="Equation" r:id="rId3" imgW="2323800" imgH="393480" progId="Equation.DSMT4">
                  <p:embed/>
                  <p:pic>
                    <p:nvPicPr>
                      <p:cNvPr id="573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528" y="2455393"/>
                        <a:ext cx="4367169" cy="7407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58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752" y="1660049"/>
            <a:ext cx="10403048" cy="6514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In practice we do not know the parameters of the Gaussian distributions,</a:t>
            </a:r>
            <a:br>
              <a:rPr lang="en-US" sz="2400" dirty="0" smtClean="0"/>
            </a:br>
            <a:r>
              <a:rPr lang="en-US" sz="2400" dirty="0" smtClean="0"/>
              <a:t>and will need to estimate them using our training data: 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C4AF-143D-A44F-8BCD-52E9E8F9E686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2239234" y="2948748"/>
          <a:ext cx="7399337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3" imgW="3936960" imgH="838080" progId="Equation.DSMT4">
                  <p:embed/>
                </p:oleObj>
              </mc:Choice>
              <mc:Fallback>
                <p:oleObj name="Equation" r:id="rId3" imgW="3936960" imgH="838080" progId="Equation.DSMT4">
                  <p:embed/>
                  <p:pic>
                    <p:nvPicPr>
                      <p:cNvPr id="583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234" y="2948748"/>
                        <a:ext cx="7399337" cy="157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601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1380</Words>
  <Application>Microsoft Office PowerPoint</Application>
  <PresentationFormat>Widescreen</PresentationFormat>
  <Paragraphs>235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等线</vt:lpstr>
      <vt:lpstr>等线 Light</vt:lpstr>
      <vt:lpstr>新細明體</vt:lpstr>
      <vt:lpstr>Arial</vt:lpstr>
      <vt:lpstr>Calibri</vt:lpstr>
      <vt:lpstr>Calibri Light</vt:lpstr>
      <vt:lpstr>Cambria Math</vt:lpstr>
      <vt:lpstr>Gill Sans MT</vt:lpstr>
      <vt:lpstr>Office Theme</vt:lpstr>
      <vt:lpstr>Equation</vt:lpstr>
      <vt:lpstr>  Supervised learning: Linear Discriminant Analysis</vt:lpstr>
      <vt:lpstr>Linear Discriminant Analysis</vt:lpstr>
      <vt:lpstr>Bayes classifier</vt:lpstr>
      <vt:lpstr>Classifier based on class density functions</vt:lpstr>
      <vt:lpstr>PowerPoint Presentation</vt:lpstr>
      <vt:lpstr>Linear decision boundaries</vt:lpstr>
      <vt:lpstr>PowerPoint Presentation</vt:lpstr>
      <vt:lpstr>LDA rule</vt:lpstr>
      <vt:lpstr>PowerPoint Presentation</vt:lpstr>
      <vt:lpstr>QDA</vt:lpstr>
      <vt:lpstr>PowerPoint Presentation</vt:lpstr>
      <vt:lpstr>LDA or QDA? A bias-variance trade-off</vt:lpstr>
      <vt:lpstr>Case: Swiss Banknotes Data</vt:lpstr>
      <vt:lpstr>Data Description</vt:lpstr>
      <vt:lpstr>Data Description</vt:lpstr>
      <vt:lpstr>Data Description</vt:lpstr>
      <vt:lpstr>Methodology</vt:lpstr>
      <vt:lpstr>Prior Information</vt:lpstr>
      <vt:lpstr>One Iteration</vt:lpstr>
      <vt:lpstr>One Iteration</vt:lpstr>
      <vt:lpstr>Ten replication</vt:lpstr>
      <vt:lpstr>2D Partition Plots</vt:lpstr>
      <vt:lpstr>2D Partition Plots</vt:lpstr>
      <vt:lpstr>Histogram of LDA Values</vt:lpstr>
      <vt:lpstr>Regularized Discriminant Analysis</vt:lpstr>
      <vt:lpstr>PowerPoint Presentation</vt:lpstr>
      <vt:lpstr>PowerPoint Presentation</vt:lpstr>
      <vt:lpstr>Computations for LDA </vt:lpstr>
      <vt:lpstr>PowerPoint Presentation</vt:lpstr>
      <vt:lpstr>Reduced-Rank Linear Discriminant Analysis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  Supervised learning: LDA</dc:title>
  <dc:creator>DU, Lilun</dc:creator>
  <cp:lastModifiedBy>DU, Lilun</cp:lastModifiedBy>
  <cp:revision>16</cp:revision>
  <dcterms:created xsi:type="dcterms:W3CDTF">2018-04-10T07:17:03Z</dcterms:created>
  <dcterms:modified xsi:type="dcterms:W3CDTF">2018-04-26T02:05:06Z</dcterms:modified>
</cp:coreProperties>
</file>