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19"/>
  </p:notesMasterIdLst>
  <p:sldIdLst>
    <p:sldId id="358" r:id="rId2"/>
    <p:sldId id="359" r:id="rId3"/>
    <p:sldId id="360" r:id="rId4"/>
    <p:sldId id="311" r:id="rId5"/>
    <p:sldId id="368" r:id="rId6"/>
    <p:sldId id="369" r:id="rId7"/>
    <p:sldId id="345" r:id="rId8"/>
    <p:sldId id="342" r:id="rId9"/>
    <p:sldId id="339" r:id="rId10"/>
    <p:sldId id="361" r:id="rId11"/>
    <p:sldId id="341" r:id="rId12"/>
    <p:sldId id="305" r:id="rId13"/>
    <p:sldId id="362" r:id="rId14"/>
    <p:sldId id="346" r:id="rId15"/>
    <p:sldId id="308" r:id="rId16"/>
    <p:sldId id="318" r:id="rId17"/>
    <p:sldId id="36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FAF"/>
    <a:srgbClr val="BC72F0"/>
    <a:srgbClr val="DE478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609538443833401E-2"/>
          <c:y val="0.266129032258065"/>
          <c:w val="0.88678092311233303"/>
          <c:h val="0.527177419354838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参数数量（M）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dLbls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25</c:v>
                </c:pt>
                <c:pt idx="3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504-4B08-9CE2-FF256F6D551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准确率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Sheet1!$C$2:$C$5</c:f>
              <c:numCache>
                <c:formatCode>General</c:formatCode>
                <c:ptCount val="4"/>
                <c:pt idx="0">
                  <c:v>75.099999999999994</c:v>
                </c:pt>
                <c:pt idx="1">
                  <c:v>76.2</c:v>
                </c:pt>
                <c:pt idx="2">
                  <c:v>74.900000000000006</c:v>
                </c:pt>
                <c:pt idx="3">
                  <c:v>71.2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504-4B08-9CE2-FF256F6D5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09024"/>
        <c:axId val="91010944"/>
      </c:lineChart>
      <c:catAx>
        <c:axId val="91009024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91010944"/>
        <c:crosses val="autoZero"/>
        <c:auto val="1"/>
        <c:lblAlgn val="ctr"/>
        <c:lblOffset val="100"/>
        <c:noMultiLvlLbl val="0"/>
      </c:catAx>
      <c:valAx>
        <c:axId val="91010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crossAx val="91009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3.2733203732866561E-3"/>
          <c:y val="0.18604374119425934"/>
          <c:w val="0.22488272053086952"/>
          <c:h val="0.26661489015627543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rgbClr val="DE171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55-4FC5-B478-4241706D4CD4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55-4FC5-B478-4241706D4CD4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55-4FC5-B478-4241706D4CD4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55-4FC5-B478-4241706D4CD4}"/>
              </c:ext>
            </c:extLst>
          </c:dPt>
          <c:cat>
            <c:strRef>
              <c:f>Sheet1!$A$2:$A$3</c:f>
              <c:strCache>
                <c:ptCount val="2"/>
                <c:pt idx="0">
                  <c:v>适配</c:v>
                </c:pt>
                <c:pt idx="1">
                  <c:v>未适配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94.1</c:v>
                </c:pt>
                <c:pt idx="1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55-4FC5-B478-4241706D4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E008D-F33E-42D0-AF1F-E71A7AEB8B0A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A9E6-078F-4903-A68F-25A0AC6F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43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77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4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0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8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88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72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79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4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1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2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7C97-5335-4107-A010-38E4B05827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7C97-5335-4107-A010-38E4B05827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4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7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29942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6953-998F-41A4-9D9E-1080686F6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532CE-BDCE-4BC4-A260-A5D976445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BBA2-0F1F-4129-B79A-385DBC4F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23C2F-5CCC-45F8-B92B-D523E155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789BD-2147-4FE1-9442-FC37FF1E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C19B-E678-41E8-8613-8ECED7C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EBEB6-6B20-4FDD-B24D-8A8C5B27C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A03AB-7191-48B7-B252-2881A72C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B2D12-74AD-4955-963F-A24DCBD9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67FD7-AF42-46F6-B9B8-36B37062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57A20-A8F7-44FA-8E0D-FF29993E2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9FEEB-85B1-4DE7-81E3-608178FA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5BE60-2EFB-41C2-9453-119243D1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B6F8B-71BC-4CE6-BBA1-0744756C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8AA59-74FE-4688-A377-35E3B8C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8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6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7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D413B6-1792-4F66-A8EF-A1A2A81AB7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DD67CD1-474E-41A7-B043-7A7BEBF959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313A6E4-632F-4666-B0D2-40A3EEB94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2197693"/>
            <a:ext cx="8181759" cy="47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3C35A912-C17A-4C15-B6E4-FF36D5DD84D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32902A6-4D0C-4336-99BC-3DA0EF1B297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A2E3690B-5FB1-4775-9D84-0C6D36B0A684}"/>
              </a:ext>
            </a:extLst>
          </p:cNvPr>
          <p:cNvSpPr>
            <a:spLocks/>
          </p:cNvSpPr>
          <p:nvPr userDrawn="1"/>
        </p:nvSpPr>
        <p:spPr bwMode="auto">
          <a:xfrm>
            <a:off x="7513639" y="-1"/>
            <a:ext cx="4675188" cy="6908007"/>
          </a:xfrm>
          <a:custGeom>
            <a:avLst/>
            <a:gdLst>
              <a:gd name="T0" fmla="*/ 2718 w 2945"/>
              <a:gd name="T1" fmla="*/ 0 h 4317"/>
              <a:gd name="T2" fmla="*/ 0 w 2945"/>
              <a:gd name="T3" fmla="*/ 4317 h 4317"/>
              <a:gd name="T4" fmla="*/ 2945 w 2945"/>
              <a:gd name="T5" fmla="*/ 4317 h 4317"/>
              <a:gd name="T6" fmla="*/ 2945 w 2945"/>
              <a:gd name="T7" fmla="*/ 0 h 4317"/>
              <a:gd name="T8" fmla="*/ 2718 w 2945"/>
              <a:gd name="T9" fmla="*/ 0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5" h="4317">
                <a:moveTo>
                  <a:pt x="2718" y="0"/>
                </a:moveTo>
                <a:lnTo>
                  <a:pt x="0" y="4317"/>
                </a:lnTo>
                <a:lnTo>
                  <a:pt x="2945" y="4317"/>
                </a:lnTo>
                <a:lnTo>
                  <a:pt x="2945" y="0"/>
                </a:lnTo>
                <a:lnTo>
                  <a:pt x="27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CD6DF52-3661-415B-8D37-7E26E05A2C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372856A-57B4-4612-83C0-CDF501777F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6F89D441-FDBF-4E53-A950-10C0AFBDFD38}"/>
              </a:ext>
            </a:extLst>
          </p:cNvPr>
          <p:cNvSpPr>
            <a:spLocks/>
          </p:cNvSpPr>
          <p:nvPr userDrawn="1"/>
        </p:nvSpPr>
        <p:spPr bwMode="auto">
          <a:xfrm>
            <a:off x="7910514" y="635000"/>
            <a:ext cx="3643313" cy="5588000"/>
          </a:xfrm>
          <a:custGeom>
            <a:avLst/>
            <a:gdLst>
              <a:gd name="T0" fmla="*/ 2295 w 2295"/>
              <a:gd name="T1" fmla="*/ 3520 h 3520"/>
              <a:gd name="T2" fmla="*/ 2295 w 2295"/>
              <a:gd name="T3" fmla="*/ 0 h 3520"/>
              <a:gd name="T4" fmla="*/ 2216 w 2295"/>
              <a:gd name="T5" fmla="*/ 0 h 3520"/>
              <a:gd name="T6" fmla="*/ 0 w 2295"/>
              <a:gd name="T7" fmla="*/ 3520 h 3520"/>
              <a:gd name="T8" fmla="*/ 2295 w 2295"/>
              <a:gd name="T9" fmla="*/ 3520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5" h="3520">
                <a:moveTo>
                  <a:pt x="2295" y="3520"/>
                </a:moveTo>
                <a:lnTo>
                  <a:pt x="2295" y="0"/>
                </a:lnTo>
                <a:lnTo>
                  <a:pt x="2216" y="0"/>
                </a:lnTo>
                <a:lnTo>
                  <a:pt x="0" y="3520"/>
                </a:lnTo>
                <a:lnTo>
                  <a:pt x="2295" y="352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F633DB3-BEEF-4AE0-BB3D-B6D7541124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6219825"/>
            <a:ext cx="28416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7">
            <a:extLst>
              <a:ext uri="{FF2B5EF4-FFF2-40B4-BE49-F238E27FC236}">
                <a16:creationId xmlns:a16="http://schemas.microsoft.com/office/drawing/2014/main" id="{6BE15B4D-9E5F-4429-A4D6-3ED2DA7F14F2}"/>
              </a:ext>
            </a:extLst>
          </p:cNvPr>
          <p:cNvSpPr>
            <a:spLocks/>
          </p:cNvSpPr>
          <p:nvPr userDrawn="1"/>
        </p:nvSpPr>
        <p:spPr bwMode="auto">
          <a:xfrm>
            <a:off x="635001" y="635000"/>
            <a:ext cx="2163763" cy="3360738"/>
          </a:xfrm>
          <a:custGeom>
            <a:avLst/>
            <a:gdLst>
              <a:gd name="T0" fmla="*/ 1363 w 1363"/>
              <a:gd name="T1" fmla="*/ 0 h 2117"/>
              <a:gd name="T2" fmla="*/ 0 w 1363"/>
              <a:gd name="T3" fmla="*/ 0 h 2117"/>
              <a:gd name="T4" fmla="*/ 0 w 1363"/>
              <a:gd name="T5" fmla="*/ 2117 h 2117"/>
              <a:gd name="T6" fmla="*/ 1363 w 1363"/>
              <a:gd name="T7" fmla="*/ 0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3" h="2117">
                <a:moveTo>
                  <a:pt x="1363" y="0"/>
                </a:moveTo>
                <a:lnTo>
                  <a:pt x="0" y="0"/>
                </a:lnTo>
                <a:lnTo>
                  <a:pt x="0" y="2117"/>
                </a:lnTo>
                <a:lnTo>
                  <a:pt x="1363" y="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E3CBCC75-673C-4D72-A4A3-1B6DCC5DB46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2C2F399-BF19-4704-9D1E-BB6370ED735C}"/>
              </a:ext>
            </a:extLst>
          </p:cNvPr>
          <p:cNvSpPr>
            <a:spLocks/>
          </p:cNvSpPr>
          <p:nvPr userDrawn="1"/>
        </p:nvSpPr>
        <p:spPr bwMode="auto">
          <a:xfrm>
            <a:off x="10378623" y="4357781"/>
            <a:ext cx="1175204" cy="1865219"/>
          </a:xfrm>
          <a:custGeom>
            <a:avLst/>
            <a:gdLst>
              <a:gd name="T0" fmla="*/ 809 w 809"/>
              <a:gd name="T1" fmla="*/ 1284 h 1284"/>
              <a:gd name="T2" fmla="*/ 809 w 809"/>
              <a:gd name="T3" fmla="*/ 0 h 1284"/>
              <a:gd name="T4" fmla="*/ 0 w 809"/>
              <a:gd name="T5" fmla="*/ 1284 h 1284"/>
              <a:gd name="T6" fmla="*/ 809 w 809"/>
              <a:gd name="T7" fmla="*/ 1284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9" h="1284">
                <a:moveTo>
                  <a:pt x="809" y="1284"/>
                </a:moveTo>
                <a:lnTo>
                  <a:pt x="809" y="0"/>
                </a:lnTo>
                <a:lnTo>
                  <a:pt x="0" y="1284"/>
                </a:lnTo>
                <a:lnTo>
                  <a:pt x="809" y="1284"/>
                </a:lnTo>
                <a:close/>
              </a:path>
            </a:pathLst>
          </a:custGeom>
          <a:solidFill>
            <a:srgbClr val="435A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1826" y="635000"/>
            <a:ext cx="10922000" cy="559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1456-A1CB-4270-8339-BE20BD1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3B62B-DEC5-430F-B39D-7AB43444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2D9D4-93A5-4D46-A8A3-A74FDD85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DC261-B941-4E8D-8FB7-9E06B82D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D9900-19D9-4E76-9505-EFE96FB3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9050-848A-4434-A61C-5E3C4F91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6818D-FCDB-4F53-92C8-FD578E9B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CE430-D0F3-4F41-B44A-EEA0C008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08566-0ACE-4607-BF4E-E87DE770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DBE72-57E2-47CF-9EBD-5EF8D3CA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ABDE3-8C9C-4DE2-855B-E49E1A3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41CBB-2CF2-492B-A845-358CF1A4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28102-F3D1-4F9F-955D-031BE8DE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CE212-0E4A-4B46-85C9-6F1A1C30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7B1F0-F23A-41D9-BD72-CF989D63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2F8AD-FEA3-476C-B86B-5C839C4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E617-1DB1-4919-86DB-F42DAC7C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D98CC-5490-44D7-84A9-C35029F4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1ACA6-FB0D-44C4-B1D4-4DB78BB7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90647C-9843-4FB9-883A-4D638AF48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FA318D-759C-4F68-B74F-64C0CCC84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FA351-AEA7-4F6D-890E-F64BF8C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040BAD-C490-44B7-9F50-1EDB676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A5C30-1A41-4485-BECD-0C7B905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929677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2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69D9-5E0C-4FCA-9EA9-7CE86880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FE2A51-6694-4350-A64A-FE27B913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212889-2E9A-4821-A133-32F3030D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73852-19CA-4457-A43F-A5BBAE00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D413B6-1792-4F66-A8EF-A1A2A81AB7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DD67CD1-474E-41A7-B043-7A7BEBF959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313A6E4-632F-4666-B0D2-40A3EEB94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2197693"/>
            <a:ext cx="8181759" cy="47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3C35A912-C17A-4C15-B6E4-FF36D5DD84D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32902A6-4D0C-4336-99BC-3DA0EF1B297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A2E3690B-5FB1-4775-9D84-0C6D36B0A684}"/>
              </a:ext>
            </a:extLst>
          </p:cNvPr>
          <p:cNvSpPr>
            <a:spLocks/>
          </p:cNvSpPr>
          <p:nvPr userDrawn="1"/>
        </p:nvSpPr>
        <p:spPr bwMode="auto">
          <a:xfrm>
            <a:off x="7513639" y="-1"/>
            <a:ext cx="4675188" cy="6908007"/>
          </a:xfrm>
          <a:custGeom>
            <a:avLst/>
            <a:gdLst>
              <a:gd name="T0" fmla="*/ 2718 w 2945"/>
              <a:gd name="T1" fmla="*/ 0 h 4317"/>
              <a:gd name="T2" fmla="*/ 0 w 2945"/>
              <a:gd name="T3" fmla="*/ 4317 h 4317"/>
              <a:gd name="T4" fmla="*/ 2945 w 2945"/>
              <a:gd name="T5" fmla="*/ 4317 h 4317"/>
              <a:gd name="T6" fmla="*/ 2945 w 2945"/>
              <a:gd name="T7" fmla="*/ 0 h 4317"/>
              <a:gd name="T8" fmla="*/ 2718 w 2945"/>
              <a:gd name="T9" fmla="*/ 0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5" h="4317">
                <a:moveTo>
                  <a:pt x="2718" y="0"/>
                </a:moveTo>
                <a:lnTo>
                  <a:pt x="0" y="4317"/>
                </a:lnTo>
                <a:lnTo>
                  <a:pt x="2945" y="4317"/>
                </a:lnTo>
                <a:lnTo>
                  <a:pt x="2945" y="0"/>
                </a:lnTo>
                <a:lnTo>
                  <a:pt x="27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CD6DF52-3661-415B-8D37-7E26E05A2C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372856A-57B4-4612-83C0-CDF501777F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6F89D441-FDBF-4E53-A950-10C0AFBDFD38}"/>
              </a:ext>
            </a:extLst>
          </p:cNvPr>
          <p:cNvSpPr>
            <a:spLocks/>
          </p:cNvSpPr>
          <p:nvPr userDrawn="1"/>
        </p:nvSpPr>
        <p:spPr bwMode="auto">
          <a:xfrm>
            <a:off x="7910514" y="635000"/>
            <a:ext cx="3643313" cy="5588000"/>
          </a:xfrm>
          <a:custGeom>
            <a:avLst/>
            <a:gdLst>
              <a:gd name="T0" fmla="*/ 2295 w 2295"/>
              <a:gd name="T1" fmla="*/ 3520 h 3520"/>
              <a:gd name="T2" fmla="*/ 2295 w 2295"/>
              <a:gd name="T3" fmla="*/ 0 h 3520"/>
              <a:gd name="T4" fmla="*/ 2216 w 2295"/>
              <a:gd name="T5" fmla="*/ 0 h 3520"/>
              <a:gd name="T6" fmla="*/ 0 w 2295"/>
              <a:gd name="T7" fmla="*/ 3520 h 3520"/>
              <a:gd name="T8" fmla="*/ 2295 w 2295"/>
              <a:gd name="T9" fmla="*/ 3520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5" h="3520">
                <a:moveTo>
                  <a:pt x="2295" y="3520"/>
                </a:moveTo>
                <a:lnTo>
                  <a:pt x="2295" y="0"/>
                </a:lnTo>
                <a:lnTo>
                  <a:pt x="2216" y="0"/>
                </a:lnTo>
                <a:lnTo>
                  <a:pt x="0" y="3520"/>
                </a:lnTo>
                <a:lnTo>
                  <a:pt x="2295" y="352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F633DB3-BEEF-4AE0-BB3D-B6D7541124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6219825"/>
            <a:ext cx="28416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7">
            <a:extLst>
              <a:ext uri="{FF2B5EF4-FFF2-40B4-BE49-F238E27FC236}">
                <a16:creationId xmlns:a16="http://schemas.microsoft.com/office/drawing/2014/main" id="{6BE15B4D-9E5F-4429-A4D6-3ED2DA7F14F2}"/>
              </a:ext>
            </a:extLst>
          </p:cNvPr>
          <p:cNvSpPr>
            <a:spLocks/>
          </p:cNvSpPr>
          <p:nvPr userDrawn="1"/>
        </p:nvSpPr>
        <p:spPr bwMode="auto">
          <a:xfrm>
            <a:off x="635001" y="635000"/>
            <a:ext cx="2163763" cy="3360738"/>
          </a:xfrm>
          <a:custGeom>
            <a:avLst/>
            <a:gdLst>
              <a:gd name="T0" fmla="*/ 1363 w 1363"/>
              <a:gd name="T1" fmla="*/ 0 h 2117"/>
              <a:gd name="T2" fmla="*/ 0 w 1363"/>
              <a:gd name="T3" fmla="*/ 0 h 2117"/>
              <a:gd name="T4" fmla="*/ 0 w 1363"/>
              <a:gd name="T5" fmla="*/ 2117 h 2117"/>
              <a:gd name="T6" fmla="*/ 1363 w 1363"/>
              <a:gd name="T7" fmla="*/ 0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3" h="2117">
                <a:moveTo>
                  <a:pt x="1363" y="0"/>
                </a:moveTo>
                <a:lnTo>
                  <a:pt x="0" y="0"/>
                </a:lnTo>
                <a:lnTo>
                  <a:pt x="0" y="2117"/>
                </a:lnTo>
                <a:lnTo>
                  <a:pt x="1363" y="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E3CBCC75-673C-4D72-A4A3-1B6DCC5DB46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2C2F399-BF19-4704-9D1E-BB6370ED735C}"/>
              </a:ext>
            </a:extLst>
          </p:cNvPr>
          <p:cNvSpPr>
            <a:spLocks/>
          </p:cNvSpPr>
          <p:nvPr userDrawn="1"/>
        </p:nvSpPr>
        <p:spPr bwMode="auto">
          <a:xfrm>
            <a:off x="10378623" y="4357781"/>
            <a:ext cx="1175204" cy="1865219"/>
          </a:xfrm>
          <a:custGeom>
            <a:avLst/>
            <a:gdLst>
              <a:gd name="T0" fmla="*/ 809 w 809"/>
              <a:gd name="T1" fmla="*/ 1284 h 1284"/>
              <a:gd name="T2" fmla="*/ 809 w 809"/>
              <a:gd name="T3" fmla="*/ 0 h 1284"/>
              <a:gd name="T4" fmla="*/ 0 w 809"/>
              <a:gd name="T5" fmla="*/ 1284 h 1284"/>
              <a:gd name="T6" fmla="*/ 809 w 809"/>
              <a:gd name="T7" fmla="*/ 1284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9" h="1284">
                <a:moveTo>
                  <a:pt x="809" y="1284"/>
                </a:moveTo>
                <a:lnTo>
                  <a:pt x="809" y="0"/>
                </a:lnTo>
                <a:lnTo>
                  <a:pt x="0" y="1284"/>
                </a:lnTo>
                <a:lnTo>
                  <a:pt x="809" y="1284"/>
                </a:lnTo>
                <a:close/>
              </a:path>
            </a:pathLst>
          </a:custGeom>
          <a:solidFill>
            <a:srgbClr val="435A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77586" y="293914"/>
            <a:ext cx="11658600" cy="6250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3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55F7-9190-42ED-9047-4C6AE130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BF049-3CAC-4C2D-80F6-E4CEBC60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78D2C-C2CF-4DE0-BE64-AB68C2F10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8050D-88D7-492E-8C73-6698E6AF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E6EEF-1FD7-4231-BC7A-14B2754A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36D24-54F6-472E-B238-BD52EF12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BFBDA-FEFD-4080-BC53-95B5A7E6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53F79-D2F2-4BF1-BD3F-104823BDE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13092-85D4-4D79-BB1B-22A0E4D4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FC196-9C2D-433A-BD38-CA95B3F3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D3052-5BFF-4710-8151-00696FC8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EB839-183B-4F49-8D1A-E300212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9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1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672" r:id="rId12"/>
    <p:sldLayoutId id="2147483737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1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矩形 1334">
            <a:extLst>
              <a:ext uri="{FF2B5EF4-FFF2-40B4-BE49-F238E27FC236}">
                <a16:creationId xmlns:a16="http://schemas.microsoft.com/office/drawing/2014/main" id="{04B34C09-704D-488F-AB42-BE5159CD279D}"/>
              </a:ext>
            </a:extLst>
          </p:cNvPr>
          <p:cNvSpPr/>
          <p:nvPr/>
        </p:nvSpPr>
        <p:spPr>
          <a:xfrm>
            <a:off x="1484180" y="4282563"/>
            <a:ext cx="1390650" cy="32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3" name="矩形 1332">
            <a:extLst>
              <a:ext uri="{FF2B5EF4-FFF2-40B4-BE49-F238E27FC236}">
                <a16:creationId xmlns:a16="http://schemas.microsoft.com/office/drawing/2014/main" id="{728A1119-FE3E-4D72-92EA-6F6628268A71}"/>
              </a:ext>
            </a:extLst>
          </p:cNvPr>
          <p:cNvSpPr/>
          <p:nvPr/>
        </p:nvSpPr>
        <p:spPr>
          <a:xfrm>
            <a:off x="1456875" y="4309233"/>
            <a:ext cx="1588166" cy="3239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专业综合项目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7018" y="2352872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生活垃圾分类解决方案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26412" y="3579871"/>
            <a:ext cx="5134739" cy="3289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Domestic Garbage Classify Solution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426412" y="5076014"/>
            <a:ext cx="444876" cy="444876"/>
            <a:chOff x="9870664" y="1889449"/>
            <a:chExt cx="527872" cy="527872"/>
          </a:xfrm>
        </p:grpSpPr>
        <p:sp>
          <p:nvSpPr>
            <p:cNvPr id="18" name="椭圆 17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30373" y="5127636"/>
            <a:ext cx="444876" cy="444876"/>
            <a:chOff x="9870664" y="1889449"/>
            <a:chExt cx="527872" cy="527872"/>
          </a:xfrm>
        </p:grpSpPr>
        <p:sp>
          <p:nvSpPr>
            <p:cNvPr id="21" name="椭圆 2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42455" y="5127636"/>
            <a:ext cx="444876" cy="444876"/>
            <a:chOff x="9870664" y="1889449"/>
            <a:chExt cx="527872" cy="527872"/>
          </a:xfrm>
        </p:grpSpPr>
        <p:sp>
          <p:nvSpPr>
            <p:cNvPr id="24" name="椭圆 2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918917" y="4745336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49864" y="5657774"/>
            <a:ext cx="113635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51105" y="687785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779580" y="893601"/>
            <a:ext cx="12936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1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" grpId="0" animBg="1"/>
      <p:bldP spid="1333" grpId="0" animBg="1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02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6000" b="1" dirty="0">
                <a:latin typeface="+mn-lt"/>
                <a:ea typeface="+mn-ea"/>
                <a:cs typeface="+mn-ea"/>
                <a:sym typeface="+mn-lt"/>
              </a:rPr>
              <a:t>主机端方案</a:t>
            </a:r>
          </a:p>
        </p:txBody>
      </p:sp>
    </p:spTree>
    <p:extLst>
      <p:ext uri="{BB962C8B-B14F-4D97-AF65-F5344CB8AC3E}">
        <p14:creationId xmlns:p14="http://schemas.microsoft.com/office/powerpoint/2010/main" val="3686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PA_组合 28"/>
          <p:cNvGrpSpPr/>
          <p:nvPr>
            <p:custDataLst>
              <p:tags r:id="rId1"/>
            </p:custDataLst>
          </p:nvPr>
        </p:nvGrpSpPr>
        <p:grpSpPr>
          <a:xfrm>
            <a:off x="5380483" y="2322045"/>
            <a:ext cx="1900060" cy="1922352"/>
            <a:chOff x="5380261" y="1891294"/>
            <a:chExt cx="1900646" cy="1922352"/>
          </a:xfrm>
          <a:solidFill>
            <a:schemeClr val="accent2"/>
          </a:solidFill>
        </p:grpSpPr>
        <p:sp>
          <p:nvSpPr>
            <p:cNvPr id="30" name="PA_椭圆 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149473" y="2682212"/>
              <a:ext cx="1131434" cy="11314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1" name="PA_椭圆 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5380261" y="1891294"/>
              <a:ext cx="769213" cy="76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2" name="PA_任意多边形 7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734343" y="2253515"/>
              <a:ext cx="949645" cy="949645"/>
            </a:xfrm>
            <a:custGeom>
              <a:avLst/>
              <a:gdLst>
                <a:gd name="T0" fmla="*/ 214 w 487"/>
                <a:gd name="T1" fmla="*/ 487 h 487"/>
                <a:gd name="T2" fmla="*/ 0 w 487"/>
                <a:gd name="T3" fmla="*/ 208 h 487"/>
                <a:gd name="T4" fmla="*/ 212 w 487"/>
                <a:gd name="T5" fmla="*/ 0 h 487"/>
                <a:gd name="T6" fmla="*/ 487 w 487"/>
                <a:gd name="T7" fmla="*/ 220 h 487"/>
                <a:gd name="T8" fmla="*/ 214 w 487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487">
                  <a:moveTo>
                    <a:pt x="214" y="487"/>
                  </a:moveTo>
                  <a:cubicBezTo>
                    <a:pt x="230" y="279"/>
                    <a:pt x="142" y="219"/>
                    <a:pt x="0" y="208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0" y="143"/>
                    <a:pt x="278" y="232"/>
                    <a:pt x="487" y="220"/>
                  </a:cubicBezTo>
                  <a:lnTo>
                    <a:pt x="214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35" name="PA_组合 34"/>
          <p:cNvGrpSpPr/>
          <p:nvPr>
            <p:custDataLst>
              <p:tags r:id="rId2"/>
            </p:custDataLst>
          </p:nvPr>
        </p:nvGrpSpPr>
        <p:grpSpPr>
          <a:xfrm>
            <a:off x="4974975" y="4403125"/>
            <a:ext cx="1900060" cy="1922352"/>
            <a:chOff x="4974627" y="3972373"/>
            <a:chExt cx="1900647" cy="1922352"/>
          </a:xfrm>
          <a:solidFill>
            <a:schemeClr val="accent2"/>
          </a:solidFill>
        </p:grpSpPr>
        <p:sp>
          <p:nvSpPr>
            <p:cNvPr id="36" name="PA_椭圆 1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974627" y="3972373"/>
              <a:ext cx="1132791" cy="113279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7" name="PA_椭圆 1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107418" y="5126869"/>
              <a:ext cx="767856" cy="76785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8" name="PA_任意多边形 13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572903" y="4582859"/>
              <a:ext cx="946932" cy="949645"/>
            </a:xfrm>
            <a:custGeom>
              <a:avLst/>
              <a:gdLst>
                <a:gd name="T0" fmla="*/ 273 w 486"/>
                <a:gd name="T1" fmla="*/ 0 h 487"/>
                <a:gd name="T2" fmla="*/ 486 w 486"/>
                <a:gd name="T3" fmla="*/ 280 h 487"/>
                <a:gd name="T4" fmla="*/ 274 w 486"/>
                <a:gd name="T5" fmla="*/ 487 h 487"/>
                <a:gd name="T6" fmla="*/ 0 w 486"/>
                <a:gd name="T7" fmla="*/ 267 h 487"/>
                <a:gd name="T8" fmla="*/ 273 w 48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7">
                  <a:moveTo>
                    <a:pt x="273" y="0"/>
                  </a:moveTo>
                  <a:cubicBezTo>
                    <a:pt x="257" y="209"/>
                    <a:pt x="345" y="268"/>
                    <a:pt x="486" y="280"/>
                  </a:cubicBezTo>
                  <a:cubicBezTo>
                    <a:pt x="274" y="487"/>
                    <a:pt x="274" y="487"/>
                    <a:pt x="274" y="487"/>
                  </a:cubicBezTo>
                  <a:cubicBezTo>
                    <a:pt x="266" y="345"/>
                    <a:pt x="209" y="256"/>
                    <a:pt x="0" y="267"/>
                  </a:cubicBezTo>
                  <a:lnTo>
                    <a:pt x="2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3"/>
            </p:custDataLst>
          </p:nvPr>
        </p:nvGrpSpPr>
        <p:grpSpPr>
          <a:xfrm>
            <a:off x="6238969" y="3608136"/>
            <a:ext cx="1921760" cy="1902004"/>
            <a:chOff x="6239011" y="3177384"/>
            <a:chExt cx="1922353" cy="1902003"/>
          </a:xfrm>
          <a:solidFill>
            <a:schemeClr val="accent4"/>
          </a:solidFill>
        </p:grpSpPr>
        <p:sp>
          <p:nvSpPr>
            <p:cNvPr id="45" name="PA_椭圆 1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239011" y="3946596"/>
              <a:ext cx="1131434" cy="11327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46" name="PA_椭圆 1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392151" y="3177384"/>
              <a:ext cx="769213" cy="769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47" name="PA_任意多边形 16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6849497" y="3532823"/>
              <a:ext cx="948289" cy="948289"/>
            </a:xfrm>
            <a:custGeom>
              <a:avLst/>
              <a:gdLst>
                <a:gd name="T0" fmla="*/ 0 w 486"/>
                <a:gd name="T1" fmla="*/ 213 h 486"/>
                <a:gd name="T2" fmla="*/ 279 w 486"/>
                <a:gd name="T3" fmla="*/ 0 h 486"/>
                <a:gd name="T4" fmla="*/ 486 w 486"/>
                <a:gd name="T5" fmla="*/ 212 h 486"/>
                <a:gd name="T6" fmla="*/ 267 w 486"/>
                <a:gd name="T7" fmla="*/ 486 h 486"/>
                <a:gd name="T8" fmla="*/ 0 w 486"/>
                <a:gd name="T9" fmla="*/ 213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0" y="213"/>
                  </a:moveTo>
                  <a:cubicBezTo>
                    <a:pt x="208" y="230"/>
                    <a:pt x="268" y="142"/>
                    <a:pt x="279" y="0"/>
                  </a:cubicBezTo>
                  <a:cubicBezTo>
                    <a:pt x="486" y="212"/>
                    <a:pt x="486" y="212"/>
                    <a:pt x="486" y="212"/>
                  </a:cubicBezTo>
                  <a:cubicBezTo>
                    <a:pt x="344" y="220"/>
                    <a:pt x="255" y="277"/>
                    <a:pt x="267" y="486"/>
                  </a:cubicBezTo>
                  <a:lnTo>
                    <a:pt x="0" y="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48" name="PA_组合 47"/>
          <p:cNvGrpSpPr/>
          <p:nvPr>
            <p:custDataLst>
              <p:tags r:id="rId4"/>
            </p:custDataLst>
          </p:nvPr>
        </p:nvGrpSpPr>
        <p:grpSpPr>
          <a:xfrm>
            <a:off x="4067665" y="3138741"/>
            <a:ext cx="1921760" cy="1902004"/>
            <a:chOff x="4067038" y="2707989"/>
            <a:chExt cx="1922353" cy="1902003"/>
          </a:xfrm>
          <a:solidFill>
            <a:schemeClr val="accent2"/>
          </a:solidFill>
        </p:grpSpPr>
        <p:sp>
          <p:nvSpPr>
            <p:cNvPr id="49" name="PA_椭圆 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56600" y="2707989"/>
              <a:ext cx="1132791" cy="11314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50" name="PA_椭圆 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067038" y="3839423"/>
              <a:ext cx="769213" cy="7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51" name="PA_任意多边形 1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430616" y="3304908"/>
              <a:ext cx="949645" cy="949645"/>
            </a:xfrm>
            <a:custGeom>
              <a:avLst/>
              <a:gdLst>
                <a:gd name="T0" fmla="*/ 487 w 487"/>
                <a:gd name="T1" fmla="*/ 274 h 487"/>
                <a:gd name="T2" fmla="*/ 207 w 487"/>
                <a:gd name="T3" fmla="*/ 487 h 487"/>
                <a:gd name="T4" fmla="*/ 0 w 487"/>
                <a:gd name="T5" fmla="*/ 275 h 487"/>
                <a:gd name="T6" fmla="*/ 220 w 487"/>
                <a:gd name="T7" fmla="*/ 0 h 487"/>
                <a:gd name="T8" fmla="*/ 487 w 487"/>
                <a:gd name="T9" fmla="*/ 27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487">
                  <a:moveTo>
                    <a:pt x="487" y="274"/>
                  </a:moveTo>
                  <a:cubicBezTo>
                    <a:pt x="278" y="257"/>
                    <a:pt x="219" y="345"/>
                    <a:pt x="207" y="487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42" y="267"/>
                    <a:pt x="231" y="209"/>
                    <a:pt x="220" y="0"/>
                  </a:cubicBezTo>
                  <a:lnTo>
                    <a:pt x="487" y="2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sp>
        <p:nvSpPr>
          <p:cNvPr id="52" name="PA_文本框 51"/>
          <p:cNvSpPr txBox="1"/>
          <p:nvPr>
            <p:custDataLst>
              <p:tags r:id="rId5"/>
            </p:custDataLst>
          </p:nvPr>
        </p:nvSpPr>
        <p:spPr>
          <a:xfrm>
            <a:off x="5423204" y="2485270"/>
            <a:ext cx="646334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3" name="PA_文本框 52"/>
          <p:cNvSpPr txBox="1"/>
          <p:nvPr>
            <p:custDataLst>
              <p:tags r:id="rId6"/>
            </p:custDataLst>
          </p:nvPr>
        </p:nvSpPr>
        <p:spPr>
          <a:xfrm>
            <a:off x="7407475" y="3761908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54" name="PA_文本框 53"/>
          <p:cNvSpPr txBox="1"/>
          <p:nvPr>
            <p:custDataLst>
              <p:tags r:id="rId7"/>
            </p:custDataLst>
          </p:nvPr>
        </p:nvSpPr>
        <p:spPr>
          <a:xfrm>
            <a:off x="6121695" y="5710514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55" name="PA_文本框 54"/>
          <p:cNvSpPr txBox="1"/>
          <p:nvPr>
            <p:custDataLst>
              <p:tags r:id="rId8"/>
            </p:custDataLst>
          </p:nvPr>
        </p:nvSpPr>
        <p:spPr>
          <a:xfrm>
            <a:off x="4081075" y="4422708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60" name="PA_ElbowConnector 59"/>
          <p:cNvCxnSpPr/>
          <p:nvPr>
            <p:custDataLst>
              <p:tags r:id="rId9"/>
            </p:custDataLst>
          </p:nvPr>
        </p:nvCxnSpPr>
        <p:spPr>
          <a:xfrm rot="10800000">
            <a:off x="3513110" y="5677006"/>
            <a:ext cx="2402331" cy="38778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A_直接连接符 60"/>
          <p:cNvCxnSpPr/>
          <p:nvPr>
            <p:custDataLst>
              <p:tags r:id="rId10"/>
            </p:custDataLst>
          </p:nvPr>
        </p:nvCxnSpPr>
        <p:spPr>
          <a:xfrm>
            <a:off x="6261262" y="2669698"/>
            <a:ext cx="197938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A_ElbowConnector 61"/>
          <p:cNvCxnSpPr/>
          <p:nvPr>
            <p:custDataLst>
              <p:tags r:id="rId11"/>
            </p:custDataLst>
          </p:nvPr>
        </p:nvCxnSpPr>
        <p:spPr>
          <a:xfrm rot="16200000" flipV="1">
            <a:off x="3375716" y="3148383"/>
            <a:ext cx="1212354" cy="749783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2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A_ElbowConnector 62"/>
          <p:cNvCxnSpPr/>
          <p:nvPr>
            <p:custDataLst>
              <p:tags r:id="rId12"/>
            </p:custDataLst>
          </p:nvPr>
        </p:nvCxnSpPr>
        <p:spPr>
          <a:xfrm>
            <a:off x="7828136" y="4482099"/>
            <a:ext cx="975897" cy="574006"/>
          </a:xfrm>
          <a:prstGeom prst="bentConnector3">
            <a:avLst>
              <a:gd name="adj1" fmla="val 1587"/>
            </a:avLst>
          </a:prstGeom>
          <a:ln w="19050">
            <a:solidFill>
              <a:schemeClr val="accent4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PA_组合 69"/>
          <p:cNvGrpSpPr/>
          <p:nvPr>
            <p:custDataLst>
              <p:tags r:id="rId13"/>
            </p:custDataLst>
          </p:nvPr>
        </p:nvGrpSpPr>
        <p:grpSpPr>
          <a:xfrm>
            <a:off x="6439984" y="3456905"/>
            <a:ext cx="547791" cy="417157"/>
            <a:chOff x="2320926" y="1616075"/>
            <a:chExt cx="492124" cy="374650"/>
          </a:xfrm>
          <a:solidFill>
            <a:schemeClr val="bg1"/>
          </a:solidFill>
        </p:grpSpPr>
        <p:sp>
          <p:nvSpPr>
            <p:cNvPr id="71" name="PA_任意多边形 20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541588" y="1793875"/>
              <a:ext cx="52387" cy="53975"/>
            </a:xfrm>
            <a:custGeom>
              <a:avLst/>
              <a:gdLst>
                <a:gd name="T0" fmla="*/ 10 w 14"/>
                <a:gd name="T1" fmla="*/ 14 h 14"/>
                <a:gd name="T2" fmla="*/ 14 w 14"/>
                <a:gd name="T3" fmla="*/ 10 h 14"/>
                <a:gd name="T4" fmla="*/ 14 w 14"/>
                <a:gd name="T5" fmla="*/ 4 h 14"/>
                <a:gd name="T6" fmla="*/ 10 w 14"/>
                <a:gd name="T7" fmla="*/ 0 h 14"/>
                <a:gd name="T8" fmla="*/ 4 w 14"/>
                <a:gd name="T9" fmla="*/ 0 h 14"/>
                <a:gd name="T10" fmla="*/ 0 w 14"/>
                <a:gd name="T11" fmla="*/ 4 h 14"/>
                <a:gd name="T12" fmla="*/ 0 w 14"/>
                <a:gd name="T13" fmla="*/ 10 h 14"/>
                <a:gd name="T14" fmla="*/ 4 w 14"/>
                <a:gd name="T15" fmla="*/ 14 h 14"/>
                <a:gd name="T16" fmla="*/ 10 w 14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0" y="14"/>
                  </a:moveTo>
                  <a:cubicBezTo>
                    <a:pt x="12" y="14"/>
                    <a:pt x="14" y="13"/>
                    <a:pt x="14" y="1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4"/>
                    <a:pt x="4" y="14"/>
                  </a:cubicBezTo>
                  <a:lnTo>
                    <a:pt x="1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2" name="PA_任意多边形 2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320926" y="1616075"/>
              <a:ext cx="492124" cy="196850"/>
            </a:xfrm>
            <a:custGeom>
              <a:avLst/>
              <a:gdLst>
                <a:gd name="T0" fmla="*/ 116 w 128"/>
                <a:gd name="T1" fmla="*/ 17 h 51"/>
                <a:gd name="T2" fmla="*/ 90 w 128"/>
                <a:gd name="T3" fmla="*/ 17 h 51"/>
                <a:gd name="T4" fmla="*/ 90 w 128"/>
                <a:gd name="T5" fmla="*/ 12 h 51"/>
                <a:gd name="T6" fmla="*/ 80 w 128"/>
                <a:gd name="T7" fmla="*/ 0 h 51"/>
                <a:gd name="T8" fmla="*/ 49 w 128"/>
                <a:gd name="T9" fmla="*/ 0 h 51"/>
                <a:gd name="T10" fmla="*/ 38 w 128"/>
                <a:gd name="T11" fmla="*/ 12 h 51"/>
                <a:gd name="T12" fmla="*/ 38 w 128"/>
                <a:gd name="T13" fmla="*/ 17 h 51"/>
                <a:gd name="T14" fmla="*/ 12 w 128"/>
                <a:gd name="T15" fmla="*/ 17 h 51"/>
                <a:gd name="T16" fmla="*/ 0 w 128"/>
                <a:gd name="T17" fmla="*/ 29 h 51"/>
                <a:gd name="T18" fmla="*/ 0 w 128"/>
                <a:gd name="T19" fmla="*/ 51 h 51"/>
                <a:gd name="T20" fmla="*/ 53 w 128"/>
                <a:gd name="T21" fmla="*/ 51 h 51"/>
                <a:gd name="T22" fmla="*/ 53 w 128"/>
                <a:gd name="T23" fmla="*/ 50 h 51"/>
                <a:gd name="T24" fmla="*/ 61 w 128"/>
                <a:gd name="T25" fmla="*/ 42 h 51"/>
                <a:gd name="T26" fmla="*/ 67 w 128"/>
                <a:gd name="T27" fmla="*/ 42 h 51"/>
                <a:gd name="T28" fmla="*/ 75 w 128"/>
                <a:gd name="T29" fmla="*/ 50 h 51"/>
                <a:gd name="T30" fmla="*/ 75 w 128"/>
                <a:gd name="T31" fmla="*/ 51 h 51"/>
                <a:gd name="T32" fmla="*/ 128 w 128"/>
                <a:gd name="T33" fmla="*/ 51 h 51"/>
                <a:gd name="T34" fmla="*/ 128 w 128"/>
                <a:gd name="T35" fmla="*/ 29 h 51"/>
                <a:gd name="T36" fmla="*/ 116 w 128"/>
                <a:gd name="T37" fmla="*/ 17 h 51"/>
                <a:gd name="T38" fmla="*/ 44 w 128"/>
                <a:gd name="T39" fmla="*/ 12 h 51"/>
                <a:gd name="T40" fmla="*/ 49 w 128"/>
                <a:gd name="T41" fmla="*/ 6 h 51"/>
                <a:gd name="T42" fmla="*/ 79 w 128"/>
                <a:gd name="T43" fmla="*/ 6 h 51"/>
                <a:gd name="T44" fmla="*/ 84 w 128"/>
                <a:gd name="T45" fmla="*/ 12 h 51"/>
                <a:gd name="T46" fmla="*/ 84 w 128"/>
                <a:gd name="T47" fmla="*/ 17 h 51"/>
                <a:gd name="T48" fmla="*/ 44 w 128"/>
                <a:gd name="T49" fmla="*/ 17 h 51"/>
                <a:gd name="T50" fmla="*/ 44 w 128"/>
                <a:gd name="T51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1">
                  <a:moveTo>
                    <a:pt x="116" y="17"/>
                  </a:moveTo>
                  <a:cubicBezTo>
                    <a:pt x="90" y="17"/>
                    <a:pt x="90" y="17"/>
                    <a:pt x="90" y="17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6"/>
                    <a:pt x="85" y="0"/>
                    <a:pt x="8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6"/>
                    <a:pt x="38" y="1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6" y="17"/>
                    <a:pt x="0" y="22"/>
                    <a:pt x="0" y="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46"/>
                    <a:pt x="57" y="42"/>
                    <a:pt x="61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2" y="42"/>
                    <a:pt x="75" y="46"/>
                    <a:pt x="75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2"/>
                    <a:pt x="123" y="17"/>
                    <a:pt x="116" y="17"/>
                  </a:cubicBezTo>
                  <a:close/>
                  <a:moveTo>
                    <a:pt x="44" y="12"/>
                  </a:moveTo>
                  <a:cubicBezTo>
                    <a:pt x="44" y="9"/>
                    <a:pt x="47" y="6"/>
                    <a:pt x="4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2" y="6"/>
                    <a:pt x="84" y="9"/>
                    <a:pt x="84" y="12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44" y="17"/>
                    <a:pt x="44" y="17"/>
                    <a:pt x="44" y="17"/>
                  </a:cubicBezTo>
                  <a:lnTo>
                    <a:pt x="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3" name="PA_任意多边形 22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333625" y="1828800"/>
              <a:ext cx="468312" cy="161925"/>
            </a:xfrm>
            <a:custGeom>
              <a:avLst/>
              <a:gdLst>
                <a:gd name="T0" fmla="*/ 72 w 122"/>
                <a:gd name="T1" fmla="*/ 1 h 42"/>
                <a:gd name="T2" fmla="*/ 64 w 122"/>
                <a:gd name="T3" fmla="*/ 9 h 42"/>
                <a:gd name="T4" fmla="*/ 58 w 122"/>
                <a:gd name="T5" fmla="*/ 9 h 42"/>
                <a:gd name="T6" fmla="*/ 51 w 122"/>
                <a:gd name="T7" fmla="*/ 1 h 42"/>
                <a:gd name="T8" fmla="*/ 51 w 122"/>
                <a:gd name="T9" fmla="*/ 0 h 42"/>
                <a:gd name="T10" fmla="*/ 0 w 122"/>
                <a:gd name="T11" fmla="*/ 0 h 42"/>
                <a:gd name="T12" fmla="*/ 0 w 122"/>
                <a:gd name="T13" fmla="*/ 30 h 42"/>
                <a:gd name="T14" fmla="*/ 12 w 122"/>
                <a:gd name="T15" fmla="*/ 42 h 42"/>
                <a:gd name="T16" fmla="*/ 111 w 122"/>
                <a:gd name="T17" fmla="*/ 42 h 42"/>
                <a:gd name="T18" fmla="*/ 122 w 122"/>
                <a:gd name="T19" fmla="*/ 30 h 42"/>
                <a:gd name="T20" fmla="*/ 122 w 122"/>
                <a:gd name="T21" fmla="*/ 0 h 42"/>
                <a:gd name="T22" fmla="*/ 72 w 122"/>
                <a:gd name="T23" fmla="*/ 0 h 42"/>
                <a:gd name="T24" fmla="*/ 72 w 122"/>
                <a:gd name="T2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42">
                  <a:moveTo>
                    <a:pt x="72" y="1"/>
                  </a:moveTo>
                  <a:cubicBezTo>
                    <a:pt x="72" y="6"/>
                    <a:pt x="68" y="9"/>
                    <a:pt x="64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4" y="9"/>
                    <a:pt x="51" y="6"/>
                    <a:pt x="51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5" y="42"/>
                    <a:pt x="12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7" y="42"/>
                    <a:pt x="122" y="36"/>
                    <a:pt x="122" y="3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sp>
        <p:nvSpPr>
          <p:cNvPr id="74" name="PA_任意多边形 26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488536" y="4618034"/>
            <a:ext cx="641613" cy="641811"/>
          </a:xfrm>
          <a:custGeom>
            <a:avLst/>
            <a:gdLst>
              <a:gd name="T0" fmla="*/ 96 w 660"/>
              <a:gd name="T1" fmla="*/ 96 h 660"/>
              <a:gd name="T2" fmla="*/ 96 w 660"/>
              <a:gd name="T3" fmla="*/ 563 h 660"/>
              <a:gd name="T4" fmla="*/ 563 w 660"/>
              <a:gd name="T5" fmla="*/ 563 h 660"/>
              <a:gd name="T6" fmla="*/ 563 w 660"/>
              <a:gd name="T7" fmla="*/ 96 h 660"/>
              <a:gd name="T8" fmla="*/ 578 w 660"/>
              <a:gd name="T9" fmla="*/ 180 h 660"/>
              <a:gd name="T10" fmla="*/ 465 w 660"/>
              <a:gd name="T11" fmla="*/ 120 h 660"/>
              <a:gd name="T12" fmla="*/ 380 w 660"/>
              <a:gd name="T13" fmla="*/ 44 h 660"/>
              <a:gd name="T14" fmla="*/ 578 w 660"/>
              <a:gd name="T15" fmla="*/ 180 h 660"/>
              <a:gd name="T16" fmla="*/ 482 w 660"/>
              <a:gd name="T17" fmla="*/ 474 h 660"/>
              <a:gd name="T18" fmla="*/ 619 w 660"/>
              <a:gd name="T19" fmla="*/ 340 h 660"/>
              <a:gd name="T20" fmla="*/ 341 w 660"/>
              <a:gd name="T21" fmla="*/ 619 h 660"/>
              <a:gd name="T22" fmla="*/ 340 w 660"/>
              <a:gd name="T23" fmla="*/ 548 h 660"/>
              <a:gd name="T24" fmla="*/ 440 w 660"/>
              <a:gd name="T25" fmla="*/ 506 h 660"/>
              <a:gd name="T26" fmla="*/ 220 w 660"/>
              <a:gd name="T27" fmla="*/ 506 h 660"/>
              <a:gd name="T28" fmla="*/ 320 w 660"/>
              <a:gd name="T29" fmla="*/ 548 h 660"/>
              <a:gd name="T30" fmla="*/ 319 w 660"/>
              <a:gd name="T31" fmla="*/ 619 h 660"/>
              <a:gd name="T32" fmla="*/ 65 w 660"/>
              <a:gd name="T33" fmla="*/ 213 h 660"/>
              <a:gd name="T34" fmla="*/ 151 w 660"/>
              <a:gd name="T35" fmla="*/ 281 h 660"/>
              <a:gd name="T36" fmla="*/ 40 w 660"/>
              <a:gd name="T37" fmla="*/ 320 h 660"/>
              <a:gd name="T38" fmla="*/ 319 w 660"/>
              <a:gd name="T39" fmla="*/ 40 h 660"/>
              <a:gd name="T40" fmla="*/ 320 w 660"/>
              <a:gd name="T41" fmla="*/ 147 h 660"/>
              <a:gd name="T42" fmla="*/ 319 w 660"/>
              <a:gd name="T43" fmla="*/ 40 h 660"/>
              <a:gd name="T44" fmla="*/ 419 w 660"/>
              <a:gd name="T45" fmla="*/ 151 h 660"/>
              <a:gd name="T46" fmla="*/ 340 w 660"/>
              <a:gd name="T47" fmla="*/ 40 h 660"/>
              <a:gd name="T48" fmla="*/ 429 w 660"/>
              <a:gd name="T49" fmla="*/ 135 h 660"/>
              <a:gd name="T50" fmla="*/ 416 w 660"/>
              <a:gd name="T51" fmla="*/ 177 h 660"/>
              <a:gd name="T52" fmla="*/ 471 w 660"/>
              <a:gd name="T53" fmla="*/ 219 h 660"/>
              <a:gd name="T54" fmla="*/ 340 w 660"/>
              <a:gd name="T55" fmla="*/ 320 h 660"/>
              <a:gd name="T56" fmla="*/ 488 w 660"/>
              <a:gd name="T57" fmla="*/ 169 h 660"/>
              <a:gd name="T58" fmla="*/ 442 w 660"/>
              <a:gd name="T59" fmla="*/ 169 h 660"/>
              <a:gd name="T60" fmla="*/ 488 w 660"/>
              <a:gd name="T61" fmla="*/ 169 h 660"/>
              <a:gd name="T62" fmla="*/ 320 w 660"/>
              <a:gd name="T63" fmla="*/ 320 h 660"/>
              <a:gd name="T64" fmla="*/ 173 w 660"/>
              <a:gd name="T65" fmla="*/ 282 h 660"/>
              <a:gd name="T66" fmla="*/ 320 w 660"/>
              <a:gd name="T67" fmla="*/ 173 h 660"/>
              <a:gd name="T68" fmla="*/ 159 w 660"/>
              <a:gd name="T69" fmla="*/ 352 h 660"/>
              <a:gd name="T70" fmla="*/ 159 w 660"/>
              <a:gd name="T71" fmla="*/ 307 h 660"/>
              <a:gd name="T72" fmla="*/ 40 w 660"/>
              <a:gd name="T73" fmla="*/ 340 h 660"/>
              <a:gd name="T74" fmla="*/ 151 w 660"/>
              <a:gd name="T75" fmla="*/ 379 h 660"/>
              <a:gd name="T76" fmla="*/ 65 w 660"/>
              <a:gd name="T77" fmla="*/ 447 h 660"/>
              <a:gd name="T78" fmla="*/ 173 w 660"/>
              <a:gd name="T79" fmla="*/ 377 h 660"/>
              <a:gd name="T80" fmla="*/ 320 w 660"/>
              <a:gd name="T81" fmla="*/ 340 h 660"/>
              <a:gd name="T82" fmla="*/ 282 w 660"/>
              <a:gd name="T83" fmla="*/ 486 h 660"/>
              <a:gd name="T84" fmla="*/ 173 w 660"/>
              <a:gd name="T85" fmla="*/ 377 h 660"/>
              <a:gd name="T86" fmla="*/ 330 w 660"/>
              <a:gd name="T87" fmla="*/ 523 h 660"/>
              <a:gd name="T88" fmla="*/ 330 w 660"/>
              <a:gd name="T89" fmla="*/ 477 h 660"/>
              <a:gd name="T90" fmla="*/ 377 w 660"/>
              <a:gd name="T91" fmla="*/ 486 h 660"/>
              <a:gd name="T92" fmla="*/ 340 w 660"/>
              <a:gd name="T93" fmla="*/ 340 h 660"/>
              <a:gd name="T94" fmla="*/ 455 w 660"/>
              <a:gd name="T95" fmla="*/ 478 h 660"/>
              <a:gd name="T96" fmla="*/ 512 w 660"/>
              <a:gd name="T97" fmla="*/ 320 h 660"/>
              <a:gd name="T98" fmla="*/ 510 w 660"/>
              <a:gd name="T99" fmla="*/ 191 h 660"/>
              <a:gd name="T100" fmla="*/ 619 w 660"/>
              <a:gd name="T101" fmla="*/ 320 h 660"/>
              <a:gd name="T102" fmla="*/ 125 w 660"/>
              <a:gd name="T103" fmla="*/ 125 h 660"/>
              <a:gd name="T104" fmla="*/ 195 w 660"/>
              <a:gd name="T105" fmla="*/ 151 h 660"/>
              <a:gd name="T106" fmla="*/ 81 w 660"/>
              <a:gd name="T107" fmla="*/ 180 h 660"/>
              <a:gd name="T108" fmla="*/ 81 w 660"/>
              <a:gd name="T109" fmla="*/ 479 h 660"/>
              <a:gd name="T110" fmla="*/ 195 w 660"/>
              <a:gd name="T111" fmla="*/ 508 h 660"/>
              <a:gd name="T112" fmla="*/ 125 w 660"/>
              <a:gd name="T113" fmla="*/ 535 h 660"/>
              <a:gd name="T114" fmla="*/ 535 w 660"/>
              <a:gd name="T115" fmla="*/ 535 h 660"/>
              <a:gd name="T116" fmla="*/ 465 w 660"/>
              <a:gd name="T117" fmla="*/ 508 h 660"/>
              <a:gd name="T118" fmla="*/ 578 w 660"/>
              <a:gd name="T119" fmla="*/ 47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0" h="660">
                <a:moveTo>
                  <a:pt x="330" y="0"/>
                </a:moveTo>
                <a:cubicBezTo>
                  <a:pt x="242" y="0"/>
                  <a:pt x="159" y="34"/>
                  <a:pt x="96" y="96"/>
                </a:cubicBezTo>
                <a:cubicBezTo>
                  <a:pt x="34" y="159"/>
                  <a:pt x="0" y="242"/>
                  <a:pt x="0" y="330"/>
                </a:cubicBezTo>
                <a:cubicBezTo>
                  <a:pt x="0" y="418"/>
                  <a:pt x="34" y="501"/>
                  <a:pt x="96" y="563"/>
                </a:cubicBezTo>
                <a:cubicBezTo>
                  <a:pt x="159" y="626"/>
                  <a:pt x="242" y="660"/>
                  <a:pt x="330" y="660"/>
                </a:cubicBezTo>
                <a:cubicBezTo>
                  <a:pt x="418" y="660"/>
                  <a:pt x="501" y="626"/>
                  <a:pt x="563" y="563"/>
                </a:cubicBezTo>
                <a:cubicBezTo>
                  <a:pt x="626" y="501"/>
                  <a:pt x="660" y="418"/>
                  <a:pt x="660" y="330"/>
                </a:cubicBezTo>
                <a:cubicBezTo>
                  <a:pt x="660" y="242"/>
                  <a:pt x="626" y="159"/>
                  <a:pt x="563" y="96"/>
                </a:cubicBezTo>
                <a:cubicBezTo>
                  <a:pt x="501" y="34"/>
                  <a:pt x="418" y="0"/>
                  <a:pt x="330" y="0"/>
                </a:cubicBezTo>
                <a:close/>
                <a:moveTo>
                  <a:pt x="578" y="180"/>
                </a:moveTo>
                <a:cubicBezTo>
                  <a:pt x="557" y="175"/>
                  <a:pt x="536" y="169"/>
                  <a:pt x="514" y="165"/>
                </a:cubicBezTo>
                <a:cubicBezTo>
                  <a:pt x="512" y="140"/>
                  <a:pt x="491" y="120"/>
                  <a:pt x="465" y="120"/>
                </a:cubicBezTo>
                <a:cubicBezTo>
                  <a:pt x="459" y="120"/>
                  <a:pt x="453" y="121"/>
                  <a:pt x="448" y="123"/>
                </a:cubicBezTo>
                <a:cubicBezTo>
                  <a:pt x="429" y="95"/>
                  <a:pt x="406" y="68"/>
                  <a:pt x="380" y="44"/>
                </a:cubicBezTo>
                <a:cubicBezTo>
                  <a:pt x="438" y="54"/>
                  <a:pt x="492" y="82"/>
                  <a:pt x="535" y="125"/>
                </a:cubicBezTo>
                <a:cubicBezTo>
                  <a:pt x="552" y="142"/>
                  <a:pt x="566" y="160"/>
                  <a:pt x="578" y="180"/>
                </a:cubicBezTo>
                <a:close/>
                <a:moveTo>
                  <a:pt x="595" y="447"/>
                </a:moveTo>
                <a:cubicBezTo>
                  <a:pt x="558" y="458"/>
                  <a:pt x="520" y="467"/>
                  <a:pt x="482" y="474"/>
                </a:cubicBezTo>
                <a:cubicBezTo>
                  <a:pt x="501" y="431"/>
                  <a:pt x="511" y="386"/>
                  <a:pt x="512" y="340"/>
                </a:cubicBezTo>
                <a:cubicBezTo>
                  <a:pt x="619" y="340"/>
                  <a:pt x="619" y="340"/>
                  <a:pt x="619" y="340"/>
                </a:cubicBezTo>
                <a:cubicBezTo>
                  <a:pt x="618" y="377"/>
                  <a:pt x="610" y="413"/>
                  <a:pt x="595" y="447"/>
                </a:cubicBezTo>
                <a:close/>
                <a:moveTo>
                  <a:pt x="341" y="619"/>
                </a:moveTo>
                <a:cubicBezTo>
                  <a:pt x="341" y="619"/>
                  <a:pt x="340" y="619"/>
                  <a:pt x="340" y="619"/>
                </a:cubicBezTo>
                <a:cubicBezTo>
                  <a:pt x="340" y="548"/>
                  <a:pt x="340" y="548"/>
                  <a:pt x="340" y="548"/>
                </a:cubicBezTo>
                <a:cubicBezTo>
                  <a:pt x="359" y="545"/>
                  <a:pt x="374" y="530"/>
                  <a:pt x="378" y="512"/>
                </a:cubicBezTo>
                <a:cubicBezTo>
                  <a:pt x="399" y="511"/>
                  <a:pt x="419" y="509"/>
                  <a:pt x="440" y="506"/>
                </a:cubicBezTo>
                <a:cubicBezTo>
                  <a:pt x="415" y="548"/>
                  <a:pt x="382" y="586"/>
                  <a:pt x="341" y="619"/>
                </a:cubicBezTo>
                <a:close/>
                <a:moveTo>
                  <a:pt x="220" y="506"/>
                </a:moveTo>
                <a:cubicBezTo>
                  <a:pt x="240" y="509"/>
                  <a:pt x="261" y="511"/>
                  <a:pt x="282" y="512"/>
                </a:cubicBezTo>
                <a:cubicBezTo>
                  <a:pt x="286" y="530"/>
                  <a:pt x="301" y="545"/>
                  <a:pt x="320" y="548"/>
                </a:cubicBezTo>
                <a:cubicBezTo>
                  <a:pt x="320" y="619"/>
                  <a:pt x="320" y="619"/>
                  <a:pt x="320" y="619"/>
                </a:cubicBezTo>
                <a:cubicBezTo>
                  <a:pt x="319" y="619"/>
                  <a:pt x="319" y="619"/>
                  <a:pt x="319" y="619"/>
                </a:cubicBezTo>
                <a:cubicBezTo>
                  <a:pt x="278" y="586"/>
                  <a:pt x="245" y="548"/>
                  <a:pt x="220" y="506"/>
                </a:cubicBezTo>
                <a:close/>
                <a:moveTo>
                  <a:pt x="65" y="213"/>
                </a:moveTo>
                <a:cubicBezTo>
                  <a:pt x="102" y="201"/>
                  <a:pt x="140" y="192"/>
                  <a:pt x="178" y="186"/>
                </a:cubicBezTo>
                <a:cubicBezTo>
                  <a:pt x="164" y="216"/>
                  <a:pt x="155" y="248"/>
                  <a:pt x="151" y="281"/>
                </a:cubicBezTo>
                <a:cubicBezTo>
                  <a:pt x="130" y="284"/>
                  <a:pt x="114" y="300"/>
                  <a:pt x="110" y="320"/>
                </a:cubicBezTo>
                <a:cubicBezTo>
                  <a:pt x="40" y="320"/>
                  <a:pt x="40" y="320"/>
                  <a:pt x="40" y="320"/>
                </a:cubicBezTo>
                <a:cubicBezTo>
                  <a:pt x="42" y="282"/>
                  <a:pt x="50" y="246"/>
                  <a:pt x="65" y="213"/>
                </a:cubicBezTo>
                <a:close/>
                <a:moveTo>
                  <a:pt x="319" y="40"/>
                </a:moveTo>
                <a:cubicBezTo>
                  <a:pt x="319" y="40"/>
                  <a:pt x="319" y="40"/>
                  <a:pt x="320" y="40"/>
                </a:cubicBezTo>
                <a:cubicBezTo>
                  <a:pt x="320" y="147"/>
                  <a:pt x="320" y="147"/>
                  <a:pt x="320" y="147"/>
                </a:cubicBezTo>
                <a:cubicBezTo>
                  <a:pt x="286" y="147"/>
                  <a:pt x="253" y="149"/>
                  <a:pt x="220" y="153"/>
                </a:cubicBezTo>
                <a:cubicBezTo>
                  <a:pt x="245" y="111"/>
                  <a:pt x="278" y="73"/>
                  <a:pt x="319" y="40"/>
                </a:cubicBezTo>
                <a:close/>
                <a:moveTo>
                  <a:pt x="429" y="135"/>
                </a:moveTo>
                <a:cubicBezTo>
                  <a:pt x="425" y="140"/>
                  <a:pt x="421" y="145"/>
                  <a:pt x="419" y="151"/>
                </a:cubicBezTo>
                <a:cubicBezTo>
                  <a:pt x="393" y="148"/>
                  <a:pt x="366" y="147"/>
                  <a:pt x="340" y="147"/>
                </a:cubicBezTo>
                <a:cubicBezTo>
                  <a:pt x="340" y="40"/>
                  <a:pt x="340" y="40"/>
                  <a:pt x="340" y="40"/>
                </a:cubicBezTo>
                <a:cubicBezTo>
                  <a:pt x="340" y="40"/>
                  <a:pt x="341" y="40"/>
                  <a:pt x="341" y="40"/>
                </a:cubicBezTo>
                <a:cubicBezTo>
                  <a:pt x="376" y="69"/>
                  <a:pt x="406" y="101"/>
                  <a:pt x="429" y="135"/>
                </a:cubicBezTo>
                <a:close/>
                <a:moveTo>
                  <a:pt x="340" y="173"/>
                </a:moveTo>
                <a:cubicBezTo>
                  <a:pt x="365" y="173"/>
                  <a:pt x="391" y="174"/>
                  <a:pt x="416" y="177"/>
                </a:cubicBezTo>
                <a:cubicBezTo>
                  <a:pt x="420" y="201"/>
                  <a:pt x="440" y="219"/>
                  <a:pt x="465" y="219"/>
                </a:cubicBezTo>
                <a:cubicBezTo>
                  <a:pt x="467" y="219"/>
                  <a:pt x="469" y="219"/>
                  <a:pt x="471" y="219"/>
                </a:cubicBezTo>
                <a:cubicBezTo>
                  <a:pt x="482" y="251"/>
                  <a:pt x="489" y="285"/>
                  <a:pt x="490" y="320"/>
                </a:cubicBezTo>
                <a:cubicBezTo>
                  <a:pt x="340" y="320"/>
                  <a:pt x="340" y="320"/>
                  <a:pt x="340" y="320"/>
                </a:cubicBezTo>
                <a:lnTo>
                  <a:pt x="340" y="173"/>
                </a:lnTo>
                <a:close/>
                <a:moveTo>
                  <a:pt x="488" y="169"/>
                </a:moveTo>
                <a:cubicBezTo>
                  <a:pt x="488" y="182"/>
                  <a:pt x="478" y="192"/>
                  <a:pt x="465" y="192"/>
                </a:cubicBezTo>
                <a:cubicBezTo>
                  <a:pt x="452" y="192"/>
                  <a:pt x="442" y="182"/>
                  <a:pt x="442" y="169"/>
                </a:cubicBezTo>
                <a:cubicBezTo>
                  <a:pt x="442" y="157"/>
                  <a:pt x="452" y="147"/>
                  <a:pt x="465" y="147"/>
                </a:cubicBezTo>
                <a:cubicBezTo>
                  <a:pt x="478" y="147"/>
                  <a:pt x="488" y="157"/>
                  <a:pt x="488" y="169"/>
                </a:cubicBezTo>
                <a:close/>
                <a:moveTo>
                  <a:pt x="320" y="173"/>
                </a:moveTo>
                <a:cubicBezTo>
                  <a:pt x="320" y="320"/>
                  <a:pt x="320" y="320"/>
                  <a:pt x="320" y="320"/>
                </a:cubicBezTo>
                <a:cubicBezTo>
                  <a:pt x="207" y="320"/>
                  <a:pt x="207" y="320"/>
                  <a:pt x="207" y="320"/>
                </a:cubicBezTo>
                <a:cubicBezTo>
                  <a:pt x="204" y="302"/>
                  <a:pt x="190" y="288"/>
                  <a:pt x="173" y="282"/>
                </a:cubicBezTo>
                <a:cubicBezTo>
                  <a:pt x="178" y="248"/>
                  <a:pt x="189" y="214"/>
                  <a:pt x="204" y="181"/>
                </a:cubicBezTo>
                <a:cubicBezTo>
                  <a:pt x="243" y="176"/>
                  <a:pt x="281" y="173"/>
                  <a:pt x="320" y="173"/>
                </a:cubicBezTo>
                <a:close/>
                <a:moveTo>
                  <a:pt x="181" y="330"/>
                </a:moveTo>
                <a:cubicBezTo>
                  <a:pt x="181" y="342"/>
                  <a:pt x="171" y="352"/>
                  <a:pt x="159" y="352"/>
                </a:cubicBezTo>
                <a:cubicBezTo>
                  <a:pt x="146" y="352"/>
                  <a:pt x="136" y="342"/>
                  <a:pt x="136" y="330"/>
                </a:cubicBezTo>
                <a:cubicBezTo>
                  <a:pt x="136" y="317"/>
                  <a:pt x="146" y="307"/>
                  <a:pt x="159" y="307"/>
                </a:cubicBezTo>
                <a:cubicBezTo>
                  <a:pt x="171" y="307"/>
                  <a:pt x="181" y="317"/>
                  <a:pt x="181" y="330"/>
                </a:cubicBezTo>
                <a:close/>
                <a:moveTo>
                  <a:pt x="40" y="340"/>
                </a:moveTo>
                <a:cubicBezTo>
                  <a:pt x="110" y="340"/>
                  <a:pt x="110" y="340"/>
                  <a:pt x="110" y="340"/>
                </a:cubicBezTo>
                <a:cubicBezTo>
                  <a:pt x="114" y="360"/>
                  <a:pt x="130" y="375"/>
                  <a:pt x="151" y="379"/>
                </a:cubicBezTo>
                <a:cubicBezTo>
                  <a:pt x="155" y="411"/>
                  <a:pt x="164" y="443"/>
                  <a:pt x="178" y="474"/>
                </a:cubicBezTo>
                <a:cubicBezTo>
                  <a:pt x="140" y="467"/>
                  <a:pt x="102" y="458"/>
                  <a:pt x="65" y="447"/>
                </a:cubicBezTo>
                <a:cubicBezTo>
                  <a:pt x="50" y="413"/>
                  <a:pt x="42" y="377"/>
                  <a:pt x="40" y="340"/>
                </a:cubicBezTo>
                <a:close/>
                <a:moveTo>
                  <a:pt x="173" y="377"/>
                </a:moveTo>
                <a:cubicBezTo>
                  <a:pt x="190" y="372"/>
                  <a:pt x="204" y="358"/>
                  <a:pt x="207" y="340"/>
                </a:cubicBezTo>
                <a:cubicBezTo>
                  <a:pt x="320" y="340"/>
                  <a:pt x="320" y="340"/>
                  <a:pt x="320" y="340"/>
                </a:cubicBezTo>
                <a:cubicBezTo>
                  <a:pt x="320" y="451"/>
                  <a:pt x="320" y="451"/>
                  <a:pt x="320" y="451"/>
                </a:cubicBezTo>
                <a:cubicBezTo>
                  <a:pt x="302" y="455"/>
                  <a:pt x="288" y="468"/>
                  <a:pt x="282" y="486"/>
                </a:cubicBezTo>
                <a:cubicBezTo>
                  <a:pt x="256" y="484"/>
                  <a:pt x="230" y="482"/>
                  <a:pt x="204" y="478"/>
                </a:cubicBezTo>
                <a:cubicBezTo>
                  <a:pt x="189" y="446"/>
                  <a:pt x="178" y="412"/>
                  <a:pt x="173" y="377"/>
                </a:cubicBezTo>
                <a:close/>
                <a:moveTo>
                  <a:pt x="353" y="500"/>
                </a:moveTo>
                <a:cubicBezTo>
                  <a:pt x="353" y="512"/>
                  <a:pt x="342" y="523"/>
                  <a:pt x="330" y="523"/>
                </a:cubicBezTo>
                <a:cubicBezTo>
                  <a:pt x="317" y="523"/>
                  <a:pt x="307" y="512"/>
                  <a:pt x="307" y="500"/>
                </a:cubicBezTo>
                <a:cubicBezTo>
                  <a:pt x="307" y="487"/>
                  <a:pt x="317" y="477"/>
                  <a:pt x="330" y="477"/>
                </a:cubicBezTo>
                <a:cubicBezTo>
                  <a:pt x="342" y="477"/>
                  <a:pt x="353" y="487"/>
                  <a:pt x="353" y="500"/>
                </a:cubicBezTo>
                <a:close/>
                <a:moveTo>
                  <a:pt x="377" y="486"/>
                </a:moveTo>
                <a:cubicBezTo>
                  <a:pt x="372" y="468"/>
                  <a:pt x="358" y="455"/>
                  <a:pt x="340" y="451"/>
                </a:cubicBezTo>
                <a:cubicBezTo>
                  <a:pt x="340" y="340"/>
                  <a:pt x="340" y="340"/>
                  <a:pt x="340" y="340"/>
                </a:cubicBezTo>
                <a:cubicBezTo>
                  <a:pt x="490" y="340"/>
                  <a:pt x="490" y="340"/>
                  <a:pt x="490" y="340"/>
                </a:cubicBezTo>
                <a:cubicBezTo>
                  <a:pt x="488" y="387"/>
                  <a:pt x="477" y="434"/>
                  <a:pt x="455" y="478"/>
                </a:cubicBezTo>
                <a:cubicBezTo>
                  <a:pt x="430" y="482"/>
                  <a:pt x="404" y="484"/>
                  <a:pt x="377" y="486"/>
                </a:cubicBezTo>
                <a:close/>
                <a:moveTo>
                  <a:pt x="512" y="320"/>
                </a:moveTo>
                <a:cubicBezTo>
                  <a:pt x="511" y="283"/>
                  <a:pt x="504" y="246"/>
                  <a:pt x="492" y="211"/>
                </a:cubicBezTo>
                <a:cubicBezTo>
                  <a:pt x="500" y="206"/>
                  <a:pt x="506" y="199"/>
                  <a:pt x="510" y="191"/>
                </a:cubicBezTo>
                <a:cubicBezTo>
                  <a:pt x="539" y="197"/>
                  <a:pt x="567" y="204"/>
                  <a:pt x="595" y="213"/>
                </a:cubicBezTo>
                <a:cubicBezTo>
                  <a:pt x="610" y="246"/>
                  <a:pt x="618" y="282"/>
                  <a:pt x="619" y="320"/>
                </a:cubicBezTo>
                <a:lnTo>
                  <a:pt x="512" y="320"/>
                </a:lnTo>
                <a:close/>
                <a:moveTo>
                  <a:pt x="125" y="125"/>
                </a:moveTo>
                <a:cubicBezTo>
                  <a:pt x="168" y="82"/>
                  <a:pt x="221" y="54"/>
                  <a:pt x="280" y="44"/>
                </a:cubicBezTo>
                <a:cubicBezTo>
                  <a:pt x="245" y="76"/>
                  <a:pt x="217" y="112"/>
                  <a:pt x="195" y="151"/>
                </a:cubicBezTo>
                <a:cubicBezTo>
                  <a:pt x="194" y="153"/>
                  <a:pt x="193" y="155"/>
                  <a:pt x="192" y="157"/>
                </a:cubicBezTo>
                <a:cubicBezTo>
                  <a:pt x="155" y="162"/>
                  <a:pt x="118" y="170"/>
                  <a:pt x="81" y="180"/>
                </a:cubicBezTo>
                <a:cubicBezTo>
                  <a:pt x="93" y="160"/>
                  <a:pt x="108" y="142"/>
                  <a:pt x="125" y="125"/>
                </a:cubicBezTo>
                <a:close/>
                <a:moveTo>
                  <a:pt x="81" y="479"/>
                </a:moveTo>
                <a:cubicBezTo>
                  <a:pt x="118" y="489"/>
                  <a:pt x="155" y="497"/>
                  <a:pt x="192" y="503"/>
                </a:cubicBezTo>
                <a:cubicBezTo>
                  <a:pt x="193" y="505"/>
                  <a:pt x="194" y="506"/>
                  <a:pt x="195" y="508"/>
                </a:cubicBezTo>
                <a:cubicBezTo>
                  <a:pt x="217" y="547"/>
                  <a:pt x="245" y="583"/>
                  <a:pt x="280" y="615"/>
                </a:cubicBezTo>
                <a:cubicBezTo>
                  <a:pt x="221" y="605"/>
                  <a:pt x="168" y="577"/>
                  <a:pt x="125" y="535"/>
                </a:cubicBezTo>
                <a:cubicBezTo>
                  <a:pt x="108" y="518"/>
                  <a:pt x="93" y="499"/>
                  <a:pt x="81" y="479"/>
                </a:cubicBezTo>
                <a:close/>
                <a:moveTo>
                  <a:pt x="535" y="535"/>
                </a:moveTo>
                <a:cubicBezTo>
                  <a:pt x="492" y="577"/>
                  <a:pt x="438" y="605"/>
                  <a:pt x="380" y="615"/>
                </a:cubicBezTo>
                <a:cubicBezTo>
                  <a:pt x="415" y="583"/>
                  <a:pt x="443" y="547"/>
                  <a:pt x="465" y="508"/>
                </a:cubicBezTo>
                <a:cubicBezTo>
                  <a:pt x="466" y="506"/>
                  <a:pt x="467" y="505"/>
                  <a:pt x="468" y="503"/>
                </a:cubicBezTo>
                <a:cubicBezTo>
                  <a:pt x="505" y="497"/>
                  <a:pt x="542" y="489"/>
                  <a:pt x="578" y="479"/>
                </a:cubicBezTo>
                <a:cubicBezTo>
                  <a:pt x="566" y="499"/>
                  <a:pt x="552" y="518"/>
                  <a:pt x="535" y="5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id-ID" sz="2399">
              <a:cs typeface="+mn-ea"/>
              <a:sym typeface="+mn-lt"/>
            </a:endParaRPr>
          </a:p>
        </p:txBody>
      </p:sp>
      <p:grpSp>
        <p:nvGrpSpPr>
          <p:cNvPr id="75" name="PA_组合 74"/>
          <p:cNvGrpSpPr/>
          <p:nvPr>
            <p:custDataLst>
              <p:tags r:id="rId15"/>
            </p:custDataLst>
          </p:nvPr>
        </p:nvGrpSpPr>
        <p:grpSpPr>
          <a:xfrm>
            <a:off x="5150074" y="3327914"/>
            <a:ext cx="554014" cy="647018"/>
            <a:chOff x="3254375" y="804863"/>
            <a:chExt cx="625475" cy="730250"/>
          </a:xfrm>
          <a:solidFill>
            <a:schemeClr val="bg1"/>
          </a:solidFill>
        </p:grpSpPr>
        <p:sp>
          <p:nvSpPr>
            <p:cNvPr id="76" name="PA_任意多边形 30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7" name="PA_任意多边形 3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8" name="PA_椭圆 3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79" name="PA_组合 78"/>
          <p:cNvGrpSpPr/>
          <p:nvPr>
            <p:custDataLst>
              <p:tags r:id="rId16"/>
            </p:custDataLst>
          </p:nvPr>
        </p:nvGrpSpPr>
        <p:grpSpPr>
          <a:xfrm>
            <a:off x="5251326" y="4620451"/>
            <a:ext cx="570243" cy="693450"/>
            <a:chOff x="8890000" y="223838"/>
            <a:chExt cx="404813" cy="492126"/>
          </a:xfrm>
          <a:solidFill>
            <a:schemeClr val="bg1"/>
          </a:solidFill>
        </p:grpSpPr>
        <p:sp>
          <p:nvSpPr>
            <p:cNvPr id="80" name="PA_任意多边形 36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924925" y="223838"/>
              <a:ext cx="323850" cy="327025"/>
            </a:xfrm>
            <a:custGeom>
              <a:avLst/>
              <a:gdLst>
                <a:gd name="T0" fmla="*/ 84 w 84"/>
                <a:gd name="T1" fmla="*/ 42 h 85"/>
                <a:gd name="T2" fmla="*/ 42 w 84"/>
                <a:gd name="T3" fmla="*/ 0 h 85"/>
                <a:gd name="T4" fmla="*/ 0 w 84"/>
                <a:gd name="T5" fmla="*/ 42 h 85"/>
                <a:gd name="T6" fmla="*/ 42 w 84"/>
                <a:gd name="T7" fmla="*/ 85 h 85"/>
                <a:gd name="T8" fmla="*/ 84 w 84"/>
                <a:gd name="T9" fmla="*/ 42 h 85"/>
                <a:gd name="T10" fmla="*/ 42 w 84"/>
                <a:gd name="T11" fmla="*/ 72 h 85"/>
                <a:gd name="T12" fmla="*/ 12 w 84"/>
                <a:gd name="T13" fmla="*/ 42 h 85"/>
                <a:gd name="T14" fmla="*/ 42 w 84"/>
                <a:gd name="T15" fmla="*/ 13 h 85"/>
                <a:gd name="T16" fmla="*/ 72 w 84"/>
                <a:gd name="T17" fmla="*/ 42 h 85"/>
                <a:gd name="T18" fmla="*/ 42 w 84"/>
                <a:gd name="T19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2"/>
                  </a:cubicBezTo>
                  <a:close/>
                  <a:moveTo>
                    <a:pt x="42" y="72"/>
                  </a:moveTo>
                  <a:cubicBezTo>
                    <a:pt x="26" y="72"/>
                    <a:pt x="12" y="59"/>
                    <a:pt x="12" y="42"/>
                  </a:cubicBezTo>
                  <a:cubicBezTo>
                    <a:pt x="12" y="26"/>
                    <a:pt x="26" y="13"/>
                    <a:pt x="42" y="13"/>
                  </a:cubicBezTo>
                  <a:cubicBezTo>
                    <a:pt x="58" y="13"/>
                    <a:pt x="72" y="26"/>
                    <a:pt x="72" y="42"/>
                  </a:cubicBezTo>
                  <a:cubicBezTo>
                    <a:pt x="72" y="59"/>
                    <a:pt x="58" y="72"/>
                    <a:pt x="4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1" name="PA_任意多边形 37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9099550" y="519113"/>
              <a:ext cx="195263" cy="196850"/>
            </a:xfrm>
            <a:custGeom>
              <a:avLst/>
              <a:gdLst>
                <a:gd name="T0" fmla="*/ 28 w 51"/>
                <a:gd name="T1" fmla="*/ 0 h 51"/>
                <a:gd name="T2" fmla="*/ 0 w 51"/>
                <a:gd name="T3" fmla="*/ 12 h 51"/>
                <a:gd name="T4" fmla="*/ 26 w 51"/>
                <a:gd name="T5" fmla="*/ 51 h 51"/>
                <a:gd name="T6" fmla="*/ 29 w 51"/>
                <a:gd name="T7" fmla="*/ 29 h 51"/>
                <a:gd name="T8" fmla="*/ 51 w 51"/>
                <a:gd name="T9" fmla="*/ 35 h 51"/>
                <a:gd name="T10" fmla="*/ 28 w 5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8" y="0"/>
                  </a:moveTo>
                  <a:cubicBezTo>
                    <a:pt x="21" y="7"/>
                    <a:pt x="11" y="11"/>
                    <a:pt x="0" y="1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51" y="35"/>
                    <a:pt x="51" y="35"/>
                    <a:pt x="51" y="3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2" name="PA_任意多边形 38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8890000" y="527051"/>
              <a:ext cx="196850" cy="188913"/>
            </a:xfrm>
            <a:custGeom>
              <a:avLst/>
              <a:gdLst>
                <a:gd name="T0" fmla="*/ 0 w 51"/>
                <a:gd name="T1" fmla="*/ 33 h 49"/>
                <a:gd name="T2" fmla="*/ 22 w 51"/>
                <a:gd name="T3" fmla="*/ 27 h 49"/>
                <a:gd name="T4" fmla="*/ 25 w 51"/>
                <a:gd name="T5" fmla="*/ 49 h 49"/>
                <a:gd name="T6" fmla="*/ 51 w 51"/>
                <a:gd name="T7" fmla="*/ 10 h 49"/>
                <a:gd name="T8" fmla="*/ 22 w 51"/>
                <a:gd name="T9" fmla="*/ 0 h 49"/>
                <a:gd name="T10" fmla="*/ 0 w 51"/>
                <a:gd name="T11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9">
                  <a:moveTo>
                    <a:pt x="0" y="3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0" y="10"/>
                    <a:pt x="30" y="6"/>
                    <a:pt x="22" y="0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3" name="PA_任意多边形 39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9010650" y="307976"/>
              <a:ext cx="157163" cy="149225"/>
            </a:xfrm>
            <a:custGeom>
              <a:avLst/>
              <a:gdLst>
                <a:gd name="T0" fmla="*/ 38 w 41"/>
                <a:gd name="T1" fmla="*/ 14 h 39"/>
                <a:gd name="T2" fmla="*/ 31 w 41"/>
                <a:gd name="T3" fmla="*/ 13 h 39"/>
                <a:gd name="T4" fmla="*/ 25 w 41"/>
                <a:gd name="T5" fmla="*/ 9 h 39"/>
                <a:gd name="T6" fmla="*/ 22 w 41"/>
                <a:gd name="T7" fmla="*/ 2 h 39"/>
                <a:gd name="T8" fmla="*/ 19 w 41"/>
                <a:gd name="T9" fmla="*/ 2 h 39"/>
                <a:gd name="T10" fmla="*/ 16 w 41"/>
                <a:gd name="T11" fmla="*/ 9 h 39"/>
                <a:gd name="T12" fmla="*/ 10 w 41"/>
                <a:gd name="T13" fmla="*/ 13 h 39"/>
                <a:gd name="T14" fmla="*/ 2 w 41"/>
                <a:gd name="T15" fmla="*/ 14 h 39"/>
                <a:gd name="T16" fmla="*/ 1 w 41"/>
                <a:gd name="T17" fmla="*/ 17 h 39"/>
                <a:gd name="T18" fmla="*/ 7 w 41"/>
                <a:gd name="T19" fmla="*/ 22 h 39"/>
                <a:gd name="T20" fmla="*/ 9 w 41"/>
                <a:gd name="T21" fmla="*/ 29 h 39"/>
                <a:gd name="T22" fmla="*/ 8 w 41"/>
                <a:gd name="T23" fmla="*/ 36 h 39"/>
                <a:gd name="T24" fmla="*/ 10 w 41"/>
                <a:gd name="T25" fmla="*/ 38 h 39"/>
                <a:gd name="T26" fmla="*/ 17 w 41"/>
                <a:gd name="T27" fmla="*/ 34 h 39"/>
                <a:gd name="T28" fmla="*/ 24 w 41"/>
                <a:gd name="T29" fmla="*/ 34 h 39"/>
                <a:gd name="T30" fmla="*/ 30 w 41"/>
                <a:gd name="T31" fmla="*/ 38 h 39"/>
                <a:gd name="T32" fmla="*/ 33 w 41"/>
                <a:gd name="T33" fmla="*/ 36 h 39"/>
                <a:gd name="T34" fmla="*/ 31 w 41"/>
                <a:gd name="T35" fmla="*/ 29 h 39"/>
                <a:gd name="T36" fmla="*/ 34 w 41"/>
                <a:gd name="T37" fmla="*/ 22 h 39"/>
                <a:gd name="T38" fmla="*/ 39 w 41"/>
                <a:gd name="T39" fmla="*/ 17 h 39"/>
                <a:gd name="T40" fmla="*/ 38 w 41"/>
                <a:gd name="T41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39">
                  <a:moveTo>
                    <a:pt x="38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3"/>
                    <a:pt x="26" y="11"/>
                    <a:pt x="25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0" y="0"/>
                    <a:pt x="19" y="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2" y="13"/>
                    <a:pt x="1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9" y="24"/>
                    <a:pt x="10" y="27"/>
                    <a:pt x="9" y="2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8"/>
                    <a:pt x="8" y="39"/>
                    <a:pt x="10" y="3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3"/>
                    <a:pt x="22" y="33"/>
                    <a:pt x="24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2" y="39"/>
                    <a:pt x="34" y="38"/>
                    <a:pt x="33" y="36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7"/>
                    <a:pt x="32" y="24"/>
                    <a:pt x="34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6"/>
                    <a:pt x="41" y="14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E776B1D-498F-48F8-948D-35FCB5221035}"/>
              </a:ext>
            </a:extLst>
          </p:cNvPr>
          <p:cNvGrpSpPr/>
          <p:nvPr/>
        </p:nvGrpSpPr>
        <p:grpSpPr>
          <a:xfrm>
            <a:off x="8960490" y="4564194"/>
            <a:ext cx="2007281" cy="918177"/>
            <a:chOff x="468937" y="2419540"/>
            <a:chExt cx="2007281" cy="918177"/>
          </a:xfrm>
        </p:grpSpPr>
        <p:sp>
          <p:nvSpPr>
            <p:cNvPr id="84" name="TextBox 18">
              <a:extLst>
                <a:ext uri="{FF2B5EF4-FFF2-40B4-BE49-F238E27FC236}">
                  <a16:creationId xmlns:a16="http://schemas.microsoft.com/office/drawing/2014/main" id="{CABE30E4-3F44-4F2A-9C82-1798778CF60E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007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Windows10</a:t>
              </a:r>
              <a:endParaRPr lang="en-US" sz="2400" b="1" dirty="0">
                <a:cs typeface="+mn-ea"/>
                <a:sym typeface="+mn-lt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5C1B986-B607-4F69-9DE3-C7B05E09FAC2}"/>
                </a:ext>
              </a:extLst>
            </p:cNvPr>
            <p:cNvSpPr/>
            <p:nvPr/>
          </p:nvSpPr>
          <p:spPr>
            <a:xfrm>
              <a:off x="470268" y="2823664"/>
              <a:ext cx="1933298" cy="275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900" dirty="0">
                <a:cs typeface="+mn-ea"/>
                <a:sym typeface="+mn-lt"/>
              </a:endParaRPr>
            </a:p>
          </p:txBody>
        </p:sp>
        <p:sp>
          <p:nvSpPr>
            <p:cNvPr id="101" name="TextBox 18">
              <a:extLst>
                <a:ext uri="{FF2B5EF4-FFF2-40B4-BE49-F238E27FC236}">
                  <a16:creationId xmlns:a16="http://schemas.microsoft.com/office/drawing/2014/main" id="{8F8795B4-413E-4154-ACDD-286A955BAF37}"/>
                </a:ext>
              </a:extLst>
            </p:cNvPr>
            <p:cNvSpPr txBox="1"/>
            <p:nvPr/>
          </p:nvSpPr>
          <p:spPr>
            <a:xfrm flipH="1">
              <a:off x="468937" y="2876052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MacOS</a:t>
              </a:r>
              <a:endParaRPr lang="en-US" sz="2400" b="1" dirty="0">
                <a:cs typeface="+mn-ea"/>
                <a:sym typeface="+mn-lt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E1C885E-CFE4-4546-ABC2-CF1D799A9537}"/>
              </a:ext>
            </a:extLst>
          </p:cNvPr>
          <p:cNvGrpSpPr/>
          <p:nvPr/>
        </p:nvGrpSpPr>
        <p:grpSpPr>
          <a:xfrm>
            <a:off x="1151276" y="2001984"/>
            <a:ext cx="3694858" cy="1438179"/>
            <a:chOff x="468937" y="2419540"/>
            <a:chExt cx="3694858" cy="1438179"/>
          </a:xfrm>
        </p:grpSpPr>
        <p:sp>
          <p:nvSpPr>
            <p:cNvPr id="93" name="TextBox 18">
              <a:extLst>
                <a:ext uri="{FF2B5EF4-FFF2-40B4-BE49-F238E27FC236}">
                  <a16:creationId xmlns:a16="http://schemas.microsoft.com/office/drawing/2014/main" id="{20A21290-0433-4ED0-B010-34EFC16B4F4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6948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cs typeface="+mn-ea"/>
                  <a:sym typeface="+mn-lt"/>
                </a:rPr>
                <a:t>TensorFlow-2.4.0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AF1FE9C-F244-4518-AA4A-E1413A3B8955}"/>
                </a:ext>
              </a:extLst>
            </p:cNvPr>
            <p:cNvSpPr/>
            <p:nvPr/>
          </p:nvSpPr>
          <p:spPr>
            <a:xfrm>
              <a:off x="569436" y="3066797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当下一款流行的深度学习框架，方便部署，提供</a:t>
              </a:r>
              <a:r>
                <a:rPr lang="en-US" altLang="zh-CN" sz="1050" dirty="0">
                  <a:cs typeface="+mn-ea"/>
                  <a:sym typeface="+mn-lt"/>
                </a:rPr>
                <a:t>C++API</a:t>
              </a:r>
              <a:r>
                <a:rPr lang="zh-CN" altLang="en-US" sz="1050" dirty="0">
                  <a:cs typeface="+mn-ea"/>
                  <a:sym typeface="+mn-lt"/>
                </a:rPr>
                <a:t>，针对移动端有优化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1C00B18-D72D-4AC6-9EED-B3B8BBE89D4B}"/>
              </a:ext>
            </a:extLst>
          </p:cNvPr>
          <p:cNvGrpSpPr/>
          <p:nvPr/>
        </p:nvGrpSpPr>
        <p:grpSpPr>
          <a:xfrm>
            <a:off x="1541755" y="4945902"/>
            <a:ext cx="1987255" cy="1143570"/>
            <a:chOff x="468937" y="2419540"/>
            <a:chExt cx="1987255" cy="1143570"/>
          </a:xfrm>
        </p:grpSpPr>
        <p:sp>
          <p:nvSpPr>
            <p:cNvPr id="96" name="TextBox 18">
              <a:extLst>
                <a:ext uri="{FF2B5EF4-FFF2-40B4-BE49-F238E27FC236}">
                  <a16:creationId xmlns:a16="http://schemas.microsoft.com/office/drawing/2014/main" id="{2CBE0ED4-2502-4A7C-AD3C-231E5FB2E4F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7273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Qt</a:t>
              </a:r>
              <a:r>
                <a:rPr lang="en-US" altLang="zh-CN" sz="3200" b="1" dirty="0">
                  <a:cs typeface="+mn-ea"/>
                  <a:sym typeface="+mn-lt"/>
                </a:rPr>
                <a:t>-5.14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5DCCFEE-554D-43E8-9CAF-AD0917D40994}"/>
                </a:ext>
              </a:extLst>
            </p:cNvPr>
            <p:cNvSpPr/>
            <p:nvPr/>
          </p:nvSpPr>
          <p:spPr>
            <a:xfrm>
              <a:off x="522894" y="2992826"/>
              <a:ext cx="1933298" cy="570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基于</a:t>
              </a:r>
              <a:r>
                <a:rPr lang="en-US" altLang="zh-CN" sz="1050" dirty="0">
                  <a:cs typeface="+mn-ea"/>
                  <a:sym typeface="+mn-lt"/>
                </a:rPr>
                <a:t>C++</a:t>
              </a:r>
              <a:r>
                <a:rPr lang="zh-CN" altLang="en-US" sz="1050" dirty="0">
                  <a:cs typeface="+mn-ea"/>
                  <a:sym typeface="+mn-lt"/>
                </a:rPr>
                <a:t>跨平台桌面应用开发平台，支持跨平台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FD9066E-E28D-4231-A7FB-3A4C88DF27A5}"/>
              </a:ext>
            </a:extLst>
          </p:cNvPr>
          <p:cNvGrpSpPr/>
          <p:nvPr/>
        </p:nvGrpSpPr>
        <p:grpSpPr>
          <a:xfrm>
            <a:off x="8316084" y="1800197"/>
            <a:ext cx="3296095" cy="1349811"/>
            <a:chOff x="468937" y="2419540"/>
            <a:chExt cx="3296095" cy="1349811"/>
          </a:xfrm>
        </p:grpSpPr>
        <p:sp>
          <p:nvSpPr>
            <p:cNvPr id="99" name="TextBox 18">
              <a:extLst>
                <a:ext uri="{FF2B5EF4-FFF2-40B4-BE49-F238E27FC236}">
                  <a16:creationId xmlns:a16="http://schemas.microsoft.com/office/drawing/2014/main" id="{D36172E8-3290-4534-AE5B-3F012677B66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296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OpenCV</a:t>
              </a:r>
              <a:r>
                <a:rPr lang="en-US" altLang="zh-CN" sz="3200" b="1" dirty="0">
                  <a:cs typeface="+mn-ea"/>
                  <a:sym typeface="+mn-lt"/>
                </a:rPr>
                <a:t>-3.4.14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74C159F-EB9C-4F39-A11E-F6B19454B168}"/>
                </a:ext>
              </a:extLst>
            </p:cNvPr>
            <p:cNvSpPr/>
            <p:nvPr/>
          </p:nvSpPr>
          <p:spPr>
            <a:xfrm>
              <a:off x="542797" y="2978429"/>
              <a:ext cx="2778590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开源、跨平台计算机视觉和机器学习软件库，提供</a:t>
              </a:r>
              <a:r>
                <a:rPr lang="en-US" altLang="zh-CN" sz="1050" dirty="0">
                  <a:cs typeface="+mn-ea"/>
                  <a:sym typeface="+mn-lt"/>
                </a:rPr>
                <a:t>C++</a:t>
              </a:r>
              <a:r>
                <a:rPr lang="zh-CN" altLang="en-US" sz="1050" dirty="0">
                  <a:cs typeface="+mn-ea"/>
                  <a:sym typeface="+mn-lt"/>
                </a:rPr>
                <a:t>接口，链接</a:t>
              </a:r>
              <a:r>
                <a:rPr lang="en-US" altLang="zh-CN" sz="1050" dirty="0">
                  <a:cs typeface="+mn-ea"/>
                  <a:sym typeface="+mn-lt"/>
                </a:rPr>
                <a:t>TensorFlow</a:t>
              </a:r>
              <a:r>
                <a:rPr lang="zh-CN" altLang="en-US" sz="1050" dirty="0">
                  <a:cs typeface="+mn-ea"/>
                  <a:sym typeface="+mn-lt"/>
                </a:rPr>
                <a:t>和</a:t>
              </a:r>
              <a:r>
                <a:rPr lang="en-US" altLang="zh-CN" sz="1050" dirty="0">
                  <a:cs typeface="+mn-ea"/>
                  <a:sym typeface="+mn-lt"/>
                </a:rPr>
                <a:t>Qt</a:t>
              </a:r>
              <a:r>
                <a:rPr lang="zh-CN" altLang="en-US" sz="1050" dirty="0">
                  <a:cs typeface="+mn-ea"/>
                  <a:sym typeface="+mn-lt"/>
                </a:rPr>
                <a:t>的桥梁（也可通过重新编译</a:t>
              </a:r>
              <a:r>
                <a:rPr lang="en-US" altLang="zh-CN" sz="1050" dirty="0">
                  <a:cs typeface="+mn-ea"/>
                  <a:sym typeface="+mn-lt"/>
                </a:rPr>
                <a:t>TensorFlow</a:t>
              </a:r>
              <a:r>
                <a:rPr lang="zh-CN" altLang="en-US" sz="1050" dirty="0">
                  <a:cs typeface="+mn-ea"/>
                  <a:sym typeface="+mn-lt"/>
                </a:rPr>
                <a:t>实现）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5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949873" y="1418188"/>
            <a:ext cx="8786491" cy="2861540"/>
            <a:chOff x="507226" y="1728288"/>
            <a:chExt cx="3497160" cy="2065756"/>
          </a:xfrm>
        </p:grpSpPr>
        <p:graphicFrame>
          <p:nvGraphicFramePr>
            <p:cNvPr id="53" name="Chart 24"/>
            <p:cNvGraphicFramePr/>
            <p:nvPr>
              <p:extLst>
                <p:ext uri="{D42A27DB-BD31-4B8C-83A1-F6EECF244321}">
                  <p14:modId xmlns:p14="http://schemas.microsoft.com/office/powerpoint/2010/main" val="1818687695"/>
                </p:ext>
              </p:extLst>
            </p:nvPr>
          </p:nvGraphicFramePr>
          <p:xfrm>
            <a:off x="507226" y="1763989"/>
            <a:ext cx="3497160" cy="20300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4" name="Rounded Rectangle 23"/>
            <p:cNvSpPr/>
            <p:nvPr/>
          </p:nvSpPr>
          <p:spPr>
            <a:xfrm>
              <a:off x="650890" y="1728288"/>
              <a:ext cx="3174350" cy="370829"/>
            </a:xfrm>
            <a:prstGeom prst="roundRect">
              <a:avLst>
                <a:gd name="adj" fmla="val 50000"/>
              </a:avLst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cs typeface="+mn-ea"/>
                  <a:sym typeface="+mn-lt"/>
                </a:rPr>
                <a:t>模型比较</a:t>
              </a:r>
              <a:endParaRPr 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1DDB43-6C78-4E37-BA7B-459D23943013}"/>
              </a:ext>
            </a:extLst>
          </p:cNvPr>
          <p:cNvGrpSpPr/>
          <p:nvPr/>
        </p:nvGrpSpPr>
        <p:grpSpPr>
          <a:xfrm>
            <a:off x="6977266" y="4652018"/>
            <a:ext cx="1934629" cy="930615"/>
            <a:chOff x="468937" y="2419540"/>
            <a:chExt cx="1934629" cy="930615"/>
          </a:xfrm>
        </p:grpSpPr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73BF7D2D-2DA3-4507-B50B-B6BB1ACEB56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67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ResNet50</a:t>
              </a:r>
              <a:endParaRPr lang="en-US" sz="2400" b="1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ADEEACD-8A58-44B7-82EF-122F6EB24E2B}"/>
                </a:ext>
              </a:extLst>
            </p:cNvPr>
            <p:cNvSpPr/>
            <p:nvPr/>
          </p:nvSpPr>
          <p:spPr>
            <a:xfrm>
              <a:off x="470268" y="2823664"/>
              <a:ext cx="1933298" cy="526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25M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zh-CN" altLang="en-US" sz="1000" b="0" i="0" dirty="0">
                  <a:solidFill>
                    <a:srgbClr val="212529"/>
                  </a:solidFill>
                  <a:effectLst/>
                  <a:latin typeface="Open Sans"/>
                </a:rPr>
                <a:t> </a:t>
              </a:r>
              <a:r>
                <a:rPr lang="en-US" altLang="zh-CN" sz="1000" b="0" i="0" dirty="0">
                  <a:solidFill>
                    <a:srgbClr val="212529"/>
                  </a:solidFill>
                  <a:effectLst/>
                  <a:latin typeface="Open Sans"/>
                </a:rPr>
                <a:t>74.9%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546493-756A-4AB3-BA84-410961D4694A}"/>
              </a:ext>
            </a:extLst>
          </p:cNvPr>
          <p:cNvGrpSpPr/>
          <p:nvPr/>
        </p:nvGrpSpPr>
        <p:grpSpPr>
          <a:xfrm>
            <a:off x="4544762" y="4652018"/>
            <a:ext cx="2274982" cy="930935"/>
            <a:chOff x="468937" y="2419540"/>
            <a:chExt cx="2274982" cy="93093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542EE909-46FC-4346-9A0B-0BD15DB221C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74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DenseNet169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29956FC-C3BD-4966-B0A4-1173C8EF5B1D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14M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76.2%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47A4E1-BE91-4CC6-829F-BBBC466B09E5}"/>
              </a:ext>
            </a:extLst>
          </p:cNvPr>
          <p:cNvGrpSpPr/>
          <p:nvPr/>
        </p:nvGrpSpPr>
        <p:grpSpPr>
          <a:xfrm>
            <a:off x="8801735" y="4669952"/>
            <a:ext cx="1934629" cy="930935"/>
            <a:chOff x="468937" y="2419540"/>
            <a:chExt cx="1934629" cy="930935"/>
          </a:xfrm>
        </p:grpSpPr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7C311F83-C303-4A89-938F-54B68311DFD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47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VGG16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523A9C7-B9EF-422E-A6FA-7E759880DA6A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zh-CN" altLang="en-US" sz="1000" b="0" i="0" dirty="0">
                  <a:solidFill>
                    <a:srgbClr val="212529"/>
                  </a:solidFill>
                  <a:effectLst/>
                  <a:latin typeface="Open Sans"/>
                </a:rPr>
                <a:t> </a:t>
              </a:r>
              <a:r>
                <a:rPr lang="en-US" altLang="zh-CN" sz="1000" b="0" i="0" dirty="0">
                  <a:solidFill>
                    <a:srgbClr val="212529"/>
                  </a:solidFill>
                  <a:effectLst/>
                  <a:latin typeface="Open Sans"/>
                </a:rPr>
                <a:t>138M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71.2%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模型选择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A3053BA-4BAE-4C79-8650-26DE222A509A}"/>
              </a:ext>
            </a:extLst>
          </p:cNvPr>
          <p:cNvGrpSpPr/>
          <p:nvPr/>
        </p:nvGrpSpPr>
        <p:grpSpPr>
          <a:xfrm>
            <a:off x="2112258" y="4652018"/>
            <a:ext cx="2274982" cy="930935"/>
            <a:chOff x="468937" y="2419540"/>
            <a:chExt cx="2274982" cy="930935"/>
          </a:xfrm>
        </p:grpSpPr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7C1F2003-0383-44B9-ADFD-BD1720249F4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74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DenseNet121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EB0ECF3-857E-4FDA-8445-85300ED43C33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8M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75.1%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6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03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6000" b="1" dirty="0">
                <a:latin typeface="+mn-lt"/>
                <a:ea typeface="+mn-ea"/>
                <a:cs typeface="+mn-ea"/>
                <a:sym typeface="+mn-lt"/>
              </a:rPr>
              <a:t>移动端方案</a:t>
            </a:r>
          </a:p>
        </p:txBody>
      </p:sp>
    </p:spTree>
    <p:extLst>
      <p:ext uri="{BB962C8B-B14F-4D97-AF65-F5344CB8AC3E}">
        <p14:creationId xmlns:p14="http://schemas.microsoft.com/office/powerpoint/2010/main" val="1990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247511" y="1566336"/>
            <a:ext cx="2152126" cy="2152127"/>
            <a:chOff x="4247511" y="1566336"/>
            <a:chExt cx="2152126" cy="2152127"/>
          </a:xfrm>
        </p:grpSpPr>
        <p:sp>
          <p:nvSpPr>
            <p:cNvPr id="5" name="Freeform 490"/>
            <p:cNvSpPr>
              <a:spLocks noEditPoints="1"/>
            </p:cNvSpPr>
            <p:nvPr/>
          </p:nvSpPr>
          <p:spPr bwMode="auto">
            <a:xfrm>
              <a:off x="4247511" y="1566336"/>
              <a:ext cx="2152126" cy="2152127"/>
            </a:xfrm>
            <a:custGeom>
              <a:avLst/>
              <a:gdLst>
                <a:gd name="T0" fmla="*/ 1225 w 1229"/>
                <a:gd name="T1" fmla="*/ 665 h 1229"/>
                <a:gd name="T2" fmla="*/ 1201 w 1229"/>
                <a:gd name="T3" fmla="*/ 629 h 1229"/>
                <a:gd name="T4" fmla="*/ 1101 w 1229"/>
                <a:gd name="T5" fmla="*/ 598 h 1229"/>
                <a:gd name="T6" fmla="*/ 1039 w 1229"/>
                <a:gd name="T7" fmla="*/ 535 h 1229"/>
                <a:gd name="T8" fmla="*/ 1046 w 1229"/>
                <a:gd name="T9" fmla="*/ 447 h 1229"/>
                <a:gd name="T10" fmla="*/ 1146 w 1229"/>
                <a:gd name="T11" fmla="*/ 354 h 1229"/>
                <a:gd name="T12" fmla="*/ 1152 w 1229"/>
                <a:gd name="T13" fmla="*/ 314 h 1229"/>
                <a:gd name="T14" fmla="*/ 1082 w 1229"/>
                <a:gd name="T15" fmla="*/ 216 h 1229"/>
                <a:gd name="T16" fmla="*/ 1031 w 1229"/>
                <a:gd name="T17" fmla="*/ 209 h 1229"/>
                <a:gd name="T18" fmla="*/ 920 w 1229"/>
                <a:gd name="T19" fmla="*/ 266 h 1229"/>
                <a:gd name="T20" fmla="*/ 848 w 1229"/>
                <a:gd name="T21" fmla="*/ 253 h 1229"/>
                <a:gd name="T22" fmla="*/ 802 w 1229"/>
                <a:gd name="T23" fmla="*/ 206 h 1229"/>
                <a:gd name="T24" fmla="*/ 806 w 1229"/>
                <a:gd name="T25" fmla="*/ 53 h 1229"/>
                <a:gd name="T26" fmla="*/ 782 w 1229"/>
                <a:gd name="T27" fmla="*/ 24 h 1229"/>
                <a:gd name="T28" fmla="*/ 663 w 1229"/>
                <a:gd name="T29" fmla="*/ 4 h 1229"/>
                <a:gd name="T30" fmla="*/ 628 w 1229"/>
                <a:gd name="T31" fmla="*/ 29 h 1229"/>
                <a:gd name="T32" fmla="*/ 586 w 1229"/>
                <a:gd name="T33" fmla="*/ 164 h 1229"/>
                <a:gd name="T34" fmla="*/ 535 w 1229"/>
                <a:gd name="T35" fmla="*/ 192 h 1229"/>
                <a:gd name="T36" fmla="*/ 457 w 1229"/>
                <a:gd name="T37" fmla="*/ 192 h 1229"/>
                <a:gd name="T38" fmla="*/ 363 w 1229"/>
                <a:gd name="T39" fmla="*/ 90 h 1229"/>
                <a:gd name="T40" fmla="*/ 325 w 1229"/>
                <a:gd name="T41" fmla="*/ 79 h 1229"/>
                <a:gd name="T42" fmla="*/ 218 w 1229"/>
                <a:gd name="T43" fmla="*/ 152 h 1229"/>
                <a:gd name="T44" fmla="*/ 210 w 1229"/>
                <a:gd name="T45" fmla="*/ 202 h 1229"/>
                <a:gd name="T46" fmla="*/ 264 w 1229"/>
                <a:gd name="T47" fmla="*/ 309 h 1229"/>
                <a:gd name="T48" fmla="*/ 253 w 1229"/>
                <a:gd name="T49" fmla="*/ 389 h 1229"/>
                <a:gd name="T50" fmla="*/ 195 w 1229"/>
                <a:gd name="T51" fmla="*/ 431 h 1229"/>
                <a:gd name="T52" fmla="*/ 73 w 1229"/>
                <a:gd name="T53" fmla="*/ 421 h 1229"/>
                <a:gd name="T54" fmla="*/ 25 w 1229"/>
                <a:gd name="T55" fmla="*/ 459 h 1229"/>
                <a:gd name="T56" fmla="*/ 6 w 1229"/>
                <a:gd name="T57" fmla="*/ 563 h 1229"/>
                <a:gd name="T58" fmla="*/ 36 w 1229"/>
                <a:gd name="T59" fmla="*/ 607 h 1229"/>
                <a:gd name="T60" fmla="*/ 148 w 1229"/>
                <a:gd name="T61" fmla="*/ 644 h 1229"/>
                <a:gd name="T62" fmla="*/ 195 w 1229"/>
                <a:gd name="T63" fmla="*/ 714 h 1229"/>
                <a:gd name="T64" fmla="*/ 183 w 1229"/>
                <a:gd name="T65" fmla="*/ 783 h 1229"/>
                <a:gd name="T66" fmla="*/ 97 w 1229"/>
                <a:gd name="T67" fmla="*/ 865 h 1229"/>
                <a:gd name="T68" fmla="*/ 87 w 1229"/>
                <a:gd name="T69" fmla="*/ 920 h 1229"/>
                <a:gd name="T70" fmla="*/ 149 w 1229"/>
                <a:gd name="T71" fmla="*/ 1008 h 1229"/>
                <a:gd name="T72" fmla="*/ 201 w 1229"/>
                <a:gd name="T73" fmla="*/ 1021 h 1229"/>
                <a:gd name="T74" fmla="*/ 315 w 1229"/>
                <a:gd name="T75" fmla="*/ 963 h 1229"/>
                <a:gd name="T76" fmla="*/ 400 w 1229"/>
                <a:gd name="T77" fmla="*/ 987 h 1229"/>
                <a:gd name="T78" fmla="*/ 430 w 1229"/>
                <a:gd name="T79" fmla="*/ 1046 h 1229"/>
                <a:gd name="T80" fmla="*/ 425 w 1229"/>
                <a:gd name="T81" fmla="*/ 1163 h 1229"/>
                <a:gd name="T82" fmla="*/ 455 w 1229"/>
                <a:gd name="T83" fmla="*/ 1202 h 1229"/>
                <a:gd name="T84" fmla="*/ 566 w 1229"/>
                <a:gd name="T85" fmla="*/ 1221 h 1229"/>
                <a:gd name="T86" fmla="*/ 610 w 1229"/>
                <a:gd name="T87" fmla="*/ 1199 h 1229"/>
                <a:gd name="T88" fmla="*/ 649 w 1229"/>
                <a:gd name="T89" fmla="*/ 1075 h 1229"/>
                <a:gd name="T90" fmla="*/ 716 w 1229"/>
                <a:gd name="T91" fmla="*/ 1034 h 1229"/>
                <a:gd name="T92" fmla="*/ 794 w 1229"/>
                <a:gd name="T93" fmla="*/ 1054 h 1229"/>
                <a:gd name="T94" fmla="*/ 866 w 1229"/>
                <a:gd name="T95" fmla="*/ 1133 h 1229"/>
                <a:gd name="T96" fmla="*/ 911 w 1229"/>
                <a:gd name="T97" fmla="*/ 1147 h 1229"/>
                <a:gd name="T98" fmla="*/ 1015 w 1229"/>
                <a:gd name="T99" fmla="*/ 1076 h 1229"/>
                <a:gd name="T100" fmla="*/ 1024 w 1229"/>
                <a:gd name="T101" fmla="*/ 1032 h 1229"/>
                <a:gd name="T102" fmla="*/ 961 w 1229"/>
                <a:gd name="T103" fmla="*/ 895 h 1229"/>
                <a:gd name="T104" fmla="*/ 989 w 1229"/>
                <a:gd name="T105" fmla="*/ 831 h 1229"/>
                <a:gd name="T106" fmla="*/ 1045 w 1229"/>
                <a:gd name="T107" fmla="*/ 798 h 1229"/>
                <a:gd name="T108" fmla="*/ 1154 w 1229"/>
                <a:gd name="T109" fmla="*/ 801 h 1229"/>
                <a:gd name="T110" fmla="*/ 1197 w 1229"/>
                <a:gd name="T111" fmla="*/ 785 h 1229"/>
                <a:gd name="T112" fmla="*/ 1225 w 1229"/>
                <a:gd name="T113" fmla="*/ 665 h 1229"/>
                <a:gd name="T114" fmla="*/ 596 w 1229"/>
                <a:gd name="T115" fmla="*/ 729 h 1229"/>
                <a:gd name="T116" fmla="*/ 499 w 1229"/>
                <a:gd name="T117" fmla="*/ 592 h 1229"/>
                <a:gd name="T118" fmla="*/ 636 w 1229"/>
                <a:gd name="T119" fmla="*/ 495 h 1229"/>
                <a:gd name="T120" fmla="*/ 733 w 1229"/>
                <a:gd name="T121" fmla="*/ 632 h 1229"/>
                <a:gd name="T122" fmla="*/ 596 w 1229"/>
                <a:gd name="T123" fmla="*/ 7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9" h="1229">
                  <a:moveTo>
                    <a:pt x="1225" y="665"/>
                  </a:moveTo>
                  <a:cubicBezTo>
                    <a:pt x="1229" y="635"/>
                    <a:pt x="1201" y="629"/>
                    <a:pt x="1201" y="629"/>
                  </a:cubicBezTo>
                  <a:cubicBezTo>
                    <a:pt x="1201" y="629"/>
                    <a:pt x="1154" y="612"/>
                    <a:pt x="1101" y="598"/>
                  </a:cubicBezTo>
                  <a:cubicBezTo>
                    <a:pt x="1048" y="583"/>
                    <a:pt x="1039" y="535"/>
                    <a:pt x="1039" y="535"/>
                  </a:cubicBezTo>
                  <a:cubicBezTo>
                    <a:pt x="1013" y="473"/>
                    <a:pt x="1046" y="447"/>
                    <a:pt x="1046" y="447"/>
                  </a:cubicBezTo>
                  <a:cubicBezTo>
                    <a:pt x="1146" y="354"/>
                    <a:pt x="1146" y="354"/>
                    <a:pt x="1146" y="354"/>
                  </a:cubicBezTo>
                  <a:cubicBezTo>
                    <a:pt x="1166" y="334"/>
                    <a:pt x="1152" y="314"/>
                    <a:pt x="1152" y="314"/>
                  </a:cubicBezTo>
                  <a:cubicBezTo>
                    <a:pt x="1082" y="216"/>
                    <a:pt x="1082" y="216"/>
                    <a:pt x="1082" y="216"/>
                  </a:cubicBezTo>
                  <a:cubicBezTo>
                    <a:pt x="1062" y="189"/>
                    <a:pt x="1031" y="209"/>
                    <a:pt x="1031" y="209"/>
                  </a:cubicBezTo>
                  <a:cubicBezTo>
                    <a:pt x="920" y="266"/>
                    <a:pt x="920" y="266"/>
                    <a:pt x="920" y="266"/>
                  </a:cubicBezTo>
                  <a:cubicBezTo>
                    <a:pt x="899" y="275"/>
                    <a:pt x="848" y="253"/>
                    <a:pt x="848" y="253"/>
                  </a:cubicBezTo>
                  <a:cubicBezTo>
                    <a:pt x="818" y="239"/>
                    <a:pt x="802" y="206"/>
                    <a:pt x="802" y="206"/>
                  </a:cubicBezTo>
                  <a:cubicBezTo>
                    <a:pt x="806" y="53"/>
                    <a:pt x="806" y="53"/>
                    <a:pt x="806" y="53"/>
                  </a:cubicBezTo>
                  <a:cubicBezTo>
                    <a:pt x="807" y="32"/>
                    <a:pt x="782" y="24"/>
                    <a:pt x="782" y="24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35" y="0"/>
                    <a:pt x="628" y="29"/>
                    <a:pt x="628" y="29"/>
                  </a:cubicBezTo>
                  <a:cubicBezTo>
                    <a:pt x="626" y="35"/>
                    <a:pt x="586" y="164"/>
                    <a:pt x="586" y="164"/>
                  </a:cubicBezTo>
                  <a:cubicBezTo>
                    <a:pt x="578" y="177"/>
                    <a:pt x="535" y="192"/>
                    <a:pt x="535" y="192"/>
                  </a:cubicBezTo>
                  <a:cubicBezTo>
                    <a:pt x="494" y="211"/>
                    <a:pt x="457" y="192"/>
                    <a:pt x="457" y="192"/>
                  </a:cubicBezTo>
                  <a:cubicBezTo>
                    <a:pt x="363" y="90"/>
                    <a:pt x="363" y="90"/>
                    <a:pt x="363" y="90"/>
                  </a:cubicBezTo>
                  <a:cubicBezTo>
                    <a:pt x="350" y="72"/>
                    <a:pt x="325" y="79"/>
                    <a:pt x="325" y="79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196" y="170"/>
                    <a:pt x="210" y="202"/>
                    <a:pt x="210" y="202"/>
                  </a:cubicBezTo>
                  <a:cubicBezTo>
                    <a:pt x="264" y="309"/>
                    <a:pt x="264" y="309"/>
                    <a:pt x="264" y="309"/>
                  </a:cubicBezTo>
                  <a:cubicBezTo>
                    <a:pt x="284" y="340"/>
                    <a:pt x="253" y="389"/>
                    <a:pt x="253" y="389"/>
                  </a:cubicBezTo>
                  <a:cubicBezTo>
                    <a:pt x="235" y="421"/>
                    <a:pt x="195" y="431"/>
                    <a:pt x="195" y="431"/>
                  </a:cubicBezTo>
                  <a:cubicBezTo>
                    <a:pt x="73" y="421"/>
                    <a:pt x="73" y="421"/>
                    <a:pt x="73" y="421"/>
                  </a:cubicBezTo>
                  <a:cubicBezTo>
                    <a:pt x="30" y="419"/>
                    <a:pt x="25" y="459"/>
                    <a:pt x="25" y="459"/>
                  </a:cubicBezTo>
                  <a:cubicBezTo>
                    <a:pt x="6" y="563"/>
                    <a:pt x="6" y="563"/>
                    <a:pt x="6" y="563"/>
                  </a:cubicBezTo>
                  <a:cubicBezTo>
                    <a:pt x="0" y="600"/>
                    <a:pt x="36" y="607"/>
                    <a:pt x="36" y="607"/>
                  </a:cubicBezTo>
                  <a:cubicBezTo>
                    <a:pt x="148" y="644"/>
                    <a:pt x="148" y="644"/>
                    <a:pt x="148" y="644"/>
                  </a:cubicBezTo>
                  <a:cubicBezTo>
                    <a:pt x="189" y="655"/>
                    <a:pt x="195" y="714"/>
                    <a:pt x="195" y="714"/>
                  </a:cubicBezTo>
                  <a:cubicBezTo>
                    <a:pt x="208" y="764"/>
                    <a:pt x="183" y="783"/>
                    <a:pt x="183" y="783"/>
                  </a:cubicBezTo>
                  <a:cubicBezTo>
                    <a:pt x="97" y="865"/>
                    <a:pt x="97" y="865"/>
                    <a:pt x="97" y="865"/>
                  </a:cubicBezTo>
                  <a:cubicBezTo>
                    <a:pt x="67" y="888"/>
                    <a:pt x="87" y="920"/>
                    <a:pt x="87" y="920"/>
                  </a:cubicBezTo>
                  <a:cubicBezTo>
                    <a:pt x="149" y="1008"/>
                    <a:pt x="149" y="1008"/>
                    <a:pt x="149" y="1008"/>
                  </a:cubicBezTo>
                  <a:cubicBezTo>
                    <a:pt x="179" y="1038"/>
                    <a:pt x="201" y="1021"/>
                    <a:pt x="201" y="1021"/>
                  </a:cubicBezTo>
                  <a:cubicBezTo>
                    <a:pt x="315" y="963"/>
                    <a:pt x="315" y="963"/>
                    <a:pt x="315" y="963"/>
                  </a:cubicBezTo>
                  <a:cubicBezTo>
                    <a:pt x="356" y="943"/>
                    <a:pt x="400" y="987"/>
                    <a:pt x="400" y="987"/>
                  </a:cubicBezTo>
                  <a:cubicBezTo>
                    <a:pt x="437" y="1013"/>
                    <a:pt x="430" y="1046"/>
                    <a:pt x="430" y="1046"/>
                  </a:cubicBezTo>
                  <a:cubicBezTo>
                    <a:pt x="425" y="1163"/>
                    <a:pt x="425" y="1163"/>
                    <a:pt x="425" y="1163"/>
                  </a:cubicBezTo>
                  <a:cubicBezTo>
                    <a:pt x="422" y="1190"/>
                    <a:pt x="455" y="1202"/>
                    <a:pt x="455" y="1202"/>
                  </a:cubicBezTo>
                  <a:cubicBezTo>
                    <a:pt x="566" y="1221"/>
                    <a:pt x="566" y="1221"/>
                    <a:pt x="566" y="1221"/>
                  </a:cubicBezTo>
                  <a:cubicBezTo>
                    <a:pt x="605" y="1229"/>
                    <a:pt x="610" y="1199"/>
                    <a:pt x="610" y="1199"/>
                  </a:cubicBezTo>
                  <a:cubicBezTo>
                    <a:pt x="649" y="1075"/>
                    <a:pt x="649" y="1075"/>
                    <a:pt x="649" y="1075"/>
                  </a:cubicBezTo>
                  <a:cubicBezTo>
                    <a:pt x="661" y="1042"/>
                    <a:pt x="716" y="1034"/>
                    <a:pt x="716" y="1034"/>
                  </a:cubicBezTo>
                  <a:cubicBezTo>
                    <a:pt x="769" y="1019"/>
                    <a:pt x="794" y="1054"/>
                    <a:pt x="794" y="1054"/>
                  </a:cubicBezTo>
                  <a:cubicBezTo>
                    <a:pt x="866" y="1133"/>
                    <a:pt x="866" y="1133"/>
                    <a:pt x="866" y="1133"/>
                  </a:cubicBezTo>
                  <a:cubicBezTo>
                    <a:pt x="880" y="1157"/>
                    <a:pt x="911" y="1147"/>
                    <a:pt x="911" y="1147"/>
                  </a:cubicBezTo>
                  <a:cubicBezTo>
                    <a:pt x="1015" y="1076"/>
                    <a:pt x="1015" y="1076"/>
                    <a:pt x="1015" y="1076"/>
                  </a:cubicBezTo>
                  <a:cubicBezTo>
                    <a:pt x="1039" y="1054"/>
                    <a:pt x="1024" y="1032"/>
                    <a:pt x="1024" y="1032"/>
                  </a:cubicBezTo>
                  <a:cubicBezTo>
                    <a:pt x="961" y="895"/>
                    <a:pt x="961" y="895"/>
                    <a:pt x="961" y="895"/>
                  </a:cubicBezTo>
                  <a:cubicBezTo>
                    <a:pt x="952" y="871"/>
                    <a:pt x="989" y="831"/>
                    <a:pt x="989" y="831"/>
                  </a:cubicBezTo>
                  <a:cubicBezTo>
                    <a:pt x="1014" y="796"/>
                    <a:pt x="1045" y="798"/>
                    <a:pt x="1045" y="798"/>
                  </a:cubicBezTo>
                  <a:cubicBezTo>
                    <a:pt x="1154" y="801"/>
                    <a:pt x="1154" y="801"/>
                    <a:pt x="1154" y="801"/>
                  </a:cubicBezTo>
                  <a:cubicBezTo>
                    <a:pt x="1194" y="807"/>
                    <a:pt x="1197" y="785"/>
                    <a:pt x="1197" y="785"/>
                  </a:cubicBezTo>
                  <a:cubicBezTo>
                    <a:pt x="1197" y="785"/>
                    <a:pt x="1220" y="696"/>
                    <a:pt x="1225" y="665"/>
                  </a:cubicBezTo>
                  <a:close/>
                  <a:moveTo>
                    <a:pt x="596" y="729"/>
                  </a:moveTo>
                  <a:cubicBezTo>
                    <a:pt x="531" y="718"/>
                    <a:pt x="488" y="657"/>
                    <a:pt x="499" y="592"/>
                  </a:cubicBezTo>
                  <a:cubicBezTo>
                    <a:pt x="510" y="528"/>
                    <a:pt x="571" y="484"/>
                    <a:pt x="636" y="495"/>
                  </a:cubicBezTo>
                  <a:cubicBezTo>
                    <a:pt x="701" y="507"/>
                    <a:pt x="744" y="568"/>
                    <a:pt x="733" y="632"/>
                  </a:cubicBezTo>
                  <a:cubicBezTo>
                    <a:pt x="722" y="697"/>
                    <a:pt x="660" y="740"/>
                    <a:pt x="596" y="7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7" name="Freeform 492"/>
            <p:cNvSpPr>
              <a:spLocks noEditPoints="1"/>
            </p:cNvSpPr>
            <p:nvPr/>
          </p:nvSpPr>
          <p:spPr bwMode="auto">
            <a:xfrm>
              <a:off x="4893297" y="2041048"/>
              <a:ext cx="288826" cy="294010"/>
            </a:xfrm>
            <a:custGeom>
              <a:avLst/>
              <a:gdLst>
                <a:gd name="T0" fmla="*/ 128 w 165"/>
                <a:gd name="T1" fmla="*/ 26 h 168"/>
                <a:gd name="T2" fmla="*/ 25 w 165"/>
                <a:gd name="T3" fmla="*/ 37 h 168"/>
                <a:gd name="T4" fmla="*/ 36 w 165"/>
                <a:gd name="T5" fmla="*/ 142 h 168"/>
                <a:gd name="T6" fmla="*/ 140 w 165"/>
                <a:gd name="T7" fmla="*/ 130 h 168"/>
                <a:gd name="T8" fmla="*/ 128 w 165"/>
                <a:gd name="T9" fmla="*/ 26 h 168"/>
                <a:gd name="T10" fmla="*/ 50 w 165"/>
                <a:gd name="T11" fmla="*/ 124 h 168"/>
                <a:gd name="T12" fmla="*/ 42 w 165"/>
                <a:gd name="T13" fmla="*/ 51 h 168"/>
                <a:gd name="T14" fmla="*/ 114 w 165"/>
                <a:gd name="T15" fmla="*/ 43 h 168"/>
                <a:gd name="T16" fmla="*/ 122 w 165"/>
                <a:gd name="T17" fmla="*/ 116 h 168"/>
                <a:gd name="T18" fmla="*/ 50 w 165"/>
                <a:gd name="T19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68">
                  <a:moveTo>
                    <a:pt x="128" y="26"/>
                  </a:moveTo>
                  <a:cubicBezTo>
                    <a:pt x="97" y="0"/>
                    <a:pt x="50" y="5"/>
                    <a:pt x="25" y="37"/>
                  </a:cubicBezTo>
                  <a:cubicBezTo>
                    <a:pt x="0" y="69"/>
                    <a:pt x="5" y="116"/>
                    <a:pt x="36" y="142"/>
                  </a:cubicBezTo>
                  <a:cubicBezTo>
                    <a:pt x="68" y="168"/>
                    <a:pt x="114" y="163"/>
                    <a:pt x="140" y="130"/>
                  </a:cubicBezTo>
                  <a:cubicBezTo>
                    <a:pt x="165" y="98"/>
                    <a:pt x="160" y="51"/>
                    <a:pt x="128" y="26"/>
                  </a:cubicBezTo>
                  <a:close/>
                  <a:moveTo>
                    <a:pt x="50" y="124"/>
                  </a:moveTo>
                  <a:cubicBezTo>
                    <a:pt x="28" y="107"/>
                    <a:pt x="25" y="74"/>
                    <a:pt x="42" y="51"/>
                  </a:cubicBezTo>
                  <a:cubicBezTo>
                    <a:pt x="60" y="29"/>
                    <a:pt x="92" y="25"/>
                    <a:pt x="114" y="43"/>
                  </a:cubicBezTo>
                  <a:cubicBezTo>
                    <a:pt x="136" y="61"/>
                    <a:pt x="140" y="94"/>
                    <a:pt x="122" y="116"/>
                  </a:cubicBezTo>
                  <a:cubicBezTo>
                    <a:pt x="105" y="139"/>
                    <a:pt x="72" y="142"/>
                    <a:pt x="5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8" name="Freeform 493"/>
            <p:cNvSpPr/>
            <p:nvPr/>
          </p:nvSpPr>
          <p:spPr bwMode="auto">
            <a:xfrm>
              <a:off x="4888113" y="2272109"/>
              <a:ext cx="91091" cy="108865"/>
            </a:xfrm>
            <a:custGeom>
              <a:avLst/>
              <a:gdLst>
                <a:gd name="T0" fmla="*/ 20 w 52"/>
                <a:gd name="T1" fmla="*/ 56 h 62"/>
                <a:gd name="T2" fmla="*/ 5 w 52"/>
                <a:gd name="T3" fmla="*/ 58 h 62"/>
                <a:gd name="T4" fmla="*/ 5 w 52"/>
                <a:gd name="T5" fmla="*/ 58 h 62"/>
                <a:gd name="T6" fmla="*/ 3 w 52"/>
                <a:gd name="T7" fmla="*/ 43 h 62"/>
                <a:gd name="T8" fmla="*/ 31 w 52"/>
                <a:gd name="T9" fmla="*/ 6 h 62"/>
                <a:gd name="T10" fmla="*/ 46 w 52"/>
                <a:gd name="T11" fmla="*/ 4 h 62"/>
                <a:gd name="T12" fmla="*/ 46 w 52"/>
                <a:gd name="T13" fmla="*/ 4 h 62"/>
                <a:gd name="T14" fmla="*/ 48 w 52"/>
                <a:gd name="T15" fmla="*/ 20 h 62"/>
                <a:gd name="T16" fmla="*/ 20 w 52"/>
                <a:gd name="T1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2">
                  <a:moveTo>
                    <a:pt x="20" y="56"/>
                  </a:moveTo>
                  <a:cubicBezTo>
                    <a:pt x="17" y="61"/>
                    <a:pt x="10" y="62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4"/>
                    <a:pt x="0" y="47"/>
                    <a:pt x="3" y="4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5" y="1"/>
                    <a:pt x="42" y="0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1" y="8"/>
                    <a:pt x="52" y="15"/>
                    <a:pt x="48" y="20"/>
                  </a:cubicBezTo>
                  <a:lnTo>
                    <a:pt x="2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9" name="Freeform 494"/>
            <p:cNvSpPr/>
            <p:nvPr/>
          </p:nvSpPr>
          <p:spPr bwMode="auto">
            <a:xfrm>
              <a:off x="4975501" y="2106219"/>
              <a:ext cx="70355" cy="47397"/>
            </a:xfrm>
            <a:custGeom>
              <a:avLst/>
              <a:gdLst>
                <a:gd name="T0" fmla="*/ 8 w 40"/>
                <a:gd name="T1" fmla="*/ 26 h 27"/>
                <a:gd name="T2" fmla="*/ 9 w 40"/>
                <a:gd name="T3" fmla="*/ 25 h 27"/>
                <a:gd name="T4" fmla="*/ 34 w 40"/>
                <a:gd name="T5" fmla="*/ 10 h 27"/>
                <a:gd name="T6" fmla="*/ 32 w 40"/>
                <a:gd name="T7" fmla="*/ 1 h 27"/>
                <a:gd name="T8" fmla="*/ 32 w 40"/>
                <a:gd name="T9" fmla="*/ 0 h 27"/>
                <a:gd name="T10" fmla="*/ 2 w 40"/>
                <a:gd name="T11" fmla="*/ 19 h 27"/>
                <a:gd name="T12" fmla="*/ 1 w 40"/>
                <a:gd name="T13" fmla="*/ 19 h 27"/>
                <a:gd name="T14" fmla="*/ 8 w 40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7">
                  <a:moveTo>
                    <a:pt x="8" y="26"/>
                  </a:moveTo>
                  <a:cubicBezTo>
                    <a:pt x="9" y="26"/>
                    <a:pt x="9" y="25"/>
                    <a:pt x="9" y="25"/>
                  </a:cubicBezTo>
                  <a:cubicBezTo>
                    <a:pt x="16" y="17"/>
                    <a:pt x="25" y="12"/>
                    <a:pt x="34" y="10"/>
                  </a:cubicBezTo>
                  <a:cubicBezTo>
                    <a:pt x="40" y="4"/>
                    <a:pt x="32" y="1"/>
                    <a:pt x="32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21" y="3"/>
                    <a:pt x="10" y="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0" y="27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3" name="Freeform 522"/>
            <p:cNvSpPr/>
            <p:nvPr/>
          </p:nvSpPr>
          <p:spPr bwMode="auto">
            <a:xfrm>
              <a:off x="5487242" y="2869758"/>
              <a:ext cx="251797" cy="174777"/>
            </a:xfrm>
            <a:custGeom>
              <a:avLst/>
              <a:gdLst>
                <a:gd name="T0" fmla="*/ 296 w 340"/>
                <a:gd name="T1" fmla="*/ 96 h 236"/>
                <a:gd name="T2" fmla="*/ 319 w 340"/>
                <a:gd name="T3" fmla="*/ 52 h 236"/>
                <a:gd name="T4" fmla="*/ 340 w 340"/>
                <a:gd name="T5" fmla="*/ 4 h 236"/>
                <a:gd name="T6" fmla="*/ 286 w 340"/>
                <a:gd name="T7" fmla="*/ 2 h 236"/>
                <a:gd name="T8" fmla="*/ 232 w 340"/>
                <a:gd name="T9" fmla="*/ 0 h 236"/>
                <a:gd name="T10" fmla="*/ 253 w 340"/>
                <a:gd name="T11" fmla="*/ 26 h 236"/>
                <a:gd name="T12" fmla="*/ 2 w 340"/>
                <a:gd name="T13" fmla="*/ 175 h 236"/>
                <a:gd name="T14" fmla="*/ 0 w 340"/>
                <a:gd name="T15" fmla="*/ 236 h 236"/>
                <a:gd name="T16" fmla="*/ 272 w 340"/>
                <a:gd name="T17" fmla="*/ 66 h 236"/>
                <a:gd name="T18" fmla="*/ 296 w 340"/>
                <a:gd name="T19" fmla="*/ 9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36">
                  <a:moveTo>
                    <a:pt x="296" y="96"/>
                  </a:moveTo>
                  <a:lnTo>
                    <a:pt x="319" y="52"/>
                  </a:lnTo>
                  <a:lnTo>
                    <a:pt x="340" y="4"/>
                  </a:lnTo>
                  <a:lnTo>
                    <a:pt x="286" y="2"/>
                  </a:lnTo>
                  <a:lnTo>
                    <a:pt x="232" y="0"/>
                  </a:lnTo>
                  <a:lnTo>
                    <a:pt x="253" y="26"/>
                  </a:lnTo>
                  <a:lnTo>
                    <a:pt x="2" y="175"/>
                  </a:lnTo>
                  <a:lnTo>
                    <a:pt x="0" y="236"/>
                  </a:lnTo>
                  <a:lnTo>
                    <a:pt x="272" y="66"/>
                  </a:lnTo>
                  <a:lnTo>
                    <a:pt x="29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4" name="Freeform 523"/>
            <p:cNvSpPr/>
            <p:nvPr/>
          </p:nvSpPr>
          <p:spPr bwMode="auto">
            <a:xfrm>
              <a:off x="5669425" y="2953443"/>
              <a:ext cx="68133" cy="239948"/>
            </a:xfrm>
            <a:custGeom>
              <a:avLst/>
              <a:gdLst>
                <a:gd name="T0" fmla="*/ 39 w 39"/>
                <a:gd name="T1" fmla="*/ 125 h 137"/>
                <a:gd name="T2" fmla="*/ 26 w 39"/>
                <a:gd name="T3" fmla="*/ 137 h 137"/>
                <a:gd name="T4" fmla="*/ 13 w 39"/>
                <a:gd name="T5" fmla="*/ 137 h 137"/>
                <a:gd name="T6" fmla="*/ 0 w 39"/>
                <a:gd name="T7" fmla="*/ 125 h 137"/>
                <a:gd name="T8" fmla="*/ 0 w 39"/>
                <a:gd name="T9" fmla="*/ 13 h 137"/>
                <a:gd name="T10" fmla="*/ 13 w 39"/>
                <a:gd name="T11" fmla="*/ 0 h 137"/>
                <a:gd name="T12" fmla="*/ 26 w 39"/>
                <a:gd name="T13" fmla="*/ 0 h 137"/>
                <a:gd name="T14" fmla="*/ 39 w 39"/>
                <a:gd name="T15" fmla="*/ 13 h 137"/>
                <a:gd name="T16" fmla="*/ 39 w 39"/>
                <a:gd name="T17" fmla="*/ 1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37">
                  <a:moveTo>
                    <a:pt x="39" y="125"/>
                  </a:moveTo>
                  <a:cubicBezTo>
                    <a:pt x="39" y="132"/>
                    <a:pt x="33" y="137"/>
                    <a:pt x="26" y="137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6" y="137"/>
                    <a:pt x="0" y="132"/>
                    <a:pt x="0" y="1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lnTo>
                    <a:pt x="39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5" name="Freeform 524"/>
            <p:cNvSpPr/>
            <p:nvPr/>
          </p:nvSpPr>
          <p:spPr bwMode="auto">
            <a:xfrm>
              <a:off x="5579815" y="3004543"/>
              <a:ext cx="66652" cy="188848"/>
            </a:xfrm>
            <a:custGeom>
              <a:avLst/>
              <a:gdLst>
                <a:gd name="T0" fmla="*/ 38 w 38"/>
                <a:gd name="T1" fmla="*/ 96 h 108"/>
                <a:gd name="T2" fmla="*/ 26 w 38"/>
                <a:gd name="T3" fmla="*/ 108 h 108"/>
                <a:gd name="T4" fmla="*/ 13 w 38"/>
                <a:gd name="T5" fmla="*/ 108 h 108"/>
                <a:gd name="T6" fmla="*/ 0 w 38"/>
                <a:gd name="T7" fmla="*/ 96 h 108"/>
                <a:gd name="T8" fmla="*/ 0 w 38"/>
                <a:gd name="T9" fmla="*/ 12 h 108"/>
                <a:gd name="T10" fmla="*/ 13 w 38"/>
                <a:gd name="T11" fmla="*/ 0 h 108"/>
                <a:gd name="T12" fmla="*/ 26 w 38"/>
                <a:gd name="T13" fmla="*/ 0 h 108"/>
                <a:gd name="T14" fmla="*/ 38 w 38"/>
                <a:gd name="T15" fmla="*/ 12 h 108"/>
                <a:gd name="T16" fmla="*/ 38 w 38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8">
                  <a:moveTo>
                    <a:pt x="38" y="96"/>
                  </a:moveTo>
                  <a:cubicBezTo>
                    <a:pt x="38" y="103"/>
                    <a:pt x="33" y="108"/>
                    <a:pt x="26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3"/>
                    <a:pt x="0" y="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8" y="6"/>
                    <a:pt x="38" y="12"/>
                  </a:cubicBezTo>
                  <a:lnTo>
                    <a:pt x="3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6" name="Freeform 525"/>
            <p:cNvSpPr/>
            <p:nvPr/>
          </p:nvSpPr>
          <p:spPr bwMode="auto">
            <a:xfrm>
              <a:off x="5483540" y="3051200"/>
              <a:ext cx="79242" cy="148857"/>
            </a:xfrm>
            <a:custGeom>
              <a:avLst/>
              <a:gdLst>
                <a:gd name="T0" fmla="*/ 29 w 45"/>
                <a:gd name="T1" fmla="*/ 85 h 85"/>
                <a:gd name="T2" fmla="*/ 15 w 45"/>
                <a:gd name="T3" fmla="*/ 85 h 85"/>
                <a:gd name="T4" fmla="*/ 0 w 45"/>
                <a:gd name="T5" fmla="*/ 69 h 85"/>
                <a:gd name="T6" fmla="*/ 0 w 45"/>
                <a:gd name="T7" fmla="*/ 16 h 85"/>
                <a:gd name="T8" fmla="*/ 15 w 45"/>
                <a:gd name="T9" fmla="*/ 0 h 85"/>
                <a:gd name="T10" fmla="*/ 29 w 45"/>
                <a:gd name="T11" fmla="*/ 0 h 85"/>
                <a:gd name="T12" fmla="*/ 45 w 45"/>
                <a:gd name="T13" fmla="*/ 16 h 85"/>
                <a:gd name="T14" fmla="*/ 45 w 45"/>
                <a:gd name="T15" fmla="*/ 69 h 85"/>
                <a:gd name="T16" fmla="*/ 29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29" y="85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7" y="85"/>
                    <a:pt x="0" y="78"/>
                    <a:pt x="0" y="6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5" y="7"/>
                    <a:pt x="45" y="1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78"/>
                    <a:pt x="37" y="85"/>
                    <a:pt x="29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7" name="Freeform 526"/>
            <p:cNvSpPr/>
            <p:nvPr/>
          </p:nvSpPr>
          <p:spPr bwMode="auto">
            <a:xfrm>
              <a:off x="5722006" y="2144729"/>
              <a:ext cx="138489" cy="134786"/>
            </a:xfrm>
            <a:custGeom>
              <a:avLst/>
              <a:gdLst>
                <a:gd name="T0" fmla="*/ 41 w 79"/>
                <a:gd name="T1" fmla="*/ 76 h 77"/>
                <a:gd name="T2" fmla="*/ 78 w 79"/>
                <a:gd name="T3" fmla="*/ 37 h 77"/>
                <a:gd name="T4" fmla="*/ 38 w 79"/>
                <a:gd name="T5" fmla="*/ 0 h 77"/>
                <a:gd name="T6" fmla="*/ 1 w 79"/>
                <a:gd name="T7" fmla="*/ 40 h 77"/>
                <a:gd name="T8" fmla="*/ 41 w 79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41" y="76"/>
                  </a:moveTo>
                  <a:cubicBezTo>
                    <a:pt x="62" y="76"/>
                    <a:pt x="79" y="58"/>
                    <a:pt x="78" y="37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1" y="40"/>
                  </a:cubicBezTo>
                  <a:cubicBezTo>
                    <a:pt x="2" y="61"/>
                    <a:pt x="20" y="77"/>
                    <a:pt x="4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8" name="Freeform 527"/>
            <p:cNvSpPr/>
            <p:nvPr/>
          </p:nvSpPr>
          <p:spPr bwMode="auto">
            <a:xfrm>
              <a:off x="5655354" y="2288402"/>
              <a:ext cx="273274" cy="197735"/>
            </a:xfrm>
            <a:custGeom>
              <a:avLst/>
              <a:gdLst>
                <a:gd name="T0" fmla="*/ 119 w 156"/>
                <a:gd name="T1" fmla="*/ 0 h 113"/>
                <a:gd name="T2" fmla="*/ 80 w 156"/>
                <a:gd name="T3" fmla="*/ 46 h 113"/>
                <a:gd name="T4" fmla="*/ 37 w 156"/>
                <a:gd name="T5" fmla="*/ 1 h 113"/>
                <a:gd name="T6" fmla="*/ 1 w 156"/>
                <a:gd name="T7" fmla="*/ 50 h 113"/>
                <a:gd name="T8" fmla="*/ 3 w 156"/>
                <a:gd name="T9" fmla="*/ 113 h 113"/>
                <a:gd name="T10" fmla="*/ 156 w 156"/>
                <a:gd name="T11" fmla="*/ 113 h 113"/>
                <a:gd name="T12" fmla="*/ 154 w 156"/>
                <a:gd name="T13" fmla="*/ 45 h 113"/>
                <a:gd name="T14" fmla="*/ 119 w 15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13">
                  <a:moveTo>
                    <a:pt x="119" y="0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11" y="11"/>
                    <a:pt x="0" y="26"/>
                    <a:pt x="1" y="50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3" y="23"/>
                    <a:pt x="144" y="9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5" name="Freeform 534"/>
            <p:cNvSpPr>
              <a:spLocks noEditPoints="1"/>
            </p:cNvSpPr>
            <p:nvPr/>
          </p:nvSpPr>
          <p:spPr bwMode="auto">
            <a:xfrm>
              <a:off x="4751846" y="2769779"/>
              <a:ext cx="159225" cy="268090"/>
            </a:xfrm>
            <a:custGeom>
              <a:avLst/>
              <a:gdLst>
                <a:gd name="T0" fmla="*/ 54 w 91"/>
                <a:gd name="T1" fmla="*/ 71 h 153"/>
                <a:gd name="T2" fmla="*/ 91 w 91"/>
                <a:gd name="T3" fmla="*/ 25 h 153"/>
                <a:gd name="T4" fmla="*/ 91 w 91"/>
                <a:gd name="T5" fmla="*/ 25 h 153"/>
                <a:gd name="T6" fmla="*/ 91 w 91"/>
                <a:gd name="T7" fmla="*/ 0 h 153"/>
                <a:gd name="T8" fmla="*/ 46 w 91"/>
                <a:gd name="T9" fmla="*/ 0 h 153"/>
                <a:gd name="T10" fmla="*/ 45 w 91"/>
                <a:gd name="T11" fmla="*/ 0 h 153"/>
                <a:gd name="T12" fmla="*/ 0 w 91"/>
                <a:gd name="T13" fmla="*/ 0 h 153"/>
                <a:gd name="T14" fmla="*/ 0 w 91"/>
                <a:gd name="T15" fmla="*/ 25 h 153"/>
                <a:gd name="T16" fmla="*/ 0 w 91"/>
                <a:gd name="T17" fmla="*/ 25 h 153"/>
                <a:gd name="T18" fmla="*/ 37 w 91"/>
                <a:gd name="T19" fmla="*/ 71 h 153"/>
                <a:gd name="T20" fmla="*/ 42 w 91"/>
                <a:gd name="T21" fmla="*/ 77 h 153"/>
                <a:gd name="T22" fmla="*/ 40 w 91"/>
                <a:gd name="T23" fmla="*/ 82 h 153"/>
                <a:gd name="T24" fmla="*/ 0 w 91"/>
                <a:gd name="T25" fmla="*/ 128 h 153"/>
                <a:gd name="T26" fmla="*/ 0 w 91"/>
                <a:gd name="T27" fmla="*/ 128 h 153"/>
                <a:gd name="T28" fmla="*/ 0 w 91"/>
                <a:gd name="T29" fmla="*/ 153 h 153"/>
                <a:gd name="T30" fmla="*/ 45 w 91"/>
                <a:gd name="T31" fmla="*/ 153 h 153"/>
                <a:gd name="T32" fmla="*/ 46 w 91"/>
                <a:gd name="T33" fmla="*/ 153 h 153"/>
                <a:gd name="T34" fmla="*/ 91 w 91"/>
                <a:gd name="T35" fmla="*/ 153 h 153"/>
                <a:gd name="T36" fmla="*/ 91 w 91"/>
                <a:gd name="T37" fmla="*/ 128 h 153"/>
                <a:gd name="T38" fmla="*/ 91 w 91"/>
                <a:gd name="T39" fmla="*/ 128 h 153"/>
                <a:gd name="T40" fmla="*/ 51 w 91"/>
                <a:gd name="T41" fmla="*/ 82 h 153"/>
                <a:gd name="T42" fmla="*/ 49 w 91"/>
                <a:gd name="T43" fmla="*/ 77 h 153"/>
                <a:gd name="T44" fmla="*/ 54 w 91"/>
                <a:gd name="T45" fmla="*/ 71 h 153"/>
                <a:gd name="T46" fmla="*/ 14 w 91"/>
                <a:gd name="T47" fmla="*/ 127 h 153"/>
                <a:gd name="T48" fmla="*/ 14 w 91"/>
                <a:gd name="T49" fmla="*/ 124 h 153"/>
                <a:gd name="T50" fmla="*/ 14 w 91"/>
                <a:gd name="T51" fmla="*/ 124 h 153"/>
                <a:gd name="T52" fmla="*/ 42 w 91"/>
                <a:gd name="T53" fmla="*/ 92 h 153"/>
                <a:gd name="T54" fmla="*/ 14 w 91"/>
                <a:gd name="T55" fmla="*/ 127 h 153"/>
                <a:gd name="T56" fmla="*/ 80 w 91"/>
                <a:gd name="T57" fmla="*/ 124 h 153"/>
                <a:gd name="T58" fmla="*/ 80 w 91"/>
                <a:gd name="T59" fmla="*/ 126 h 153"/>
                <a:gd name="T60" fmla="*/ 52 w 91"/>
                <a:gd name="T61" fmla="*/ 92 h 153"/>
                <a:gd name="T62" fmla="*/ 80 w 91"/>
                <a:gd name="T63" fmla="*/ 124 h 153"/>
                <a:gd name="T64" fmla="*/ 42 w 91"/>
                <a:gd name="T65" fmla="*/ 41 h 153"/>
                <a:gd name="T66" fmla="*/ 18 w 91"/>
                <a:gd name="T67" fmla="*/ 45 h 153"/>
                <a:gd name="T68" fmla="*/ 14 w 91"/>
                <a:gd name="T69" fmla="*/ 28 h 153"/>
                <a:gd name="T70" fmla="*/ 14 w 91"/>
                <a:gd name="T71" fmla="*/ 28 h 153"/>
                <a:gd name="T72" fmla="*/ 14 w 91"/>
                <a:gd name="T73" fmla="*/ 11 h 153"/>
                <a:gd name="T74" fmla="*/ 19 w 91"/>
                <a:gd name="T75" fmla="*/ 11 h 153"/>
                <a:gd name="T76" fmla="*/ 75 w 91"/>
                <a:gd name="T77" fmla="*/ 11 h 153"/>
                <a:gd name="T78" fmla="*/ 80 w 91"/>
                <a:gd name="T79" fmla="*/ 11 h 153"/>
                <a:gd name="T80" fmla="*/ 80 w 91"/>
                <a:gd name="T81" fmla="*/ 28 h 153"/>
                <a:gd name="T82" fmla="*/ 79 w 91"/>
                <a:gd name="T83" fmla="*/ 37 h 153"/>
                <a:gd name="T84" fmla="*/ 60 w 91"/>
                <a:gd name="T85" fmla="*/ 43 h 153"/>
                <a:gd name="T86" fmla="*/ 42 w 91"/>
                <a:gd name="T87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" h="153">
                  <a:moveTo>
                    <a:pt x="54" y="71"/>
                  </a:moveTo>
                  <a:cubicBezTo>
                    <a:pt x="75" y="66"/>
                    <a:pt x="91" y="48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8"/>
                    <a:pt x="16" y="66"/>
                    <a:pt x="37" y="71"/>
                  </a:cubicBezTo>
                  <a:cubicBezTo>
                    <a:pt x="39" y="72"/>
                    <a:pt x="41" y="75"/>
                    <a:pt x="42" y="77"/>
                  </a:cubicBezTo>
                  <a:cubicBezTo>
                    <a:pt x="42" y="79"/>
                    <a:pt x="41" y="80"/>
                    <a:pt x="40" y="82"/>
                  </a:cubicBezTo>
                  <a:cubicBezTo>
                    <a:pt x="17" y="85"/>
                    <a:pt x="0" y="104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04"/>
                    <a:pt x="74" y="85"/>
                    <a:pt x="51" y="82"/>
                  </a:cubicBezTo>
                  <a:cubicBezTo>
                    <a:pt x="50" y="80"/>
                    <a:pt x="49" y="79"/>
                    <a:pt x="49" y="77"/>
                  </a:cubicBezTo>
                  <a:cubicBezTo>
                    <a:pt x="50" y="75"/>
                    <a:pt x="51" y="72"/>
                    <a:pt x="54" y="71"/>
                  </a:cubicBezTo>
                  <a:close/>
                  <a:moveTo>
                    <a:pt x="14" y="127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08"/>
                    <a:pt x="26" y="95"/>
                    <a:pt x="42" y="92"/>
                  </a:cubicBezTo>
                  <a:cubicBezTo>
                    <a:pt x="41" y="98"/>
                    <a:pt x="38" y="114"/>
                    <a:pt x="14" y="127"/>
                  </a:cubicBezTo>
                  <a:close/>
                  <a:moveTo>
                    <a:pt x="80" y="124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70" y="120"/>
                    <a:pt x="51" y="106"/>
                    <a:pt x="52" y="92"/>
                  </a:cubicBezTo>
                  <a:cubicBezTo>
                    <a:pt x="67" y="94"/>
                    <a:pt x="80" y="108"/>
                    <a:pt x="80" y="124"/>
                  </a:cubicBezTo>
                  <a:close/>
                  <a:moveTo>
                    <a:pt x="42" y="41"/>
                  </a:moveTo>
                  <a:cubicBezTo>
                    <a:pt x="32" y="37"/>
                    <a:pt x="23" y="42"/>
                    <a:pt x="18" y="45"/>
                  </a:cubicBezTo>
                  <a:cubicBezTo>
                    <a:pt x="16" y="40"/>
                    <a:pt x="14" y="34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31"/>
                    <a:pt x="79" y="34"/>
                    <a:pt x="79" y="37"/>
                  </a:cubicBezTo>
                  <a:cubicBezTo>
                    <a:pt x="73" y="37"/>
                    <a:pt x="63" y="41"/>
                    <a:pt x="60" y="43"/>
                  </a:cubicBezTo>
                  <a:cubicBezTo>
                    <a:pt x="55" y="45"/>
                    <a:pt x="55" y="47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6" name="Freeform 535"/>
            <p:cNvSpPr/>
            <p:nvPr/>
          </p:nvSpPr>
          <p:spPr bwMode="auto">
            <a:xfrm>
              <a:off x="4735553" y="3046016"/>
              <a:ext cx="194773" cy="35548"/>
            </a:xfrm>
            <a:custGeom>
              <a:avLst/>
              <a:gdLst>
                <a:gd name="T0" fmla="*/ 103 w 111"/>
                <a:gd name="T1" fmla="*/ 0 h 20"/>
                <a:gd name="T2" fmla="*/ 7 w 111"/>
                <a:gd name="T3" fmla="*/ 0 h 20"/>
                <a:gd name="T4" fmla="*/ 0 w 111"/>
                <a:gd name="T5" fmla="*/ 10 h 20"/>
                <a:gd name="T6" fmla="*/ 7 w 111"/>
                <a:gd name="T7" fmla="*/ 20 h 20"/>
                <a:gd name="T8" fmla="*/ 103 w 111"/>
                <a:gd name="T9" fmla="*/ 20 h 20"/>
                <a:gd name="T10" fmla="*/ 111 w 111"/>
                <a:gd name="T11" fmla="*/ 10 h 20"/>
                <a:gd name="T12" fmla="*/ 103 w 11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10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7" name="Freeform 536"/>
            <p:cNvSpPr/>
            <p:nvPr/>
          </p:nvSpPr>
          <p:spPr bwMode="auto">
            <a:xfrm>
              <a:off x="4735553" y="2723863"/>
              <a:ext cx="194773" cy="35548"/>
            </a:xfrm>
            <a:custGeom>
              <a:avLst/>
              <a:gdLst>
                <a:gd name="T0" fmla="*/ 7 w 111"/>
                <a:gd name="T1" fmla="*/ 20 h 20"/>
                <a:gd name="T2" fmla="*/ 103 w 111"/>
                <a:gd name="T3" fmla="*/ 20 h 20"/>
                <a:gd name="T4" fmla="*/ 111 w 111"/>
                <a:gd name="T5" fmla="*/ 10 h 20"/>
                <a:gd name="T6" fmla="*/ 103 w 111"/>
                <a:gd name="T7" fmla="*/ 0 h 20"/>
                <a:gd name="T8" fmla="*/ 7 w 111"/>
                <a:gd name="T9" fmla="*/ 0 h 20"/>
                <a:gd name="T10" fmla="*/ 0 w 111"/>
                <a:gd name="T11" fmla="*/ 10 h 20"/>
                <a:gd name="T12" fmla="*/ 7 w 1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7" y="20"/>
                  </a:move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8" name="Freeform 537"/>
            <p:cNvSpPr>
              <a:spLocks noEditPoints="1"/>
            </p:cNvSpPr>
            <p:nvPr/>
          </p:nvSpPr>
          <p:spPr bwMode="auto">
            <a:xfrm>
              <a:off x="4893297" y="2823842"/>
              <a:ext cx="225877" cy="224396"/>
            </a:xfrm>
            <a:custGeom>
              <a:avLst/>
              <a:gdLst>
                <a:gd name="T0" fmla="*/ 65 w 129"/>
                <a:gd name="T1" fmla="*/ 0 h 128"/>
                <a:gd name="T2" fmla="*/ 0 w 129"/>
                <a:gd name="T3" fmla="*/ 64 h 128"/>
                <a:gd name="T4" fmla="*/ 65 w 129"/>
                <a:gd name="T5" fmla="*/ 128 h 128"/>
                <a:gd name="T6" fmla="*/ 129 w 129"/>
                <a:gd name="T7" fmla="*/ 64 h 128"/>
                <a:gd name="T8" fmla="*/ 65 w 129"/>
                <a:gd name="T9" fmla="*/ 0 h 128"/>
                <a:gd name="T10" fmla="*/ 65 w 129"/>
                <a:gd name="T11" fmla="*/ 114 h 128"/>
                <a:gd name="T12" fmla="*/ 14 w 129"/>
                <a:gd name="T13" fmla="*/ 64 h 128"/>
                <a:gd name="T14" fmla="*/ 65 w 129"/>
                <a:gd name="T15" fmla="*/ 13 h 128"/>
                <a:gd name="T16" fmla="*/ 115 w 129"/>
                <a:gd name="T17" fmla="*/ 64 h 128"/>
                <a:gd name="T18" fmla="*/ 65 w 129"/>
                <a:gd name="T19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5" y="128"/>
                  </a:cubicBezTo>
                  <a:cubicBezTo>
                    <a:pt x="100" y="128"/>
                    <a:pt x="129" y="99"/>
                    <a:pt x="129" y="64"/>
                  </a:cubicBezTo>
                  <a:cubicBezTo>
                    <a:pt x="129" y="28"/>
                    <a:pt x="100" y="0"/>
                    <a:pt x="65" y="0"/>
                  </a:cubicBezTo>
                  <a:close/>
                  <a:moveTo>
                    <a:pt x="65" y="114"/>
                  </a:moveTo>
                  <a:cubicBezTo>
                    <a:pt x="37" y="114"/>
                    <a:pt x="14" y="92"/>
                    <a:pt x="14" y="64"/>
                  </a:cubicBezTo>
                  <a:cubicBezTo>
                    <a:pt x="14" y="36"/>
                    <a:pt x="37" y="13"/>
                    <a:pt x="65" y="13"/>
                  </a:cubicBezTo>
                  <a:cubicBezTo>
                    <a:pt x="92" y="13"/>
                    <a:pt x="115" y="36"/>
                    <a:pt x="115" y="64"/>
                  </a:cubicBezTo>
                  <a:cubicBezTo>
                    <a:pt x="115" y="92"/>
                    <a:pt x="92" y="114"/>
                    <a:pt x="65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9" name="Freeform 538"/>
            <p:cNvSpPr>
              <a:spLocks noEditPoints="1"/>
            </p:cNvSpPr>
            <p:nvPr/>
          </p:nvSpPr>
          <p:spPr bwMode="auto">
            <a:xfrm>
              <a:off x="4972539" y="2869758"/>
              <a:ext cx="69615" cy="132564"/>
            </a:xfrm>
            <a:custGeom>
              <a:avLst/>
              <a:gdLst>
                <a:gd name="T0" fmla="*/ 18 w 40"/>
                <a:gd name="T1" fmla="*/ 76 h 76"/>
                <a:gd name="T2" fmla="*/ 18 w 40"/>
                <a:gd name="T3" fmla="*/ 69 h 76"/>
                <a:gd name="T4" fmla="*/ 9 w 40"/>
                <a:gd name="T5" fmla="*/ 66 h 76"/>
                <a:gd name="T6" fmla="*/ 3 w 40"/>
                <a:gd name="T7" fmla="*/ 60 h 76"/>
                <a:gd name="T8" fmla="*/ 0 w 40"/>
                <a:gd name="T9" fmla="*/ 51 h 76"/>
                <a:gd name="T10" fmla="*/ 7 w 40"/>
                <a:gd name="T11" fmla="*/ 49 h 76"/>
                <a:gd name="T12" fmla="*/ 10 w 40"/>
                <a:gd name="T13" fmla="*/ 58 h 76"/>
                <a:gd name="T14" fmla="*/ 18 w 40"/>
                <a:gd name="T15" fmla="*/ 63 h 76"/>
                <a:gd name="T16" fmla="*/ 18 w 40"/>
                <a:gd name="T17" fmla="*/ 39 h 76"/>
                <a:gd name="T18" fmla="*/ 8 w 40"/>
                <a:gd name="T19" fmla="*/ 35 h 76"/>
                <a:gd name="T20" fmla="*/ 3 w 40"/>
                <a:gd name="T21" fmla="*/ 29 h 76"/>
                <a:gd name="T22" fmla="*/ 1 w 40"/>
                <a:gd name="T23" fmla="*/ 21 h 76"/>
                <a:gd name="T24" fmla="*/ 7 w 40"/>
                <a:gd name="T25" fmla="*/ 8 h 76"/>
                <a:gd name="T26" fmla="*/ 18 w 40"/>
                <a:gd name="T27" fmla="*/ 4 h 76"/>
                <a:gd name="T28" fmla="*/ 18 w 40"/>
                <a:gd name="T29" fmla="*/ 0 h 76"/>
                <a:gd name="T30" fmla="*/ 22 w 40"/>
                <a:gd name="T31" fmla="*/ 0 h 76"/>
                <a:gd name="T32" fmla="*/ 22 w 40"/>
                <a:gd name="T33" fmla="*/ 4 h 76"/>
                <a:gd name="T34" fmla="*/ 33 w 40"/>
                <a:gd name="T35" fmla="*/ 8 h 76"/>
                <a:gd name="T36" fmla="*/ 39 w 40"/>
                <a:gd name="T37" fmla="*/ 19 h 76"/>
                <a:gd name="T38" fmla="*/ 31 w 40"/>
                <a:gd name="T39" fmla="*/ 20 h 76"/>
                <a:gd name="T40" fmla="*/ 28 w 40"/>
                <a:gd name="T41" fmla="*/ 14 h 76"/>
                <a:gd name="T42" fmla="*/ 22 w 40"/>
                <a:gd name="T43" fmla="*/ 10 h 76"/>
                <a:gd name="T44" fmla="*/ 22 w 40"/>
                <a:gd name="T45" fmla="*/ 32 h 76"/>
                <a:gd name="T46" fmla="*/ 30 w 40"/>
                <a:gd name="T47" fmla="*/ 34 h 76"/>
                <a:gd name="T48" fmla="*/ 36 w 40"/>
                <a:gd name="T49" fmla="*/ 38 h 76"/>
                <a:gd name="T50" fmla="*/ 39 w 40"/>
                <a:gd name="T51" fmla="*/ 43 h 76"/>
                <a:gd name="T52" fmla="*/ 40 w 40"/>
                <a:gd name="T53" fmla="*/ 50 h 76"/>
                <a:gd name="T54" fmla="*/ 35 w 40"/>
                <a:gd name="T55" fmla="*/ 63 h 76"/>
                <a:gd name="T56" fmla="*/ 22 w 40"/>
                <a:gd name="T57" fmla="*/ 69 h 76"/>
                <a:gd name="T58" fmla="*/ 22 w 40"/>
                <a:gd name="T59" fmla="*/ 76 h 76"/>
                <a:gd name="T60" fmla="*/ 18 w 40"/>
                <a:gd name="T61" fmla="*/ 76 h 76"/>
                <a:gd name="T62" fmla="*/ 18 w 40"/>
                <a:gd name="T63" fmla="*/ 10 h 76"/>
                <a:gd name="T64" fmla="*/ 11 w 40"/>
                <a:gd name="T65" fmla="*/ 14 h 76"/>
                <a:gd name="T66" fmla="*/ 9 w 40"/>
                <a:gd name="T67" fmla="*/ 21 h 76"/>
                <a:gd name="T68" fmla="*/ 11 w 40"/>
                <a:gd name="T69" fmla="*/ 27 h 76"/>
                <a:gd name="T70" fmla="*/ 18 w 40"/>
                <a:gd name="T71" fmla="*/ 31 h 76"/>
                <a:gd name="T72" fmla="*/ 18 w 40"/>
                <a:gd name="T73" fmla="*/ 10 h 76"/>
                <a:gd name="T74" fmla="*/ 22 w 40"/>
                <a:gd name="T75" fmla="*/ 63 h 76"/>
                <a:gd name="T76" fmla="*/ 30 w 40"/>
                <a:gd name="T77" fmla="*/ 59 h 76"/>
                <a:gd name="T78" fmla="*/ 33 w 40"/>
                <a:gd name="T79" fmla="*/ 51 h 76"/>
                <a:gd name="T80" fmla="*/ 31 w 40"/>
                <a:gd name="T81" fmla="*/ 44 h 76"/>
                <a:gd name="T82" fmla="*/ 22 w 40"/>
                <a:gd name="T83" fmla="*/ 40 h 76"/>
                <a:gd name="T84" fmla="*/ 22 w 40"/>
                <a:gd name="T85" fmla="*/ 6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76">
                  <a:moveTo>
                    <a:pt x="18" y="76"/>
                  </a:moveTo>
                  <a:cubicBezTo>
                    <a:pt x="18" y="69"/>
                    <a:pt x="18" y="69"/>
                    <a:pt x="18" y="69"/>
                  </a:cubicBezTo>
                  <a:cubicBezTo>
                    <a:pt x="14" y="68"/>
                    <a:pt x="11" y="68"/>
                    <a:pt x="9" y="66"/>
                  </a:cubicBezTo>
                  <a:cubicBezTo>
                    <a:pt x="6" y="65"/>
                    <a:pt x="4" y="63"/>
                    <a:pt x="3" y="60"/>
                  </a:cubicBezTo>
                  <a:cubicBezTo>
                    <a:pt x="1" y="58"/>
                    <a:pt x="0" y="54"/>
                    <a:pt x="0" y="5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3"/>
                    <a:pt x="9" y="56"/>
                    <a:pt x="10" y="58"/>
                  </a:cubicBezTo>
                  <a:cubicBezTo>
                    <a:pt x="12" y="61"/>
                    <a:pt x="15" y="62"/>
                    <a:pt x="18" y="6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38"/>
                    <a:pt x="12" y="37"/>
                    <a:pt x="8" y="35"/>
                  </a:cubicBezTo>
                  <a:cubicBezTo>
                    <a:pt x="6" y="34"/>
                    <a:pt x="4" y="32"/>
                    <a:pt x="3" y="29"/>
                  </a:cubicBezTo>
                  <a:cubicBezTo>
                    <a:pt x="2" y="27"/>
                    <a:pt x="1" y="24"/>
                    <a:pt x="1" y="21"/>
                  </a:cubicBezTo>
                  <a:cubicBezTo>
                    <a:pt x="1" y="16"/>
                    <a:pt x="3" y="12"/>
                    <a:pt x="7" y="8"/>
                  </a:cubicBezTo>
                  <a:cubicBezTo>
                    <a:pt x="9" y="6"/>
                    <a:pt x="13" y="5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5"/>
                    <a:pt x="30" y="6"/>
                    <a:pt x="33" y="8"/>
                  </a:cubicBezTo>
                  <a:cubicBezTo>
                    <a:pt x="36" y="11"/>
                    <a:pt x="38" y="14"/>
                    <a:pt x="39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7"/>
                    <a:pt x="30" y="15"/>
                    <a:pt x="28" y="14"/>
                  </a:cubicBezTo>
                  <a:cubicBezTo>
                    <a:pt x="27" y="12"/>
                    <a:pt x="25" y="11"/>
                    <a:pt x="22" y="1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6" y="33"/>
                    <a:pt x="29" y="34"/>
                    <a:pt x="30" y="34"/>
                  </a:cubicBezTo>
                  <a:cubicBezTo>
                    <a:pt x="32" y="35"/>
                    <a:pt x="34" y="37"/>
                    <a:pt x="36" y="38"/>
                  </a:cubicBezTo>
                  <a:cubicBezTo>
                    <a:pt x="37" y="40"/>
                    <a:pt x="38" y="41"/>
                    <a:pt x="39" y="43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0" y="55"/>
                    <a:pt x="39" y="60"/>
                    <a:pt x="35" y="63"/>
                  </a:cubicBezTo>
                  <a:cubicBezTo>
                    <a:pt x="32" y="67"/>
                    <a:pt x="28" y="69"/>
                    <a:pt x="22" y="69"/>
                  </a:cubicBezTo>
                  <a:cubicBezTo>
                    <a:pt x="22" y="76"/>
                    <a:pt x="22" y="76"/>
                    <a:pt x="22" y="76"/>
                  </a:cubicBezTo>
                  <a:lnTo>
                    <a:pt x="18" y="76"/>
                  </a:lnTo>
                  <a:close/>
                  <a:moveTo>
                    <a:pt x="18" y="10"/>
                  </a:moveTo>
                  <a:cubicBezTo>
                    <a:pt x="15" y="11"/>
                    <a:pt x="13" y="12"/>
                    <a:pt x="11" y="14"/>
                  </a:cubicBezTo>
                  <a:cubicBezTo>
                    <a:pt x="9" y="16"/>
                    <a:pt x="9" y="18"/>
                    <a:pt x="9" y="21"/>
                  </a:cubicBezTo>
                  <a:cubicBezTo>
                    <a:pt x="9" y="23"/>
                    <a:pt x="9" y="25"/>
                    <a:pt x="11" y="27"/>
                  </a:cubicBezTo>
                  <a:cubicBezTo>
                    <a:pt x="12" y="29"/>
                    <a:pt x="15" y="30"/>
                    <a:pt x="18" y="31"/>
                  </a:cubicBezTo>
                  <a:lnTo>
                    <a:pt x="18" y="10"/>
                  </a:lnTo>
                  <a:close/>
                  <a:moveTo>
                    <a:pt x="22" y="63"/>
                  </a:moveTo>
                  <a:cubicBezTo>
                    <a:pt x="25" y="62"/>
                    <a:pt x="28" y="61"/>
                    <a:pt x="30" y="59"/>
                  </a:cubicBezTo>
                  <a:cubicBezTo>
                    <a:pt x="32" y="57"/>
                    <a:pt x="33" y="54"/>
                    <a:pt x="33" y="51"/>
                  </a:cubicBezTo>
                  <a:cubicBezTo>
                    <a:pt x="33" y="48"/>
                    <a:pt x="32" y="46"/>
                    <a:pt x="31" y="44"/>
                  </a:cubicBezTo>
                  <a:cubicBezTo>
                    <a:pt x="29" y="42"/>
                    <a:pt x="26" y="41"/>
                    <a:pt x="22" y="40"/>
                  </a:cubicBezTo>
                  <a:lnTo>
                    <a:pt x="2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58468" y="3328177"/>
            <a:ext cx="2986020" cy="2997870"/>
            <a:chOff x="4958468" y="3328177"/>
            <a:chExt cx="2986020" cy="2997870"/>
          </a:xfrm>
        </p:grpSpPr>
        <p:sp>
          <p:nvSpPr>
            <p:cNvPr id="6" name="Freeform 491"/>
            <p:cNvSpPr>
              <a:spLocks noEditPoints="1"/>
            </p:cNvSpPr>
            <p:nvPr/>
          </p:nvSpPr>
          <p:spPr bwMode="auto">
            <a:xfrm>
              <a:off x="4958468" y="3328177"/>
              <a:ext cx="2986020" cy="2997870"/>
            </a:xfrm>
            <a:custGeom>
              <a:avLst/>
              <a:gdLst>
                <a:gd name="T0" fmla="*/ 1407 w 1705"/>
                <a:gd name="T1" fmla="*/ 204 h 1712"/>
                <a:gd name="T2" fmla="*/ 1345 w 1705"/>
                <a:gd name="T3" fmla="*/ 201 h 1712"/>
                <a:gd name="T4" fmla="*/ 1229 w 1705"/>
                <a:gd name="T5" fmla="*/ 290 h 1712"/>
                <a:gd name="T6" fmla="*/ 1107 w 1705"/>
                <a:gd name="T7" fmla="*/ 310 h 1712"/>
                <a:gd name="T8" fmla="*/ 1012 w 1705"/>
                <a:gd name="T9" fmla="*/ 230 h 1712"/>
                <a:gd name="T10" fmla="*/ 986 w 1705"/>
                <a:gd name="T11" fmla="*/ 40 h 1712"/>
                <a:gd name="T12" fmla="*/ 946 w 1705"/>
                <a:gd name="T13" fmla="*/ 0 h 1712"/>
                <a:gd name="T14" fmla="*/ 777 w 1705"/>
                <a:gd name="T15" fmla="*/ 0 h 1712"/>
                <a:gd name="T16" fmla="*/ 728 w 1705"/>
                <a:gd name="T17" fmla="*/ 54 h 1712"/>
                <a:gd name="T18" fmla="*/ 702 w 1705"/>
                <a:gd name="T19" fmla="*/ 227 h 1712"/>
                <a:gd name="T20" fmla="*/ 628 w 1705"/>
                <a:gd name="T21" fmla="*/ 299 h 1712"/>
                <a:gd name="T22" fmla="*/ 537 w 1705"/>
                <a:gd name="T23" fmla="*/ 313 h 1712"/>
                <a:gd name="T24" fmla="*/ 365 w 1705"/>
                <a:gd name="T25" fmla="*/ 184 h 1712"/>
                <a:gd name="T26" fmla="*/ 312 w 1705"/>
                <a:gd name="T27" fmla="*/ 187 h 1712"/>
                <a:gd name="T28" fmla="*/ 193 w 1705"/>
                <a:gd name="T29" fmla="*/ 307 h 1712"/>
                <a:gd name="T30" fmla="*/ 193 w 1705"/>
                <a:gd name="T31" fmla="*/ 367 h 1712"/>
                <a:gd name="T32" fmla="*/ 314 w 1705"/>
                <a:gd name="T33" fmla="*/ 525 h 1712"/>
                <a:gd name="T34" fmla="*/ 304 w 1705"/>
                <a:gd name="T35" fmla="*/ 607 h 1712"/>
                <a:gd name="T36" fmla="*/ 241 w 1705"/>
                <a:gd name="T37" fmla="*/ 696 h 1712"/>
                <a:gd name="T38" fmla="*/ 46 w 1705"/>
                <a:gd name="T39" fmla="*/ 720 h 1712"/>
                <a:gd name="T40" fmla="*/ 4 w 1705"/>
                <a:gd name="T41" fmla="*/ 755 h 1712"/>
                <a:gd name="T42" fmla="*/ 0 w 1705"/>
                <a:gd name="T43" fmla="*/ 936 h 1712"/>
                <a:gd name="T44" fmla="*/ 51 w 1705"/>
                <a:gd name="T45" fmla="*/ 986 h 1712"/>
                <a:gd name="T46" fmla="*/ 217 w 1705"/>
                <a:gd name="T47" fmla="*/ 1012 h 1712"/>
                <a:gd name="T48" fmla="*/ 298 w 1705"/>
                <a:gd name="T49" fmla="*/ 1089 h 1712"/>
                <a:gd name="T50" fmla="*/ 300 w 1705"/>
                <a:gd name="T51" fmla="*/ 1189 h 1712"/>
                <a:gd name="T52" fmla="*/ 190 w 1705"/>
                <a:gd name="T53" fmla="*/ 1322 h 1712"/>
                <a:gd name="T54" fmla="*/ 194 w 1705"/>
                <a:gd name="T55" fmla="*/ 1407 h 1712"/>
                <a:gd name="T56" fmla="*/ 297 w 1705"/>
                <a:gd name="T57" fmla="*/ 1514 h 1712"/>
                <a:gd name="T58" fmla="*/ 372 w 1705"/>
                <a:gd name="T59" fmla="*/ 1515 h 1712"/>
                <a:gd name="T60" fmla="*/ 505 w 1705"/>
                <a:gd name="T61" fmla="*/ 1417 h 1712"/>
                <a:gd name="T62" fmla="*/ 623 w 1705"/>
                <a:gd name="T63" fmla="*/ 1421 h 1712"/>
                <a:gd name="T64" fmla="*/ 693 w 1705"/>
                <a:gd name="T65" fmla="*/ 1490 h 1712"/>
                <a:gd name="T66" fmla="*/ 716 w 1705"/>
                <a:gd name="T67" fmla="*/ 1655 h 1712"/>
                <a:gd name="T68" fmla="*/ 771 w 1705"/>
                <a:gd name="T69" fmla="*/ 1712 h 1712"/>
                <a:gd name="T70" fmla="*/ 922 w 1705"/>
                <a:gd name="T71" fmla="*/ 1712 h 1712"/>
                <a:gd name="T72" fmla="*/ 980 w 1705"/>
                <a:gd name="T73" fmla="*/ 1663 h 1712"/>
                <a:gd name="T74" fmla="*/ 1007 w 1705"/>
                <a:gd name="T75" fmla="*/ 1486 h 1712"/>
                <a:gd name="T76" fmla="*/ 1103 w 1705"/>
                <a:gd name="T77" fmla="*/ 1408 h 1712"/>
                <a:gd name="T78" fmla="*/ 1194 w 1705"/>
                <a:gd name="T79" fmla="*/ 1422 h 1712"/>
                <a:gd name="T80" fmla="*/ 1324 w 1705"/>
                <a:gd name="T81" fmla="*/ 1523 h 1712"/>
                <a:gd name="T82" fmla="*/ 1393 w 1705"/>
                <a:gd name="T83" fmla="*/ 1521 h 1712"/>
                <a:gd name="T84" fmla="*/ 1505 w 1705"/>
                <a:gd name="T85" fmla="*/ 1410 h 1712"/>
                <a:gd name="T86" fmla="*/ 1516 w 1705"/>
                <a:gd name="T87" fmla="*/ 1341 h 1712"/>
                <a:gd name="T88" fmla="*/ 1406 w 1705"/>
                <a:gd name="T89" fmla="*/ 1195 h 1712"/>
                <a:gd name="T90" fmla="*/ 1414 w 1705"/>
                <a:gd name="T91" fmla="*/ 1085 h 1712"/>
                <a:gd name="T92" fmla="*/ 1501 w 1705"/>
                <a:gd name="T93" fmla="*/ 1012 h 1712"/>
                <a:gd name="T94" fmla="*/ 1649 w 1705"/>
                <a:gd name="T95" fmla="*/ 995 h 1712"/>
                <a:gd name="T96" fmla="*/ 1701 w 1705"/>
                <a:gd name="T97" fmla="*/ 954 h 1712"/>
                <a:gd name="T98" fmla="*/ 1705 w 1705"/>
                <a:gd name="T99" fmla="*/ 778 h 1712"/>
                <a:gd name="T100" fmla="*/ 1662 w 1705"/>
                <a:gd name="T101" fmla="*/ 732 h 1712"/>
                <a:gd name="T102" fmla="*/ 1455 w 1705"/>
                <a:gd name="T103" fmla="*/ 692 h 1712"/>
                <a:gd name="T104" fmla="*/ 1404 w 1705"/>
                <a:gd name="T105" fmla="*/ 608 h 1712"/>
                <a:gd name="T106" fmla="*/ 1412 w 1705"/>
                <a:gd name="T107" fmla="*/ 517 h 1712"/>
                <a:gd name="T108" fmla="*/ 1504 w 1705"/>
                <a:gd name="T109" fmla="*/ 396 h 1712"/>
                <a:gd name="T110" fmla="*/ 1521 w 1705"/>
                <a:gd name="T111" fmla="*/ 332 h 1712"/>
                <a:gd name="T112" fmla="*/ 1407 w 1705"/>
                <a:gd name="T113" fmla="*/ 204 h 1712"/>
                <a:gd name="T114" fmla="*/ 996 w 1705"/>
                <a:gd name="T115" fmla="*/ 1003 h 1712"/>
                <a:gd name="T116" fmla="*/ 703 w 1705"/>
                <a:gd name="T117" fmla="*/ 1002 h 1712"/>
                <a:gd name="T118" fmla="*/ 705 w 1705"/>
                <a:gd name="T119" fmla="*/ 710 h 1712"/>
                <a:gd name="T120" fmla="*/ 997 w 1705"/>
                <a:gd name="T121" fmla="*/ 711 h 1712"/>
                <a:gd name="T122" fmla="*/ 996 w 1705"/>
                <a:gd name="T123" fmla="*/ 1003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" h="1712">
                  <a:moveTo>
                    <a:pt x="1407" y="204"/>
                  </a:moveTo>
                  <a:cubicBezTo>
                    <a:pt x="1376" y="174"/>
                    <a:pt x="1345" y="201"/>
                    <a:pt x="1345" y="201"/>
                  </a:cubicBezTo>
                  <a:cubicBezTo>
                    <a:pt x="1345" y="201"/>
                    <a:pt x="1289" y="241"/>
                    <a:pt x="1229" y="290"/>
                  </a:cubicBezTo>
                  <a:cubicBezTo>
                    <a:pt x="1169" y="338"/>
                    <a:pt x="1107" y="310"/>
                    <a:pt x="1107" y="310"/>
                  </a:cubicBezTo>
                  <a:cubicBezTo>
                    <a:pt x="1015" y="289"/>
                    <a:pt x="1012" y="230"/>
                    <a:pt x="1012" y="230"/>
                  </a:cubicBezTo>
                  <a:cubicBezTo>
                    <a:pt x="986" y="40"/>
                    <a:pt x="986" y="40"/>
                    <a:pt x="986" y="40"/>
                  </a:cubicBezTo>
                  <a:cubicBezTo>
                    <a:pt x="980" y="1"/>
                    <a:pt x="946" y="0"/>
                    <a:pt x="946" y="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730" y="2"/>
                    <a:pt x="728" y="54"/>
                    <a:pt x="728" y="54"/>
                  </a:cubicBezTo>
                  <a:cubicBezTo>
                    <a:pt x="702" y="227"/>
                    <a:pt x="702" y="227"/>
                    <a:pt x="702" y="227"/>
                  </a:cubicBezTo>
                  <a:cubicBezTo>
                    <a:pt x="696" y="258"/>
                    <a:pt x="628" y="299"/>
                    <a:pt x="628" y="299"/>
                  </a:cubicBezTo>
                  <a:cubicBezTo>
                    <a:pt x="589" y="322"/>
                    <a:pt x="537" y="313"/>
                    <a:pt x="537" y="313"/>
                  </a:cubicBezTo>
                  <a:cubicBezTo>
                    <a:pt x="365" y="184"/>
                    <a:pt x="365" y="184"/>
                    <a:pt x="365" y="184"/>
                  </a:cubicBezTo>
                  <a:cubicBezTo>
                    <a:pt x="342" y="166"/>
                    <a:pt x="312" y="187"/>
                    <a:pt x="312" y="187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65" y="336"/>
                    <a:pt x="193" y="367"/>
                    <a:pt x="193" y="367"/>
                  </a:cubicBezTo>
                  <a:cubicBezTo>
                    <a:pt x="199" y="374"/>
                    <a:pt x="314" y="525"/>
                    <a:pt x="314" y="525"/>
                  </a:cubicBezTo>
                  <a:cubicBezTo>
                    <a:pt x="322" y="545"/>
                    <a:pt x="304" y="607"/>
                    <a:pt x="304" y="607"/>
                  </a:cubicBezTo>
                  <a:cubicBezTo>
                    <a:pt x="292" y="669"/>
                    <a:pt x="241" y="696"/>
                    <a:pt x="241" y="696"/>
                  </a:cubicBezTo>
                  <a:cubicBezTo>
                    <a:pt x="46" y="720"/>
                    <a:pt x="46" y="720"/>
                    <a:pt x="46" y="720"/>
                  </a:cubicBezTo>
                  <a:cubicBezTo>
                    <a:pt x="16" y="720"/>
                    <a:pt x="4" y="755"/>
                    <a:pt x="4" y="755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2" y="977"/>
                    <a:pt x="51" y="986"/>
                    <a:pt x="51" y="986"/>
                  </a:cubicBezTo>
                  <a:cubicBezTo>
                    <a:pt x="217" y="1012"/>
                    <a:pt x="217" y="1012"/>
                    <a:pt x="217" y="1012"/>
                  </a:cubicBezTo>
                  <a:cubicBezTo>
                    <a:pt x="268" y="1014"/>
                    <a:pt x="298" y="1089"/>
                    <a:pt x="298" y="1089"/>
                  </a:cubicBezTo>
                  <a:cubicBezTo>
                    <a:pt x="321" y="1136"/>
                    <a:pt x="300" y="1189"/>
                    <a:pt x="300" y="1189"/>
                  </a:cubicBezTo>
                  <a:cubicBezTo>
                    <a:pt x="190" y="1322"/>
                    <a:pt x="190" y="1322"/>
                    <a:pt x="190" y="1322"/>
                  </a:cubicBezTo>
                  <a:cubicBezTo>
                    <a:pt x="152" y="1368"/>
                    <a:pt x="194" y="1407"/>
                    <a:pt x="194" y="1407"/>
                  </a:cubicBezTo>
                  <a:cubicBezTo>
                    <a:pt x="297" y="1514"/>
                    <a:pt x="297" y="1514"/>
                    <a:pt x="297" y="1514"/>
                  </a:cubicBezTo>
                  <a:cubicBezTo>
                    <a:pt x="335" y="1550"/>
                    <a:pt x="372" y="1515"/>
                    <a:pt x="372" y="1515"/>
                  </a:cubicBezTo>
                  <a:cubicBezTo>
                    <a:pt x="505" y="1417"/>
                    <a:pt x="505" y="1417"/>
                    <a:pt x="505" y="1417"/>
                  </a:cubicBezTo>
                  <a:cubicBezTo>
                    <a:pt x="551" y="1380"/>
                    <a:pt x="623" y="1421"/>
                    <a:pt x="623" y="1421"/>
                  </a:cubicBezTo>
                  <a:cubicBezTo>
                    <a:pt x="691" y="1446"/>
                    <a:pt x="693" y="1490"/>
                    <a:pt x="693" y="1490"/>
                  </a:cubicBezTo>
                  <a:cubicBezTo>
                    <a:pt x="716" y="1655"/>
                    <a:pt x="716" y="1655"/>
                    <a:pt x="716" y="1655"/>
                  </a:cubicBezTo>
                  <a:cubicBezTo>
                    <a:pt x="718" y="1709"/>
                    <a:pt x="771" y="1712"/>
                    <a:pt x="771" y="1712"/>
                  </a:cubicBezTo>
                  <a:cubicBezTo>
                    <a:pt x="922" y="1712"/>
                    <a:pt x="922" y="1712"/>
                    <a:pt x="922" y="1712"/>
                  </a:cubicBezTo>
                  <a:cubicBezTo>
                    <a:pt x="981" y="1703"/>
                    <a:pt x="980" y="1663"/>
                    <a:pt x="980" y="1663"/>
                  </a:cubicBezTo>
                  <a:cubicBezTo>
                    <a:pt x="1007" y="1486"/>
                    <a:pt x="1007" y="1486"/>
                    <a:pt x="1007" y="1486"/>
                  </a:cubicBezTo>
                  <a:cubicBezTo>
                    <a:pt x="1016" y="1422"/>
                    <a:pt x="1103" y="1408"/>
                    <a:pt x="1103" y="1408"/>
                  </a:cubicBezTo>
                  <a:cubicBezTo>
                    <a:pt x="1163" y="1387"/>
                    <a:pt x="1194" y="1422"/>
                    <a:pt x="1194" y="1422"/>
                  </a:cubicBezTo>
                  <a:cubicBezTo>
                    <a:pt x="1324" y="1523"/>
                    <a:pt x="1324" y="1523"/>
                    <a:pt x="1324" y="1523"/>
                  </a:cubicBezTo>
                  <a:cubicBezTo>
                    <a:pt x="1353" y="1549"/>
                    <a:pt x="1393" y="1521"/>
                    <a:pt x="1393" y="1521"/>
                  </a:cubicBezTo>
                  <a:cubicBezTo>
                    <a:pt x="1505" y="1410"/>
                    <a:pt x="1505" y="1410"/>
                    <a:pt x="1505" y="1410"/>
                  </a:cubicBezTo>
                  <a:cubicBezTo>
                    <a:pt x="1546" y="1372"/>
                    <a:pt x="1516" y="1341"/>
                    <a:pt x="1516" y="1341"/>
                  </a:cubicBezTo>
                  <a:cubicBezTo>
                    <a:pt x="1406" y="1195"/>
                    <a:pt x="1406" y="1195"/>
                    <a:pt x="1406" y="1195"/>
                  </a:cubicBezTo>
                  <a:cubicBezTo>
                    <a:pt x="1378" y="1154"/>
                    <a:pt x="1414" y="1085"/>
                    <a:pt x="1414" y="1085"/>
                  </a:cubicBezTo>
                  <a:cubicBezTo>
                    <a:pt x="1439" y="1013"/>
                    <a:pt x="1501" y="1012"/>
                    <a:pt x="1501" y="1012"/>
                  </a:cubicBezTo>
                  <a:cubicBezTo>
                    <a:pt x="1649" y="995"/>
                    <a:pt x="1649" y="995"/>
                    <a:pt x="1649" y="995"/>
                  </a:cubicBezTo>
                  <a:cubicBezTo>
                    <a:pt x="1688" y="998"/>
                    <a:pt x="1701" y="954"/>
                    <a:pt x="1701" y="954"/>
                  </a:cubicBezTo>
                  <a:cubicBezTo>
                    <a:pt x="1705" y="778"/>
                    <a:pt x="1705" y="778"/>
                    <a:pt x="1705" y="778"/>
                  </a:cubicBezTo>
                  <a:cubicBezTo>
                    <a:pt x="1700" y="733"/>
                    <a:pt x="1662" y="732"/>
                    <a:pt x="1662" y="732"/>
                  </a:cubicBezTo>
                  <a:cubicBezTo>
                    <a:pt x="1455" y="692"/>
                    <a:pt x="1455" y="692"/>
                    <a:pt x="1455" y="692"/>
                  </a:cubicBezTo>
                  <a:cubicBezTo>
                    <a:pt x="1420" y="683"/>
                    <a:pt x="1404" y="608"/>
                    <a:pt x="1404" y="608"/>
                  </a:cubicBezTo>
                  <a:cubicBezTo>
                    <a:pt x="1384" y="551"/>
                    <a:pt x="1412" y="517"/>
                    <a:pt x="1412" y="517"/>
                  </a:cubicBezTo>
                  <a:cubicBezTo>
                    <a:pt x="1504" y="396"/>
                    <a:pt x="1504" y="396"/>
                    <a:pt x="1504" y="396"/>
                  </a:cubicBezTo>
                  <a:cubicBezTo>
                    <a:pt x="1544" y="354"/>
                    <a:pt x="1521" y="332"/>
                    <a:pt x="1521" y="332"/>
                  </a:cubicBezTo>
                  <a:cubicBezTo>
                    <a:pt x="1521" y="332"/>
                    <a:pt x="1438" y="234"/>
                    <a:pt x="1407" y="204"/>
                  </a:cubicBezTo>
                  <a:close/>
                  <a:moveTo>
                    <a:pt x="996" y="1003"/>
                  </a:moveTo>
                  <a:cubicBezTo>
                    <a:pt x="915" y="1084"/>
                    <a:pt x="784" y="1083"/>
                    <a:pt x="703" y="1002"/>
                  </a:cubicBezTo>
                  <a:cubicBezTo>
                    <a:pt x="623" y="921"/>
                    <a:pt x="624" y="790"/>
                    <a:pt x="705" y="710"/>
                  </a:cubicBezTo>
                  <a:cubicBezTo>
                    <a:pt x="786" y="629"/>
                    <a:pt x="917" y="630"/>
                    <a:pt x="997" y="711"/>
                  </a:cubicBezTo>
                  <a:cubicBezTo>
                    <a:pt x="1077" y="792"/>
                    <a:pt x="1077" y="923"/>
                    <a:pt x="996" y="1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0" name="Freeform 495"/>
            <p:cNvSpPr/>
            <p:nvPr/>
          </p:nvSpPr>
          <p:spPr bwMode="auto">
            <a:xfrm>
              <a:off x="5791621" y="5558806"/>
              <a:ext cx="124417" cy="14071"/>
            </a:xfrm>
            <a:custGeom>
              <a:avLst/>
              <a:gdLst>
                <a:gd name="T0" fmla="*/ 68 w 71"/>
                <a:gd name="T1" fmla="*/ 0 h 8"/>
                <a:gd name="T2" fmla="*/ 2 w 71"/>
                <a:gd name="T3" fmla="*/ 0 h 8"/>
                <a:gd name="T4" fmla="*/ 0 w 71"/>
                <a:gd name="T5" fmla="*/ 4 h 8"/>
                <a:gd name="T6" fmla="*/ 4 w 71"/>
                <a:gd name="T7" fmla="*/ 7 h 8"/>
                <a:gd name="T8" fmla="*/ 8 w 71"/>
                <a:gd name="T9" fmla="*/ 7 h 8"/>
                <a:gd name="T10" fmla="*/ 8 w 71"/>
                <a:gd name="T11" fmla="*/ 7 h 8"/>
                <a:gd name="T12" fmla="*/ 62 w 71"/>
                <a:gd name="T13" fmla="*/ 7 h 8"/>
                <a:gd name="T14" fmla="*/ 68 w 71"/>
                <a:gd name="T15" fmla="*/ 7 h 8"/>
                <a:gd name="T16" fmla="*/ 71 w 71"/>
                <a:gd name="T17" fmla="*/ 4 h 8"/>
                <a:gd name="T18" fmla="*/ 68 w 7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">
                  <a:moveTo>
                    <a:pt x="6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4"/>
                  </a:cubicBezTo>
                  <a:cubicBezTo>
                    <a:pt x="0" y="8"/>
                    <a:pt x="4" y="7"/>
                    <a:pt x="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71" y="6"/>
                    <a:pt x="71" y="4"/>
                  </a:cubicBezTo>
                  <a:cubicBezTo>
                    <a:pt x="71" y="1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1" name="Freeform 496"/>
            <p:cNvSpPr/>
            <p:nvPr/>
          </p:nvSpPr>
          <p:spPr bwMode="auto">
            <a:xfrm>
              <a:off x="5784956" y="5539550"/>
              <a:ext cx="136267" cy="14071"/>
            </a:xfrm>
            <a:custGeom>
              <a:avLst/>
              <a:gdLst>
                <a:gd name="T0" fmla="*/ 75 w 78"/>
                <a:gd name="T1" fmla="*/ 0 h 8"/>
                <a:gd name="T2" fmla="*/ 3 w 78"/>
                <a:gd name="T3" fmla="*/ 0 h 8"/>
                <a:gd name="T4" fmla="*/ 0 w 78"/>
                <a:gd name="T5" fmla="*/ 4 h 8"/>
                <a:gd name="T6" fmla="*/ 6 w 78"/>
                <a:gd name="T7" fmla="*/ 7 h 8"/>
                <a:gd name="T8" fmla="*/ 72 w 78"/>
                <a:gd name="T9" fmla="*/ 7 h 8"/>
                <a:gd name="T10" fmla="*/ 75 w 78"/>
                <a:gd name="T11" fmla="*/ 7 h 8"/>
                <a:gd name="T12" fmla="*/ 78 w 78"/>
                <a:gd name="T13" fmla="*/ 3 h 8"/>
                <a:gd name="T14" fmla="*/ 75 w 7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">
                  <a:moveTo>
                    <a:pt x="7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0" y="8"/>
                    <a:pt x="6" y="7"/>
                    <a:pt x="6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2" name="Freeform 497"/>
            <p:cNvSpPr/>
            <p:nvPr/>
          </p:nvSpPr>
          <p:spPr bwMode="auto">
            <a:xfrm>
              <a:off x="5784956" y="5501040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3" name="Freeform 498"/>
            <p:cNvSpPr/>
            <p:nvPr/>
          </p:nvSpPr>
          <p:spPr bwMode="auto">
            <a:xfrm>
              <a:off x="5784956" y="5520295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4" name="Freeform 499"/>
            <p:cNvSpPr>
              <a:spLocks noEditPoints="1"/>
            </p:cNvSpPr>
            <p:nvPr/>
          </p:nvSpPr>
          <p:spPr bwMode="auto">
            <a:xfrm>
              <a:off x="5690161" y="5090018"/>
              <a:ext cx="324374" cy="402135"/>
            </a:xfrm>
            <a:custGeom>
              <a:avLst/>
              <a:gdLst>
                <a:gd name="T0" fmla="*/ 94 w 185"/>
                <a:gd name="T1" fmla="*/ 0 h 230"/>
                <a:gd name="T2" fmla="*/ 87 w 185"/>
                <a:gd name="T3" fmla="*/ 0 h 230"/>
                <a:gd name="T4" fmla="*/ 8 w 185"/>
                <a:gd name="T5" fmla="*/ 51 h 230"/>
                <a:gd name="T6" fmla="*/ 0 w 185"/>
                <a:gd name="T7" fmla="*/ 92 h 230"/>
                <a:gd name="T8" fmla="*/ 9 w 185"/>
                <a:gd name="T9" fmla="*/ 133 h 230"/>
                <a:gd name="T10" fmla="*/ 25 w 185"/>
                <a:gd name="T11" fmla="*/ 163 h 230"/>
                <a:gd name="T12" fmla="*/ 40 w 185"/>
                <a:gd name="T13" fmla="*/ 193 h 230"/>
                <a:gd name="T14" fmla="*/ 43 w 185"/>
                <a:gd name="T15" fmla="*/ 213 h 230"/>
                <a:gd name="T16" fmla="*/ 55 w 185"/>
                <a:gd name="T17" fmla="*/ 230 h 230"/>
                <a:gd name="T18" fmla="*/ 134 w 185"/>
                <a:gd name="T19" fmla="*/ 229 h 230"/>
                <a:gd name="T20" fmla="*/ 145 w 185"/>
                <a:gd name="T21" fmla="*/ 193 h 230"/>
                <a:gd name="T22" fmla="*/ 160 w 185"/>
                <a:gd name="T23" fmla="*/ 163 h 230"/>
                <a:gd name="T24" fmla="*/ 185 w 185"/>
                <a:gd name="T25" fmla="*/ 92 h 230"/>
                <a:gd name="T26" fmla="*/ 185 w 185"/>
                <a:gd name="T27" fmla="*/ 89 h 230"/>
                <a:gd name="T28" fmla="*/ 176 w 185"/>
                <a:gd name="T29" fmla="*/ 92 h 230"/>
                <a:gd name="T30" fmla="*/ 152 w 185"/>
                <a:gd name="T31" fmla="*/ 158 h 230"/>
                <a:gd name="T32" fmla="*/ 148 w 185"/>
                <a:gd name="T33" fmla="*/ 164 h 230"/>
                <a:gd name="T34" fmla="*/ 148 w 185"/>
                <a:gd name="T35" fmla="*/ 141 h 230"/>
                <a:gd name="T36" fmla="*/ 141 w 185"/>
                <a:gd name="T37" fmla="*/ 122 h 230"/>
                <a:gd name="T38" fmla="*/ 107 w 185"/>
                <a:gd name="T39" fmla="*/ 101 h 230"/>
                <a:gd name="T40" fmla="*/ 101 w 185"/>
                <a:gd name="T41" fmla="*/ 137 h 230"/>
                <a:gd name="T42" fmla="*/ 97 w 185"/>
                <a:gd name="T43" fmla="*/ 117 h 230"/>
                <a:gd name="T44" fmla="*/ 89 w 185"/>
                <a:gd name="T45" fmla="*/ 126 h 230"/>
                <a:gd name="T46" fmla="*/ 85 w 185"/>
                <a:gd name="T47" fmla="*/ 141 h 230"/>
                <a:gd name="T48" fmla="*/ 80 w 185"/>
                <a:gd name="T49" fmla="*/ 101 h 230"/>
                <a:gd name="T50" fmla="*/ 93 w 185"/>
                <a:gd name="T51" fmla="*/ 113 h 230"/>
                <a:gd name="T52" fmla="*/ 107 w 185"/>
                <a:gd name="T53" fmla="*/ 101 h 230"/>
                <a:gd name="T54" fmla="*/ 110 w 185"/>
                <a:gd name="T55" fmla="*/ 85 h 230"/>
                <a:gd name="T56" fmla="*/ 90 w 185"/>
                <a:gd name="T57" fmla="*/ 44 h 230"/>
                <a:gd name="T58" fmla="*/ 77 w 185"/>
                <a:gd name="T59" fmla="*/ 83 h 230"/>
                <a:gd name="T60" fmla="*/ 80 w 185"/>
                <a:gd name="T61" fmla="*/ 99 h 230"/>
                <a:gd name="T62" fmla="*/ 47 w 185"/>
                <a:gd name="T63" fmla="*/ 119 h 230"/>
                <a:gd name="T64" fmla="*/ 38 w 185"/>
                <a:gd name="T65" fmla="*/ 141 h 230"/>
                <a:gd name="T66" fmla="*/ 36 w 185"/>
                <a:gd name="T67" fmla="*/ 159 h 230"/>
                <a:gd name="T68" fmla="*/ 33 w 185"/>
                <a:gd name="T69" fmla="*/ 159 h 230"/>
                <a:gd name="T70" fmla="*/ 17 w 185"/>
                <a:gd name="T71" fmla="*/ 129 h 230"/>
                <a:gd name="T72" fmla="*/ 9 w 185"/>
                <a:gd name="T73" fmla="*/ 87 h 230"/>
                <a:gd name="T74" fmla="*/ 33 w 185"/>
                <a:gd name="T75" fmla="*/ 33 h 230"/>
                <a:gd name="T76" fmla="*/ 93 w 185"/>
                <a:gd name="T77" fmla="*/ 9 h 230"/>
                <a:gd name="T78" fmla="*/ 176 w 185"/>
                <a:gd name="T79" fmla="*/ 9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230">
                  <a:moveTo>
                    <a:pt x="158" y="26"/>
                  </a:moveTo>
                  <a:cubicBezTo>
                    <a:pt x="142" y="10"/>
                    <a:pt x="120" y="1"/>
                    <a:pt x="94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0"/>
                    <a:pt x="44" y="9"/>
                    <a:pt x="27" y="26"/>
                  </a:cubicBezTo>
                  <a:cubicBezTo>
                    <a:pt x="20" y="33"/>
                    <a:pt x="13" y="40"/>
                    <a:pt x="8" y="51"/>
                  </a:cubicBezTo>
                  <a:cubicBezTo>
                    <a:pt x="3" y="62"/>
                    <a:pt x="0" y="74"/>
                    <a:pt x="0" y="8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09"/>
                    <a:pt x="4" y="122"/>
                    <a:pt x="9" y="133"/>
                  </a:cubicBezTo>
                  <a:cubicBezTo>
                    <a:pt x="13" y="142"/>
                    <a:pt x="18" y="151"/>
                    <a:pt x="23" y="160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6" y="165"/>
                    <a:pt x="27" y="167"/>
                    <a:pt x="28" y="169"/>
                  </a:cubicBezTo>
                  <a:cubicBezTo>
                    <a:pt x="33" y="177"/>
                    <a:pt x="37" y="184"/>
                    <a:pt x="40" y="193"/>
                  </a:cubicBezTo>
                  <a:cubicBezTo>
                    <a:pt x="41" y="197"/>
                    <a:pt x="41" y="201"/>
                    <a:pt x="42" y="205"/>
                  </a:cubicBezTo>
                  <a:cubicBezTo>
                    <a:pt x="42" y="208"/>
                    <a:pt x="42" y="210"/>
                    <a:pt x="43" y="213"/>
                  </a:cubicBezTo>
                  <a:cubicBezTo>
                    <a:pt x="44" y="220"/>
                    <a:pt x="49" y="225"/>
                    <a:pt x="52" y="229"/>
                  </a:cubicBezTo>
                  <a:cubicBezTo>
                    <a:pt x="53" y="230"/>
                    <a:pt x="54" y="230"/>
                    <a:pt x="55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2" y="230"/>
                    <a:pt x="133" y="230"/>
                    <a:pt x="134" y="229"/>
                  </a:cubicBezTo>
                  <a:cubicBezTo>
                    <a:pt x="140" y="223"/>
                    <a:pt x="141" y="214"/>
                    <a:pt x="142" y="205"/>
                  </a:cubicBezTo>
                  <a:cubicBezTo>
                    <a:pt x="143" y="201"/>
                    <a:pt x="144" y="197"/>
                    <a:pt x="145" y="193"/>
                  </a:cubicBezTo>
                  <a:cubicBezTo>
                    <a:pt x="148" y="185"/>
                    <a:pt x="152" y="176"/>
                    <a:pt x="156" y="168"/>
                  </a:cubicBezTo>
                  <a:cubicBezTo>
                    <a:pt x="158" y="166"/>
                    <a:pt x="159" y="164"/>
                    <a:pt x="160" y="163"/>
                  </a:cubicBezTo>
                  <a:cubicBezTo>
                    <a:pt x="161" y="160"/>
                    <a:pt x="162" y="157"/>
                    <a:pt x="164" y="155"/>
                  </a:cubicBezTo>
                  <a:cubicBezTo>
                    <a:pt x="173" y="137"/>
                    <a:pt x="184" y="119"/>
                    <a:pt x="185" y="92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64"/>
                    <a:pt x="175" y="43"/>
                    <a:pt x="158" y="26"/>
                  </a:cubicBezTo>
                  <a:close/>
                  <a:moveTo>
                    <a:pt x="176" y="92"/>
                  </a:moveTo>
                  <a:cubicBezTo>
                    <a:pt x="174" y="116"/>
                    <a:pt x="165" y="133"/>
                    <a:pt x="156" y="150"/>
                  </a:cubicBezTo>
                  <a:cubicBezTo>
                    <a:pt x="154" y="153"/>
                    <a:pt x="153" y="156"/>
                    <a:pt x="152" y="158"/>
                  </a:cubicBezTo>
                  <a:cubicBezTo>
                    <a:pt x="151" y="160"/>
                    <a:pt x="149" y="162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48" y="161"/>
                    <a:pt x="148" y="159"/>
                    <a:pt x="149" y="154"/>
                  </a:cubicBezTo>
                  <a:cubicBezTo>
                    <a:pt x="150" y="148"/>
                    <a:pt x="148" y="144"/>
                    <a:pt x="148" y="141"/>
                  </a:cubicBezTo>
                  <a:cubicBezTo>
                    <a:pt x="147" y="137"/>
                    <a:pt x="145" y="129"/>
                    <a:pt x="145" y="129"/>
                  </a:cubicBezTo>
                  <a:cubicBezTo>
                    <a:pt x="145" y="120"/>
                    <a:pt x="141" y="122"/>
                    <a:pt x="141" y="122"/>
                  </a:cubicBezTo>
                  <a:cubicBezTo>
                    <a:pt x="139" y="118"/>
                    <a:pt x="117" y="110"/>
                    <a:pt x="117" y="11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11"/>
                    <a:pt x="101" y="137"/>
                    <a:pt x="101" y="137"/>
                  </a:cubicBezTo>
                  <a:cubicBezTo>
                    <a:pt x="102" y="134"/>
                    <a:pt x="96" y="124"/>
                    <a:pt x="96" y="124"/>
                  </a:cubicBezTo>
                  <a:cubicBezTo>
                    <a:pt x="95" y="123"/>
                    <a:pt x="97" y="117"/>
                    <a:pt x="97" y="117"/>
                  </a:cubicBezTo>
                  <a:cubicBezTo>
                    <a:pt x="90" y="109"/>
                    <a:pt x="86" y="118"/>
                    <a:pt x="86" y="118"/>
                  </a:cubicBezTo>
                  <a:cubicBezTo>
                    <a:pt x="85" y="120"/>
                    <a:pt x="89" y="126"/>
                    <a:pt x="89" y="126"/>
                  </a:cubicBezTo>
                  <a:cubicBezTo>
                    <a:pt x="88" y="127"/>
                    <a:pt x="88" y="133"/>
                    <a:pt x="88" y="133"/>
                  </a:cubicBezTo>
                  <a:cubicBezTo>
                    <a:pt x="87" y="135"/>
                    <a:pt x="85" y="141"/>
                    <a:pt x="85" y="141"/>
                  </a:cubicBezTo>
                  <a:cubicBezTo>
                    <a:pt x="80" y="128"/>
                    <a:pt x="78" y="103"/>
                    <a:pt x="78" y="103"/>
                  </a:cubicBezTo>
                  <a:cubicBezTo>
                    <a:pt x="77" y="102"/>
                    <a:pt x="80" y="101"/>
                    <a:pt x="80" y="101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4" y="108"/>
                    <a:pt x="93" y="113"/>
                    <a:pt x="93" y="113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8" y="104"/>
                    <a:pt x="107" y="101"/>
                    <a:pt x="107" y="101"/>
                  </a:cubicBezTo>
                  <a:cubicBezTo>
                    <a:pt x="106" y="100"/>
                    <a:pt x="106" y="94"/>
                    <a:pt x="106" y="94"/>
                  </a:cubicBezTo>
                  <a:cubicBezTo>
                    <a:pt x="107" y="93"/>
                    <a:pt x="110" y="85"/>
                    <a:pt x="110" y="85"/>
                  </a:cubicBezTo>
                  <a:cubicBezTo>
                    <a:pt x="114" y="80"/>
                    <a:pt x="113" y="71"/>
                    <a:pt x="113" y="71"/>
                  </a:cubicBezTo>
                  <a:cubicBezTo>
                    <a:pt x="119" y="41"/>
                    <a:pt x="90" y="44"/>
                    <a:pt x="90" y="44"/>
                  </a:cubicBezTo>
                  <a:cubicBezTo>
                    <a:pt x="69" y="46"/>
                    <a:pt x="75" y="72"/>
                    <a:pt x="75" y="72"/>
                  </a:cubicBezTo>
                  <a:cubicBezTo>
                    <a:pt x="72" y="73"/>
                    <a:pt x="77" y="83"/>
                    <a:pt x="77" y="83"/>
                  </a:cubicBezTo>
                  <a:cubicBezTo>
                    <a:pt x="76" y="84"/>
                    <a:pt x="79" y="91"/>
                    <a:pt x="79" y="91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8" y="100"/>
                    <a:pt x="71" y="109"/>
                    <a:pt x="71" y="109"/>
                  </a:cubicBezTo>
                  <a:cubicBezTo>
                    <a:pt x="59" y="109"/>
                    <a:pt x="47" y="119"/>
                    <a:pt x="47" y="119"/>
                  </a:cubicBezTo>
                  <a:cubicBezTo>
                    <a:pt x="40" y="118"/>
                    <a:pt x="41" y="123"/>
                    <a:pt x="41" y="129"/>
                  </a:cubicBezTo>
                  <a:cubicBezTo>
                    <a:pt x="41" y="134"/>
                    <a:pt x="41" y="133"/>
                    <a:pt x="38" y="141"/>
                  </a:cubicBezTo>
                  <a:cubicBezTo>
                    <a:pt x="35" y="148"/>
                    <a:pt x="39" y="144"/>
                    <a:pt x="37" y="148"/>
                  </a:cubicBezTo>
                  <a:cubicBezTo>
                    <a:pt x="36" y="151"/>
                    <a:pt x="36" y="154"/>
                    <a:pt x="36" y="159"/>
                  </a:cubicBezTo>
                  <a:cubicBezTo>
                    <a:pt x="36" y="160"/>
                    <a:pt x="36" y="162"/>
                    <a:pt x="36" y="163"/>
                  </a:cubicBezTo>
                  <a:cubicBezTo>
                    <a:pt x="35" y="162"/>
                    <a:pt x="34" y="160"/>
                    <a:pt x="33" y="159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26" y="147"/>
                    <a:pt x="21" y="138"/>
                    <a:pt x="17" y="129"/>
                  </a:cubicBezTo>
                  <a:cubicBezTo>
                    <a:pt x="12" y="119"/>
                    <a:pt x="10" y="108"/>
                    <a:pt x="9" y="92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75"/>
                    <a:pt x="12" y="65"/>
                    <a:pt x="17" y="55"/>
                  </a:cubicBezTo>
                  <a:cubicBezTo>
                    <a:pt x="21" y="46"/>
                    <a:pt x="27" y="39"/>
                    <a:pt x="33" y="33"/>
                  </a:cubicBezTo>
                  <a:cubicBezTo>
                    <a:pt x="48" y="17"/>
                    <a:pt x="66" y="10"/>
                    <a:pt x="87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117" y="10"/>
                    <a:pt x="137" y="18"/>
                    <a:pt x="151" y="32"/>
                  </a:cubicBezTo>
                  <a:cubicBezTo>
                    <a:pt x="167" y="48"/>
                    <a:pt x="175" y="67"/>
                    <a:pt x="176" y="90"/>
                  </a:cubicBezTo>
                  <a:lnTo>
                    <a:pt x="176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5" name="Freeform 500"/>
            <p:cNvSpPr/>
            <p:nvPr/>
          </p:nvSpPr>
          <p:spPr bwMode="auto">
            <a:xfrm>
              <a:off x="6883236" y="5084093"/>
              <a:ext cx="430277" cy="369550"/>
            </a:xfrm>
            <a:custGeom>
              <a:avLst/>
              <a:gdLst>
                <a:gd name="T0" fmla="*/ 164 w 246"/>
                <a:gd name="T1" fmla="*/ 0 h 211"/>
                <a:gd name="T2" fmla="*/ 81 w 246"/>
                <a:gd name="T3" fmla="*/ 0 h 211"/>
                <a:gd name="T4" fmla="*/ 0 w 246"/>
                <a:gd name="T5" fmla="*/ 68 h 211"/>
                <a:gd name="T6" fmla="*/ 25 w 246"/>
                <a:gd name="T7" fmla="*/ 68 h 211"/>
                <a:gd name="T8" fmla="*/ 84 w 246"/>
                <a:gd name="T9" fmla="*/ 23 h 211"/>
                <a:gd name="T10" fmla="*/ 161 w 246"/>
                <a:gd name="T11" fmla="*/ 23 h 211"/>
                <a:gd name="T12" fmla="*/ 222 w 246"/>
                <a:gd name="T13" fmla="*/ 85 h 211"/>
                <a:gd name="T14" fmla="*/ 161 w 246"/>
                <a:gd name="T15" fmla="*/ 146 h 211"/>
                <a:gd name="T16" fmla="*/ 123 w 246"/>
                <a:gd name="T17" fmla="*/ 146 h 211"/>
                <a:gd name="T18" fmla="*/ 123 w 246"/>
                <a:gd name="T19" fmla="*/ 155 h 211"/>
                <a:gd name="T20" fmla="*/ 123 w 246"/>
                <a:gd name="T21" fmla="*/ 160 h 211"/>
                <a:gd name="T22" fmla="*/ 123 w 246"/>
                <a:gd name="T23" fmla="*/ 168 h 211"/>
                <a:gd name="T24" fmla="*/ 139 w 246"/>
                <a:gd name="T25" fmla="*/ 168 h 211"/>
                <a:gd name="T26" fmla="*/ 189 w 246"/>
                <a:gd name="T27" fmla="*/ 211 h 211"/>
                <a:gd name="T28" fmla="*/ 186 w 246"/>
                <a:gd name="T29" fmla="*/ 165 h 211"/>
                <a:gd name="T30" fmla="*/ 246 w 246"/>
                <a:gd name="T31" fmla="*/ 86 h 211"/>
                <a:gd name="T32" fmla="*/ 246 w 246"/>
                <a:gd name="T33" fmla="*/ 82 h 211"/>
                <a:gd name="T34" fmla="*/ 164 w 246"/>
                <a:gd name="T3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211">
                  <a:moveTo>
                    <a:pt x="164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1" y="0"/>
                    <a:pt x="7" y="29"/>
                    <a:pt x="0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33" y="42"/>
                    <a:pt x="56" y="23"/>
                    <a:pt x="84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95" y="23"/>
                    <a:pt x="222" y="51"/>
                    <a:pt x="222" y="85"/>
                  </a:cubicBezTo>
                  <a:cubicBezTo>
                    <a:pt x="222" y="119"/>
                    <a:pt x="195" y="146"/>
                    <a:pt x="161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9"/>
                    <a:pt x="123" y="152"/>
                    <a:pt x="123" y="15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2"/>
                    <a:pt x="123" y="165"/>
                    <a:pt x="123" y="168"/>
                  </a:cubicBezTo>
                  <a:cubicBezTo>
                    <a:pt x="139" y="168"/>
                    <a:pt x="139" y="168"/>
                    <a:pt x="139" y="168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220" y="156"/>
                    <a:pt x="246" y="124"/>
                    <a:pt x="246" y="86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37"/>
                    <a:pt x="210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6" name="Freeform 501"/>
            <p:cNvSpPr/>
            <p:nvPr/>
          </p:nvSpPr>
          <p:spPr bwMode="auto">
            <a:xfrm>
              <a:off x="6866944" y="5366255"/>
              <a:ext cx="17774" cy="39991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8 w 10"/>
                <a:gd name="T5" fmla="*/ 19 h 23"/>
                <a:gd name="T6" fmla="*/ 10 w 10"/>
                <a:gd name="T7" fmla="*/ 11 h 23"/>
                <a:gd name="T8" fmla="*/ 8 w 10"/>
                <a:gd name="T9" fmla="*/ 4 h 23"/>
                <a:gd name="T10" fmla="*/ 0 w 1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6" y="21"/>
                    <a:pt x="8" y="19"/>
                  </a:cubicBezTo>
                  <a:cubicBezTo>
                    <a:pt x="9" y="17"/>
                    <a:pt x="10" y="14"/>
                    <a:pt x="10" y="11"/>
                  </a:cubicBezTo>
                  <a:cubicBezTo>
                    <a:pt x="10" y="8"/>
                    <a:pt x="10" y="6"/>
                    <a:pt x="8" y="4"/>
                  </a:cubicBezTo>
                  <a:cubicBezTo>
                    <a:pt x="7" y="3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7" name="Freeform 502"/>
            <p:cNvSpPr>
              <a:spLocks noEditPoints="1"/>
            </p:cNvSpPr>
            <p:nvPr/>
          </p:nvSpPr>
          <p:spPr bwMode="auto">
            <a:xfrm>
              <a:off x="6775852" y="5277385"/>
              <a:ext cx="174036" cy="173296"/>
            </a:xfrm>
            <a:custGeom>
              <a:avLst/>
              <a:gdLst>
                <a:gd name="T0" fmla="*/ 50 w 99"/>
                <a:gd name="T1" fmla="*/ 0 h 99"/>
                <a:gd name="T2" fmla="*/ 0 w 99"/>
                <a:gd name="T3" fmla="*/ 49 h 99"/>
                <a:gd name="T4" fmla="*/ 50 w 99"/>
                <a:gd name="T5" fmla="*/ 99 h 99"/>
                <a:gd name="T6" fmla="*/ 99 w 99"/>
                <a:gd name="T7" fmla="*/ 49 h 99"/>
                <a:gd name="T8" fmla="*/ 50 w 99"/>
                <a:gd name="T9" fmla="*/ 0 h 99"/>
                <a:gd name="T10" fmla="*/ 65 w 99"/>
                <a:gd name="T11" fmla="*/ 74 h 99"/>
                <a:gd name="T12" fmla="*/ 52 w 99"/>
                <a:gd name="T13" fmla="*/ 80 h 99"/>
                <a:gd name="T14" fmla="*/ 52 w 99"/>
                <a:gd name="T15" fmla="*/ 87 h 99"/>
                <a:gd name="T16" fmla="*/ 48 w 99"/>
                <a:gd name="T17" fmla="*/ 87 h 99"/>
                <a:gd name="T18" fmla="*/ 48 w 99"/>
                <a:gd name="T19" fmla="*/ 80 h 99"/>
                <a:gd name="T20" fmla="*/ 39 w 99"/>
                <a:gd name="T21" fmla="*/ 77 h 99"/>
                <a:gd name="T22" fmla="*/ 33 w 99"/>
                <a:gd name="T23" fmla="*/ 72 h 99"/>
                <a:gd name="T24" fmla="*/ 30 w 99"/>
                <a:gd name="T25" fmla="*/ 62 h 99"/>
                <a:gd name="T26" fmla="*/ 38 w 99"/>
                <a:gd name="T27" fmla="*/ 60 h 99"/>
                <a:gd name="T28" fmla="*/ 41 w 99"/>
                <a:gd name="T29" fmla="*/ 69 h 99"/>
                <a:gd name="T30" fmla="*/ 48 w 99"/>
                <a:gd name="T31" fmla="*/ 74 h 99"/>
                <a:gd name="T32" fmla="*/ 48 w 99"/>
                <a:gd name="T33" fmla="*/ 50 h 99"/>
                <a:gd name="T34" fmla="*/ 39 w 99"/>
                <a:gd name="T35" fmla="*/ 47 h 99"/>
                <a:gd name="T36" fmla="*/ 33 w 99"/>
                <a:gd name="T37" fmla="*/ 41 h 99"/>
                <a:gd name="T38" fmla="*/ 31 w 99"/>
                <a:gd name="T39" fmla="*/ 33 h 99"/>
                <a:gd name="T40" fmla="*/ 37 w 99"/>
                <a:gd name="T41" fmla="*/ 20 h 99"/>
                <a:gd name="T42" fmla="*/ 48 w 99"/>
                <a:gd name="T43" fmla="*/ 16 h 99"/>
                <a:gd name="T44" fmla="*/ 48 w 99"/>
                <a:gd name="T45" fmla="*/ 13 h 99"/>
                <a:gd name="T46" fmla="*/ 52 w 99"/>
                <a:gd name="T47" fmla="*/ 13 h 99"/>
                <a:gd name="T48" fmla="*/ 52 w 99"/>
                <a:gd name="T49" fmla="*/ 16 h 99"/>
                <a:gd name="T50" fmla="*/ 63 w 99"/>
                <a:gd name="T51" fmla="*/ 20 h 99"/>
                <a:gd name="T52" fmla="*/ 68 w 99"/>
                <a:gd name="T53" fmla="*/ 31 h 99"/>
                <a:gd name="T54" fmla="*/ 61 w 99"/>
                <a:gd name="T55" fmla="*/ 32 h 99"/>
                <a:gd name="T56" fmla="*/ 58 w 99"/>
                <a:gd name="T57" fmla="*/ 26 h 99"/>
                <a:gd name="T58" fmla="*/ 52 w 99"/>
                <a:gd name="T59" fmla="*/ 23 h 99"/>
                <a:gd name="T60" fmla="*/ 52 w 99"/>
                <a:gd name="T61" fmla="*/ 44 h 99"/>
                <a:gd name="T62" fmla="*/ 60 w 99"/>
                <a:gd name="T63" fmla="*/ 46 h 99"/>
                <a:gd name="T64" fmla="*/ 65 w 99"/>
                <a:gd name="T65" fmla="*/ 50 h 99"/>
                <a:gd name="T66" fmla="*/ 69 w 99"/>
                <a:gd name="T67" fmla="*/ 55 h 99"/>
                <a:gd name="T68" fmla="*/ 70 w 99"/>
                <a:gd name="T69" fmla="*/ 61 h 99"/>
                <a:gd name="T70" fmla="*/ 65 w 99"/>
                <a:gd name="T7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9">
                  <a:moveTo>
                    <a:pt x="50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50" y="99"/>
                  </a:cubicBez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lose/>
                  <a:moveTo>
                    <a:pt x="65" y="74"/>
                  </a:moveTo>
                  <a:cubicBezTo>
                    <a:pt x="62" y="78"/>
                    <a:pt x="58" y="79"/>
                    <a:pt x="52" y="80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4" y="79"/>
                    <a:pt x="41" y="79"/>
                    <a:pt x="39" y="77"/>
                  </a:cubicBezTo>
                  <a:cubicBezTo>
                    <a:pt x="37" y="76"/>
                    <a:pt x="35" y="74"/>
                    <a:pt x="33" y="72"/>
                  </a:cubicBezTo>
                  <a:cubicBezTo>
                    <a:pt x="31" y="69"/>
                    <a:pt x="30" y="66"/>
                    <a:pt x="30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4"/>
                    <a:pt x="39" y="67"/>
                    <a:pt x="41" y="69"/>
                  </a:cubicBezTo>
                  <a:cubicBezTo>
                    <a:pt x="43" y="72"/>
                    <a:pt x="45" y="73"/>
                    <a:pt x="48" y="7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49"/>
                    <a:pt x="42" y="48"/>
                    <a:pt x="39" y="47"/>
                  </a:cubicBezTo>
                  <a:cubicBezTo>
                    <a:pt x="36" y="45"/>
                    <a:pt x="35" y="43"/>
                    <a:pt x="33" y="41"/>
                  </a:cubicBezTo>
                  <a:cubicBezTo>
                    <a:pt x="32" y="39"/>
                    <a:pt x="31" y="36"/>
                    <a:pt x="31" y="33"/>
                  </a:cubicBezTo>
                  <a:cubicBezTo>
                    <a:pt x="31" y="28"/>
                    <a:pt x="33" y="24"/>
                    <a:pt x="37" y="20"/>
                  </a:cubicBezTo>
                  <a:cubicBezTo>
                    <a:pt x="39" y="18"/>
                    <a:pt x="43" y="17"/>
                    <a:pt x="48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7"/>
                    <a:pt x="60" y="18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0" y="29"/>
                    <a:pt x="59" y="27"/>
                    <a:pt x="58" y="26"/>
                  </a:cubicBezTo>
                  <a:cubicBezTo>
                    <a:pt x="57" y="24"/>
                    <a:pt x="55" y="23"/>
                    <a:pt x="52" y="2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5"/>
                    <a:pt x="59" y="46"/>
                    <a:pt x="60" y="46"/>
                  </a:cubicBezTo>
                  <a:cubicBezTo>
                    <a:pt x="62" y="47"/>
                    <a:pt x="64" y="48"/>
                    <a:pt x="65" y="50"/>
                  </a:cubicBezTo>
                  <a:cubicBezTo>
                    <a:pt x="67" y="51"/>
                    <a:pt x="68" y="53"/>
                    <a:pt x="69" y="55"/>
                  </a:cubicBezTo>
                  <a:cubicBezTo>
                    <a:pt x="70" y="57"/>
                    <a:pt x="70" y="59"/>
                    <a:pt x="70" y="61"/>
                  </a:cubicBezTo>
                  <a:cubicBezTo>
                    <a:pt x="70" y="67"/>
                    <a:pt x="68" y="71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8" name="Freeform 503"/>
            <p:cNvSpPr/>
            <p:nvPr/>
          </p:nvSpPr>
          <p:spPr bwMode="auto">
            <a:xfrm>
              <a:off x="6844726" y="5315895"/>
              <a:ext cx="15552" cy="36288"/>
            </a:xfrm>
            <a:custGeom>
              <a:avLst/>
              <a:gdLst>
                <a:gd name="T0" fmla="*/ 0 w 9"/>
                <a:gd name="T1" fmla="*/ 11 h 21"/>
                <a:gd name="T2" fmla="*/ 2 w 9"/>
                <a:gd name="T3" fmla="*/ 17 h 21"/>
                <a:gd name="T4" fmla="*/ 9 w 9"/>
                <a:gd name="T5" fmla="*/ 21 h 21"/>
                <a:gd name="T6" fmla="*/ 9 w 9"/>
                <a:gd name="T7" fmla="*/ 0 h 21"/>
                <a:gd name="T8" fmla="*/ 2 w 9"/>
                <a:gd name="T9" fmla="*/ 4 h 21"/>
                <a:gd name="T10" fmla="*/ 0 w 9"/>
                <a:gd name="T1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1">
                  <a:moveTo>
                    <a:pt x="0" y="11"/>
                  </a:moveTo>
                  <a:cubicBezTo>
                    <a:pt x="0" y="13"/>
                    <a:pt x="0" y="15"/>
                    <a:pt x="2" y="17"/>
                  </a:cubicBezTo>
                  <a:cubicBezTo>
                    <a:pt x="3" y="19"/>
                    <a:pt x="6" y="20"/>
                    <a:pt x="9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1" y="6"/>
                    <a:pt x="0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9" name="Freeform 504"/>
            <p:cNvSpPr>
              <a:spLocks noEditPoints="1"/>
            </p:cNvSpPr>
            <p:nvPr/>
          </p:nvSpPr>
          <p:spPr bwMode="auto">
            <a:xfrm>
              <a:off x="6649954" y="5215917"/>
              <a:ext cx="432499" cy="369550"/>
            </a:xfrm>
            <a:custGeom>
              <a:avLst/>
              <a:gdLst>
                <a:gd name="T0" fmla="*/ 165 w 247"/>
                <a:gd name="T1" fmla="*/ 0 h 211"/>
                <a:gd name="T2" fmla="*/ 82 w 247"/>
                <a:gd name="T3" fmla="*/ 0 h 211"/>
                <a:gd name="T4" fmla="*/ 0 w 247"/>
                <a:gd name="T5" fmla="*/ 82 h 211"/>
                <a:gd name="T6" fmla="*/ 0 w 247"/>
                <a:gd name="T7" fmla="*/ 86 h 211"/>
                <a:gd name="T8" fmla="*/ 61 w 247"/>
                <a:gd name="T9" fmla="*/ 165 h 211"/>
                <a:gd name="T10" fmla="*/ 58 w 247"/>
                <a:gd name="T11" fmla="*/ 211 h 211"/>
                <a:gd name="T12" fmla="*/ 107 w 247"/>
                <a:gd name="T13" fmla="*/ 168 h 211"/>
                <a:gd name="T14" fmla="*/ 165 w 247"/>
                <a:gd name="T15" fmla="*/ 168 h 211"/>
                <a:gd name="T16" fmla="*/ 247 w 247"/>
                <a:gd name="T17" fmla="*/ 86 h 211"/>
                <a:gd name="T18" fmla="*/ 247 w 247"/>
                <a:gd name="T19" fmla="*/ 82 h 211"/>
                <a:gd name="T20" fmla="*/ 165 w 247"/>
                <a:gd name="T21" fmla="*/ 0 h 211"/>
                <a:gd name="T22" fmla="*/ 122 w 247"/>
                <a:gd name="T23" fmla="*/ 147 h 211"/>
                <a:gd name="T24" fmla="*/ 59 w 247"/>
                <a:gd name="T25" fmla="*/ 84 h 211"/>
                <a:gd name="T26" fmla="*/ 122 w 247"/>
                <a:gd name="T27" fmla="*/ 22 h 211"/>
                <a:gd name="T28" fmla="*/ 184 w 247"/>
                <a:gd name="T29" fmla="*/ 84 h 211"/>
                <a:gd name="T30" fmla="*/ 122 w 247"/>
                <a:gd name="T31" fmla="*/ 1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211">
                  <a:moveTo>
                    <a:pt x="165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24"/>
                    <a:pt x="26" y="156"/>
                    <a:pt x="61" y="165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211" y="168"/>
                    <a:pt x="247" y="131"/>
                    <a:pt x="247" y="86"/>
                  </a:cubicBezTo>
                  <a:cubicBezTo>
                    <a:pt x="247" y="82"/>
                    <a:pt x="247" y="82"/>
                    <a:pt x="247" y="82"/>
                  </a:cubicBezTo>
                  <a:cubicBezTo>
                    <a:pt x="247" y="37"/>
                    <a:pt x="211" y="0"/>
                    <a:pt x="165" y="0"/>
                  </a:cubicBezTo>
                  <a:close/>
                  <a:moveTo>
                    <a:pt x="122" y="147"/>
                  </a:moveTo>
                  <a:cubicBezTo>
                    <a:pt x="87" y="147"/>
                    <a:pt x="59" y="119"/>
                    <a:pt x="59" y="84"/>
                  </a:cubicBezTo>
                  <a:cubicBezTo>
                    <a:pt x="59" y="50"/>
                    <a:pt x="87" y="22"/>
                    <a:pt x="122" y="22"/>
                  </a:cubicBezTo>
                  <a:cubicBezTo>
                    <a:pt x="156" y="22"/>
                    <a:pt x="184" y="50"/>
                    <a:pt x="184" y="84"/>
                  </a:cubicBezTo>
                  <a:cubicBezTo>
                    <a:pt x="184" y="119"/>
                    <a:pt x="156" y="147"/>
                    <a:pt x="12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9" name="Freeform 528"/>
            <p:cNvSpPr/>
            <p:nvPr/>
          </p:nvSpPr>
          <p:spPr bwMode="auto">
            <a:xfrm>
              <a:off x="6725493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1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2" y="1"/>
                    <a:pt x="0" y="14"/>
                    <a:pt x="1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0" name="Freeform 529"/>
            <p:cNvSpPr/>
            <p:nvPr/>
          </p:nvSpPr>
          <p:spPr bwMode="auto">
            <a:xfrm>
              <a:off x="6679577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5 w 107"/>
                <a:gd name="T3" fmla="*/ 31 h 77"/>
                <a:gd name="T4" fmla="*/ 25 w 107"/>
                <a:gd name="T5" fmla="*/ 1 h 77"/>
                <a:gd name="T6" fmla="*/ 1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8" y="8"/>
                    <a:pt x="0" y="18"/>
                    <a:pt x="1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15"/>
                    <a:pt x="99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1" name="Freeform 530"/>
            <p:cNvSpPr/>
            <p:nvPr/>
          </p:nvSpPr>
          <p:spPr bwMode="auto">
            <a:xfrm>
              <a:off x="6895086" y="4095418"/>
              <a:ext cx="139970" cy="136267"/>
            </a:xfrm>
            <a:custGeom>
              <a:avLst/>
              <a:gdLst>
                <a:gd name="T0" fmla="*/ 41 w 80"/>
                <a:gd name="T1" fmla="*/ 78 h 78"/>
                <a:gd name="T2" fmla="*/ 79 w 80"/>
                <a:gd name="T3" fmla="*/ 38 h 78"/>
                <a:gd name="T4" fmla="*/ 38 w 80"/>
                <a:gd name="T5" fmla="*/ 0 h 78"/>
                <a:gd name="T6" fmla="*/ 0 w 80"/>
                <a:gd name="T7" fmla="*/ 40 h 78"/>
                <a:gd name="T8" fmla="*/ 41 w 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41" y="78"/>
                  </a:moveTo>
                  <a:cubicBezTo>
                    <a:pt x="63" y="77"/>
                    <a:pt x="80" y="59"/>
                    <a:pt x="79" y="38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0" y="40"/>
                  </a:cubicBezTo>
                  <a:cubicBezTo>
                    <a:pt x="1" y="62"/>
                    <a:pt x="19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2" name="Freeform 531"/>
            <p:cNvSpPr/>
            <p:nvPr/>
          </p:nvSpPr>
          <p:spPr bwMode="auto">
            <a:xfrm>
              <a:off x="6826952" y="4238351"/>
              <a:ext cx="276977" cy="203660"/>
            </a:xfrm>
            <a:custGeom>
              <a:avLst/>
              <a:gdLst>
                <a:gd name="T0" fmla="*/ 121 w 158"/>
                <a:gd name="T1" fmla="*/ 1 h 116"/>
                <a:gd name="T2" fmla="*/ 156 w 158"/>
                <a:gd name="T3" fmla="*/ 47 h 116"/>
                <a:gd name="T4" fmla="*/ 158 w 158"/>
                <a:gd name="T5" fmla="*/ 116 h 116"/>
                <a:gd name="T6" fmla="*/ 3 w 158"/>
                <a:gd name="T7" fmla="*/ 116 h 116"/>
                <a:gd name="T8" fmla="*/ 1 w 158"/>
                <a:gd name="T9" fmla="*/ 52 h 116"/>
                <a:gd name="T10" fmla="*/ 38 w 158"/>
                <a:gd name="T11" fmla="*/ 3 h 116"/>
                <a:gd name="T12" fmla="*/ 57 w 158"/>
                <a:gd name="T13" fmla="*/ 0 h 116"/>
                <a:gd name="T14" fmla="*/ 77 w 158"/>
                <a:gd name="T15" fmla="*/ 22 h 116"/>
                <a:gd name="T16" fmla="*/ 67 w 158"/>
                <a:gd name="T17" fmla="*/ 114 h 116"/>
                <a:gd name="T18" fmla="*/ 101 w 158"/>
                <a:gd name="T19" fmla="*/ 115 h 116"/>
                <a:gd name="T20" fmla="*/ 85 w 158"/>
                <a:gd name="T21" fmla="*/ 22 h 116"/>
                <a:gd name="T22" fmla="*/ 103 w 158"/>
                <a:gd name="T23" fmla="*/ 1 h 116"/>
                <a:gd name="T24" fmla="*/ 121 w 158"/>
                <a:gd name="T25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16">
                  <a:moveTo>
                    <a:pt x="121" y="1"/>
                  </a:moveTo>
                  <a:cubicBezTo>
                    <a:pt x="146" y="11"/>
                    <a:pt x="155" y="24"/>
                    <a:pt x="156" y="47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28"/>
                    <a:pt x="11" y="13"/>
                    <a:pt x="38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78" y="20"/>
                    <a:pt x="77" y="22"/>
                  </a:cubicBezTo>
                  <a:cubicBezTo>
                    <a:pt x="76" y="24"/>
                    <a:pt x="67" y="114"/>
                    <a:pt x="67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103" y="1"/>
                    <a:pt x="103" y="1"/>
                    <a:pt x="103" y="1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3" name="Freeform 532"/>
            <p:cNvSpPr/>
            <p:nvPr/>
          </p:nvSpPr>
          <p:spPr bwMode="auto">
            <a:xfrm>
              <a:off x="7115779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0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1" y="1"/>
                    <a:pt x="0" y="14"/>
                    <a:pt x="0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4" name="Freeform 533"/>
            <p:cNvSpPr/>
            <p:nvPr/>
          </p:nvSpPr>
          <p:spPr bwMode="auto">
            <a:xfrm>
              <a:off x="7070603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4 w 107"/>
                <a:gd name="T3" fmla="*/ 31 h 77"/>
                <a:gd name="T4" fmla="*/ 25 w 107"/>
                <a:gd name="T5" fmla="*/ 1 h 77"/>
                <a:gd name="T6" fmla="*/ 0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4" y="31"/>
                    <a:pt x="54" y="31"/>
                    <a:pt x="54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7" y="8"/>
                    <a:pt x="0" y="18"/>
                    <a:pt x="0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4" y="15"/>
                    <a:pt x="98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50" name="Freeform 539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51" name="Freeform 540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3577C1F9-9CB2-461B-AC15-1D065AD10F40}"/>
              </a:ext>
            </a:extLst>
          </p:cNvPr>
          <p:cNvGrpSpPr/>
          <p:nvPr/>
        </p:nvGrpSpPr>
        <p:grpSpPr>
          <a:xfrm>
            <a:off x="1196996" y="4186510"/>
            <a:ext cx="3325975" cy="1029407"/>
            <a:chOff x="468937" y="2419540"/>
            <a:chExt cx="3325975" cy="1029407"/>
          </a:xfrm>
        </p:grpSpPr>
        <p:sp>
          <p:nvSpPr>
            <p:cNvPr id="103" name="TextBox 18">
              <a:extLst>
                <a:ext uri="{FF2B5EF4-FFF2-40B4-BE49-F238E27FC236}">
                  <a16:creationId xmlns:a16="http://schemas.microsoft.com/office/drawing/2014/main" id="{C984D710-03CD-4C88-BE53-577D805B1A54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325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Android Studio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A93DAE7-C783-4B50-A2E6-D4F387FF3CE0}"/>
                </a:ext>
              </a:extLst>
            </p:cNvPr>
            <p:cNvSpPr/>
            <p:nvPr/>
          </p:nvSpPr>
          <p:spPr>
            <a:xfrm>
              <a:off x="468937" y="2900399"/>
              <a:ext cx="2425043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谷歌推出的基于</a:t>
              </a:r>
              <a:r>
                <a:rPr lang="en-US" altLang="zh-CN" sz="1050" dirty="0">
                  <a:cs typeface="+mn-ea"/>
                  <a:sym typeface="+mn-lt"/>
                </a:rPr>
                <a:t>IntelliJ IDEA</a:t>
              </a:r>
              <a:r>
                <a:rPr lang="zh-CN" altLang="en-US" sz="1050" dirty="0">
                  <a:cs typeface="+mn-ea"/>
                  <a:sym typeface="+mn-lt"/>
                </a:rPr>
                <a:t>的一个</a:t>
              </a:r>
              <a:r>
                <a:rPr lang="en-US" altLang="zh-CN" sz="1050" dirty="0">
                  <a:cs typeface="+mn-ea"/>
                  <a:sym typeface="+mn-lt"/>
                </a:rPr>
                <a:t>Android</a:t>
              </a:r>
              <a:r>
                <a:rPr lang="zh-CN" altLang="en-US" sz="1050" dirty="0">
                  <a:cs typeface="+mn-ea"/>
                  <a:sym typeface="+mn-lt"/>
                </a:rPr>
                <a:t>集成开发工具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520C6D6-3214-4951-93AE-2EE922FAD795}"/>
              </a:ext>
            </a:extLst>
          </p:cNvPr>
          <p:cNvGrpSpPr/>
          <p:nvPr/>
        </p:nvGrpSpPr>
        <p:grpSpPr>
          <a:xfrm>
            <a:off x="7547328" y="2229983"/>
            <a:ext cx="3396508" cy="1060202"/>
            <a:chOff x="468936" y="2419540"/>
            <a:chExt cx="3396508" cy="1060202"/>
          </a:xfrm>
        </p:grpSpPr>
        <p:sp>
          <p:nvSpPr>
            <p:cNvPr id="106" name="TextBox 18">
              <a:extLst>
                <a:ext uri="{FF2B5EF4-FFF2-40B4-BE49-F238E27FC236}">
                  <a16:creationId xmlns:a16="http://schemas.microsoft.com/office/drawing/2014/main" id="{6E7D7754-F18F-45CE-98E0-18C7B9805F6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396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cs typeface="+mn-ea"/>
                  <a:sym typeface="+mn-lt"/>
                </a:rPr>
                <a:t>TensorFlow Lite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4A255B3-C209-43B8-A29F-685AAFCCFA7B}"/>
                </a:ext>
              </a:extLst>
            </p:cNvPr>
            <p:cNvSpPr/>
            <p:nvPr/>
          </p:nvSpPr>
          <p:spPr>
            <a:xfrm>
              <a:off x="468936" y="2931194"/>
              <a:ext cx="2152125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针对移动端设计的模型转换工具。低功耗，文件小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12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7278465" y="1484784"/>
            <a:ext cx="2476500" cy="342900"/>
            <a:chOff x="7607300" y="899755"/>
            <a:chExt cx="2476500" cy="342900"/>
          </a:xfrm>
          <a:noFill/>
        </p:grpSpPr>
        <p:sp>
          <p:nvSpPr>
            <p:cNvPr id="53" name="矩形 52"/>
            <p:cNvSpPr/>
            <p:nvPr/>
          </p:nvSpPr>
          <p:spPr>
            <a:xfrm>
              <a:off x="7988300" y="899755"/>
              <a:ext cx="1714500" cy="342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20"/>
            <p:cNvSpPr txBox="1"/>
            <p:nvPr/>
          </p:nvSpPr>
          <p:spPr>
            <a:xfrm>
              <a:off x="7607300" y="912455"/>
              <a:ext cx="247650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系统版本适配占比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324154" y="1984296"/>
            <a:ext cx="4524375" cy="3016250"/>
            <a:chOff x="6670674" y="2193925"/>
            <a:chExt cx="4524375" cy="3016250"/>
          </a:xfrm>
        </p:grpSpPr>
        <p:graphicFrame>
          <p:nvGraphicFramePr>
            <p:cNvPr id="56" name="图表 55"/>
            <p:cNvGraphicFramePr/>
            <p:nvPr>
              <p:extLst>
                <p:ext uri="{D42A27DB-BD31-4B8C-83A1-F6EECF244321}">
                  <p14:modId xmlns:p14="http://schemas.microsoft.com/office/powerpoint/2010/main" val="799862114"/>
                </p:ext>
              </p:extLst>
            </p:nvPr>
          </p:nvGraphicFramePr>
          <p:xfrm>
            <a:off x="6670674" y="2193925"/>
            <a:ext cx="4524375" cy="3016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7" name="文本框 32"/>
            <p:cNvSpPr txBox="1"/>
            <p:nvPr/>
          </p:nvSpPr>
          <p:spPr>
            <a:xfrm>
              <a:off x="8703559" y="4368224"/>
              <a:ext cx="749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cs typeface="+mn-ea"/>
                  <a:sym typeface="+mn-lt"/>
                </a:rPr>
                <a:t>94.1%</a:t>
              </a:r>
              <a:endParaRPr lang="zh-CN" altLang="en-US" sz="1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34"/>
            <p:cNvSpPr txBox="1"/>
            <p:nvPr/>
          </p:nvSpPr>
          <p:spPr>
            <a:xfrm>
              <a:off x="8486775" y="2437966"/>
              <a:ext cx="749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cs typeface="+mn-ea"/>
                  <a:sym typeface="+mn-lt"/>
                </a:rPr>
                <a:t>5.9%</a:t>
              </a:r>
              <a:endParaRPr lang="zh-CN" altLang="en-US" sz="1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29649" y="3178874"/>
              <a:ext cx="606426" cy="73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TextBox 18">
            <a:extLst>
              <a:ext uri="{FF2B5EF4-FFF2-40B4-BE49-F238E27FC236}">
                <a16:creationId xmlns:a16="http://schemas.microsoft.com/office/drawing/2014/main" id="{9123A7AB-1FA5-4F05-8B58-9BDDB1FA69AD}"/>
              </a:ext>
            </a:extLst>
          </p:cNvPr>
          <p:cNvSpPr txBox="1"/>
          <p:nvPr/>
        </p:nvSpPr>
        <p:spPr>
          <a:xfrm flipH="1">
            <a:off x="2788285" y="1709967"/>
            <a:ext cx="329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HUAWEI HONOR 10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82186A-9511-4EA4-A4C7-F7B649A53BCA}"/>
              </a:ext>
            </a:extLst>
          </p:cNvPr>
          <p:cNvSpPr txBox="1"/>
          <p:nvPr/>
        </p:nvSpPr>
        <p:spPr>
          <a:xfrm flipH="1">
            <a:off x="3145131" y="4712355"/>
            <a:ext cx="1943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ONEPLUS 6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5F06D4C1-8B99-47EF-82BF-ACC3695667A2}"/>
              </a:ext>
            </a:extLst>
          </p:cNvPr>
          <p:cNvSpPr txBox="1"/>
          <p:nvPr/>
        </p:nvSpPr>
        <p:spPr>
          <a:xfrm flipH="1">
            <a:off x="2840874" y="2738412"/>
            <a:ext cx="262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XIAOMI PRO 10</a:t>
            </a:r>
            <a:endParaRPr lang="en-US" sz="2400" b="1" dirty="0"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兼容性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AC862F4-9396-4A06-91C0-23ED7FEA0123}"/>
              </a:ext>
            </a:extLst>
          </p:cNvPr>
          <p:cNvSpPr txBox="1"/>
          <p:nvPr/>
        </p:nvSpPr>
        <p:spPr>
          <a:xfrm>
            <a:off x="7884898" y="3172212"/>
            <a:ext cx="14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Android5.0</a:t>
            </a:r>
            <a:endParaRPr lang="zh-CN" altLang="en-US" dirty="0"/>
          </a:p>
        </p:txBody>
      </p:sp>
      <p:sp>
        <p:nvSpPr>
          <p:cNvPr id="72" name="TextBox 18">
            <a:extLst>
              <a:ext uri="{FF2B5EF4-FFF2-40B4-BE49-F238E27FC236}">
                <a16:creationId xmlns:a16="http://schemas.microsoft.com/office/drawing/2014/main" id="{2900E6E4-421F-4BA3-83BA-095A4ADE648A}"/>
              </a:ext>
            </a:extLst>
          </p:cNvPr>
          <p:cNvSpPr txBox="1"/>
          <p:nvPr/>
        </p:nvSpPr>
        <p:spPr>
          <a:xfrm flipH="1">
            <a:off x="2778034" y="3745006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SAMSUNG S10</a:t>
            </a:r>
            <a:endParaRPr lang="en-US" sz="2400" b="1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931D9-047C-47F8-8307-8725BD128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4" y="3697377"/>
            <a:ext cx="1823320" cy="607773"/>
          </a:xfrm>
          <a:prstGeom prst="rect">
            <a:avLst/>
          </a:prstGeom>
        </p:spPr>
      </p:pic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B583C6AC-566F-430F-96CF-59BEB19434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8" y="2677661"/>
            <a:ext cx="1323969" cy="569676"/>
          </a:xfrm>
          <a:prstGeom prst="rect">
            <a:avLst/>
          </a:prstGeom>
        </p:spPr>
      </p:pic>
      <p:pic>
        <p:nvPicPr>
          <p:cNvPr id="8" name="图片 7" descr="徽标, 公司名称&#10;&#10;描述已自动生成">
            <a:extLst>
              <a:ext uri="{FF2B5EF4-FFF2-40B4-BE49-F238E27FC236}">
                <a16:creationId xmlns:a16="http://schemas.microsoft.com/office/drawing/2014/main" id="{F5938339-694D-4929-9995-215124D7F0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5" y="1460295"/>
            <a:ext cx="1823320" cy="8968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B96A01-A31E-41E2-AF25-8DB3627EF6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9" y="4676427"/>
            <a:ext cx="1742586" cy="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91649" y="4552236"/>
            <a:ext cx="7524840" cy="142187"/>
            <a:chOff x="815350" y="3701885"/>
            <a:chExt cx="7525253" cy="142195"/>
          </a:xfrm>
        </p:grpSpPr>
        <p:sp>
          <p:nvSpPr>
            <p:cNvPr id="3" name="Rectangle 2"/>
            <p:cNvSpPr/>
            <p:nvPr/>
          </p:nvSpPr>
          <p:spPr>
            <a:xfrm>
              <a:off x="815350" y="3704266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23232" y="3701885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91649" y="4949832"/>
            <a:ext cx="7524840" cy="142187"/>
            <a:chOff x="815350" y="4099503"/>
            <a:chExt cx="7525253" cy="142195"/>
          </a:xfrm>
        </p:grpSpPr>
        <p:sp>
          <p:nvSpPr>
            <p:cNvPr id="6" name="Rectangle 5"/>
            <p:cNvSpPr/>
            <p:nvPr/>
          </p:nvSpPr>
          <p:spPr>
            <a:xfrm>
              <a:off x="815350" y="4101884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3232" y="4099503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81806" y="4550701"/>
            <a:ext cx="1327054" cy="139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3136" y="4954540"/>
            <a:ext cx="1625723" cy="116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4947" y="4554563"/>
            <a:ext cx="2581481" cy="135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05809" y="4952158"/>
            <a:ext cx="2283902" cy="137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35"/>
          <p:cNvSpPr>
            <a:spLocks/>
          </p:cNvSpPr>
          <p:nvPr/>
        </p:nvSpPr>
        <p:spPr bwMode="auto">
          <a:xfrm flipH="1">
            <a:off x="2472103" y="4339496"/>
            <a:ext cx="416086" cy="21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en-US" altLang="zh-CN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</a:t>
            </a:r>
            <a:endParaRPr lang="en-US" sz="104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35"/>
          <p:cNvSpPr>
            <a:spLocks/>
          </p:cNvSpPr>
          <p:nvPr/>
        </p:nvSpPr>
        <p:spPr bwMode="auto">
          <a:xfrm flipH="1">
            <a:off x="2853219" y="4735557"/>
            <a:ext cx="568347" cy="21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70.4%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44108" y="4518945"/>
            <a:ext cx="1013093" cy="607161"/>
            <a:chOff x="4067988" y="3668591"/>
            <a:chExt cx="1013149" cy="607194"/>
          </a:xfrm>
        </p:grpSpPr>
        <p:sp>
          <p:nvSpPr>
            <p:cNvPr id="27" name="Rectangle 35"/>
            <p:cNvSpPr>
              <a:spLocks/>
            </p:cNvSpPr>
            <p:nvPr/>
          </p:nvSpPr>
          <p:spPr bwMode="auto">
            <a:xfrm flipH="1">
              <a:off x="4069152" y="3668591"/>
              <a:ext cx="1011985" cy="21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098" tIns="38098" rIns="38098" bIns="38098"/>
            <a:lstStyle/>
            <a:p>
              <a:pPr algn="ctr">
                <a:lnSpc>
                  <a:spcPct val="120000"/>
                </a:lnSpc>
              </a:pPr>
              <a:r>
                <a:rPr lang="zh-CN" altLang="en-US" sz="104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参数数量</a:t>
              </a:r>
              <a:endPara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Rectangle 35"/>
            <p:cNvSpPr>
              <a:spLocks/>
            </p:cNvSpPr>
            <p:nvPr/>
          </p:nvSpPr>
          <p:spPr bwMode="auto">
            <a:xfrm flipH="1">
              <a:off x="4067988" y="4063034"/>
              <a:ext cx="1011985" cy="21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098" tIns="38098" rIns="38098" bIns="38098"/>
            <a:lstStyle/>
            <a:p>
              <a:pPr algn="ctr">
                <a:lnSpc>
                  <a:spcPct val="120000"/>
                </a:lnSpc>
              </a:pPr>
              <a:r>
                <a:rPr lang="zh-CN" altLang="en-US" sz="104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准确率</a:t>
              </a:r>
              <a:endPara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Rectangle 35"/>
          <p:cNvSpPr>
            <a:spLocks/>
          </p:cNvSpPr>
          <p:nvPr/>
        </p:nvSpPr>
        <p:spPr bwMode="auto">
          <a:xfrm flipH="1">
            <a:off x="9470449" y="4340023"/>
            <a:ext cx="416086" cy="21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en-US" altLang="zh-CN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</a:t>
            </a:r>
            <a:endParaRPr lang="en-US" sz="104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Rectangle 35"/>
          <p:cNvSpPr>
            <a:spLocks/>
          </p:cNvSpPr>
          <p:nvPr/>
        </p:nvSpPr>
        <p:spPr bwMode="auto">
          <a:xfrm flipH="1">
            <a:off x="9613120" y="4737198"/>
            <a:ext cx="535917" cy="21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75.1%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064163" y="1213745"/>
            <a:ext cx="2068542" cy="2068542"/>
            <a:chOff x="3540110" y="1471278"/>
            <a:chExt cx="2068655" cy="2068655"/>
          </a:xfrm>
        </p:grpSpPr>
        <p:sp>
          <p:nvSpPr>
            <p:cNvPr id="34" name="Oval 33"/>
            <p:cNvSpPr/>
            <p:nvPr/>
          </p:nvSpPr>
          <p:spPr>
            <a:xfrm>
              <a:off x="3540110" y="1471278"/>
              <a:ext cx="2068655" cy="206865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4325776" y="2433017"/>
              <a:ext cx="459682" cy="345575"/>
              <a:chOff x="0" y="0"/>
              <a:chExt cx="772" cy="579"/>
            </a:xfrm>
            <a:solidFill>
              <a:srgbClr val="00B0F0"/>
            </a:solidFill>
          </p:grpSpPr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0" y="0"/>
                <a:ext cx="772" cy="344"/>
              </a:xfrm>
              <a:custGeom>
                <a:avLst/>
                <a:gdLst>
                  <a:gd name="T0" fmla="*/ 653 w 21279"/>
                  <a:gd name="T1" fmla="*/ 344 h 21600"/>
                  <a:gd name="T2" fmla="*/ 707 w 21279"/>
                  <a:gd name="T3" fmla="*/ 301 h 21600"/>
                  <a:gd name="T4" fmla="*/ 771 w 21279"/>
                  <a:gd name="T5" fmla="*/ 43 h 21600"/>
                  <a:gd name="T6" fmla="*/ 739 w 21279"/>
                  <a:gd name="T7" fmla="*/ 0 h 21600"/>
                  <a:gd name="T8" fmla="*/ 30 w 21279"/>
                  <a:gd name="T9" fmla="*/ 0 h 21600"/>
                  <a:gd name="T10" fmla="*/ 3 w 21279"/>
                  <a:gd name="T11" fmla="*/ 27 h 21600"/>
                  <a:gd name="T12" fmla="*/ 57 w 21279"/>
                  <a:gd name="T13" fmla="*/ 54 h 21600"/>
                  <a:gd name="T14" fmla="*/ 159 w 21279"/>
                  <a:gd name="T15" fmla="*/ 65 h 21600"/>
                  <a:gd name="T16" fmla="*/ 213 w 21279"/>
                  <a:gd name="T17" fmla="*/ 108 h 21600"/>
                  <a:gd name="T18" fmla="*/ 256 w 21279"/>
                  <a:gd name="T19" fmla="*/ 301 h 21600"/>
                  <a:gd name="T20" fmla="*/ 309 w 21279"/>
                  <a:gd name="T21" fmla="*/ 344 h 21600"/>
                  <a:gd name="T22" fmla="*/ 653 w 21279"/>
                  <a:gd name="T23" fmla="*/ 344 h 21600"/>
                  <a:gd name="T24" fmla="*/ 653 w 21279"/>
                  <a:gd name="T25" fmla="*/ 344 h 216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279" h="21600">
                    <a:moveTo>
                      <a:pt x="17995" y="21600"/>
                    </a:moveTo>
                    <a:cubicBezTo>
                      <a:pt x="18587" y="21600"/>
                      <a:pt x="19327" y="20588"/>
                      <a:pt x="19475" y="18900"/>
                    </a:cubicBezTo>
                    <a:cubicBezTo>
                      <a:pt x="21250" y="2700"/>
                      <a:pt x="21250" y="2700"/>
                      <a:pt x="21250" y="2700"/>
                    </a:cubicBezTo>
                    <a:cubicBezTo>
                      <a:pt x="21398" y="1350"/>
                      <a:pt x="20954" y="0"/>
                      <a:pt x="20362" y="0"/>
                    </a:cubicBezTo>
                    <a:cubicBezTo>
                      <a:pt x="834" y="0"/>
                      <a:pt x="834" y="0"/>
                      <a:pt x="834" y="0"/>
                    </a:cubicBezTo>
                    <a:cubicBezTo>
                      <a:pt x="242" y="0"/>
                      <a:pt x="-202" y="675"/>
                      <a:pt x="94" y="1688"/>
                    </a:cubicBezTo>
                    <a:cubicBezTo>
                      <a:pt x="242" y="2362"/>
                      <a:pt x="982" y="3375"/>
                      <a:pt x="1573" y="3375"/>
                    </a:cubicBezTo>
                    <a:cubicBezTo>
                      <a:pt x="4384" y="4050"/>
                      <a:pt x="4384" y="4050"/>
                      <a:pt x="4384" y="4050"/>
                    </a:cubicBezTo>
                    <a:cubicBezTo>
                      <a:pt x="4976" y="4050"/>
                      <a:pt x="5716" y="5400"/>
                      <a:pt x="5864" y="6750"/>
                    </a:cubicBezTo>
                    <a:cubicBezTo>
                      <a:pt x="7047" y="18900"/>
                      <a:pt x="7047" y="18900"/>
                      <a:pt x="7047" y="18900"/>
                    </a:cubicBezTo>
                    <a:cubicBezTo>
                      <a:pt x="7195" y="20588"/>
                      <a:pt x="7935" y="21600"/>
                      <a:pt x="8527" y="21600"/>
                    </a:cubicBezTo>
                    <a:lnTo>
                      <a:pt x="17995" y="21600"/>
                    </a:lnTo>
                    <a:close/>
                    <a:moveTo>
                      <a:pt x="17995" y="216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Oval 24"/>
              <p:cNvSpPr>
                <a:spLocks/>
              </p:cNvSpPr>
              <p:nvPr/>
            </p:nvSpPr>
            <p:spPr bwMode="auto">
              <a:xfrm>
                <a:off x="304" y="461"/>
                <a:ext cx="122" cy="1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Oval 25"/>
              <p:cNvSpPr>
                <a:spLocks/>
              </p:cNvSpPr>
              <p:nvPr/>
            </p:nvSpPr>
            <p:spPr bwMode="auto">
              <a:xfrm>
                <a:off x="520" y="461"/>
                <a:ext cx="122" cy="1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26"/>
              <p:cNvSpPr>
                <a:spLocks/>
              </p:cNvSpPr>
              <p:nvPr/>
            </p:nvSpPr>
            <p:spPr bwMode="auto">
              <a:xfrm>
                <a:off x="247" y="302"/>
                <a:ext cx="432" cy="127"/>
              </a:xfrm>
              <a:custGeom>
                <a:avLst/>
                <a:gdLst>
                  <a:gd name="T0" fmla="*/ 36 w 21275"/>
                  <a:gd name="T1" fmla="*/ 0 h 21600"/>
                  <a:gd name="T2" fmla="*/ 4 w 21275"/>
                  <a:gd name="T3" fmla="*/ 85 h 21600"/>
                  <a:gd name="T4" fmla="*/ 31 w 21275"/>
                  <a:gd name="T5" fmla="*/ 127 h 21600"/>
                  <a:gd name="T6" fmla="*/ 432 w 21275"/>
                  <a:gd name="T7" fmla="*/ 12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75" h="21600">
                    <a:moveTo>
                      <a:pt x="1782" y="0"/>
                    </a:moveTo>
                    <a:cubicBezTo>
                      <a:pt x="202" y="14400"/>
                      <a:pt x="202" y="14400"/>
                      <a:pt x="202" y="14400"/>
                    </a:cubicBezTo>
                    <a:cubicBezTo>
                      <a:pt x="-325" y="18000"/>
                      <a:pt x="202" y="21600"/>
                      <a:pt x="1519" y="21600"/>
                    </a:cubicBezTo>
                    <a:cubicBezTo>
                      <a:pt x="21275" y="21600"/>
                      <a:pt x="21275" y="21600"/>
                      <a:pt x="21275" y="2160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4150700" y="1571957"/>
            <a:ext cx="1414356" cy="1414356"/>
            <a:chOff x="2626597" y="1829510"/>
            <a:chExt cx="1414434" cy="1414434"/>
          </a:xfrm>
        </p:grpSpPr>
        <p:sp>
          <p:nvSpPr>
            <p:cNvPr id="41" name="Oval 40"/>
            <p:cNvSpPr/>
            <p:nvPr/>
          </p:nvSpPr>
          <p:spPr>
            <a:xfrm>
              <a:off x="2626597" y="1829510"/>
              <a:ext cx="1414434" cy="141443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45677" y="2227527"/>
              <a:ext cx="366447" cy="692178"/>
              <a:chOff x="3145677" y="2246579"/>
              <a:chExt cx="366447" cy="692178"/>
            </a:xfrm>
          </p:grpSpPr>
          <p:sp>
            <p:nvSpPr>
              <p:cNvPr id="43" name="AutoShape 8"/>
              <p:cNvSpPr>
                <a:spLocks/>
              </p:cNvSpPr>
              <p:nvPr/>
            </p:nvSpPr>
            <p:spPr bwMode="auto">
              <a:xfrm>
                <a:off x="3145677" y="2246579"/>
                <a:ext cx="366447" cy="692178"/>
              </a:xfrm>
              <a:custGeom>
                <a:avLst/>
                <a:gdLst>
                  <a:gd name="T0" fmla="*/ 21600 w 21600"/>
                  <a:gd name="T1" fmla="*/ 1825 h 21600"/>
                  <a:gd name="T2" fmla="*/ 18155 w 21600"/>
                  <a:gd name="T3" fmla="*/ 0 h 21600"/>
                  <a:gd name="T4" fmla="*/ 3445 w 21600"/>
                  <a:gd name="T5" fmla="*/ 0 h 21600"/>
                  <a:gd name="T6" fmla="*/ 0 w 21600"/>
                  <a:gd name="T7" fmla="*/ 1825 h 21600"/>
                  <a:gd name="T8" fmla="*/ 0 w 21600"/>
                  <a:gd name="T9" fmla="*/ 19775 h 21600"/>
                  <a:gd name="T10" fmla="*/ 3445 w 21600"/>
                  <a:gd name="T11" fmla="*/ 21600 h 21600"/>
                  <a:gd name="T12" fmla="*/ 18155 w 21600"/>
                  <a:gd name="T13" fmla="*/ 21600 h 21600"/>
                  <a:gd name="T14" fmla="*/ 21600 w 21600"/>
                  <a:gd name="T15" fmla="*/ 19775 h 21600"/>
                  <a:gd name="T16" fmla="*/ 21600 w 21600"/>
                  <a:gd name="T17" fmla="*/ 1825 h 21600"/>
                  <a:gd name="T18" fmla="*/ 8984 w 21600"/>
                  <a:gd name="T19" fmla="*/ 493 h 21600"/>
                  <a:gd name="T20" fmla="*/ 12848 w 21600"/>
                  <a:gd name="T21" fmla="*/ 493 h 21600"/>
                  <a:gd name="T22" fmla="*/ 13128 w 21600"/>
                  <a:gd name="T23" fmla="*/ 641 h 21600"/>
                  <a:gd name="T24" fmla="*/ 12848 w 21600"/>
                  <a:gd name="T25" fmla="*/ 789 h 21600"/>
                  <a:gd name="T26" fmla="*/ 8984 w 21600"/>
                  <a:gd name="T27" fmla="*/ 789 h 21600"/>
                  <a:gd name="T28" fmla="*/ 8752 w 21600"/>
                  <a:gd name="T29" fmla="*/ 641 h 21600"/>
                  <a:gd name="T30" fmla="*/ 8984 w 21600"/>
                  <a:gd name="T31" fmla="*/ 493 h 21600"/>
                  <a:gd name="T32" fmla="*/ 12429 w 21600"/>
                  <a:gd name="T33" fmla="*/ 20910 h 21600"/>
                  <a:gd name="T34" fmla="*/ 9357 w 21600"/>
                  <a:gd name="T35" fmla="*/ 20910 h 21600"/>
                  <a:gd name="T36" fmla="*/ 8566 w 21600"/>
                  <a:gd name="T37" fmla="*/ 20515 h 21600"/>
                  <a:gd name="T38" fmla="*/ 9357 w 21600"/>
                  <a:gd name="T39" fmla="*/ 20121 h 21600"/>
                  <a:gd name="T40" fmla="*/ 12429 w 21600"/>
                  <a:gd name="T41" fmla="*/ 20121 h 21600"/>
                  <a:gd name="T42" fmla="*/ 13267 w 21600"/>
                  <a:gd name="T43" fmla="*/ 20515 h 21600"/>
                  <a:gd name="T44" fmla="*/ 12429 w 21600"/>
                  <a:gd name="T45" fmla="*/ 20910 h 21600"/>
                  <a:gd name="T46" fmla="*/ 20483 w 21600"/>
                  <a:gd name="T47" fmla="*/ 19726 h 21600"/>
                  <a:gd name="T48" fmla="*/ 1303 w 21600"/>
                  <a:gd name="T49" fmla="*/ 19726 h 21600"/>
                  <a:gd name="T50" fmla="*/ 1303 w 21600"/>
                  <a:gd name="T51" fmla="*/ 1874 h 21600"/>
                  <a:gd name="T52" fmla="*/ 20483 w 21600"/>
                  <a:gd name="T53" fmla="*/ 1874 h 21600"/>
                  <a:gd name="T54" fmla="*/ 20483 w 21600"/>
                  <a:gd name="T55" fmla="*/ 19726 h 21600"/>
                  <a:gd name="T56" fmla="*/ 20483 w 21600"/>
                  <a:gd name="T57" fmla="*/ 197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21600" y="1825"/>
                    </a:moveTo>
                    <a:cubicBezTo>
                      <a:pt x="21600" y="814"/>
                      <a:pt x="20064" y="0"/>
                      <a:pt x="18155" y="0"/>
                    </a:cubicBezTo>
                    <a:cubicBezTo>
                      <a:pt x="3445" y="0"/>
                      <a:pt x="3445" y="0"/>
                      <a:pt x="3445" y="0"/>
                    </a:cubicBezTo>
                    <a:cubicBezTo>
                      <a:pt x="1536" y="0"/>
                      <a:pt x="0" y="814"/>
                      <a:pt x="0" y="1825"/>
                    </a:cubicBezTo>
                    <a:cubicBezTo>
                      <a:pt x="0" y="19775"/>
                      <a:pt x="0" y="19775"/>
                      <a:pt x="0" y="19775"/>
                    </a:cubicBezTo>
                    <a:cubicBezTo>
                      <a:pt x="0" y="20786"/>
                      <a:pt x="1536" y="21600"/>
                      <a:pt x="3445" y="21600"/>
                    </a:cubicBezTo>
                    <a:cubicBezTo>
                      <a:pt x="18155" y="21600"/>
                      <a:pt x="18155" y="21600"/>
                      <a:pt x="18155" y="21600"/>
                    </a:cubicBezTo>
                    <a:cubicBezTo>
                      <a:pt x="20064" y="21600"/>
                      <a:pt x="21600" y="20786"/>
                      <a:pt x="21600" y="19775"/>
                    </a:cubicBezTo>
                    <a:lnTo>
                      <a:pt x="21600" y="1825"/>
                    </a:lnTo>
                    <a:close/>
                    <a:moveTo>
                      <a:pt x="8984" y="493"/>
                    </a:moveTo>
                    <a:cubicBezTo>
                      <a:pt x="12848" y="493"/>
                      <a:pt x="12848" y="493"/>
                      <a:pt x="12848" y="493"/>
                    </a:cubicBezTo>
                    <a:cubicBezTo>
                      <a:pt x="12988" y="493"/>
                      <a:pt x="13128" y="567"/>
                      <a:pt x="13128" y="641"/>
                    </a:cubicBezTo>
                    <a:cubicBezTo>
                      <a:pt x="13128" y="715"/>
                      <a:pt x="12988" y="789"/>
                      <a:pt x="12848" y="789"/>
                    </a:cubicBezTo>
                    <a:cubicBezTo>
                      <a:pt x="8984" y="789"/>
                      <a:pt x="8984" y="789"/>
                      <a:pt x="8984" y="789"/>
                    </a:cubicBezTo>
                    <a:cubicBezTo>
                      <a:pt x="8845" y="789"/>
                      <a:pt x="8752" y="715"/>
                      <a:pt x="8752" y="641"/>
                    </a:cubicBezTo>
                    <a:cubicBezTo>
                      <a:pt x="8752" y="567"/>
                      <a:pt x="8845" y="493"/>
                      <a:pt x="8984" y="493"/>
                    </a:cubicBezTo>
                    <a:close/>
                    <a:moveTo>
                      <a:pt x="12429" y="20910"/>
                    </a:moveTo>
                    <a:cubicBezTo>
                      <a:pt x="9357" y="20910"/>
                      <a:pt x="9357" y="20910"/>
                      <a:pt x="9357" y="20910"/>
                    </a:cubicBezTo>
                    <a:cubicBezTo>
                      <a:pt x="8891" y="20910"/>
                      <a:pt x="8566" y="20762"/>
                      <a:pt x="8566" y="20515"/>
                    </a:cubicBezTo>
                    <a:cubicBezTo>
                      <a:pt x="8566" y="20269"/>
                      <a:pt x="8891" y="20121"/>
                      <a:pt x="9357" y="20121"/>
                    </a:cubicBezTo>
                    <a:cubicBezTo>
                      <a:pt x="12429" y="20121"/>
                      <a:pt x="12429" y="20121"/>
                      <a:pt x="12429" y="20121"/>
                    </a:cubicBezTo>
                    <a:cubicBezTo>
                      <a:pt x="12895" y="20121"/>
                      <a:pt x="13267" y="20269"/>
                      <a:pt x="13267" y="20515"/>
                    </a:cubicBezTo>
                    <a:cubicBezTo>
                      <a:pt x="13267" y="20762"/>
                      <a:pt x="12895" y="20910"/>
                      <a:pt x="12429" y="20910"/>
                    </a:cubicBezTo>
                    <a:close/>
                    <a:moveTo>
                      <a:pt x="20483" y="19726"/>
                    </a:moveTo>
                    <a:cubicBezTo>
                      <a:pt x="1303" y="19726"/>
                      <a:pt x="1303" y="19726"/>
                      <a:pt x="1303" y="19726"/>
                    </a:cubicBezTo>
                    <a:cubicBezTo>
                      <a:pt x="1303" y="1874"/>
                      <a:pt x="1303" y="1874"/>
                      <a:pt x="1303" y="1874"/>
                    </a:cubicBezTo>
                    <a:cubicBezTo>
                      <a:pt x="20483" y="1874"/>
                      <a:pt x="20483" y="1874"/>
                      <a:pt x="20483" y="1874"/>
                    </a:cubicBezTo>
                    <a:lnTo>
                      <a:pt x="20483" y="19726"/>
                    </a:lnTo>
                    <a:close/>
                    <a:moveTo>
                      <a:pt x="20483" y="19726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Rectangle 9"/>
              <p:cNvSpPr>
                <a:spLocks/>
              </p:cNvSpPr>
              <p:nvPr/>
            </p:nvSpPr>
            <p:spPr bwMode="auto">
              <a:xfrm>
                <a:off x="3167974" y="2305715"/>
                <a:ext cx="325731" cy="573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641198" y="1571957"/>
            <a:ext cx="1414356" cy="1414356"/>
            <a:chOff x="5117231" y="1829510"/>
            <a:chExt cx="1414434" cy="1414434"/>
          </a:xfrm>
        </p:grpSpPr>
        <p:sp>
          <p:nvSpPr>
            <p:cNvPr id="46" name="Oval 45"/>
            <p:cNvSpPr/>
            <p:nvPr/>
          </p:nvSpPr>
          <p:spPr>
            <a:xfrm>
              <a:off x="5117231" y="1829510"/>
              <a:ext cx="1414434" cy="1414434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79310" y="2227690"/>
              <a:ext cx="505337" cy="692178"/>
              <a:chOff x="3145677" y="2246579"/>
              <a:chExt cx="366447" cy="692178"/>
            </a:xfrm>
          </p:grpSpPr>
          <p:sp>
            <p:nvSpPr>
              <p:cNvPr id="48" name="AutoShape 8"/>
              <p:cNvSpPr>
                <a:spLocks/>
              </p:cNvSpPr>
              <p:nvPr/>
            </p:nvSpPr>
            <p:spPr bwMode="auto">
              <a:xfrm>
                <a:off x="3145677" y="2246579"/>
                <a:ext cx="366447" cy="692178"/>
              </a:xfrm>
              <a:custGeom>
                <a:avLst/>
                <a:gdLst>
                  <a:gd name="T0" fmla="*/ 21600 w 21600"/>
                  <a:gd name="T1" fmla="*/ 1825 h 21600"/>
                  <a:gd name="T2" fmla="*/ 18155 w 21600"/>
                  <a:gd name="T3" fmla="*/ 0 h 21600"/>
                  <a:gd name="T4" fmla="*/ 3445 w 21600"/>
                  <a:gd name="T5" fmla="*/ 0 h 21600"/>
                  <a:gd name="T6" fmla="*/ 0 w 21600"/>
                  <a:gd name="T7" fmla="*/ 1825 h 21600"/>
                  <a:gd name="T8" fmla="*/ 0 w 21600"/>
                  <a:gd name="T9" fmla="*/ 19775 h 21600"/>
                  <a:gd name="T10" fmla="*/ 3445 w 21600"/>
                  <a:gd name="T11" fmla="*/ 21600 h 21600"/>
                  <a:gd name="T12" fmla="*/ 18155 w 21600"/>
                  <a:gd name="T13" fmla="*/ 21600 h 21600"/>
                  <a:gd name="T14" fmla="*/ 21600 w 21600"/>
                  <a:gd name="T15" fmla="*/ 19775 h 21600"/>
                  <a:gd name="T16" fmla="*/ 21600 w 21600"/>
                  <a:gd name="T17" fmla="*/ 1825 h 21600"/>
                  <a:gd name="T18" fmla="*/ 8984 w 21600"/>
                  <a:gd name="T19" fmla="*/ 493 h 21600"/>
                  <a:gd name="T20" fmla="*/ 12848 w 21600"/>
                  <a:gd name="T21" fmla="*/ 493 h 21600"/>
                  <a:gd name="T22" fmla="*/ 13128 w 21600"/>
                  <a:gd name="T23" fmla="*/ 641 h 21600"/>
                  <a:gd name="T24" fmla="*/ 12848 w 21600"/>
                  <a:gd name="T25" fmla="*/ 789 h 21600"/>
                  <a:gd name="T26" fmla="*/ 8984 w 21600"/>
                  <a:gd name="T27" fmla="*/ 789 h 21600"/>
                  <a:gd name="T28" fmla="*/ 8752 w 21600"/>
                  <a:gd name="T29" fmla="*/ 641 h 21600"/>
                  <a:gd name="T30" fmla="*/ 8984 w 21600"/>
                  <a:gd name="T31" fmla="*/ 493 h 21600"/>
                  <a:gd name="T32" fmla="*/ 12429 w 21600"/>
                  <a:gd name="T33" fmla="*/ 20910 h 21600"/>
                  <a:gd name="T34" fmla="*/ 9357 w 21600"/>
                  <a:gd name="T35" fmla="*/ 20910 h 21600"/>
                  <a:gd name="T36" fmla="*/ 8566 w 21600"/>
                  <a:gd name="T37" fmla="*/ 20515 h 21600"/>
                  <a:gd name="T38" fmla="*/ 9357 w 21600"/>
                  <a:gd name="T39" fmla="*/ 20121 h 21600"/>
                  <a:gd name="T40" fmla="*/ 12429 w 21600"/>
                  <a:gd name="T41" fmla="*/ 20121 h 21600"/>
                  <a:gd name="T42" fmla="*/ 13267 w 21600"/>
                  <a:gd name="T43" fmla="*/ 20515 h 21600"/>
                  <a:gd name="T44" fmla="*/ 12429 w 21600"/>
                  <a:gd name="T45" fmla="*/ 20910 h 21600"/>
                  <a:gd name="T46" fmla="*/ 20483 w 21600"/>
                  <a:gd name="T47" fmla="*/ 19726 h 21600"/>
                  <a:gd name="T48" fmla="*/ 1303 w 21600"/>
                  <a:gd name="T49" fmla="*/ 19726 h 21600"/>
                  <a:gd name="T50" fmla="*/ 1303 w 21600"/>
                  <a:gd name="T51" fmla="*/ 1874 h 21600"/>
                  <a:gd name="T52" fmla="*/ 20483 w 21600"/>
                  <a:gd name="T53" fmla="*/ 1874 h 21600"/>
                  <a:gd name="T54" fmla="*/ 20483 w 21600"/>
                  <a:gd name="T55" fmla="*/ 19726 h 21600"/>
                  <a:gd name="T56" fmla="*/ 20483 w 21600"/>
                  <a:gd name="T57" fmla="*/ 197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21600" y="1825"/>
                    </a:moveTo>
                    <a:cubicBezTo>
                      <a:pt x="21600" y="814"/>
                      <a:pt x="20064" y="0"/>
                      <a:pt x="18155" y="0"/>
                    </a:cubicBezTo>
                    <a:cubicBezTo>
                      <a:pt x="3445" y="0"/>
                      <a:pt x="3445" y="0"/>
                      <a:pt x="3445" y="0"/>
                    </a:cubicBezTo>
                    <a:cubicBezTo>
                      <a:pt x="1536" y="0"/>
                      <a:pt x="0" y="814"/>
                      <a:pt x="0" y="1825"/>
                    </a:cubicBezTo>
                    <a:cubicBezTo>
                      <a:pt x="0" y="19775"/>
                      <a:pt x="0" y="19775"/>
                      <a:pt x="0" y="19775"/>
                    </a:cubicBezTo>
                    <a:cubicBezTo>
                      <a:pt x="0" y="20786"/>
                      <a:pt x="1536" y="21600"/>
                      <a:pt x="3445" y="21600"/>
                    </a:cubicBezTo>
                    <a:cubicBezTo>
                      <a:pt x="18155" y="21600"/>
                      <a:pt x="18155" y="21600"/>
                      <a:pt x="18155" y="21600"/>
                    </a:cubicBezTo>
                    <a:cubicBezTo>
                      <a:pt x="20064" y="21600"/>
                      <a:pt x="21600" y="20786"/>
                      <a:pt x="21600" y="19775"/>
                    </a:cubicBezTo>
                    <a:lnTo>
                      <a:pt x="21600" y="1825"/>
                    </a:lnTo>
                    <a:close/>
                    <a:moveTo>
                      <a:pt x="8984" y="493"/>
                    </a:moveTo>
                    <a:cubicBezTo>
                      <a:pt x="12848" y="493"/>
                      <a:pt x="12848" y="493"/>
                      <a:pt x="12848" y="493"/>
                    </a:cubicBezTo>
                    <a:cubicBezTo>
                      <a:pt x="12988" y="493"/>
                      <a:pt x="13128" y="567"/>
                      <a:pt x="13128" y="641"/>
                    </a:cubicBezTo>
                    <a:cubicBezTo>
                      <a:pt x="13128" y="715"/>
                      <a:pt x="12988" y="789"/>
                      <a:pt x="12848" y="789"/>
                    </a:cubicBezTo>
                    <a:cubicBezTo>
                      <a:pt x="8984" y="789"/>
                      <a:pt x="8984" y="789"/>
                      <a:pt x="8984" y="789"/>
                    </a:cubicBezTo>
                    <a:cubicBezTo>
                      <a:pt x="8845" y="789"/>
                      <a:pt x="8752" y="715"/>
                      <a:pt x="8752" y="641"/>
                    </a:cubicBezTo>
                    <a:cubicBezTo>
                      <a:pt x="8752" y="567"/>
                      <a:pt x="8845" y="493"/>
                      <a:pt x="8984" y="493"/>
                    </a:cubicBezTo>
                    <a:close/>
                    <a:moveTo>
                      <a:pt x="12429" y="20910"/>
                    </a:moveTo>
                    <a:cubicBezTo>
                      <a:pt x="9357" y="20910"/>
                      <a:pt x="9357" y="20910"/>
                      <a:pt x="9357" y="20910"/>
                    </a:cubicBezTo>
                    <a:cubicBezTo>
                      <a:pt x="8891" y="20910"/>
                      <a:pt x="8566" y="20762"/>
                      <a:pt x="8566" y="20515"/>
                    </a:cubicBezTo>
                    <a:cubicBezTo>
                      <a:pt x="8566" y="20269"/>
                      <a:pt x="8891" y="20121"/>
                      <a:pt x="9357" y="20121"/>
                    </a:cubicBezTo>
                    <a:cubicBezTo>
                      <a:pt x="12429" y="20121"/>
                      <a:pt x="12429" y="20121"/>
                      <a:pt x="12429" y="20121"/>
                    </a:cubicBezTo>
                    <a:cubicBezTo>
                      <a:pt x="12895" y="20121"/>
                      <a:pt x="13267" y="20269"/>
                      <a:pt x="13267" y="20515"/>
                    </a:cubicBezTo>
                    <a:cubicBezTo>
                      <a:pt x="13267" y="20762"/>
                      <a:pt x="12895" y="20910"/>
                      <a:pt x="12429" y="20910"/>
                    </a:cubicBezTo>
                    <a:close/>
                    <a:moveTo>
                      <a:pt x="20483" y="19726"/>
                    </a:moveTo>
                    <a:cubicBezTo>
                      <a:pt x="1303" y="19726"/>
                      <a:pt x="1303" y="19726"/>
                      <a:pt x="1303" y="19726"/>
                    </a:cubicBezTo>
                    <a:cubicBezTo>
                      <a:pt x="1303" y="1874"/>
                      <a:pt x="1303" y="1874"/>
                      <a:pt x="1303" y="1874"/>
                    </a:cubicBezTo>
                    <a:cubicBezTo>
                      <a:pt x="20483" y="1874"/>
                      <a:pt x="20483" y="1874"/>
                      <a:pt x="20483" y="1874"/>
                    </a:cubicBezTo>
                    <a:lnTo>
                      <a:pt x="20483" y="19726"/>
                    </a:lnTo>
                    <a:close/>
                    <a:moveTo>
                      <a:pt x="20483" y="19726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Rectangle 9"/>
              <p:cNvSpPr>
                <a:spLocks/>
              </p:cNvSpPr>
              <p:nvPr/>
            </p:nvSpPr>
            <p:spPr bwMode="auto">
              <a:xfrm>
                <a:off x="3167974" y="2305715"/>
                <a:ext cx="325731" cy="573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759C68-2A86-4764-9A26-3B30596AA324}"/>
              </a:ext>
            </a:extLst>
          </p:cNvPr>
          <p:cNvGrpSpPr/>
          <p:nvPr/>
        </p:nvGrpSpPr>
        <p:grpSpPr>
          <a:xfrm>
            <a:off x="2270623" y="3279666"/>
            <a:ext cx="2109873" cy="930935"/>
            <a:chOff x="468937" y="2419540"/>
            <a:chExt cx="2109873" cy="930935"/>
          </a:xfrm>
        </p:grpSpPr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061CDE5F-AD1E-4916-9267-6FFB313BA1F6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109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cs typeface="+mn-ea"/>
                  <a:sym typeface="+mn-lt"/>
                </a:rPr>
                <a:t>MobileNet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C5F16C0-A880-4C2C-BC21-F6022F921440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4M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准确率：</a:t>
              </a:r>
              <a:r>
                <a:rPr lang="en-US" altLang="zh-CN" sz="1000" dirty="0">
                  <a:cs typeface="+mn-ea"/>
                  <a:sym typeface="+mn-lt"/>
                </a:rPr>
                <a:t>70.4%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B0EE97D-C7BC-4E7D-9770-32484420DF20}"/>
              </a:ext>
            </a:extLst>
          </p:cNvPr>
          <p:cNvGrpSpPr/>
          <p:nvPr/>
        </p:nvGrpSpPr>
        <p:grpSpPr>
          <a:xfrm>
            <a:off x="7881118" y="3173920"/>
            <a:ext cx="2621230" cy="1008594"/>
            <a:chOff x="468937" y="2419540"/>
            <a:chExt cx="2621230" cy="1008594"/>
          </a:xfrm>
        </p:grpSpPr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ADCD8346-5829-40BB-AE7A-1FF24335A4D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21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cs typeface="+mn-ea"/>
                  <a:sym typeface="+mn-lt"/>
                </a:rPr>
                <a:t>DenseNet121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F274101-FD4F-4EB0-B135-4C2510A75DB2}"/>
                </a:ext>
              </a:extLst>
            </p:cNvPr>
            <p:cNvSpPr/>
            <p:nvPr/>
          </p:nvSpPr>
          <p:spPr>
            <a:xfrm>
              <a:off x="1091619" y="2901323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8M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75.1%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模型选择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9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/>
      <p:bldP spid="24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08354" y="2321004"/>
            <a:ext cx="4575291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Q&amp;A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14167" y="4783436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45114" y="5695874"/>
            <a:ext cx="113635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51105" y="687785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779580" y="893601"/>
            <a:ext cx="12936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6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 txBox="1"/>
          <p:nvPr>
            <p:custDataLst>
              <p:tags r:id="rId1"/>
            </p:custDataLst>
          </p:nvPr>
        </p:nvSpPr>
        <p:spPr>
          <a:xfrm>
            <a:off x="4184040" y="798402"/>
            <a:ext cx="216029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zh-CN" altLang="en-US" sz="7200" b="1" dirty="0">
                <a:cs typeface="+mn-ea"/>
                <a:sym typeface="+mn-lt"/>
              </a:rPr>
              <a:t>目录</a:t>
            </a:r>
          </a:p>
        </p:txBody>
      </p:sp>
      <p:sp>
        <p:nvSpPr>
          <p:cNvPr id="5" name="MH_Others_2"/>
          <p:cNvSpPr txBox="1"/>
          <p:nvPr>
            <p:custDataLst>
              <p:tags r:id="rId2"/>
            </p:custDataLst>
          </p:nvPr>
        </p:nvSpPr>
        <p:spPr>
          <a:xfrm>
            <a:off x="6188950" y="1345566"/>
            <a:ext cx="3225111" cy="43088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algn="ctr">
              <a:defRPr/>
            </a:pPr>
            <a:r>
              <a:rPr lang="en-US" altLang="zh-CN" sz="2800" spc="600" dirty="0">
                <a:cs typeface="+mn-ea"/>
                <a:sym typeface="+mn-lt"/>
              </a:rPr>
              <a:t>CONTENTS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077508" y="2809645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362947" y="2809645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概述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4077508" y="3836186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362947" y="3836186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主机端方案</a:t>
            </a:r>
          </a:p>
        </p:txBody>
      </p:sp>
      <p:sp>
        <p:nvSpPr>
          <p:cNvPr id="10" name="平行四边形 9"/>
          <p:cNvSpPr/>
          <p:nvPr/>
        </p:nvSpPr>
        <p:spPr>
          <a:xfrm>
            <a:off x="4077508" y="4879357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362947" y="4862727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移动端方案</a:t>
            </a:r>
          </a:p>
        </p:txBody>
      </p:sp>
    </p:spTree>
    <p:extLst>
      <p:ext uri="{BB962C8B-B14F-4D97-AF65-F5344CB8AC3E}">
        <p14:creationId xmlns:p14="http://schemas.microsoft.com/office/powerpoint/2010/main" val="36723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01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29601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56794" y="1985213"/>
            <a:ext cx="2880000" cy="2880000"/>
            <a:chOff x="4608095" y="2334126"/>
            <a:chExt cx="2880000" cy="2880000"/>
          </a:xfrm>
        </p:grpSpPr>
        <p:sp>
          <p:nvSpPr>
            <p:cNvPr id="9" name="弧形 8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/>
            </a:prstGeom>
            <a:ln w="508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10374553"/>
                <a:gd name="adj2" fmla="val 16290192"/>
              </a:avLst>
            </a:prstGeom>
            <a:ln w="508000">
              <a:solidFill>
                <a:srgbClr val="DE17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4210879"/>
                <a:gd name="adj2" fmla="val 10445569"/>
              </a:avLst>
            </a:prstGeom>
            <a:ln w="508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21560403"/>
                <a:gd name="adj2" fmla="val 4236651"/>
              </a:avLst>
            </a:prstGeom>
            <a:ln w="508000">
              <a:solidFill>
                <a:srgbClr val="DE17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98015" y="2382256"/>
            <a:ext cx="4997558" cy="2081463"/>
            <a:chOff x="3549316" y="2731168"/>
            <a:chExt cx="4997558" cy="2081463"/>
          </a:xfrm>
        </p:grpSpPr>
        <p:grpSp>
          <p:nvGrpSpPr>
            <p:cNvPr id="14" name="组合 13"/>
            <p:cNvGrpSpPr/>
            <p:nvPr/>
          </p:nvGrpSpPr>
          <p:grpSpPr>
            <a:xfrm>
              <a:off x="3549316" y="2731168"/>
              <a:ext cx="1058779" cy="2081463"/>
              <a:chOff x="3549316" y="2731168"/>
              <a:chExt cx="1058779" cy="2081463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3549316" y="2731168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3549316" y="4812631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7488095" y="2731168"/>
              <a:ext cx="1058779" cy="2081463"/>
              <a:chOff x="3549316" y="2731168"/>
              <a:chExt cx="1058779" cy="2081463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3549316" y="2731168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3549316" y="4812631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任意多边形 33"/>
          <p:cNvSpPr/>
          <p:nvPr/>
        </p:nvSpPr>
        <p:spPr>
          <a:xfrm>
            <a:off x="5782935" y="2600699"/>
            <a:ext cx="630691" cy="1618840"/>
          </a:xfrm>
          <a:custGeom>
            <a:avLst/>
            <a:gdLst>
              <a:gd name="connsiteX0" fmla="*/ 50834 w 266772"/>
              <a:gd name="connsiteY0" fmla="*/ 116876 h 684743"/>
              <a:gd name="connsiteX1" fmla="*/ 56482 w 266772"/>
              <a:gd name="connsiteY1" fmla="*/ 116876 h 684743"/>
              <a:gd name="connsiteX2" fmla="*/ 96021 w 266772"/>
              <a:gd name="connsiteY2" fmla="*/ 116876 h 684743"/>
              <a:gd name="connsiteX3" fmla="*/ 97324 w 266772"/>
              <a:gd name="connsiteY3" fmla="*/ 130780 h 684743"/>
              <a:gd name="connsiteX4" fmla="*/ 98628 w 266772"/>
              <a:gd name="connsiteY4" fmla="*/ 140338 h 684743"/>
              <a:gd name="connsiteX5" fmla="*/ 100366 w 266772"/>
              <a:gd name="connsiteY5" fmla="*/ 151200 h 684743"/>
              <a:gd name="connsiteX6" fmla="*/ 102538 w 266772"/>
              <a:gd name="connsiteY6" fmla="*/ 163366 h 684743"/>
              <a:gd name="connsiteX7" fmla="*/ 106014 w 266772"/>
              <a:gd name="connsiteY7" fmla="*/ 175966 h 684743"/>
              <a:gd name="connsiteX8" fmla="*/ 109924 w 266772"/>
              <a:gd name="connsiteY8" fmla="*/ 189435 h 684743"/>
              <a:gd name="connsiteX9" fmla="*/ 114704 w 266772"/>
              <a:gd name="connsiteY9" fmla="*/ 203338 h 684743"/>
              <a:gd name="connsiteX10" fmla="*/ 116441 w 266772"/>
              <a:gd name="connsiteY10" fmla="*/ 194214 h 684743"/>
              <a:gd name="connsiteX11" fmla="*/ 119048 w 266772"/>
              <a:gd name="connsiteY11" fmla="*/ 185524 h 684743"/>
              <a:gd name="connsiteX12" fmla="*/ 121221 w 266772"/>
              <a:gd name="connsiteY12" fmla="*/ 177269 h 684743"/>
              <a:gd name="connsiteX13" fmla="*/ 123828 w 266772"/>
              <a:gd name="connsiteY13" fmla="*/ 169883 h 684743"/>
              <a:gd name="connsiteX14" fmla="*/ 128172 w 266772"/>
              <a:gd name="connsiteY14" fmla="*/ 158586 h 684743"/>
              <a:gd name="connsiteX15" fmla="*/ 130345 w 266772"/>
              <a:gd name="connsiteY15" fmla="*/ 154242 h 684743"/>
              <a:gd name="connsiteX16" fmla="*/ 120786 w 266772"/>
              <a:gd name="connsiteY16" fmla="*/ 144683 h 684743"/>
              <a:gd name="connsiteX17" fmla="*/ 133386 w 266772"/>
              <a:gd name="connsiteY17" fmla="*/ 131649 h 684743"/>
              <a:gd name="connsiteX18" fmla="*/ 146421 w 266772"/>
              <a:gd name="connsiteY18" fmla="*/ 144683 h 684743"/>
              <a:gd name="connsiteX19" fmla="*/ 136862 w 266772"/>
              <a:gd name="connsiteY19" fmla="*/ 154242 h 684743"/>
              <a:gd name="connsiteX20" fmla="*/ 138600 w 266772"/>
              <a:gd name="connsiteY20" fmla="*/ 158586 h 684743"/>
              <a:gd name="connsiteX21" fmla="*/ 142945 w 266772"/>
              <a:gd name="connsiteY21" fmla="*/ 169883 h 684743"/>
              <a:gd name="connsiteX22" fmla="*/ 145552 w 266772"/>
              <a:gd name="connsiteY22" fmla="*/ 177269 h 684743"/>
              <a:gd name="connsiteX23" fmla="*/ 148159 w 266772"/>
              <a:gd name="connsiteY23" fmla="*/ 185524 h 684743"/>
              <a:gd name="connsiteX24" fmla="*/ 150331 w 266772"/>
              <a:gd name="connsiteY24" fmla="*/ 194214 h 684743"/>
              <a:gd name="connsiteX25" fmla="*/ 152069 w 266772"/>
              <a:gd name="connsiteY25" fmla="*/ 203338 h 684743"/>
              <a:gd name="connsiteX26" fmla="*/ 157283 w 266772"/>
              <a:gd name="connsiteY26" fmla="*/ 189435 h 684743"/>
              <a:gd name="connsiteX27" fmla="*/ 161193 w 266772"/>
              <a:gd name="connsiteY27" fmla="*/ 175966 h 684743"/>
              <a:gd name="connsiteX28" fmla="*/ 164234 w 266772"/>
              <a:gd name="connsiteY28" fmla="*/ 163366 h 684743"/>
              <a:gd name="connsiteX29" fmla="*/ 166841 w 266772"/>
              <a:gd name="connsiteY29" fmla="*/ 151200 h 684743"/>
              <a:gd name="connsiteX30" fmla="*/ 168579 w 266772"/>
              <a:gd name="connsiteY30" fmla="*/ 140338 h 684743"/>
              <a:gd name="connsiteX31" fmla="*/ 169883 w 266772"/>
              <a:gd name="connsiteY31" fmla="*/ 130780 h 684743"/>
              <a:gd name="connsiteX32" fmla="*/ 171186 w 266772"/>
              <a:gd name="connsiteY32" fmla="*/ 116876 h 684743"/>
              <a:gd name="connsiteX33" fmla="*/ 210290 w 266772"/>
              <a:gd name="connsiteY33" fmla="*/ 116876 h 684743"/>
              <a:gd name="connsiteX34" fmla="*/ 215938 w 266772"/>
              <a:gd name="connsiteY34" fmla="*/ 116876 h 684743"/>
              <a:gd name="connsiteX35" fmla="*/ 221586 w 266772"/>
              <a:gd name="connsiteY35" fmla="*/ 117745 h 684743"/>
              <a:gd name="connsiteX36" fmla="*/ 227234 w 266772"/>
              <a:gd name="connsiteY36" fmla="*/ 119049 h 684743"/>
              <a:gd name="connsiteX37" fmla="*/ 232448 w 266772"/>
              <a:gd name="connsiteY37" fmla="*/ 121221 h 684743"/>
              <a:gd name="connsiteX38" fmla="*/ 237227 w 266772"/>
              <a:gd name="connsiteY38" fmla="*/ 123393 h 684743"/>
              <a:gd name="connsiteX39" fmla="*/ 242007 w 266772"/>
              <a:gd name="connsiteY39" fmla="*/ 126435 h 684743"/>
              <a:gd name="connsiteX40" fmla="*/ 246352 w 266772"/>
              <a:gd name="connsiteY40" fmla="*/ 129476 h 684743"/>
              <a:gd name="connsiteX41" fmla="*/ 250262 w 266772"/>
              <a:gd name="connsiteY41" fmla="*/ 133387 h 684743"/>
              <a:gd name="connsiteX42" fmla="*/ 254172 w 266772"/>
              <a:gd name="connsiteY42" fmla="*/ 137297 h 684743"/>
              <a:gd name="connsiteX43" fmla="*/ 257214 w 266772"/>
              <a:gd name="connsiteY43" fmla="*/ 141642 h 684743"/>
              <a:gd name="connsiteX44" fmla="*/ 260255 w 266772"/>
              <a:gd name="connsiteY44" fmla="*/ 146421 h 684743"/>
              <a:gd name="connsiteX45" fmla="*/ 262427 w 266772"/>
              <a:gd name="connsiteY45" fmla="*/ 151200 h 684743"/>
              <a:gd name="connsiteX46" fmla="*/ 264600 w 266772"/>
              <a:gd name="connsiteY46" fmla="*/ 156414 h 684743"/>
              <a:gd name="connsiteX47" fmla="*/ 265903 w 266772"/>
              <a:gd name="connsiteY47" fmla="*/ 162062 h 684743"/>
              <a:gd name="connsiteX48" fmla="*/ 266772 w 266772"/>
              <a:gd name="connsiteY48" fmla="*/ 167276 h 684743"/>
              <a:gd name="connsiteX49" fmla="*/ 266772 w 266772"/>
              <a:gd name="connsiteY49" fmla="*/ 173359 h 684743"/>
              <a:gd name="connsiteX50" fmla="*/ 266772 w 266772"/>
              <a:gd name="connsiteY50" fmla="*/ 371917 h 684743"/>
              <a:gd name="connsiteX51" fmla="*/ 266338 w 266772"/>
              <a:gd name="connsiteY51" fmla="*/ 376262 h 684743"/>
              <a:gd name="connsiteX52" fmla="*/ 265034 w 266772"/>
              <a:gd name="connsiteY52" fmla="*/ 380172 h 684743"/>
              <a:gd name="connsiteX53" fmla="*/ 263296 w 266772"/>
              <a:gd name="connsiteY53" fmla="*/ 384082 h 684743"/>
              <a:gd name="connsiteX54" fmla="*/ 260689 w 266772"/>
              <a:gd name="connsiteY54" fmla="*/ 387124 h 684743"/>
              <a:gd name="connsiteX55" fmla="*/ 257214 w 266772"/>
              <a:gd name="connsiteY55" fmla="*/ 389730 h 684743"/>
              <a:gd name="connsiteX56" fmla="*/ 253738 w 266772"/>
              <a:gd name="connsiteY56" fmla="*/ 391903 h 684743"/>
              <a:gd name="connsiteX57" fmla="*/ 249827 w 266772"/>
              <a:gd name="connsiteY57" fmla="*/ 393206 h 684743"/>
              <a:gd name="connsiteX58" fmla="*/ 245048 w 266772"/>
              <a:gd name="connsiteY58" fmla="*/ 393641 h 684743"/>
              <a:gd name="connsiteX59" fmla="*/ 240703 w 266772"/>
              <a:gd name="connsiteY59" fmla="*/ 393206 h 684743"/>
              <a:gd name="connsiteX60" fmla="*/ 236793 w 266772"/>
              <a:gd name="connsiteY60" fmla="*/ 391903 h 684743"/>
              <a:gd name="connsiteX61" fmla="*/ 233317 w 266772"/>
              <a:gd name="connsiteY61" fmla="*/ 389730 h 684743"/>
              <a:gd name="connsiteX62" fmla="*/ 229841 w 266772"/>
              <a:gd name="connsiteY62" fmla="*/ 387124 h 684743"/>
              <a:gd name="connsiteX63" fmla="*/ 227234 w 266772"/>
              <a:gd name="connsiteY63" fmla="*/ 384082 h 684743"/>
              <a:gd name="connsiteX64" fmla="*/ 225062 w 266772"/>
              <a:gd name="connsiteY64" fmla="*/ 380172 h 684743"/>
              <a:gd name="connsiteX65" fmla="*/ 224193 w 266772"/>
              <a:gd name="connsiteY65" fmla="*/ 376262 h 684743"/>
              <a:gd name="connsiteX66" fmla="*/ 223759 w 266772"/>
              <a:gd name="connsiteY66" fmla="*/ 371917 h 684743"/>
              <a:gd name="connsiteX67" fmla="*/ 223759 w 266772"/>
              <a:gd name="connsiteY67" fmla="*/ 205510 h 684743"/>
              <a:gd name="connsiteX68" fmla="*/ 202469 w 266772"/>
              <a:gd name="connsiteY68" fmla="*/ 205510 h 684743"/>
              <a:gd name="connsiteX69" fmla="*/ 202469 w 266772"/>
              <a:gd name="connsiteY69" fmla="*/ 657805 h 684743"/>
              <a:gd name="connsiteX70" fmla="*/ 202469 w 266772"/>
              <a:gd name="connsiteY70" fmla="*/ 660412 h 684743"/>
              <a:gd name="connsiteX71" fmla="*/ 202034 w 266772"/>
              <a:gd name="connsiteY71" fmla="*/ 663019 h 684743"/>
              <a:gd name="connsiteX72" fmla="*/ 201165 w 266772"/>
              <a:gd name="connsiteY72" fmla="*/ 665626 h 684743"/>
              <a:gd name="connsiteX73" fmla="*/ 200296 w 266772"/>
              <a:gd name="connsiteY73" fmla="*/ 668233 h 684743"/>
              <a:gd name="connsiteX74" fmla="*/ 197690 w 266772"/>
              <a:gd name="connsiteY74" fmla="*/ 673012 h 684743"/>
              <a:gd name="connsiteX75" fmla="*/ 194648 w 266772"/>
              <a:gd name="connsiteY75" fmla="*/ 676923 h 684743"/>
              <a:gd name="connsiteX76" fmla="*/ 190303 w 266772"/>
              <a:gd name="connsiteY76" fmla="*/ 680398 h 684743"/>
              <a:gd name="connsiteX77" fmla="*/ 185959 w 266772"/>
              <a:gd name="connsiteY77" fmla="*/ 683005 h 684743"/>
              <a:gd name="connsiteX78" fmla="*/ 183352 w 266772"/>
              <a:gd name="connsiteY78" fmla="*/ 683874 h 684743"/>
              <a:gd name="connsiteX79" fmla="*/ 180745 w 266772"/>
              <a:gd name="connsiteY79" fmla="*/ 684309 h 684743"/>
              <a:gd name="connsiteX80" fmla="*/ 178138 w 266772"/>
              <a:gd name="connsiteY80" fmla="*/ 684743 h 684743"/>
              <a:gd name="connsiteX81" fmla="*/ 175097 w 266772"/>
              <a:gd name="connsiteY81" fmla="*/ 684743 h 684743"/>
              <a:gd name="connsiteX82" fmla="*/ 172490 w 266772"/>
              <a:gd name="connsiteY82" fmla="*/ 684743 h 684743"/>
              <a:gd name="connsiteX83" fmla="*/ 169883 w 266772"/>
              <a:gd name="connsiteY83" fmla="*/ 684309 h 684743"/>
              <a:gd name="connsiteX84" fmla="*/ 167276 w 266772"/>
              <a:gd name="connsiteY84" fmla="*/ 683874 h 684743"/>
              <a:gd name="connsiteX85" fmla="*/ 164669 w 266772"/>
              <a:gd name="connsiteY85" fmla="*/ 683005 h 684743"/>
              <a:gd name="connsiteX86" fmla="*/ 159890 w 266772"/>
              <a:gd name="connsiteY86" fmla="*/ 680398 h 684743"/>
              <a:gd name="connsiteX87" fmla="*/ 155979 w 266772"/>
              <a:gd name="connsiteY87" fmla="*/ 676923 h 684743"/>
              <a:gd name="connsiteX88" fmla="*/ 152503 w 266772"/>
              <a:gd name="connsiteY88" fmla="*/ 673012 h 684743"/>
              <a:gd name="connsiteX89" fmla="*/ 149897 w 266772"/>
              <a:gd name="connsiteY89" fmla="*/ 668233 h 684743"/>
              <a:gd name="connsiteX90" fmla="*/ 149028 w 266772"/>
              <a:gd name="connsiteY90" fmla="*/ 665626 h 684743"/>
              <a:gd name="connsiteX91" fmla="*/ 148593 w 266772"/>
              <a:gd name="connsiteY91" fmla="*/ 663019 h 684743"/>
              <a:gd name="connsiteX92" fmla="*/ 148159 w 266772"/>
              <a:gd name="connsiteY92" fmla="*/ 660412 h 684743"/>
              <a:gd name="connsiteX93" fmla="*/ 148159 w 266772"/>
              <a:gd name="connsiteY93" fmla="*/ 657805 h 684743"/>
              <a:gd name="connsiteX94" fmla="*/ 148159 w 266772"/>
              <a:gd name="connsiteY94" fmla="*/ 393641 h 684743"/>
              <a:gd name="connsiteX95" fmla="*/ 124262 w 266772"/>
              <a:gd name="connsiteY95" fmla="*/ 393641 h 684743"/>
              <a:gd name="connsiteX96" fmla="*/ 124262 w 266772"/>
              <a:gd name="connsiteY96" fmla="*/ 657805 h 684743"/>
              <a:gd name="connsiteX97" fmla="*/ 124262 w 266772"/>
              <a:gd name="connsiteY97" fmla="*/ 660412 h 684743"/>
              <a:gd name="connsiteX98" fmla="*/ 123828 w 266772"/>
              <a:gd name="connsiteY98" fmla="*/ 663019 h 684743"/>
              <a:gd name="connsiteX99" fmla="*/ 122959 w 266772"/>
              <a:gd name="connsiteY99" fmla="*/ 665626 h 684743"/>
              <a:gd name="connsiteX100" fmla="*/ 122090 w 266772"/>
              <a:gd name="connsiteY100" fmla="*/ 668233 h 684743"/>
              <a:gd name="connsiteX101" fmla="*/ 119483 w 266772"/>
              <a:gd name="connsiteY101" fmla="*/ 673012 h 684743"/>
              <a:gd name="connsiteX102" fmla="*/ 116007 w 266772"/>
              <a:gd name="connsiteY102" fmla="*/ 676923 h 684743"/>
              <a:gd name="connsiteX103" fmla="*/ 112097 w 266772"/>
              <a:gd name="connsiteY103" fmla="*/ 680398 h 684743"/>
              <a:gd name="connsiteX104" fmla="*/ 107752 w 266772"/>
              <a:gd name="connsiteY104" fmla="*/ 683005 h 684743"/>
              <a:gd name="connsiteX105" fmla="*/ 105145 w 266772"/>
              <a:gd name="connsiteY105" fmla="*/ 683874 h 684743"/>
              <a:gd name="connsiteX106" fmla="*/ 102538 w 266772"/>
              <a:gd name="connsiteY106" fmla="*/ 684309 h 684743"/>
              <a:gd name="connsiteX107" fmla="*/ 99931 w 266772"/>
              <a:gd name="connsiteY107" fmla="*/ 684743 h 684743"/>
              <a:gd name="connsiteX108" fmla="*/ 96890 w 266772"/>
              <a:gd name="connsiteY108" fmla="*/ 684743 h 684743"/>
              <a:gd name="connsiteX109" fmla="*/ 91676 w 266772"/>
              <a:gd name="connsiteY109" fmla="*/ 684743 h 684743"/>
              <a:gd name="connsiteX110" fmla="*/ 89069 w 266772"/>
              <a:gd name="connsiteY110" fmla="*/ 684743 h 684743"/>
              <a:gd name="connsiteX111" fmla="*/ 86462 w 266772"/>
              <a:gd name="connsiteY111" fmla="*/ 684309 h 684743"/>
              <a:gd name="connsiteX112" fmla="*/ 83855 w 266772"/>
              <a:gd name="connsiteY112" fmla="*/ 683874 h 684743"/>
              <a:gd name="connsiteX113" fmla="*/ 81248 w 266772"/>
              <a:gd name="connsiteY113" fmla="*/ 683005 h 684743"/>
              <a:gd name="connsiteX114" fmla="*/ 76469 w 266772"/>
              <a:gd name="connsiteY114" fmla="*/ 680398 h 684743"/>
              <a:gd name="connsiteX115" fmla="*/ 72558 w 266772"/>
              <a:gd name="connsiteY115" fmla="*/ 676923 h 684743"/>
              <a:gd name="connsiteX116" fmla="*/ 69082 w 266772"/>
              <a:gd name="connsiteY116" fmla="*/ 673012 h 684743"/>
              <a:gd name="connsiteX117" fmla="*/ 66476 w 266772"/>
              <a:gd name="connsiteY117" fmla="*/ 668233 h 684743"/>
              <a:gd name="connsiteX118" fmla="*/ 65607 w 266772"/>
              <a:gd name="connsiteY118" fmla="*/ 665626 h 684743"/>
              <a:gd name="connsiteX119" fmla="*/ 65172 w 266772"/>
              <a:gd name="connsiteY119" fmla="*/ 663019 h 684743"/>
              <a:gd name="connsiteX120" fmla="*/ 64738 w 266772"/>
              <a:gd name="connsiteY120" fmla="*/ 660412 h 684743"/>
              <a:gd name="connsiteX121" fmla="*/ 64738 w 266772"/>
              <a:gd name="connsiteY121" fmla="*/ 657805 h 684743"/>
              <a:gd name="connsiteX122" fmla="*/ 64738 w 266772"/>
              <a:gd name="connsiteY122" fmla="*/ 205510 h 684743"/>
              <a:gd name="connsiteX123" fmla="*/ 43448 w 266772"/>
              <a:gd name="connsiteY123" fmla="*/ 205510 h 684743"/>
              <a:gd name="connsiteX124" fmla="*/ 43448 w 266772"/>
              <a:gd name="connsiteY124" fmla="*/ 371917 h 684743"/>
              <a:gd name="connsiteX125" fmla="*/ 43013 w 266772"/>
              <a:gd name="connsiteY125" fmla="*/ 376262 h 684743"/>
              <a:gd name="connsiteX126" fmla="*/ 41710 w 266772"/>
              <a:gd name="connsiteY126" fmla="*/ 380606 h 684743"/>
              <a:gd name="connsiteX127" fmla="*/ 39538 w 266772"/>
              <a:gd name="connsiteY127" fmla="*/ 384082 h 684743"/>
              <a:gd name="connsiteX128" fmla="*/ 36931 w 266772"/>
              <a:gd name="connsiteY128" fmla="*/ 387558 h 684743"/>
              <a:gd name="connsiteX129" fmla="*/ 33455 w 266772"/>
              <a:gd name="connsiteY129" fmla="*/ 390165 h 684743"/>
              <a:gd name="connsiteX130" fmla="*/ 29979 w 266772"/>
              <a:gd name="connsiteY130" fmla="*/ 391903 h 684743"/>
              <a:gd name="connsiteX131" fmla="*/ 25634 w 266772"/>
              <a:gd name="connsiteY131" fmla="*/ 393206 h 684743"/>
              <a:gd name="connsiteX132" fmla="*/ 21289 w 266772"/>
              <a:gd name="connsiteY132" fmla="*/ 393641 h 684743"/>
              <a:gd name="connsiteX133" fmla="*/ 16945 w 266772"/>
              <a:gd name="connsiteY133" fmla="*/ 393206 h 684743"/>
              <a:gd name="connsiteX134" fmla="*/ 13034 w 266772"/>
              <a:gd name="connsiteY134" fmla="*/ 391468 h 684743"/>
              <a:gd name="connsiteX135" fmla="*/ 9558 w 266772"/>
              <a:gd name="connsiteY135" fmla="*/ 389730 h 684743"/>
              <a:gd name="connsiteX136" fmla="*/ 6082 w 266772"/>
              <a:gd name="connsiteY136" fmla="*/ 386689 h 684743"/>
              <a:gd name="connsiteX137" fmla="*/ 3476 w 266772"/>
              <a:gd name="connsiteY137" fmla="*/ 383648 h 684743"/>
              <a:gd name="connsiteX138" fmla="*/ 1738 w 266772"/>
              <a:gd name="connsiteY138" fmla="*/ 379737 h 684743"/>
              <a:gd name="connsiteX139" fmla="*/ 434 w 266772"/>
              <a:gd name="connsiteY139" fmla="*/ 375393 h 684743"/>
              <a:gd name="connsiteX140" fmla="*/ 0 w 266772"/>
              <a:gd name="connsiteY140" fmla="*/ 371048 h 684743"/>
              <a:gd name="connsiteX141" fmla="*/ 0 w 266772"/>
              <a:gd name="connsiteY141" fmla="*/ 173359 h 684743"/>
              <a:gd name="connsiteX142" fmla="*/ 434 w 266772"/>
              <a:gd name="connsiteY142" fmla="*/ 167276 h 684743"/>
              <a:gd name="connsiteX143" fmla="*/ 1303 w 266772"/>
              <a:gd name="connsiteY143" fmla="*/ 162062 h 684743"/>
              <a:gd name="connsiteX144" fmla="*/ 2607 w 266772"/>
              <a:gd name="connsiteY144" fmla="*/ 156414 h 684743"/>
              <a:gd name="connsiteX145" fmla="*/ 4345 w 266772"/>
              <a:gd name="connsiteY145" fmla="*/ 151200 h 684743"/>
              <a:gd name="connsiteX146" fmla="*/ 6951 w 266772"/>
              <a:gd name="connsiteY146" fmla="*/ 146421 h 684743"/>
              <a:gd name="connsiteX147" fmla="*/ 9558 w 266772"/>
              <a:gd name="connsiteY147" fmla="*/ 141642 h 684743"/>
              <a:gd name="connsiteX148" fmla="*/ 13034 w 266772"/>
              <a:gd name="connsiteY148" fmla="*/ 137297 h 684743"/>
              <a:gd name="connsiteX149" fmla="*/ 16510 w 266772"/>
              <a:gd name="connsiteY149" fmla="*/ 133387 h 684743"/>
              <a:gd name="connsiteX150" fmla="*/ 20855 w 266772"/>
              <a:gd name="connsiteY150" fmla="*/ 129476 h 684743"/>
              <a:gd name="connsiteX151" fmla="*/ 25200 w 266772"/>
              <a:gd name="connsiteY151" fmla="*/ 126435 h 684743"/>
              <a:gd name="connsiteX152" fmla="*/ 29545 w 266772"/>
              <a:gd name="connsiteY152" fmla="*/ 123393 h 684743"/>
              <a:gd name="connsiteX153" fmla="*/ 34758 w 266772"/>
              <a:gd name="connsiteY153" fmla="*/ 121221 h 684743"/>
              <a:gd name="connsiteX154" fmla="*/ 39972 w 266772"/>
              <a:gd name="connsiteY154" fmla="*/ 119049 h 684743"/>
              <a:gd name="connsiteX155" fmla="*/ 45186 w 266772"/>
              <a:gd name="connsiteY155" fmla="*/ 117745 h 684743"/>
              <a:gd name="connsiteX156" fmla="*/ 133759 w 266772"/>
              <a:gd name="connsiteY156" fmla="*/ 0 h 684743"/>
              <a:gd name="connsiteX157" fmla="*/ 185959 w 266772"/>
              <a:gd name="connsiteY157" fmla="*/ 52200 h 684743"/>
              <a:gd name="connsiteX158" fmla="*/ 133759 w 266772"/>
              <a:gd name="connsiteY158" fmla="*/ 104400 h 684743"/>
              <a:gd name="connsiteX159" fmla="*/ 81559 w 266772"/>
              <a:gd name="connsiteY159" fmla="*/ 52200 h 684743"/>
              <a:gd name="connsiteX160" fmla="*/ 133759 w 266772"/>
              <a:gd name="connsiteY160" fmla="*/ 0 h 68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266772" h="684743">
                <a:moveTo>
                  <a:pt x="50834" y="116876"/>
                </a:moveTo>
                <a:lnTo>
                  <a:pt x="56482" y="116876"/>
                </a:lnTo>
                <a:lnTo>
                  <a:pt x="96021" y="116876"/>
                </a:lnTo>
                <a:lnTo>
                  <a:pt x="97324" y="130780"/>
                </a:lnTo>
                <a:lnTo>
                  <a:pt x="98628" y="140338"/>
                </a:lnTo>
                <a:lnTo>
                  <a:pt x="100366" y="151200"/>
                </a:lnTo>
                <a:lnTo>
                  <a:pt x="102538" y="163366"/>
                </a:lnTo>
                <a:lnTo>
                  <a:pt x="106014" y="175966"/>
                </a:lnTo>
                <a:lnTo>
                  <a:pt x="109924" y="189435"/>
                </a:lnTo>
                <a:lnTo>
                  <a:pt x="114704" y="203338"/>
                </a:lnTo>
                <a:lnTo>
                  <a:pt x="116441" y="194214"/>
                </a:lnTo>
                <a:lnTo>
                  <a:pt x="119048" y="185524"/>
                </a:lnTo>
                <a:lnTo>
                  <a:pt x="121221" y="177269"/>
                </a:lnTo>
                <a:lnTo>
                  <a:pt x="123828" y="169883"/>
                </a:lnTo>
                <a:lnTo>
                  <a:pt x="128172" y="158586"/>
                </a:lnTo>
                <a:lnTo>
                  <a:pt x="130345" y="154242"/>
                </a:lnTo>
                <a:lnTo>
                  <a:pt x="120786" y="144683"/>
                </a:lnTo>
                <a:lnTo>
                  <a:pt x="133386" y="131649"/>
                </a:lnTo>
                <a:lnTo>
                  <a:pt x="146421" y="144683"/>
                </a:lnTo>
                <a:lnTo>
                  <a:pt x="136862" y="154242"/>
                </a:lnTo>
                <a:lnTo>
                  <a:pt x="138600" y="158586"/>
                </a:lnTo>
                <a:lnTo>
                  <a:pt x="142945" y="169883"/>
                </a:lnTo>
                <a:lnTo>
                  <a:pt x="145552" y="177269"/>
                </a:lnTo>
                <a:lnTo>
                  <a:pt x="148159" y="185524"/>
                </a:lnTo>
                <a:lnTo>
                  <a:pt x="150331" y="194214"/>
                </a:lnTo>
                <a:lnTo>
                  <a:pt x="152069" y="203338"/>
                </a:lnTo>
                <a:lnTo>
                  <a:pt x="157283" y="189435"/>
                </a:lnTo>
                <a:lnTo>
                  <a:pt x="161193" y="175966"/>
                </a:lnTo>
                <a:lnTo>
                  <a:pt x="164234" y="163366"/>
                </a:lnTo>
                <a:lnTo>
                  <a:pt x="166841" y="151200"/>
                </a:lnTo>
                <a:lnTo>
                  <a:pt x="168579" y="140338"/>
                </a:lnTo>
                <a:lnTo>
                  <a:pt x="169883" y="130780"/>
                </a:lnTo>
                <a:lnTo>
                  <a:pt x="171186" y="116876"/>
                </a:lnTo>
                <a:lnTo>
                  <a:pt x="210290" y="116876"/>
                </a:lnTo>
                <a:lnTo>
                  <a:pt x="215938" y="116876"/>
                </a:lnTo>
                <a:lnTo>
                  <a:pt x="221586" y="117745"/>
                </a:lnTo>
                <a:lnTo>
                  <a:pt x="227234" y="119049"/>
                </a:lnTo>
                <a:lnTo>
                  <a:pt x="232448" y="121221"/>
                </a:lnTo>
                <a:lnTo>
                  <a:pt x="237227" y="123393"/>
                </a:lnTo>
                <a:lnTo>
                  <a:pt x="242007" y="126435"/>
                </a:lnTo>
                <a:lnTo>
                  <a:pt x="246352" y="129476"/>
                </a:lnTo>
                <a:lnTo>
                  <a:pt x="250262" y="133387"/>
                </a:lnTo>
                <a:lnTo>
                  <a:pt x="254172" y="137297"/>
                </a:lnTo>
                <a:lnTo>
                  <a:pt x="257214" y="141642"/>
                </a:lnTo>
                <a:lnTo>
                  <a:pt x="260255" y="146421"/>
                </a:lnTo>
                <a:lnTo>
                  <a:pt x="262427" y="151200"/>
                </a:lnTo>
                <a:lnTo>
                  <a:pt x="264600" y="156414"/>
                </a:lnTo>
                <a:lnTo>
                  <a:pt x="265903" y="162062"/>
                </a:lnTo>
                <a:lnTo>
                  <a:pt x="266772" y="167276"/>
                </a:lnTo>
                <a:lnTo>
                  <a:pt x="266772" y="173359"/>
                </a:lnTo>
                <a:lnTo>
                  <a:pt x="266772" y="371917"/>
                </a:lnTo>
                <a:lnTo>
                  <a:pt x="266338" y="376262"/>
                </a:lnTo>
                <a:lnTo>
                  <a:pt x="265034" y="380172"/>
                </a:lnTo>
                <a:lnTo>
                  <a:pt x="263296" y="384082"/>
                </a:lnTo>
                <a:lnTo>
                  <a:pt x="260689" y="387124"/>
                </a:lnTo>
                <a:lnTo>
                  <a:pt x="257214" y="389730"/>
                </a:lnTo>
                <a:lnTo>
                  <a:pt x="253738" y="391903"/>
                </a:lnTo>
                <a:lnTo>
                  <a:pt x="249827" y="393206"/>
                </a:lnTo>
                <a:lnTo>
                  <a:pt x="245048" y="393641"/>
                </a:lnTo>
                <a:lnTo>
                  <a:pt x="240703" y="393206"/>
                </a:lnTo>
                <a:lnTo>
                  <a:pt x="236793" y="391903"/>
                </a:lnTo>
                <a:lnTo>
                  <a:pt x="233317" y="389730"/>
                </a:lnTo>
                <a:lnTo>
                  <a:pt x="229841" y="387124"/>
                </a:lnTo>
                <a:lnTo>
                  <a:pt x="227234" y="384082"/>
                </a:lnTo>
                <a:lnTo>
                  <a:pt x="225062" y="380172"/>
                </a:lnTo>
                <a:lnTo>
                  <a:pt x="224193" y="376262"/>
                </a:lnTo>
                <a:lnTo>
                  <a:pt x="223759" y="371917"/>
                </a:lnTo>
                <a:lnTo>
                  <a:pt x="223759" y="205510"/>
                </a:lnTo>
                <a:lnTo>
                  <a:pt x="202469" y="205510"/>
                </a:lnTo>
                <a:lnTo>
                  <a:pt x="202469" y="657805"/>
                </a:lnTo>
                <a:lnTo>
                  <a:pt x="202469" y="660412"/>
                </a:lnTo>
                <a:lnTo>
                  <a:pt x="202034" y="663019"/>
                </a:lnTo>
                <a:lnTo>
                  <a:pt x="201165" y="665626"/>
                </a:lnTo>
                <a:lnTo>
                  <a:pt x="200296" y="668233"/>
                </a:lnTo>
                <a:lnTo>
                  <a:pt x="197690" y="673012"/>
                </a:lnTo>
                <a:lnTo>
                  <a:pt x="194648" y="676923"/>
                </a:lnTo>
                <a:lnTo>
                  <a:pt x="190303" y="680398"/>
                </a:lnTo>
                <a:lnTo>
                  <a:pt x="185959" y="683005"/>
                </a:lnTo>
                <a:lnTo>
                  <a:pt x="183352" y="683874"/>
                </a:lnTo>
                <a:lnTo>
                  <a:pt x="180745" y="684309"/>
                </a:lnTo>
                <a:lnTo>
                  <a:pt x="178138" y="684743"/>
                </a:lnTo>
                <a:lnTo>
                  <a:pt x="175097" y="684743"/>
                </a:lnTo>
                <a:lnTo>
                  <a:pt x="172490" y="684743"/>
                </a:lnTo>
                <a:lnTo>
                  <a:pt x="169883" y="684309"/>
                </a:lnTo>
                <a:lnTo>
                  <a:pt x="167276" y="683874"/>
                </a:lnTo>
                <a:lnTo>
                  <a:pt x="164669" y="683005"/>
                </a:lnTo>
                <a:lnTo>
                  <a:pt x="159890" y="680398"/>
                </a:lnTo>
                <a:lnTo>
                  <a:pt x="155979" y="676923"/>
                </a:lnTo>
                <a:lnTo>
                  <a:pt x="152503" y="673012"/>
                </a:lnTo>
                <a:lnTo>
                  <a:pt x="149897" y="668233"/>
                </a:lnTo>
                <a:lnTo>
                  <a:pt x="149028" y="665626"/>
                </a:lnTo>
                <a:lnTo>
                  <a:pt x="148593" y="663019"/>
                </a:lnTo>
                <a:lnTo>
                  <a:pt x="148159" y="660412"/>
                </a:lnTo>
                <a:lnTo>
                  <a:pt x="148159" y="657805"/>
                </a:lnTo>
                <a:lnTo>
                  <a:pt x="148159" y="393641"/>
                </a:lnTo>
                <a:lnTo>
                  <a:pt x="124262" y="393641"/>
                </a:lnTo>
                <a:lnTo>
                  <a:pt x="124262" y="657805"/>
                </a:lnTo>
                <a:lnTo>
                  <a:pt x="124262" y="660412"/>
                </a:lnTo>
                <a:lnTo>
                  <a:pt x="123828" y="663019"/>
                </a:lnTo>
                <a:lnTo>
                  <a:pt x="122959" y="665626"/>
                </a:lnTo>
                <a:lnTo>
                  <a:pt x="122090" y="668233"/>
                </a:lnTo>
                <a:lnTo>
                  <a:pt x="119483" y="673012"/>
                </a:lnTo>
                <a:lnTo>
                  <a:pt x="116007" y="676923"/>
                </a:lnTo>
                <a:lnTo>
                  <a:pt x="112097" y="680398"/>
                </a:lnTo>
                <a:lnTo>
                  <a:pt x="107752" y="683005"/>
                </a:lnTo>
                <a:lnTo>
                  <a:pt x="105145" y="683874"/>
                </a:lnTo>
                <a:lnTo>
                  <a:pt x="102538" y="684309"/>
                </a:lnTo>
                <a:lnTo>
                  <a:pt x="99931" y="684743"/>
                </a:lnTo>
                <a:lnTo>
                  <a:pt x="96890" y="684743"/>
                </a:lnTo>
                <a:lnTo>
                  <a:pt x="91676" y="684743"/>
                </a:lnTo>
                <a:lnTo>
                  <a:pt x="89069" y="684743"/>
                </a:lnTo>
                <a:lnTo>
                  <a:pt x="86462" y="684309"/>
                </a:lnTo>
                <a:lnTo>
                  <a:pt x="83855" y="683874"/>
                </a:lnTo>
                <a:lnTo>
                  <a:pt x="81248" y="683005"/>
                </a:lnTo>
                <a:lnTo>
                  <a:pt x="76469" y="680398"/>
                </a:lnTo>
                <a:lnTo>
                  <a:pt x="72558" y="676923"/>
                </a:lnTo>
                <a:lnTo>
                  <a:pt x="69082" y="673012"/>
                </a:lnTo>
                <a:lnTo>
                  <a:pt x="66476" y="668233"/>
                </a:lnTo>
                <a:lnTo>
                  <a:pt x="65607" y="665626"/>
                </a:lnTo>
                <a:lnTo>
                  <a:pt x="65172" y="663019"/>
                </a:lnTo>
                <a:lnTo>
                  <a:pt x="64738" y="660412"/>
                </a:lnTo>
                <a:lnTo>
                  <a:pt x="64738" y="657805"/>
                </a:lnTo>
                <a:lnTo>
                  <a:pt x="64738" y="205510"/>
                </a:lnTo>
                <a:lnTo>
                  <a:pt x="43448" y="205510"/>
                </a:lnTo>
                <a:lnTo>
                  <a:pt x="43448" y="371917"/>
                </a:lnTo>
                <a:lnTo>
                  <a:pt x="43013" y="376262"/>
                </a:lnTo>
                <a:lnTo>
                  <a:pt x="41710" y="380606"/>
                </a:lnTo>
                <a:lnTo>
                  <a:pt x="39538" y="384082"/>
                </a:lnTo>
                <a:lnTo>
                  <a:pt x="36931" y="387558"/>
                </a:lnTo>
                <a:lnTo>
                  <a:pt x="33455" y="390165"/>
                </a:lnTo>
                <a:lnTo>
                  <a:pt x="29979" y="391903"/>
                </a:lnTo>
                <a:lnTo>
                  <a:pt x="25634" y="393206"/>
                </a:lnTo>
                <a:lnTo>
                  <a:pt x="21289" y="393641"/>
                </a:lnTo>
                <a:lnTo>
                  <a:pt x="16945" y="393206"/>
                </a:lnTo>
                <a:lnTo>
                  <a:pt x="13034" y="391468"/>
                </a:lnTo>
                <a:lnTo>
                  <a:pt x="9558" y="389730"/>
                </a:lnTo>
                <a:lnTo>
                  <a:pt x="6082" y="386689"/>
                </a:lnTo>
                <a:lnTo>
                  <a:pt x="3476" y="383648"/>
                </a:lnTo>
                <a:lnTo>
                  <a:pt x="1738" y="379737"/>
                </a:lnTo>
                <a:lnTo>
                  <a:pt x="434" y="375393"/>
                </a:lnTo>
                <a:lnTo>
                  <a:pt x="0" y="371048"/>
                </a:lnTo>
                <a:lnTo>
                  <a:pt x="0" y="173359"/>
                </a:lnTo>
                <a:lnTo>
                  <a:pt x="434" y="167276"/>
                </a:lnTo>
                <a:lnTo>
                  <a:pt x="1303" y="162062"/>
                </a:lnTo>
                <a:lnTo>
                  <a:pt x="2607" y="156414"/>
                </a:lnTo>
                <a:lnTo>
                  <a:pt x="4345" y="151200"/>
                </a:lnTo>
                <a:lnTo>
                  <a:pt x="6951" y="146421"/>
                </a:lnTo>
                <a:lnTo>
                  <a:pt x="9558" y="141642"/>
                </a:lnTo>
                <a:lnTo>
                  <a:pt x="13034" y="137297"/>
                </a:lnTo>
                <a:lnTo>
                  <a:pt x="16510" y="133387"/>
                </a:lnTo>
                <a:lnTo>
                  <a:pt x="20855" y="129476"/>
                </a:lnTo>
                <a:lnTo>
                  <a:pt x="25200" y="126435"/>
                </a:lnTo>
                <a:lnTo>
                  <a:pt x="29545" y="123393"/>
                </a:lnTo>
                <a:lnTo>
                  <a:pt x="34758" y="121221"/>
                </a:lnTo>
                <a:lnTo>
                  <a:pt x="39972" y="119049"/>
                </a:lnTo>
                <a:lnTo>
                  <a:pt x="45186" y="117745"/>
                </a:lnTo>
                <a:close/>
                <a:moveTo>
                  <a:pt x="133759" y="0"/>
                </a:moveTo>
                <a:cubicBezTo>
                  <a:pt x="162588" y="0"/>
                  <a:pt x="185959" y="23371"/>
                  <a:pt x="185959" y="52200"/>
                </a:cubicBezTo>
                <a:cubicBezTo>
                  <a:pt x="185959" y="81029"/>
                  <a:pt x="162588" y="104400"/>
                  <a:pt x="133759" y="104400"/>
                </a:cubicBezTo>
                <a:cubicBezTo>
                  <a:pt x="104930" y="104400"/>
                  <a:pt x="81559" y="81029"/>
                  <a:pt x="81559" y="52200"/>
                </a:cubicBezTo>
                <a:cubicBezTo>
                  <a:pt x="81559" y="23371"/>
                  <a:pt x="104930" y="0"/>
                  <a:pt x="133759" y="0"/>
                </a:cubicBezTo>
                <a:close/>
              </a:path>
            </a:pathLst>
          </a:custGeom>
          <a:solidFill>
            <a:srgbClr val="DE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D5E2ECE-5F3E-49C6-840F-99188AE1FAEF}"/>
              </a:ext>
            </a:extLst>
          </p:cNvPr>
          <p:cNvGrpSpPr/>
          <p:nvPr/>
        </p:nvGrpSpPr>
        <p:grpSpPr>
          <a:xfrm>
            <a:off x="1177454" y="1938525"/>
            <a:ext cx="1934629" cy="997062"/>
            <a:chOff x="468937" y="2419540"/>
            <a:chExt cx="1934629" cy="997062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2FFC3757-91F0-4569-A7F2-5D6414E0A29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本地计算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02046FD-3AF5-4BE3-A393-51B020704A2B}"/>
                </a:ext>
              </a:extLst>
            </p:cNvPr>
            <p:cNvSpPr/>
            <p:nvPr/>
          </p:nvSpPr>
          <p:spPr>
            <a:xfrm>
              <a:off x="470268" y="2868054"/>
              <a:ext cx="1933298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模型参数保存在用户本地设备，可离线使用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E94A950-0458-4043-A3C8-CEC4FF579B07}"/>
              </a:ext>
            </a:extLst>
          </p:cNvPr>
          <p:cNvGrpSpPr/>
          <p:nvPr/>
        </p:nvGrpSpPr>
        <p:grpSpPr>
          <a:xfrm>
            <a:off x="1171515" y="4340188"/>
            <a:ext cx="1934629" cy="1499564"/>
            <a:chOff x="468937" y="2419540"/>
            <a:chExt cx="1934629" cy="1499564"/>
          </a:xfrm>
        </p:grpSpPr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BB69604B-26EF-4116-9CF2-012701A7BA4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错误反馈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5831AC1-CE0E-4734-BAB4-E61A8D1F3560}"/>
                </a:ext>
              </a:extLst>
            </p:cNvPr>
            <p:cNvSpPr/>
            <p:nvPr/>
          </p:nvSpPr>
          <p:spPr>
            <a:xfrm>
              <a:off x="470268" y="2885808"/>
              <a:ext cx="1933298" cy="1033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用户在联网条件下可以向服务器反馈垃圾分类错误，并同时上传被分类错误的图像与对应的类别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8F5C847-F8F7-4B4E-B0EE-018454F7E8C9}"/>
              </a:ext>
            </a:extLst>
          </p:cNvPr>
          <p:cNvGrpSpPr/>
          <p:nvPr/>
        </p:nvGrpSpPr>
        <p:grpSpPr>
          <a:xfrm>
            <a:off x="8994648" y="1965043"/>
            <a:ext cx="2646878" cy="1239436"/>
            <a:chOff x="468937" y="2419540"/>
            <a:chExt cx="2646878" cy="1239436"/>
          </a:xfrm>
        </p:grpSpPr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A50BE9D7-E38B-4E73-BE50-20DAAB6BE54C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识别目标种类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40AB4D3-869F-4AD4-87F4-CFF00484A6E7}"/>
                </a:ext>
              </a:extLst>
            </p:cNvPr>
            <p:cNvSpPr/>
            <p:nvPr/>
          </p:nvSpPr>
          <p:spPr>
            <a:xfrm>
              <a:off x="470268" y="2868054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模型输出为图片中含有垃圾的种类，而非直接给出垃圾类别，支持多目标识别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5E6846D-6E09-4C0B-A338-1B7B8BDF4176}"/>
              </a:ext>
            </a:extLst>
          </p:cNvPr>
          <p:cNvGrpSpPr/>
          <p:nvPr/>
        </p:nvGrpSpPr>
        <p:grpSpPr>
          <a:xfrm>
            <a:off x="9159438" y="4426129"/>
            <a:ext cx="2646878" cy="1257190"/>
            <a:chOff x="468937" y="2419540"/>
            <a:chExt cx="2646878" cy="1257190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C687CC48-7D75-4AFA-8555-019F8234DEA6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文字输入查询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86906A-6E27-4469-8B21-80FA41F5B034}"/>
                </a:ext>
              </a:extLst>
            </p:cNvPr>
            <p:cNvSpPr/>
            <p:nvPr/>
          </p:nvSpPr>
          <p:spPr>
            <a:xfrm>
              <a:off x="470268" y="2885808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在图像识别效果欠佳时，用户可以选择直接输入文字进行查询分类类别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项目概述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3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3626402" y="1340769"/>
            <a:ext cx="4939199" cy="5013204"/>
            <a:chOff x="3646934" y="1340768"/>
            <a:chExt cx="4939865" cy="5013202"/>
          </a:xfrm>
          <a:solidFill>
            <a:srgbClr val="00B0F0"/>
          </a:solidFill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5689646" y="1340768"/>
              <a:ext cx="854441" cy="1340794"/>
            </a:xfrm>
            <a:custGeom>
              <a:avLst/>
              <a:gdLst>
                <a:gd name="T0" fmla="*/ 136 w 272"/>
                <a:gd name="T1" fmla="*/ 0 h 427"/>
                <a:gd name="T2" fmla="*/ 272 w 272"/>
                <a:gd name="T3" fmla="*/ 136 h 427"/>
                <a:gd name="T4" fmla="*/ 255 w 272"/>
                <a:gd name="T5" fmla="*/ 201 h 427"/>
                <a:gd name="T6" fmla="*/ 139 w 272"/>
                <a:gd name="T7" fmla="*/ 427 h 427"/>
                <a:gd name="T8" fmla="*/ 19 w 272"/>
                <a:gd name="T9" fmla="*/ 206 h 427"/>
                <a:gd name="T10" fmla="*/ 13 w 272"/>
                <a:gd name="T11" fmla="*/ 195 h 427"/>
                <a:gd name="T12" fmla="*/ 13 w 272"/>
                <a:gd name="T13" fmla="*/ 195 h 427"/>
                <a:gd name="T14" fmla="*/ 0 w 272"/>
                <a:gd name="T15" fmla="*/ 136 h 427"/>
                <a:gd name="T16" fmla="*/ 136 w 272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0"/>
                  </a:moveTo>
                  <a:cubicBezTo>
                    <a:pt x="211" y="0"/>
                    <a:pt x="272" y="61"/>
                    <a:pt x="272" y="136"/>
                  </a:cubicBezTo>
                  <a:cubicBezTo>
                    <a:pt x="272" y="160"/>
                    <a:pt x="266" y="182"/>
                    <a:pt x="255" y="201"/>
                  </a:cubicBezTo>
                  <a:cubicBezTo>
                    <a:pt x="139" y="427"/>
                    <a:pt x="139" y="427"/>
                    <a:pt x="139" y="427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7" y="203"/>
                    <a:pt x="15" y="199"/>
                    <a:pt x="13" y="195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5" y="177"/>
                    <a:pt x="0" y="157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2" tIns="179944" rIns="91412" bIns="45705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5689646" y="5013176"/>
              <a:ext cx="854441" cy="1340794"/>
            </a:xfrm>
            <a:custGeom>
              <a:avLst/>
              <a:gdLst>
                <a:gd name="T0" fmla="*/ 136 w 272"/>
                <a:gd name="T1" fmla="*/ 427 h 427"/>
                <a:gd name="T2" fmla="*/ 272 w 272"/>
                <a:gd name="T3" fmla="*/ 291 h 427"/>
                <a:gd name="T4" fmla="*/ 255 w 272"/>
                <a:gd name="T5" fmla="*/ 226 h 427"/>
                <a:gd name="T6" fmla="*/ 139 w 272"/>
                <a:gd name="T7" fmla="*/ 0 h 427"/>
                <a:gd name="T8" fmla="*/ 19 w 272"/>
                <a:gd name="T9" fmla="*/ 221 h 427"/>
                <a:gd name="T10" fmla="*/ 13 w 272"/>
                <a:gd name="T11" fmla="*/ 232 h 427"/>
                <a:gd name="T12" fmla="*/ 13 w 272"/>
                <a:gd name="T13" fmla="*/ 232 h 427"/>
                <a:gd name="T14" fmla="*/ 0 w 272"/>
                <a:gd name="T15" fmla="*/ 291 h 427"/>
                <a:gd name="T16" fmla="*/ 136 w 272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427"/>
                  </a:moveTo>
                  <a:cubicBezTo>
                    <a:pt x="211" y="427"/>
                    <a:pt x="272" y="366"/>
                    <a:pt x="272" y="291"/>
                  </a:cubicBezTo>
                  <a:cubicBezTo>
                    <a:pt x="272" y="268"/>
                    <a:pt x="266" y="245"/>
                    <a:pt x="255" y="226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17" y="224"/>
                    <a:pt x="15" y="228"/>
                    <a:pt x="13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5" y="250"/>
                    <a:pt x="0" y="270"/>
                    <a:pt x="0" y="291"/>
                  </a:cubicBezTo>
                  <a:cubicBezTo>
                    <a:pt x="0" y="366"/>
                    <a:pt x="61" y="427"/>
                    <a:pt x="136" y="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2" tIns="575823" rIns="91412" bIns="46785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247334" y="3420813"/>
              <a:ext cx="1339465" cy="853112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3844" tIns="46785" rIns="91412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46934" y="3420813"/>
              <a:ext cx="1340795" cy="853112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972" tIns="46785" rIns="503844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5101703" y="2852938"/>
            <a:ext cx="1988599" cy="1988865"/>
            <a:chOff x="5072992" y="2642531"/>
            <a:chExt cx="1988866" cy="1988864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072992" y="2642531"/>
              <a:ext cx="1988866" cy="1988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200" kern="0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59899" y="3047171"/>
              <a:ext cx="1215050" cy="1179584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399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4E4B764-690C-45CB-87E5-C95630050D78}"/>
              </a:ext>
            </a:extLst>
          </p:cNvPr>
          <p:cNvGrpSpPr/>
          <p:nvPr/>
        </p:nvGrpSpPr>
        <p:grpSpPr>
          <a:xfrm>
            <a:off x="1703535" y="4461830"/>
            <a:ext cx="1933298" cy="1125989"/>
            <a:chOff x="470268" y="2388762"/>
            <a:chExt cx="1933298" cy="11259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2C8D46-3927-4639-8E77-B6D759BE221E}"/>
                </a:ext>
              </a:extLst>
            </p:cNvPr>
            <p:cNvSpPr txBox="1"/>
            <p:nvPr/>
          </p:nvSpPr>
          <p:spPr>
            <a:xfrm flipH="1">
              <a:off x="470268" y="238876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有害垃圾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F7A41C2-F500-4C97-A8CC-74699F3D9A58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废灯管、废油漆、杀虫剂、废弃化妆品、过期药品、废电池、废灯泡、废水银温度计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0C05CEF-81EF-4DDA-B562-AE38C0EC7C16}"/>
              </a:ext>
            </a:extLst>
          </p:cNvPr>
          <p:cNvGrpSpPr/>
          <p:nvPr/>
        </p:nvGrpSpPr>
        <p:grpSpPr>
          <a:xfrm>
            <a:off x="3028447" y="1309956"/>
            <a:ext cx="1980029" cy="1125989"/>
            <a:chOff x="423537" y="2388762"/>
            <a:chExt cx="1980029" cy="1125989"/>
          </a:xfrm>
        </p:grpSpPr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C4DFCCF-01AD-43A6-B28E-9A83218C8A10}"/>
                </a:ext>
              </a:extLst>
            </p:cNvPr>
            <p:cNvSpPr txBox="1"/>
            <p:nvPr/>
          </p:nvSpPr>
          <p:spPr>
            <a:xfrm flipH="1">
              <a:off x="423537" y="238876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可回收垃圾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01AEF-43A3-445F-BA25-4BBB9B27FDC3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废纸、废塑料、废金属、废包装物、废旧纺织物、废弃电器电子产品、废玻璃、废纸塑铝复合包装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95D995-4075-433D-9F2E-1906FCE8C0F5}"/>
              </a:ext>
            </a:extLst>
          </p:cNvPr>
          <p:cNvGrpSpPr/>
          <p:nvPr/>
        </p:nvGrpSpPr>
        <p:grpSpPr>
          <a:xfrm>
            <a:off x="6929310" y="5216847"/>
            <a:ext cx="1933298" cy="1137126"/>
            <a:chOff x="470268" y="2377625"/>
            <a:chExt cx="1933298" cy="1137126"/>
          </a:xfrm>
        </p:grpSpPr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69302B1B-6E0F-4D8F-9E89-FACA636582AC}"/>
                </a:ext>
              </a:extLst>
            </p:cNvPr>
            <p:cNvSpPr txBox="1"/>
            <p:nvPr/>
          </p:nvSpPr>
          <p:spPr>
            <a:xfrm flipH="1">
              <a:off x="470268" y="237762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其他垃圾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E8C74E7-6D27-4AC8-9853-76E33C15B2EC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纸类、塑料类、玻璃类、金属类废弃物中不可回收的部分</a:t>
              </a:r>
              <a:r>
                <a:rPr lang="en-US" altLang="zh-CN" sz="900" dirty="0">
                  <a:cs typeface="+mn-ea"/>
                  <a:sym typeface="+mn-lt"/>
                </a:rPr>
                <a:t>,</a:t>
              </a:r>
              <a:r>
                <a:rPr lang="zh-CN" altLang="en-US" sz="900" dirty="0">
                  <a:cs typeface="+mn-ea"/>
                  <a:sym typeface="+mn-lt"/>
                </a:rPr>
                <a:t>纺织类、木竹类废弃物中不可回收的部分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6C76C8-7097-4E8D-9272-33149D0088C4}"/>
              </a:ext>
            </a:extLst>
          </p:cNvPr>
          <p:cNvGrpSpPr/>
          <p:nvPr/>
        </p:nvGrpSpPr>
        <p:grpSpPr>
          <a:xfrm>
            <a:off x="8607874" y="2107383"/>
            <a:ext cx="1956159" cy="957278"/>
            <a:chOff x="447407" y="2349723"/>
            <a:chExt cx="1956159" cy="957278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E0682F6B-71FE-40BE-8E44-BDEB14F5FE88}"/>
                </a:ext>
              </a:extLst>
            </p:cNvPr>
            <p:cNvSpPr txBox="1"/>
            <p:nvPr/>
          </p:nvSpPr>
          <p:spPr>
            <a:xfrm flipH="1">
              <a:off x="447407" y="234972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厨余垃圾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ABBDFAD-D01E-4099-A25E-C841FBE38E69}"/>
                </a:ext>
              </a:extLst>
            </p:cNvPr>
            <p:cNvSpPr/>
            <p:nvPr/>
          </p:nvSpPr>
          <p:spPr>
            <a:xfrm>
              <a:off x="470268" y="2823664"/>
              <a:ext cx="1933298" cy="483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丢弃不用的菜叶、剩菜、剩饭、果皮、蛋壳、茶渣、骨头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8723683" cy="646331"/>
            <a:chOff x="415215" y="349434"/>
            <a:chExt cx="8723683" cy="64633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1" y="349434"/>
              <a:ext cx="3015785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双重分类标准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4545366" y="458831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B21792E-B3AE-49BA-B8D5-1244E6125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71" y="1468415"/>
            <a:ext cx="727286" cy="727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B599D8-650C-4D32-BA70-04895CC25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87" y="3614671"/>
            <a:ext cx="579985" cy="432825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11233E1B-4B52-45E5-9A3A-4ACA35962B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91" y="3567536"/>
            <a:ext cx="577027" cy="574156"/>
          </a:xfrm>
          <a:prstGeom prst="rect">
            <a:avLst/>
          </a:prstGeom>
        </p:spPr>
      </p:pic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2D80487D-8D8B-4736-AD45-062B86E61C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45" y="5517231"/>
            <a:ext cx="681712" cy="6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3626401" y="3420814"/>
            <a:ext cx="4939198" cy="853112"/>
            <a:chOff x="3646934" y="3420813"/>
            <a:chExt cx="4939865" cy="853112"/>
          </a:xfrm>
          <a:solidFill>
            <a:srgbClr val="00B0F0"/>
          </a:solidFill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247334" y="3420813"/>
              <a:ext cx="1339465" cy="853112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3844" tIns="46785" rIns="91412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46934" y="3420813"/>
              <a:ext cx="1340795" cy="853112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972" tIns="46785" rIns="503844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5101703" y="2852938"/>
            <a:ext cx="1988599" cy="1988865"/>
            <a:chOff x="5072992" y="2642531"/>
            <a:chExt cx="1988866" cy="1988864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072992" y="2642531"/>
              <a:ext cx="1988866" cy="1988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200" kern="0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59899" y="3047171"/>
              <a:ext cx="1215050" cy="1179584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399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0C05CEF-81EF-4DDA-B562-AE38C0EC7C16}"/>
              </a:ext>
            </a:extLst>
          </p:cNvPr>
          <p:cNvGrpSpPr/>
          <p:nvPr/>
        </p:nvGrpSpPr>
        <p:grpSpPr>
          <a:xfrm>
            <a:off x="1304915" y="3163852"/>
            <a:ext cx="1934629" cy="1161767"/>
            <a:chOff x="468937" y="2419540"/>
            <a:chExt cx="1934629" cy="1161767"/>
          </a:xfrm>
        </p:grpSpPr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C4DFCCF-01AD-43A6-B28E-9A83218C8A10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干垃圾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01AEF-43A3-445F-BA25-4BBB9B27FDC3}"/>
                </a:ext>
              </a:extLst>
            </p:cNvPr>
            <p:cNvSpPr/>
            <p:nvPr/>
          </p:nvSpPr>
          <p:spPr>
            <a:xfrm>
              <a:off x="470268" y="2823664"/>
              <a:ext cx="1933298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其它垃圾，指除可回收物、有害垃圾、湿垃圾以外的其它生活废弃物。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6C76C8-7097-4E8D-9272-33149D0088C4}"/>
              </a:ext>
            </a:extLst>
          </p:cNvPr>
          <p:cNvGrpSpPr/>
          <p:nvPr/>
        </p:nvGrpSpPr>
        <p:grpSpPr>
          <a:xfrm>
            <a:off x="8951125" y="3163852"/>
            <a:ext cx="1934629" cy="1623432"/>
            <a:chOff x="468937" y="2419540"/>
            <a:chExt cx="1934629" cy="1623432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E0682F6B-71FE-40BE-8E44-BDEB14F5FE88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湿垃圾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ABBDFAD-D01E-4099-A25E-C841FBE38E69}"/>
                </a:ext>
              </a:extLst>
            </p:cNvPr>
            <p:cNvSpPr/>
            <p:nvPr/>
          </p:nvSpPr>
          <p:spPr>
            <a:xfrm>
              <a:off x="470268" y="2823664"/>
              <a:ext cx="1933298" cy="1219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厨余垃圾、有机垃圾，即易腐垃圾，指食材废料、剩菜剩饭、过期食品、瓜皮果核、花卉绿植、中药药渣等易腐的生物质生活废弃物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8795986" cy="646331"/>
            <a:chOff x="415215" y="349434"/>
            <a:chExt cx="8795986" cy="64633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3353136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双重分类标准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4617669" y="433431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DAB63EF7-6D96-4B8C-9BC7-F609283B6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71" y="3495385"/>
            <a:ext cx="708215" cy="708215"/>
          </a:xfrm>
          <a:prstGeom prst="rect">
            <a:avLst/>
          </a:prstGeom>
        </p:spPr>
      </p:pic>
      <p:pic>
        <p:nvPicPr>
          <p:cNvPr id="7" name="图片 6" descr="在标志上&#10;&#10;描述已自动生成">
            <a:extLst>
              <a:ext uri="{FF2B5EF4-FFF2-40B4-BE49-F238E27FC236}">
                <a16:creationId xmlns:a16="http://schemas.microsoft.com/office/drawing/2014/main" id="{D48BC71A-2906-42F8-8507-6F88AD09D5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81" y="3493051"/>
            <a:ext cx="708637" cy="7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910"/>
          <p:cNvSpPr/>
          <p:nvPr/>
        </p:nvSpPr>
        <p:spPr>
          <a:xfrm>
            <a:off x="6134914" y="4052074"/>
            <a:ext cx="2155948" cy="1229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96" y="9953"/>
                </a:moveTo>
                <a:lnTo>
                  <a:pt x="17366" y="8594"/>
                </a:lnTo>
                <a:cubicBezTo>
                  <a:pt x="16207" y="10161"/>
                  <a:pt x="14795" y="11011"/>
                  <a:pt x="13307" y="11011"/>
                </a:cubicBezTo>
                <a:cubicBezTo>
                  <a:pt x="11527" y="11011"/>
                  <a:pt x="9854" y="9796"/>
                  <a:pt x="8596" y="7589"/>
                </a:cubicBezTo>
                <a:lnTo>
                  <a:pt x="4269" y="0"/>
                </a:lnTo>
                <a:lnTo>
                  <a:pt x="0" y="7487"/>
                </a:lnTo>
                <a:lnTo>
                  <a:pt x="4327" y="15076"/>
                </a:lnTo>
                <a:cubicBezTo>
                  <a:pt x="5538" y="17201"/>
                  <a:pt x="6952" y="18847"/>
                  <a:pt x="8530" y="19969"/>
                </a:cubicBezTo>
                <a:cubicBezTo>
                  <a:pt x="10052" y="21051"/>
                  <a:pt x="11659" y="21600"/>
                  <a:pt x="13307" y="21600"/>
                </a:cubicBezTo>
                <a:cubicBezTo>
                  <a:pt x="14955" y="21600"/>
                  <a:pt x="16563" y="21051"/>
                  <a:pt x="18085" y="19969"/>
                </a:cubicBezTo>
                <a:cubicBezTo>
                  <a:pt x="19372" y="19053"/>
                  <a:pt x="20551" y="17787"/>
                  <a:pt x="21600" y="16197"/>
                </a:cubicBezTo>
                <a:cubicBezTo>
                  <a:pt x="21600" y="16197"/>
                  <a:pt x="20796" y="9953"/>
                  <a:pt x="20796" y="9953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29" name="Shape 2909"/>
          <p:cNvSpPr/>
          <p:nvPr/>
        </p:nvSpPr>
        <p:spPr>
          <a:xfrm>
            <a:off x="3815752" y="2745613"/>
            <a:ext cx="2240325" cy="122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03" y="8250"/>
                </a:moveTo>
                <a:lnTo>
                  <a:pt x="4225" y="14077"/>
                </a:lnTo>
                <a:cubicBezTo>
                  <a:pt x="4237" y="14055"/>
                  <a:pt x="4248" y="14033"/>
                  <a:pt x="4260" y="14011"/>
                </a:cubicBezTo>
                <a:cubicBezTo>
                  <a:pt x="5471" y="11804"/>
                  <a:pt x="7081" y="10589"/>
                  <a:pt x="8794" y="10589"/>
                </a:cubicBezTo>
                <a:cubicBezTo>
                  <a:pt x="10507" y="10589"/>
                  <a:pt x="12117" y="11804"/>
                  <a:pt x="13328" y="14011"/>
                </a:cubicBezTo>
                <a:lnTo>
                  <a:pt x="17492" y="21600"/>
                </a:lnTo>
                <a:lnTo>
                  <a:pt x="21600" y="14113"/>
                </a:lnTo>
                <a:lnTo>
                  <a:pt x="17436" y="6524"/>
                </a:lnTo>
                <a:cubicBezTo>
                  <a:pt x="16270" y="4399"/>
                  <a:pt x="14910" y="2753"/>
                  <a:pt x="13392" y="1631"/>
                </a:cubicBezTo>
                <a:cubicBezTo>
                  <a:pt x="11927" y="549"/>
                  <a:pt x="10380" y="0"/>
                  <a:pt x="8794" y="0"/>
                </a:cubicBezTo>
                <a:cubicBezTo>
                  <a:pt x="7208" y="0"/>
                  <a:pt x="5661" y="549"/>
                  <a:pt x="4197" y="1631"/>
                </a:cubicBezTo>
                <a:cubicBezTo>
                  <a:pt x="2679" y="2753"/>
                  <a:pt x="1318" y="4399"/>
                  <a:pt x="152" y="6524"/>
                </a:cubicBezTo>
                <a:cubicBezTo>
                  <a:pt x="101" y="6618"/>
                  <a:pt x="50" y="6713"/>
                  <a:pt x="0" y="6808"/>
                </a:cubicBezTo>
                <a:cubicBezTo>
                  <a:pt x="0" y="6808"/>
                  <a:pt x="3503" y="8250"/>
                  <a:pt x="3503" y="825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3" name="Shape 2913"/>
          <p:cNvSpPr/>
          <p:nvPr/>
        </p:nvSpPr>
        <p:spPr>
          <a:xfrm>
            <a:off x="7406585" y="2753344"/>
            <a:ext cx="1325271" cy="217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87" y="7772"/>
                </a:moveTo>
                <a:cubicBezTo>
                  <a:pt x="19046" y="6211"/>
                  <a:pt x="17519" y="4812"/>
                  <a:pt x="15549" y="3613"/>
                </a:cubicBezTo>
                <a:cubicBezTo>
                  <a:pt x="13578" y="2415"/>
                  <a:pt x="11278" y="1486"/>
                  <a:pt x="8712" y="853"/>
                </a:cubicBezTo>
                <a:cubicBezTo>
                  <a:pt x="6901" y="406"/>
                  <a:pt x="5016" y="121"/>
                  <a:pt x="3086" y="0"/>
                </a:cubicBezTo>
                <a:lnTo>
                  <a:pt x="0" y="2973"/>
                </a:lnTo>
                <a:lnTo>
                  <a:pt x="3193" y="6049"/>
                </a:lnTo>
                <a:cubicBezTo>
                  <a:pt x="5228" y="6310"/>
                  <a:pt x="7098" y="6922"/>
                  <a:pt x="8604" y="7838"/>
                </a:cubicBezTo>
                <a:cubicBezTo>
                  <a:pt x="12830" y="10409"/>
                  <a:pt x="12830" y="14592"/>
                  <a:pt x="8604" y="17162"/>
                </a:cubicBezTo>
                <a:cubicBezTo>
                  <a:pt x="8533" y="17205"/>
                  <a:pt x="8461" y="17247"/>
                  <a:pt x="8389" y="17289"/>
                </a:cubicBezTo>
                <a:lnTo>
                  <a:pt x="13869" y="18042"/>
                </a:lnTo>
                <a:lnTo>
                  <a:pt x="15190" y="21600"/>
                </a:lnTo>
                <a:cubicBezTo>
                  <a:pt x="15311" y="21530"/>
                  <a:pt x="15430" y="21459"/>
                  <a:pt x="15549" y="21387"/>
                </a:cubicBezTo>
                <a:cubicBezTo>
                  <a:pt x="17519" y="20188"/>
                  <a:pt x="19046" y="18789"/>
                  <a:pt x="20087" y="17228"/>
                </a:cubicBezTo>
                <a:cubicBezTo>
                  <a:pt x="21091" y="15722"/>
                  <a:pt x="21600" y="14131"/>
                  <a:pt x="21600" y="12500"/>
                </a:cubicBezTo>
                <a:cubicBezTo>
                  <a:pt x="21600" y="10869"/>
                  <a:pt x="21091" y="9279"/>
                  <a:pt x="20087" y="777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6" name="Shape 2916"/>
          <p:cNvSpPr/>
          <p:nvPr/>
        </p:nvSpPr>
        <p:spPr>
          <a:xfrm>
            <a:off x="3460147" y="3178522"/>
            <a:ext cx="2322045" cy="210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18" y="15364"/>
                </a:moveTo>
                <a:lnTo>
                  <a:pt x="17676" y="11734"/>
                </a:lnTo>
                <a:lnTo>
                  <a:pt x="16166" y="13403"/>
                </a:lnTo>
                <a:cubicBezTo>
                  <a:pt x="14997" y="14695"/>
                  <a:pt x="13444" y="15406"/>
                  <a:pt x="11792" y="15406"/>
                </a:cubicBezTo>
                <a:cubicBezTo>
                  <a:pt x="11792" y="15406"/>
                  <a:pt x="11792" y="15406"/>
                  <a:pt x="11792" y="15406"/>
                </a:cubicBezTo>
                <a:cubicBezTo>
                  <a:pt x="10139" y="15405"/>
                  <a:pt x="8586" y="14694"/>
                  <a:pt x="7418" y="13403"/>
                </a:cubicBezTo>
                <a:cubicBezTo>
                  <a:pt x="6249" y="12112"/>
                  <a:pt x="5606" y="10396"/>
                  <a:pt x="5606" y="8570"/>
                </a:cubicBezTo>
                <a:cubicBezTo>
                  <a:pt x="5606" y="6994"/>
                  <a:pt x="6085" y="5501"/>
                  <a:pt x="6967" y="4291"/>
                </a:cubicBezTo>
                <a:lnTo>
                  <a:pt x="6260" y="837"/>
                </a:lnTo>
                <a:lnTo>
                  <a:pt x="2909" y="0"/>
                </a:lnTo>
                <a:cubicBezTo>
                  <a:pt x="2045" y="1091"/>
                  <a:pt x="1358" y="2321"/>
                  <a:pt x="864" y="3668"/>
                </a:cubicBezTo>
                <a:cubicBezTo>
                  <a:pt x="291" y="5230"/>
                  <a:pt x="0" y="6879"/>
                  <a:pt x="0" y="8570"/>
                </a:cubicBezTo>
                <a:cubicBezTo>
                  <a:pt x="0" y="10261"/>
                  <a:pt x="291" y="11910"/>
                  <a:pt x="864" y="13471"/>
                </a:cubicBezTo>
                <a:cubicBezTo>
                  <a:pt x="1458" y="15090"/>
                  <a:pt x="2329" y="16541"/>
                  <a:pt x="3454" y="17784"/>
                </a:cubicBezTo>
                <a:cubicBezTo>
                  <a:pt x="4578" y="19026"/>
                  <a:pt x="5891" y="19989"/>
                  <a:pt x="7356" y="20646"/>
                </a:cubicBezTo>
                <a:cubicBezTo>
                  <a:pt x="8769" y="21279"/>
                  <a:pt x="10261" y="21600"/>
                  <a:pt x="11791" y="21600"/>
                </a:cubicBezTo>
                <a:cubicBezTo>
                  <a:pt x="11792" y="21600"/>
                  <a:pt x="11792" y="21600"/>
                  <a:pt x="11792" y="21600"/>
                </a:cubicBezTo>
                <a:cubicBezTo>
                  <a:pt x="13322" y="21600"/>
                  <a:pt x="14815" y="21279"/>
                  <a:pt x="16227" y="20646"/>
                </a:cubicBezTo>
                <a:cubicBezTo>
                  <a:pt x="17692" y="19990"/>
                  <a:pt x="19005" y="19027"/>
                  <a:pt x="20130" y="17783"/>
                </a:cubicBezTo>
                <a:lnTo>
                  <a:pt x="21600" y="16159"/>
                </a:lnTo>
                <a:cubicBezTo>
                  <a:pt x="21600" y="16159"/>
                  <a:pt x="18418" y="15364"/>
                  <a:pt x="18418" y="15364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9" name="Shape 2919"/>
          <p:cNvSpPr/>
          <p:nvPr/>
        </p:nvSpPr>
        <p:spPr>
          <a:xfrm>
            <a:off x="5408242" y="2745611"/>
            <a:ext cx="2124687" cy="1960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13" y="11809"/>
                </a:moveTo>
                <a:lnTo>
                  <a:pt x="13317" y="11813"/>
                </a:lnTo>
                <a:lnTo>
                  <a:pt x="16108" y="8787"/>
                </a:lnTo>
                <a:cubicBezTo>
                  <a:pt x="17385" y="7403"/>
                  <a:pt x="19083" y="6641"/>
                  <a:pt x="20889" y="6641"/>
                </a:cubicBezTo>
                <a:cubicBezTo>
                  <a:pt x="21116" y="6641"/>
                  <a:pt x="21342" y="6653"/>
                  <a:pt x="21565" y="6677"/>
                </a:cubicBezTo>
                <a:lnTo>
                  <a:pt x="19644" y="3379"/>
                </a:lnTo>
                <a:lnTo>
                  <a:pt x="21600" y="22"/>
                </a:lnTo>
                <a:cubicBezTo>
                  <a:pt x="21364" y="8"/>
                  <a:pt x="21127" y="0"/>
                  <a:pt x="20889" y="0"/>
                </a:cubicBezTo>
                <a:cubicBezTo>
                  <a:pt x="19216" y="0"/>
                  <a:pt x="17585" y="344"/>
                  <a:pt x="16041" y="1023"/>
                </a:cubicBezTo>
                <a:cubicBezTo>
                  <a:pt x="14441" y="1727"/>
                  <a:pt x="13006" y="2759"/>
                  <a:pt x="11776" y="4092"/>
                </a:cubicBezTo>
                <a:lnTo>
                  <a:pt x="8199" y="7970"/>
                </a:lnTo>
                <a:lnTo>
                  <a:pt x="8202" y="7974"/>
                </a:lnTo>
                <a:lnTo>
                  <a:pt x="941" y="15845"/>
                </a:lnTo>
                <a:lnTo>
                  <a:pt x="937" y="15841"/>
                </a:lnTo>
                <a:lnTo>
                  <a:pt x="0" y="16857"/>
                </a:lnTo>
                <a:lnTo>
                  <a:pt x="811" y="20748"/>
                </a:lnTo>
                <a:lnTo>
                  <a:pt x="4288" y="21600"/>
                </a:lnTo>
                <a:lnTo>
                  <a:pt x="6056" y="19684"/>
                </a:lnTo>
                <a:lnTo>
                  <a:pt x="6052" y="19680"/>
                </a:lnTo>
                <a:cubicBezTo>
                  <a:pt x="6052" y="19680"/>
                  <a:pt x="13313" y="11809"/>
                  <a:pt x="13313" y="11809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grpSp>
        <p:nvGrpSpPr>
          <p:cNvPr id="53" name="Group 52"/>
          <p:cNvGrpSpPr/>
          <p:nvPr/>
        </p:nvGrpSpPr>
        <p:grpSpPr>
          <a:xfrm rot="10800000" flipH="1">
            <a:off x="2842691" y="5064835"/>
            <a:ext cx="882188" cy="293356"/>
            <a:chOff x="3231020" y="2095999"/>
            <a:chExt cx="1031518" cy="343013"/>
          </a:xfrm>
        </p:grpSpPr>
        <p:cxnSp>
          <p:nvCxnSpPr>
            <p:cNvPr id="54" name="Straight Connector 5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0800000">
            <a:off x="7628126" y="5360359"/>
            <a:ext cx="882188" cy="293356"/>
            <a:chOff x="3231020" y="2095999"/>
            <a:chExt cx="1031518" cy="343013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988557" y="1882347"/>
            <a:ext cx="1864216" cy="915143"/>
            <a:chOff x="3563794" y="2095999"/>
            <a:chExt cx="698744" cy="343013"/>
          </a:xfrm>
        </p:grpSpPr>
        <p:cxnSp>
          <p:nvCxnSpPr>
            <p:cNvPr id="60" name="Straight Connector 59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563794" y="2095999"/>
              <a:ext cx="356593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H="1">
            <a:off x="8001249" y="2474323"/>
            <a:ext cx="882188" cy="293356"/>
            <a:chOff x="3231020" y="2095999"/>
            <a:chExt cx="1031518" cy="343013"/>
          </a:xfrm>
        </p:grpSpPr>
        <p:cxnSp>
          <p:nvCxnSpPr>
            <p:cNvPr id="64" name="Straight Connector 6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18">
            <a:extLst>
              <a:ext uri="{FF2B5EF4-FFF2-40B4-BE49-F238E27FC236}">
                <a16:creationId xmlns:a16="http://schemas.microsoft.com/office/drawing/2014/main" id="{09CD70E1-2A21-4242-8881-5E963F992BFA}"/>
              </a:ext>
            </a:extLst>
          </p:cNvPr>
          <p:cNvSpPr txBox="1"/>
          <p:nvPr/>
        </p:nvSpPr>
        <p:spPr>
          <a:xfrm flipH="1">
            <a:off x="2757830" y="16515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识别物品种类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7" name="TextBox 18">
            <a:extLst>
              <a:ext uri="{FF2B5EF4-FFF2-40B4-BE49-F238E27FC236}">
                <a16:creationId xmlns:a16="http://schemas.microsoft.com/office/drawing/2014/main" id="{A818E210-8CB4-40E3-AB34-AEC57382787F}"/>
              </a:ext>
            </a:extLst>
          </p:cNvPr>
          <p:cNvSpPr txBox="1"/>
          <p:nvPr/>
        </p:nvSpPr>
        <p:spPr>
          <a:xfrm flipH="1">
            <a:off x="748037" y="51066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显示分类结果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476F7F92-69CF-4CE9-BC89-4971BADFBD95}"/>
              </a:ext>
            </a:extLst>
          </p:cNvPr>
          <p:cNvSpPr txBox="1"/>
          <p:nvPr/>
        </p:nvSpPr>
        <p:spPr>
          <a:xfrm flipH="1">
            <a:off x="8710522" y="542288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反馈</a:t>
            </a:r>
            <a:r>
              <a:rPr lang="en-US" altLang="zh-CN" sz="2400" b="1" dirty="0">
                <a:cs typeface="+mn-ea"/>
                <a:sym typeface="+mn-lt"/>
              </a:rPr>
              <a:t>\</a:t>
            </a:r>
            <a:r>
              <a:rPr lang="zh-CN" altLang="en-US" sz="2400" b="1" dirty="0">
                <a:cs typeface="+mn-ea"/>
                <a:sym typeface="+mn-lt"/>
              </a:rPr>
              <a:t>文字查询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683AFD61-25A5-458E-B93B-F8B3707A11AA}"/>
              </a:ext>
            </a:extLst>
          </p:cNvPr>
          <p:cNvSpPr txBox="1"/>
          <p:nvPr/>
        </p:nvSpPr>
        <p:spPr>
          <a:xfrm flipH="1">
            <a:off x="8731856" y="1816283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用户选择</a:t>
            </a:r>
            <a:r>
              <a:rPr lang="en-US" altLang="zh-CN" sz="2400" b="1" dirty="0">
                <a:cs typeface="+mn-ea"/>
                <a:sym typeface="+mn-lt"/>
              </a:rPr>
              <a:t>\</a:t>
            </a:r>
            <a:r>
              <a:rPr lang="zh-CN" altLang="en-US" sz="2400" b="1" dirty="0">
                <a:cs typeface="+mn-ea"/>
                <a:sym typeface="+mn-lt"/>
              </a:rPr>
              <a:t>拍摄图片</a:t>
            </a:r>
            <a:endParaRPr lang="en-US" sz="2400" b="1" dirty="0"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2A9B6BD-1BAD-462E-81D8-485440F2F6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20" y="3566715"/>
            <a:ext cx="565732" cy="565732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05219F65-5626-4900-816B-7AAAA38347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73" y="3372394"/>
            <a:ext cx="447226" cy="447226"/>
          </a:xfrm>
          <a:prstGeom prst="rect">
            <a:avLst/>
          </a:prstGeom>
        </p:spPr>
      </p:pic>
      <p:pic>
        <p:nvPicPr>
          <p:cNvPr id="9" name="图片 8" descr="图片包含 游戏机, 标志, 画&#10;&#10;描述已自动生成">
            <a:extLst>
              <a:ext uri="{FF2B5EF4-FFF2-40B4-BE49-F238E27FC236}">
                <a16:creationId xmlns:a16="http://schemas.microsoft.com/office/drawing/2014/main" id="{42DA074B-EAF2-4156-8951-EBE279200F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55" y="4378715"/>
            <a:ext cx="524176" cy="524176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E0EED59F-4BD4-4966-A4CD-9E161D3E51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14" y="4705700"/>
            <a:ext cx="458716" cy="4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3" grpId="0" animBg="1"/>
      <p:bldP spid="36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/>
          <p:cNvSpPr/>
          <p:nvPr/>
        </p:nvSpPr>
        <p:spPr bwMode="auto">
          <a:xfrm>
            <a:off x="4278012" y="3822641"/>
            <a:ext cx="2735060" cy="1966868"/>
          </a:xfrm>
          <a:custGeom>
            <a:avLst/>
            <a:gdLst>
              <a:gd name="T0" fmla="*/ 168 w 168"/>
              <a:gd name="T1" fmla="*/ 68 h 121"/>
              <a:gd name="T2" fmla="*/ 151 w 168"/>
              <a:gd name="T3" fmla="*/ 87 h 121"/>
              <a:gd name="T4" fmla="*/ 114 w 168"/>
              <a:gd name="T5" fmla="*/ 111 h 121"/>
              <a:gd name="T6" fmla="*/ 65 w 168"/>
              <a:gd name="T7" fmla="*/ 118 h 121"/>
              <a:gd name="T8" fmla="*/ 21 w 168"/>
              <a:gd name="T9" fmla="*/ 97 h 121"/>
              <a:gd name="T10" fmla="*/ 19 w 168"/>
              <a:gd name="T11" fmla="*/ 95 h 121"/>
              <a:gd name="T12" fmla="*/ 4 w 168"/>
              <a:gd name="T13" fmla="*/ 68 h 121"/>
              <a:gd name="T14" fmla="*/ 1 w 168"/>
              <a:gd name="T15" fmla="*/ 38 h 121"/>
              <a:gd name="T16" fmla="*/ 8 w 168"/>
              <a:gd name="T17" fmla="*/ 15 h 121"/>
              <a:gd name="T18" fmla="*/ 21 w 168"/>
              <a:gd name="T19" fmla="*/ 3 h 121"/>
              <a:gd name="T20" fmla="*/ 35 w 168"/>
              <a:gd name="T21" fmla="*/ 2 h 121"/>
              <a:gd name="T22" fmla="*/ 49 w 168"/>
              <a:gd name="T23" fmla="*/ 7 h 121"/>
              <a:gd name="T24" fmla="*/ 62 w 168"/>
              <a:gd name="T25" fmla="*/ 16 h 121"/>
              <a:gd name="T26" fmla="*/ 74 w 168"/>
              <a:gd name="T27" fmla="*/ 27 h 121"/>
              <a:gd name="T28" fmla="*/ 74 w 168"/>
              <a:gd name="T29" fmla="*/ 28 h 121"/>
              <a:gd name="T30" fmla="*/ 93 w 168"/>
              <a:gd name="T31" fmla="*/ 48 h 121"/>
              <a:gd name="T32" fmla="*/ 119 w 168"/>
              <a:gd name="T33" fmla="*/ 64 h 121"/>
              <a:gd name="T34" fmla="*/ 148 w 168"/>
              <a:gd name="T35" fmla="*/ 70 h 121"/>
              <a:gd name="T36" fmla="*/ 168 w 168"/>
              <a:gd name="T37" fmla="*/ 6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8" h="121">
                <a:moveTo>
                  <a:pt x="168" y="68"/>
                </a:moveTo>
                <a:cubicBezTo>
                  <a:pt x="166" y="71"/>
                  <a:pt x="160" y="78"/>
                  <a:pt x="151" y="87"/>
                </a:cubicBezTo>
                <a:cubicBezTo>
                  <a:pt x="142" y="95"/>
                  <a:pt x="129" y="105"/>
                  <a:pt x="114" y="111"/>
                </a:cubicBezTo>
                <a:cubicBezTo>
                  <a:pt x="99" y="117"/>
                  <a:pt x="81" y="121"/>
                  <a:pt x="65" y="118"/>
                </a:cubicBezTo>
                <a:cubicBezTo>
                  <a:pt x="48" y="116"/>
                  <a:pt x="32" y="109"/>
                  <a:pt x="21" y="97"/>
                </a:cubicBezTo>
                <a:cubicBezTo>
                  <a:pt x="20" y="97"/>
                  <a:pt x="20" y="96"/>
                  <a:pt x="19" y="95"/>
                </a:cubicBezTo>
                <a:cubicBezTo>
                  <a:pt x="12" y="88"/>
                  <a:pt x="7" y="78"/>
                  <a:pt x="4" y="68"/>
                </a:cubicBezTo>
                <a:cubicBezTo>
                  <a:pt x="1" y="58"/>
                  <a:pt x="0" y="47"/>
                  <a:pt x="1" y="38"/>
                </a:cubicBezTo>
                <a:cubicBezTo>
                  <a:pt x="2" y="29"/>
                  <a:pt x="4" y="21"/>
                  <a:pt x="8" y="15"/>
                </a:cubicBezTo>
                <a:cubicBezTo>
                  <a:pt x="11" y="9"/>
                  <a:pt x="16" y="5"/>
                  <a:pt x="21" y="3"/>
                </a:cubicBezTo>
                <a:cubicBezTo>
                  <a:pt x="26" y="0"/>
                  <a:pt x="30" y="0"/>
                  <a:pt x="35" y="2"/>
                </a:cubicBezTo>
                <a:cubicBezTo>
                  <a:pt x="40" y="3"/>
                  <a:pt x="45" y="5"/>
                  <a:pt x="49" y="7"/>
                </a:cubicBezTo>
                <a:cubicBezTo>
                  <a:pt x="54" y="10"/>
                  <a:pt x="58" y="13"/>
                  <a:pt x="62" y="16"/>
                </a:cubicBezTo>
                <a:cubicBezTo>
                  <a:pt x="66" y="19"/>
                  <a:pt x="70" y="23"/>
                  <a:pt x="74" y="27"/>
                </a:cubicBezTo>
                <a:cubicBezTo>
                  <a:pt x="74" y="28"/>
                  <a:pt x="74" y="28"/>
                  <a:pt x="74" y="28"/>
                </a:cubicBezTo>
                <a:cubicBezTo>
                  <a:pt x="80" y="33"/>
                  <a:pt x="86" y="41"/>
                  <a:pt x="93" y="48"/>
                </a:cubicBezTo>
                <a:cubicBezTo>
                  <a:pt x="100" y="54"/>
                  <a:pt x="109" y="60"/>
                  <a:pt x="119" y="64"/>
                </a:cubicBezTo>
                <a:cubicBezTo>
                  <a:pt x="128" y="68"/>
                  <a:pt x="139" y="70"/>
                  <a:pt x="148" y="70"/>
                </a:cubicBezTo>
                <a:cubicBezTo>
                  <a:pt x="157" y="70"/>
                  <a:pt x="165" y="68"/>
                  <a:pt x="168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5" name="Freeform 25"/>
          <p:cNvSpPr/>
          <p:nvPr/>
        </p:nvSpPr>
        <p:spPr bwMode="auto">
          <a:xfrm>
            <a:off x="5558728" y="3073003"/>
            <a:ext cx="2356530" cy="1710801"/>
          </a:xfrm>
          <a:custGeom>
            <a:avLst/>
            <a:gdLst>
              <a:gd name="T0" fmla="*/ 0 w 145"/>
              <a:gd name="T1" fmla="*/ 59 h 105"/>
              <a:gd name="T2" fmla="*/ 15 w 145"/>
              <a:gd name="T3" fmla="*/ 75 h 105"/>
              <a:gd name="T4" fmla="*/ 47 w 145"/>
              <a:gd name="T5" fmla="*/ 96 h 105"/>
              <a:gd name="T6" fmla="*/ 90 w 145"/>
              <a:gd name="T7" fmla="*/ 103 h 105"/>
              <a:gd name="T8" fmla="*/ 128 w 145"/>
              <a:gd name="T9" fmla="*/ 84 h 105"/>
              <a:gd name="T10" fmla="*/ 129 w 145"/>
              <a:gd name="T11" fmla="*/ 83 h 105"/>
              <a:gd name="T12" fmla="*/ 142 w 145"/>
              <a:gd name="T13" fmla="*/ 59 h 105"/>
              <a:gd name="T14" fmla="*/ 145 w 145"/>
              <a:gd name="T15" fmla="*/ 33 h 105"/>
              <a:gd name="T16" fmla="*/ 139 w 145"/>
              <a:gd name="T17" fmla="*/ 13 h 105"/>
              <a:gd name="T18" fmla="*/ 128 w 145"/>
              <a:gd name="T19" fmla="*/ 2 h 105"/>
              <a:gd name="T20" fmla="*/ 115 w 145"/>
              <a:gd name="T21" fmla="*/ 1 h 105"/>
              <a:gd name="T22" fmla="*/ 103 w 145"/>
              <a:gd name="T23" fmla="*/ 6 h 105"/>
              <a:gd name="T24" fmla="*/ 92 w 145"/>
              <a:gd name="T25" fmla="*/ 14 h 105"/>
              <a:gd name="T26" fmla="*/ 82 w 145"/>
              <a:gd name="T27" fmla="*/ 23 h 105"/>
              <a:gd name="T28" fmla="*/ 81 w 145"/>
              <a:gd name="T29" fmla="*/ 24 h 105"/>
              <a:gd name="T30" fmla="*/ 65 w 145"/>
              <a:gd name="T31" fmla="*/ 41 h 105"/>
              <a:gd name="T32" fmla="*/ 43 w 145"/>
              <a:gd name="T33" fmla="*/ 56 h 105"/>
              <a:gd name="T34" fmla="*/ 17 w 145"/>
              <a:gd name="T35" fmla="*/ 61 h 105"/>
              <a:gd name="T36" fmla="*/ 0 w 145"/>
              <a:gd name="T37" fmla="*/ 5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5">
                <a:moveTo>
                  <a:pt x="0" y="59"/>
                </a:moveTo>
                <a:cubicBezTo>
                  <a:pt x="2" y="62"/>
                  <a:pt x="7" y="68"/>
                  <a:pt x="15" y="75"/>
                </a:cubicBezTo>
                <a:cubicBezTo>
                  <a:pt x="23" y="83"/>
                  <a:pt x="34" y="91"/>
                  <a:pt x="47" y="96"/>
                </a:cubicBezTo>
                <a:cubicBezTo>
                  <a:pt x="60" y="102"/>
                  <a:pt x="75" y="105"/>
                  <a:pt x="90" y="103"/>
                </a:cubicBezTo>
                <a:cubicBezTo>
                  <a:pt x="104" y="101"/>
                  <a:pt x="118" y="94"/>
                  <a:pt x="128" y="84"/>
                </a:cubicBezTo>
                <a:cubicBezTo>
                  <a:pt x="128" y="84"/>
                  <a:pt x="128" y="83"/>
                  <a:pt x="129" y="83"/>
                </a:cubicBezTo>
                <a:cubicBezTo>
                  <a:pt x="135" y="76"/>
                  <a:pt x="140" y="67"/>
                  <a:pt x="142" y="59"/>
                </a:cubicBezTo>
                <a:cubicBezTo>
                  <a:pt x="145" y="50"/>
                  <a:pt x="145" y="41"/>
                  <a:pt x="145" y="33"/>
                </a:cubicBezTo>
                <a:cubicBezTo>
                  <a:pt x="144" y="25"/>
                  <a:pt x="142" y="18"/>
                  <a:pt x="139" y="13"/>
                </a:cubicBezTo>
                <a:cubicBezTo>
                  <a:pt x="136" y="8"/>
                  <a:pt x="132" y="4"/>
                  <a:pt x="128" y="2"/>
                </a:cubicBezTo>
                <a:cubicBezTo>
                  <a:pt x="124" y="0"/>
                  <a:pt x="119" y="0"/>
                  <a:pt x="115" y="1"/>
                </a:cubicBezTo>
                <a:cubicBezTo>
                  <a:pt x="111" y="2"/>
                  <a:pt x="107" y="4"/>
                  <a:pt x="103" y="6"/>
                </a:cubicBezTo>
                <a:cubicBezTo>
                  <a:pt x="99" y="8"/>
                  <a:pt x="95" y="11"/>
                  <a:pt x="92" y="14"/>
                </a:cubicBezTo>
                <a:cubicBezTo>
                  <a:pt x="88" y="16"/>
                  <a:pt x="85" y="20"/>
                  <a:pt x="82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76" y="29"/>
                  <a:pt x="71" y="35"/>
                  <a:pt x="65" y="41"/>
                </a:cubicBezTo>
                <a:cubicBezTo>
                  <a:pt x="59" y="47"/>
                  <a:pt x="51" y="52"/>
                  <a:pt x="43" y="56"/>
                </a:cubicBezTo>
                <a:cubicBezTo>
                  <a:pt x="34" y="59"/>
                  <a:pt x="25" y="61"/>
                  <a:pt x="17" y="61"/>
                </a:cubicBezTo>
                <a:cubicBezTo>
                  <a:pt x="9" y="61"/>
                  <a:pt x="3" y="59"/>
                  <a:pt x="0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10" name="Freeform 28"/>
          <p:cNvSpPr/>
          <p:nvPr/>
        </p:nvSpPr>
        <p:spPr bwMode="auto">
          <a:xfrm>
            <a:off x="4593192" y="2334501"/>
            <a:ext cx="2211799" cy="1577205"/>
          </a:xfrm>
          <a:custGeom>
            <a:avLst/>
            <a:gdLst>
              <a:gd name="T0" fmla="*/ 136 w 136"/>
              <a:gd name="T1" fmla="*/ 55 h 97"/>
              <a:gd name="T2" fmla="*/ 122 w 136"/>
              <a:gd name="T3" fmla="*/ 70 h 97"/>
              <a:gd name="T4" fmla="*/ 92 w 136"/>
              <a:gd name="T5" fmla="*/ 90 h 97"/>
              <a:gd name="T6" fmla="*/ 52 w 136"/>
              <a:gd name="T7" fmla="*/ 96 h 97"/>
              <a:gd name="T8" fmla="*/ 16 w 136"/>
              <a:gd name="T9" fmla="*/ 78 h 97"/>
              <a:gd name="T10" fmla="*/ 15 w 136"/>
              <a:gd name="T11" fmla="*/ 77 h 97"/>
              <a:gd name="T12" fmla="*/ 3 w 136"/>
              <a:gd name="T13" fmla="*/ 55 h 97"/>
              <a:gd name="T14" fmla="*/ 0 w 136"/>
              <a:gd name="T15" fmla="*/ 31 h 97"/>
              <a:gd name="T16" fmla="*/ 6 w 136"/>
              <a:gd name="T17" fmla="*/ 12 h 97"/>
              <a:gd name="T18" fmla="*/ 16 w 136"/>
              <a:gd name="T19" fmla="*/ 2 h 97"/>
              <a:gd name="T20" fmla="*/ 28 w 136"/>
              <a:gd name="T21" fmla="*/ 1 h 97"/>
              <a:gd name="T22" fmla="*/ 39 w 136"/>
              <a:gd name="T23" fmla="*/ 6 h 97"/>
              <a:gd name="T24" fmla="*/ 50 w 136"/>
              <a:gd name="T25" fmla="*/ 13 h 97"/>
              <a:gd name="T26" fmla="*/ 59 w 136"/>
              <a:gd name="T27" fmla="*/ 21 h 97"/>
              <a:gd name="T28" fmla="*/ 60 w 136"/>
              <a:gd name="T29" fmla="*/ 22 h 97"/>
              <a:gd name="T30" fmla="*/ 75 w 136"/>
              <a:gd name="T31" fmla="*/ 38 h 97"/>
              <a:gd name="T32" fmla="*/ 96 w 136"/>
              <a:gd name="T33" fmla="*/ 52 h 97"/>
              <a:gd name="T34" fmla="*/ 120 w 136"/>
              <a:gd name="T35" fmla="*/ 56 h 97"/>
              <a:gd name="T36" fmla="*/ 136 w 136"/>
              <a:gd name="T37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97">
                <a:moveTo>
                  <a:pt x="136" y="55"/>
                </a:moveTo>
                <a:cubicBezTo>
                  <a:pt x="134" y="57"/>
                  <a:pt x="129" y="63"/>
                  <a:pt x="122" y="70"/>
                </a:cubicBezTo>
                <a:cubicBezTo>
                  <a:pt x="114" y="77"/>
                  <a:pt x="104" y="85"/>
                  <a:pt x="92" y="90"/>
                </a:cubicBezTo>
                <a:cubicBezTo>
                  <a:pt x="80" y="95"/>
                  <a:pt x="65" y="97"/>
                  <a:pt x="52" y="96"/>
                </a:cubicBezTo>
                <a:cubicBezTo>
                  <a:pt x="38" y="94"/>
                  <a:pt x="25" y="88"/>
                  <a:pt x="16" y="78"/>
                </a:cubicBezTo>
                <a:cubicBezTo>
                  <a:pt x="16" y="78"/>
                  <a:pt x="15" y="77"/>
                  <a:pt x="15" y="77"/>
                </a:cubicBezTo>
                <a:cubicBezTo>
                  <a:pt x="9" y="71"/>
                  <a:pt x="5" y="63"/>
                  <a:pt x="3" y="55"/>
                </a:cubicBezTo>
                <a:cubicBezTo>
                  <a:pt x="0" y="47"/>
                  <a:pt x="0" y="38"/>
                  <a:pt x="0" y="31"/>
                </a:cubicBezTo>
                <a:cubicBezTo>
                  <a:pt x="1" y="23"/>
                  <a:pt x="3" y="17"/>
                  <a:pt x="6" y="12"/>
                </a:cubicBezTo>
                <a:cubicBezTo>
                  <a:pt x="9" y="7"/>
                  <a:pt x="12" y="4"/>
                  <a:pt x="16" y="2"/>
                </a:cubicBezTo>
                <a:cubicBezTo>
                  <a:pt x="20" y="0"/>
                  <a:pt x="24" y="0"/>
                  <a:pt x="28" y="1"/>
                </a:cubicBezTo>
                <a:cubicBezTo>
                  <a:pt x="32" y="2"/>
                  <a:pt x="36" y="3"/>
                  <a:pt x="39" y="6"/>
                </a:cubicBezTo>
                <a:cubicBezTo>
                  <a:pt x="43" y="8"/>
                  <a:pt x="46" y="10"/>
                  <a:pt x="50" y="13"/>
                </a:cubicBezTo>
                <a:cubicBezTo>
                  <a:pt x="53" y="15"/>
                  <a:pt x="56" y="18"/>
                  <a:pt x="59" y="21"/>
                </a:cubicBezTo>
                <a:cubicBezTo>
                  <a:pt x="60" y="22"/>
                  <a:pt x="60" y="22"/>
                  <a:pt x="60" y="22"/>
                </a:cubicBezTo>
                <a:cubicBezTo>
                  <a:pt x="64" y="27"/>
                  <a:pt x="69" y="33"/>
                  <a:pt x="75" y="38"/>
                </a:cubicBezTo>
                <a:cubicBezTo>
                  <a:pt x="81" y="44"/>
                  <a:pt x="88" y="49"/>
                  <a:pt x="96" y="52"/>
                </a:cubicBezTo>
                <a:cubicBezTo>
                  <a:pt x="104" y="55"/>
                  <a:pt x="112" y="56"/>
                  <a:pt x="120" y="56"/>
                </a:cubicBezTo>
                <a:cubicBezTo>
                  <a:pt x="127" y="57"/>
                  <a:pt x="133" y="55"/>
                  <a:pt x="136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grpSp>
        <p:nvGrpSpPr>
          <p:cNvPr id="12" name="Group 14"/>
          <p:cNvGrpSpPr/>
          <p:nvPr/>
        </p:nvGrpSpPr>
        <p:grpSpPr>
          <a:xfrm>
            <a:off x="6774119" y="2224263"/>
            <a:ext cx="430262" cy="411782"/>
            <a:chOff x="8383588" y="4452938"/>
            <a:chExt cx="522287" cy="477837"/>
          </a:xfrm>
          <a:solidFill>
            <a:schemeClr val="bg1"/>
          </a:solidFill>
        </p:grpSpPr>
        <p:sp>
          <p:nvSpPr>
            <p:cNvPr id="13" name="Freeform 15"/>
            <p:cNvSpPr/>
            <p:nvPr/>
          </p:nvSpPr>
          <p:spPr bwMode="auto">
            <a:xfrm>
              <a:off x="8477250" y="4873625"/>
              <a:ext cx="334962" cy="57150"/>
            </a:xfrm>
            <a:custGeom>
              <a:avLst/>
              <a:gdLst>
                <a:gd name="T0" fmla="*/ 69 w 89"/>
                <a:gd name="T1" fmla="*/ 0 h 15"/>
                <a:gd name="T2" fmla="*/ 21 w 89"/>
                <a:gd name="T3" fmla="*/ 0 h 15"/>
                <a:gd name="T4" fmla="*/ 0 w 89"/>
                <a:gd name="T5" fmla="*/ 8 h 15"/>
                <a:gd name="T6" fmla="*/ 10 w 89"/>
                <a:gd name="T7" fmla="*/ 15 h 15"/>
                <a:gd name="T8" fmla="*/ 79 w 89"/>
                <a:gd name="T9" fmla="*/ 15 h 15"/>
                <a:gd name="T10" fmla="*/ 89 w 89"/>
                <a:gd name="T11" fmla="*/ 8 h 15"/>
                <a:gd name="T12" fmla="*/ 69 w 8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">
                  <a:moveTo>
                    <a:pt x="6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0" y="3"/>
                    <a:pt x="0" y="8"/>
                  </a:cubicBezTo>
                  <a:cubicBezTo>
                    <a:pt x="0" y="12"/>
                    <a:pt x="5" y="15"/>
                    <a:pt x="1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4" y="15"/>
                    <a:pt x="89" y="12"/>
                    <a:pt x="89" y="8"/>
                  </a:cubicBezTo>
                  <a:cubicBezTo>
                    <a:pt x="89" y="2"/>
                    <a:pt x="74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8383588" y="4452938"/>
              <a:ext cx="522287" cy="387350"/>
            </a:xfrm>
            <a:custGeom>
              <a:avLst/>
              <a:gdLst>
                <a:gd name="T0" fmla="*/ 110 w 139"/>
                <a:gd name="T1" fmla="*/ 103 h 103"/>
                <a:gd name="T2" fmla="*/ 30 w 139"/>
                <a:gd name="T3" fmla="*/ 103 h 103"/>
                <a:gd name="T4" fmla="*/ 0 w 139"/>
                <a:gd name="T5" fmla="*/ 74 h 103"/>
                <a:gd name="T6" fmla="*/ 0 w 139"/>
                <a:gd name="T7" fmla="*/ 30 h 103"/>
                <a:gd name="T8" fmla="*/ 30 w 139"/>
                <a:gd name="T9" fmla="*/ 0 h 103"/>
                <a:gd name="T10" fmla="*/ 110 w 139"/>
                <a:gd name="T11" fmla="*/ 0 h 103"/>
                <a:gd name="T12" fmla="*/ 139 w 139"/>
                <a:gd name="T13" fmla="*/ 30 h 103"/>
                <a:gd name="T14" fmla="*/ 139 w 139"/>
                <a:gd name="T15" fmla="*/ 74 h 103"/>
                <a:gd name="T16" fmla="*/ 110 w 139"/>
                <a:gd name="T17" fmla="*/ 103 h 103"/>
                <a:gd name="T18" fmla="*/ 27 w 139"/>
                <a:gd name="T19" fmla="*/ 9 h 103"/>
                <a:gd name="T20" fmla="*/ 8 w 139"/>
                <a:gd name="T21" fmla="*/ 29 h 103"/>
                <a:gd name="T22" fmla="*/ 8 w 139"/>
                <a:gd name="T23" fmla="*/ 75 h 103"/>
                <a:gd name="T24" fmla="*/ 27 w 139"/>
                <a:gd name="T25" fmla="*/ 95 h 103"/>
                <a:gd name="T26" fmla="*/ 112 w 139"/>
                <a:gd name="T27" fmla="*/ 95 h 103"/>
                <a:gd name="T28" fmla="*/ 131 w 139"/>
                <a:gd name="T29" fmla="*/ 75 h 103"/>
                <a:gd name="T30" fmla="*/ 131 w 139"/>
                <a:gd name="T31" fmla="*/ 29 h 103"/>
                <a:gd name="T32" fmla="*/ 112 w 139"/>
                <a:gd name="T33" fmla="*/ 9 h 103"/>
                <a:gd name="T34" fmla="*/ 27 w 139"/>
                <a:gd name="T35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3">
                  <a:moveTo>
                    <a:pt x="11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13" y="103"/>
                    <a:pt x="0" y="90"/>
                    <a:pt x="0" y="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6" y="0"/>
                    <a:pt x="139" y="14"/>
                    <a:pt x="139" y="30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90"/>
                    <a:pt x="126" y="103"/>
                    <a:pt x="110" y="103"/>
                  </a:cubicBezTo>
                  <a:close/>
                  <a:moveTo>
                    <a:pt x="27" y="9"/>
                  </a:moveTo>
                  <a:cubicBezTo>
                    <a:pt x="17" y="9"/>
                    <a:pt x="8" y="18"/>
                    <a:pt x="8" y="29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6"/>
                    <a:pt x="17" y="95"/>
                    <a:pt x="27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22" y="95"/>
                    <a:pt x="131" y="86"/>
                    <a:pt x="131" y="7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18"/>
                    <a:pt x="122" y="9"/>
                    <a:pt x="112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8774113" y="4559300"/>
              <a:ext cx="63500" cy="63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8669338" y="4629150"/>
              <a:ext cx="63500" cy="65087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8556625" y="46005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5 h 17"/>
                <a:gd name="T12" fmla="*/ 4 w 16"/>
                <a:gd name="T13" fmla="*/ 9 h 17"/>
                <a:gd name="T14" fmla="*/ 8 w 16"/>
                <a:gd name="T15" fmla="*/ 13 h 17"/>
                <a:gd name="T16" fmla="*/ 12 w 16"/>
                <a:gd name="T17" fmla="*/ 9 h 17"/>
                <a:gd name="T18" fmla="*/ 8 w 16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5"/>
                  </a:moveTo>
                  <a:cubicBezTo>
                    <a:pt x="6" y="5"/>
                    <a:pt x="4" y="7"/>
                    <a:pt x="4" y="9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0" y="13"/>
                    <a:pt x="12" y="11"/>
                    <a:pt x="12" y="9"/>
                  </a:cubicBezTo>
                  <a:cubicBezTo>
                    <a:pt x="12" y="7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451850" y="4675188"/>
              <a:ext cx="63500" cy="60325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7 w 17"/>
                <a:gd name="T7" fmla="*/ 8 h 16"/>
                <a:gd name="T8" fmla="*/ 8 w 17"/>
                <a:gd name="T9" fmla="*/ 16 h 16"/>
                <a:gd name="T10" fmla="*/ 8 w 17"/>
                <a:gd name="T11" fmla="*/ 4 h 16"/>
                <a:gd name="T12" fmla="*/ 4 w 17"/>
                <a:gd name="T13" fmla="*/ 8 h 16"/>
                <a:gd name="T14" fmla="*/ 8 w 17"/>
                <a:gd name="T15" fmla="*/ 12 h 16"/>
                <a:gd name="T16" fmla="*/ 12 w 17"/>
                <a:gd name="T17" fmla="*/ 8 h 16"/>
                <a:gd name="T18" fmla="*/ 8 w 17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8721725" y="4595813"/>
              <a:ext cx="71437" cy="57150"/>
            </a:xfrm>
            <a:custGeom>
              <a:avLst/>
              <a:gdLst>
                <a:gd name="T0" fmla="*/ 2 w 19"/>
                <a:gd name="T1" fmla="*/ 15 h 15"/>
                <a:gd name="T2" fmla="*/ 19 w 19"/>
                <a:gd name="T3" fmla="*/ 4 h 15"/>
                <a:gd name="T4" fmla="*/ 17 w 19"/>
                <a:gd name="T5" fmla="*/ 0 h 15"/>
                <a:gd name="T6" fmla="*/ 0 w 19"/>
                <a:gd name="T7" fmla="*/ 11 h 15"/>
                <a:gd name="T8" fmla="*/ 2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8496300" y="4645025"/>
              <a:ext cx="71437" cy="55562"/>
            </a:xfrm>
            <a:custGeom>
              <a:avLst/>
              <a:gdLst>
                <a:gd name="T0" fmla="*/ 16 w 19"/>
                <a:gd name="T1" fmla="*/ 0 h 15"/>
                <a:gd name="T2" fmla="*/ 0 w 19"/>
                <a:gd name="T3" fmla="*/ 11 h 15"/>
                <a:gd name="T4" fmla="*/ 3 w 19"/>
                <a:gd name="T5" fmla="*/ 15 h 15"/>
                <a:gd name="T6" fmla="*/ 19 w 19"/>
                <a:gd name="T7" fmla="*/ 3 h 15"/>
                <a:gd name="T8" fmla="*/ 16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8612188" y="4633913"/>
              <a:ext cx="60325" cy="30162"/>
            </a:xfrm>
            <a:custGeom>
              <a:avLst/>
              <a:gdLst>
                <a:gd name="T0" fmla="*/ 16 w 16"/>
                <a:gd name="T1" fmla="*/ 4 h 8"/>
                <a:gd name="T2" fmla="*/ 1 w 16"/>
                <a:gd name="T3" fmla="*/ 0 h 8"/>
                <a:gd name="T4" fmla="*/ 1 w 16"/>
                <a:gd name="T5" fmla="*/ 0 h 8"/>
                <a:gd name="T6" fmla="*/ 0 w 16"/>
                <a:gd name="T7" fmla="*/ 4 h 8"/>
                <a:gd name="T8" fmla="*/ 15 w 16"/>
                <a:gd name="T9" fmla="*/ 8 h 8"/>
                <a:gd name="T10" fmla="*/ 15 w 16"/>
                <a:gd name="T11" fmla="*/ 8 h 8"/>
                <a:gd name="T12" fmla="*/ 16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6"/>
                    <a:pt x="16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637E2F-9B95-4F47-8B82-9D02D7126400}"/>
              </a:ext>
            </a:extLst>
          </p:cNvPr>
          <p:cNvGrpSpPr/>
          <p:nvPr/>
        </p:nvGrpSpPr>
        <p:grpSpPr>
          <a:xfrm>
            <a:off x="4769070" y="2961520"/>
            <a:ext cx="1934629" cy="710298"/>
            <a:chOff x="468937" y="2419540"/>
            <a:chExt cx="1934629" cy="710298"/>
          </a:xfrm>
        </p:grpSpPr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0AEC4EB9-3C3B-4904-814F-7B5F3CCF210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093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COCO</a:t>
              </a:r>
              <a:endParaRPr 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6CA751-D81D-4C64-9716-F07D5D9F182B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064E80E-6D28-4F1A-A52F-8FFBBAE80492}"/>
              </a:ext>
            </a:extLst>
          </p:cNvPr>
          <p:cNvGrpSpPr/>
          <p:nvPr/>
        </p:nvGrpSpPr>
        <p:grpSpPr>
          <a:xfrm>
            <a:off x="1530913" y="4858197"/>
            <a:ext cx="4728485" cy="461665"/>
            <a:chOff x="470268" y="2745918"/>
            <a:chExt cx="4728485" cy="461665"/>
          </a:xfrm>
        </p:grpSpPr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04FF2B9E-C047-405B-B19E-399C4BE6718C}"/>
                </a:ext>
              </a:extLst>
            </p:cNvPr>
            <p:cNvSpPr txBox="1"/>
            <p:nvPr/>
          </p:nvSpPr>
          <p:spPr>
            <a:xfrm flipH="1">
              <a:off x="3435341" y="2745918"/>
              <a:ext cx="1763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ImageNet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F115D6A-D584-4290-9F32-FFE7FD2701F0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D53DC03-0EDB-4833-85B0-419E58B4B77D}"/>
              </a:ext>
            </a:extLst>
          </p:cNvPr>
          <p:cNvGrpSpPr/>
          <p:nvPr/>
        </p:nvGrpSpPr>
        <p:grpSpPr>
          <a:xfrm>
            <a:off x="6519609" y="3486015"/>
            <a:ext cx="4295814" cy="769507"/>
            <a:chOff x="-1892248" y="2823664"/>
            <a:chExt cx="4295814" cy="769507"/>
          </a:xfrm>
        </p:grpSpPr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6674EE00-7676-4B97-B10F-51C904B4BD8D}"/>
                </a:ext>
              </a:extLst>
            </p:cNvPr>
            <p:cNvSpPr txBox="1"/>
            <p:nvPr/>
          </p:nvSpPr>
          <p:spPr>
            <a:xfrm flipH="1">
              <a:off x="-1892248" y="3131506"/>
              <a:ext cx="1257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Kaggle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0C53297-C21C-41D8-975F-2A7D31333FBE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5931995-A478-4F4C-8DC2-A37B99E9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9" b="89793" l="4317" r="89928">
                        <a14:foregroundMark x1="4836" y1="34238" x2="4836" y2="34238"/>
                        <a14:foregroundMark x1="22262" y1="76227" x2="22262" y2="76227"/>
                        <a14:foregroundMark x1="14309" y1="50388" x2="14309" y2="50388"/>
                        <a14:foregroundMark x1="13309" y1="50388" x2="13309" y2="50388"/>
                        <a14:foregroundMark x1="5316" y1="29457" x2="5316" y2="29457"/>
                        <a14:foregroundMark x1="7794" y1="26227" x2="7794" y2="26227"/>
                        <a14:foregroundMark x1="7314" y1="32687" x2="7314" y2="32687"/>
                        <a14:foregroundMark x1="7314" y1="26227" x2="7314" y2="39147"/>
                        <a14:foregroundMark x1="15787" y1="50388" x2="15787" y2="50388"/>
                        <a14:foregroundMark x1="16307" y1="45478" x2="13309" y2="56848"/>
                        <a14:foregroundMark x1="18305" y1="27778" x2="13309" y2="58398"/>
                        <a14:foregroundMark x1="14788" y1="26227" x2="7314" y2="51938"/>
                        <a14:foregroundMark x1="4317" y1="51938" x2="5835" y2="71318"/>
                        <a14:foregroundMark x1="18785" y1="26227" x2="8793" y2="29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72" y="1858772"/>
            <a:ext cx="3681031" cy="11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ggle">
            <a:extLst>
              <a:ext uri="{FF2B5EF4-FFF2-40B4-BE49-F238E27FC236}">
                <a16:creationId xmlns:a16="http://schemas.microsoft.com/office/drawing/2014/main" id="{B15C8259-6D26-4676-8A7D-0760DE16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37" y="3349120"/>
            <a:ext cx="1939478" cy="6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CBFD4C-A925-4549-B967-8862A0A7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51" y="4340822"/>
            <a:ext cx="2981221" cy="4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5748073" y="1946697"/>
            <a:ext cx="428776" cy="4777143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cs typeface="+mn-ea"/>
              <a:sym typeface="+mn-lt"/>
            </a:endParaRPr>
          </a:p>
        </p:txBody>
      </p:sp>
      <p:sp>
        <p:nvSpPr>
          <p:cNvPr id="66" name="Bent Arrow 65"/>
          <p:cNvSpPr/>
          <p:nvPr/>
        </p:nvSpPr>
        <p:spPr>
          <a:xfrm>
            <a:off x="5854025" y="2776839"/>
            <a:ext cx="2704917" cy="3947002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391084" y="3570644"/>
            <a:ext cx="2704917" cy="3153196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5855324" y="4011644"/>
            <a:ext cx="2400007" cy="2712192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4033996" y="4700817"/>
            <a:ext cx="2062004" cy="2157742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6AB757C-67BF-48F6-B0CA-07E0E645C07F}"/>
              </a:ext>
            </a:extLst>
          </p:cNvPr>
          <p:cNvSpPr txBox="1"/>
          <p:nvPr/>
        </p:nvSpPr>
        <p:spPr>
          <a:xfrm flipH="1">
            <a:off x="1844256" y="35706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对比度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9416316-10E8-46B8-BA83-1BBA92D7B59B}"/>
              </a:ext>
            </a:extLst>
          </p:cNvPr>
          <p:cNvSpPr txBox="1"/>
          <p:nvPr/>
        </p:nvSpPr>
        <p:spPr>
          <a:xfrm flipH="1">
            <a:off x="1955514" y="46568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图像反转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780BE8A3-5DB1-4C93-A000-411BFD0F8AF4}"/>
              </a:ext>
            </a:extLst>
          </p:cNvPr>
          <p:cNvSpPr txBox="1"/>
          <p:nvPr/>
        </p:nvSpPr>
        <p:spPr>
          <a:xfrm flipH="1">
            <a:off x="8558942" y="27768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裁剪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5E236D2-2D0C-4AE9-B92D-DF9110B5A1F5}"/>
              </a:ext>
            </a:extLst>
          </p:cNvPr>
          <p:cNvSpPr txBox="1"/>
          <p:nvPr/>
        </p:nvSpPr>
        <p:spPr>
          <a:xfrm flipH="1">
            <a:off x="8310638" y="40039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亮度</a:t>
            </a:r>
            <a:endParaRPr lang="en-US" sz="3200" b="1" dirty="0"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2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1C22"/>
      </a:accent1>
      <a:accent2>
        <a:srgbClr val="BB1C22"/>
      </a:accent2>
      <a:accent3>
        <a:srgbClr val="BB1C22"/>
      </a:accent3>
      <a:accent4>
        <a:srgbClr val="BB1C22"/>
      </a:accent4>
      <a:accent5>
        <a:srgbClr val="BB1C22"/>
      </a:accent5>
      <a:accent6>
        <a:srgbClr val="BB1C22"/>
      </a:accent6>
      <a:hlink>
        <a:srgbClr val="BB1C22"/>
      </a:hlink>
      <a:folHlink>
        <a:srgbClr val="BB1C22"/>
      </a:folHlink>
    </a:clrScheme>
    <a:fontScheme name="abwh4r5g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813</Words>
  <Application>Microsoft Office PowerPoint</Application>
  <PresentationFormat>宽屏</PresentationFormat>
  <Paragraphs>137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FontAwesome</vt:lpstr>
      <vt:lpstr>Open Sans</vt:lpstr>
      <vt:lpstr>等线</vt:lpstr>
      <vt:lpstr>方正细谭黑简体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红黑工作计划</dc:title>
  <dc:creator>第一PPT</dc:creator>
  <cp:keywords>www.1ppt.com</cp:keywords>
  <dc:description>www.1ppt.com</dc:description>
  <cp:lastModifiedBy>Gong</cp:lastModifiedBy>
  <cp:revision>173</cp:revision>
  <dcterms:created xsi:type="dcterms:W3CDTF">2017-08-18T03:02:00Z</dcterms:created>
  <dcterms:modified xsi:type="dcterms:W3CDTF">2021-03-28T14:11:02Z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