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99" r:id="rId3"/>
    <p:sldId id="402" r:id="rId5"/>
    <p:sldId id="507" r:id="rId6"/>
    <p:sldId id="488" r:id="rId7"/>
    <p:sldId id="490" r:id="rId8"/>
    <p:sldId id="491" r:id="rId9"/>
    <p:sldId id="489" r:id="rId10"/>
    <p:sldId id="485" r:id="rId11"/>
    <p:sldId id="492" r:id="rId12"/>
    <p:sldId id="493" r:id="rId13"/>
    <p:sldId id="494" r:id="rId14"/>
    <p:sldId id="495" r:id="rId15"/>
    <p:sldId id="496" r:id="rId16"/>
    <p:sldId id="498" r:id="rId17"/>
    <p:sldId id="499" r:id="rId18"/>
    <p:sldId id="500" r:id="rId19"/>
    <p:sldId id="501" r:id="rId20"/>
    <p:sldId id="502" r:id="rId21"/>
    <p:sldId id="503" r:id="rId22"/>
    <p:sldId id="504" r:id="rId23"/>
    <p:sldId id="510" r:id="rId24"/>
    <p:sldId id="508" r:id="rId25"/>
    <p:sldId id="509" r:id="rId26"/>
    <p:sldId id="3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078"/>
    <a:srgbClr val="479698"/>
    <a:srgbClr val="FCC9DD"/>
    <a:srgbClr val="A4D3D4"/>
    <a:srgbClr val="F9A8C8"/>
    <a:srgbClr val="F683B1"/>
    <a:srgbClr val="F68CB7"/>
    <a:srgbClr val="11FAFD"/>
    <a:srgbClr val="9FFCFE"/>
    <a:srgbClr val="ACD7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79354" autoAdjust="0"/>
  </p:normalViewPr>
  <p:slideViewPr>
    <p:cSldViewPr snapToGrid="0">
      <p:cViewPr varScale="1">
        <p:scale>
          <a:sx n="37" d="100"/>
          <a:sy n="37" d="100"/>
        </p:scale>
        <p:origin x="498" y="60"/>
      </p:cViewPr>
      <p:guideLst/>
    </p:cSldViewPr>
  </p:slid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91E82-C1ED-49E1-B673-21178CCA17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AFDB3-6905-4C1B-A788-3DEF4D0606A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latin typeface="Swis721 Th BT" panose="020B0303020202020204" pitchFamily="34" charset="0"/>
            </a:endParaRPr>
          </a:p>
        </p:txBody>
      </p:sp>
      <p:sp>
        <p:nvSpPr>
          <p:cNvPr id="4" name="Slide Number Placeholder 3"/>
          <p:cNvSpPr>
            <a:spLocks noGrp="1"/>
          </p:cNvSpPr>
          <p:nvPr>
            <p:ph type="sldNum" sz="quarter" idx="10"/>
          </p:nvPr>
        </p:nvSpPr>
        <p:spPr/>
        <p:txBody>
          <a:bodyPr/>
          <a:lstStyle/>
          <a:p>
            <a:fld id="{DBCAFDB3-6905-4C1B-A788-3DEF4D0606A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630115F-65E7-4948-BBBD-A84F05213A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630115F-65E7-4948-BBBD-A84F05213A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630115F-65E7-4948-BBBD-A84F05213A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630115F-65E7-4948-BBBD-A84F05213A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630115F-65E7-4948-BBBD-A84F05213A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630115F-65E7-4948-BBBD-A84F05213A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630115F-65E7-4948-BBBD-A84F05213A8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630115F-65E7-4948-BBBD-A84F05213A8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0115F-65E7-4948-BBBD-A84F05213A8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630115F-65E7-4948-BBBD-A84F05213A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630115F-65E7-4948-BBBD-A84F05213A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5111750" y="5433060"/>
            <a:ext cx="1511300" cy="1014730"/>
          </a:xfrm>
          <a:prstGeom prst="rect">
            <a:avLst/>
          </a:prstGeom>
          <a:noFill/>
        </p:spPr>
        <p:txBody>
          <a:bodyPr wrap="square" rtlCol="0">
            <a:spAutoFit/>
          </a:bodyPr>
          <a:p>
            <a:r>
              <a:rPr lang="en-US" sz="6000" dirty="0">
                <a:solidFill>
                  <a:srgbClr val="03A1A4"/>
                </a:solidFill>
                <a:latin typeface="Tw Cen MT" panose="020B0602020104020603" pitchFamily="34" charset="0"/>
              </a:rPr>
              <a:t>API</a:t>
            </a:r>
            <a:endParaRPr lang="en-US" sz="6000" dirty="0">
              <a:solidFill>
                <a:srgbClr val="03A1A4"/>
              </a:solidFill>
              <a:latin typeface="Tw Cen MT" panose="020B0602020104020603" pitchFamily="34" charset="0"/>
            </a:endParaRPr>
          </a:p>
        </p:txBody>
      </p:sp>
      <p:pic>
        <p:nvPicPr>
          <p:cNvPr id="6" name="Picture 5"/>
          <p:cNvPicPr>
            <a:picLocks noChangeAspect="1"/>
          </p:cNvPicPr>
          <p:nvPr/>
        </p:nvPicPr>
        <p:blipFill>
          <a:blip r:embed="rId1"/>
          <a:stretch>
            <a:fillRect/>
          </a:stretch>
        </p:blipFill>
        <p:spPr>
          <a:xfrm>
            <a:off x="10382250" y="217805"/>
            <a:ext cx="1414780" cy="1377950"/>
          </a:xfrm>
          <a:prstGeom prst="rect">
            <a:avLst/>
          </a:prstGeom>
        </p:spPr>
      </p:pic>
      <p:pic>
        <p:nvPicPr>
          <p:cNvPr id="7" name="Picture 6" descr="API_illustration-1024x434-removebg-preview"/>
          <p:cNvPicPr>
            <a:picLocks noChangeAspect="1"/>
          </p:cNvPicPr>
          <p:nvPr/>
        </p:nvPicPr>
        <p:blipFill>
          <a:blip r:embed="rId2"/>
          <a:stretch>
            <a:fillRect/>
          </a:stretch>
        </p:blipFill>
        <p:spPr>
          <a:xfrm>
            <a:off x="1250950" y="1270000"/>
            <a:ext cx="9357995" cy="39598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XML-RPC</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The XML-RPC protocol was created by Dave Winer to exchange information between two or more networks. The client performs RPC by using XML to encode its calls and HTTP requests for data transfer.</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708660" y="4274185"/>
            <a:ext cx="10774680" cy="2245360"/>
          </a:xfrm>
          <a:prstGeom prst="rect">
            <a:avLst/>
          </a:prstGeom>
          <a:noFill/>
        </p:spPr>
        <p:txBody>
          <a:bodyPr wrap="square" rtlCol="0" anchor="t">
            <a:spAutoFit/>
          </a:bodyPr>
          <a:p>
            <a:r>
              <a:rPr lang="x-none" altLang="en-US" sz="2000" dirty="0">
                <a:solidFill>
                  <a:srgbClr val="EF3078"/>
                </a:solidFill>
                <a:latin typeface="Tw Cen MT" panose="020B0602020104020603" pitchFamily="34" charset="0"/>
                <a:sym typeface="+mn-ea"/>
              </a:rPr>
              <a:t>&lt;?xml version="1.0" encoding="UTF-8"?&gt;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&lt;note&gt;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  &lt;to&gt;Tove&lt;/to&gt;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  &lt;from&gt;Jani&lt;/from&gt;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  &lt;heading&gt;Reminder&lt;/heading&gt;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  &lt;body&gt;Don't forget me this weekend!&lt;/body&gt;</a:t>
            </a:r>
            <a:endParaRPr lang="x-none" altLang="en-US" sz="2000" dirty="0">
              <a:solidFill>
                <a:srgbClr val="EF3078"/>
              </a:solidFill>
              <a:latin typeface="Tw Cen MT" panose="020B0602020104020603" pitchFamily="34" charset="0"/>
              <a:sym typeface="+mn-ea"/>
            </a:endParaRPr>
          </a:p>
          <a:p>
            <a:r>
              <a:rPr lang="x-none" altLang="en-US" sz="2000" dirty="0">
                <a:solidFill>
                  <a:srgbClr val="EF3078"/>
                </a:solidFill>
                <a:latin typeface="Tw Cen MT" panose="020B0602020104020603" pitchFamily="34" charset="0"/>
                <a:sym typeface="+mn-ea"/>
              </a:rPr>
              <a:t>&lt;/note&gt;</a:t>
            </a:r>
            <a:endParaRPr lang="x-none" altLang="en-US" sz="20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JSON-RPC</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The JSON-RPC is a lightweight RPC encoded in JSON, similar to XML-RPC, which allows notifications and multiple calls to the server, which may be asynchronously answered.</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708660" y="4239895"/>
            <a:ext cx="10774680" cy="1938020"/>
          </a:xfrm>
          <a:prstGeom prst="rect">
            <a:avLst/>
          </a:prstGeom>
          <a:noFill/>
        </p:spPr>
        <p:txBody>
          <a:bodyPr wrap="square" rtlCol="0" anchor="t">
            <a:spAutoFit/>
          </a:bodyPr>
          <a:p>
            <a:r>
              <a:rPr lang="x-none" altLang="en-US" sz="2400" dirty="0">
                <a:solidFill>
                  <a:srgbClr val="EF3078"/>
                </a:solidFill>
                <a:latin typeface="Tw Cen MT" panose="020B0602020104020603" pitchFamily="34" charset="0"/>
                <a:sym typeface="+mn-ea"/>
              </a:rPr>
              <a:t>{ "employees" : [' +</a:t>
            </a:r>
            <a:endParaRPr lang="x-none" altLang="en-US" sz="2400" dirty="0">
              <a:solidFill>
                <a:srgbClr val="EF3078"/>
              </a:solidFill>
              <a:latin typeface="Tw Cen MT" panose="020B0602020104020603" pitchFamily="34" charset="0"/>
              <a:sym typeface="+mn-ea"/>
            </a:endParaRPr>
          </a:p>
          <a:p>
            <a:r>
              <a:rPr lang="x-none" altLang="en-US" sz="2400" dirty="0">
                <a:solidFill>
                  <a:srgbClr val="EF3078"/>
                </a:solidFill>
                <a:latin typeface="Tw Cen MT" panose="020B0602020104020603" pitchFamily="34" charset="0"/>
                <a:sym typeface="+mn-ea"/>
              </a:rPr>
              <a:t>'{ "firstName":"John" , "lastName":"Doe" },' +</a:t>
            </a:r>
            <a:endParaRPr lang="x-none" altLang="en-US" sz="2400" dirty="0">
              <a:solidFill>
                <a:srgbClr val="EF3078"/>
              </a:solidFill>
              <a:latin typeface="Tw Cen MT" panose="020B0602020104020603" pitchFamily="34" charset="0"/>
              <a:sym typeface="+mn-ea"/>
            </a:endParaRPr>
          </a:p>
          <a:p>
            <a:r>
              <a:rPr lang="x-none" altLang="en-US" sz="2400" dirty="0">
                <a:solidFill>
                  <a:srgbClr val="EF3078"/>
                </a:solidFill>
                <a:latin typeface="Tw Cen MT" panose="020B0602020104020603" pitchFamily="34" charset="0"/>
                <a:sym typeface="+mn-ea"/>
              </a:rPr>
              <a:t>'{ "firstName":"Anna" , "lastName":"Smith" },' +</a:t>
            </a:r>
            <a:endParaRPr lang="x-none" altLang="en-US" sz="2400" dirty="0">
              <a:solidFill>
                <a:srgbClr val="EF3078"/>
              </a:solidFill>
              <a:latin typeface="Tw Cen MT" panose="020B0602020104020603" pitchFamily="34" charset="0"/>
              <a:sym typeface="+mn-ea"/>
            </a:endParaRPr>
          </a:p>
          <a:p>
            <a:r>
              <a:rPr lang="x-none" altLang="en-US" sz="2400" dirty="0">
                <a:solidFill>
                  <a:srgbClr val="EF3078"/>
                </a:solidFill>
                <a:latin typeface="Tw Cen MT" panose="020B0602020104020603" pitchFamily="34" charset="0"/>
                <a:sym typeface="+mn-ea"/>
              </a:rPr>
              <a:t>'{ "firstName":"Peter" , "lastName":"Jones" } ]</a:t>
            </a:r>
            <a:endParaRPr lang="x-none" altLang="en-US" sz="2400" dirty="0">
              <a:solidFill>
                <a:srgbClr val="EF3078"/>
              </a:solidFill>
              <a:latin typeface="Tw Cen MT" panose="020B0602020104020603" pitchFamily="34" charset="0"/>
              <a:sym typeface="+mn-ea"/>
            </a:endParaRPr>
          </a:p>
          <a:p>
            <a:r>
              <a:rPr lang="x-none" altLang="en-US" sz="2400" dirty="0">
                <a:solidFill>
                  <a:srgbClr val="EF3078"/>
                </a:solidFill>
                <a:latin typeface="Tw Cen MT" panose="020B0602020104020603" pitchFamily="34" charset="0"/>
                <a:sym typeface="+mn-ea"/>
              </a:rPr>
              <a:t>}</a:t>
            </a:r>
            <a:endParaRPr lang="x-none" altLang="en-US" sz="24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1037526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SOAP(Simple Object Access Protocol)</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SOAP is an established Web API protocol for exchanging structured information. It uses XML to Authenticate, Authorize, and Communicate processes running on operating systems.</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95960" y="4079875"/>
            <a:ext cx="95554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 Since web protocols like HTTP run on most operating systems, SOAP allows clients to invoke web services and receive responses irrespective of language and platform.</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2114550"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REST</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353822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Representational State Transfer (REST) is an architectural style to provide standards between systems on the web. REST is neither a protocol, nor library, nor a tool, so communication between systems becomes easy. REST architecture makes the implementation of Client and Server independent without affecting the operation of the other.</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8653780"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Introduction to REST API</a:t>
            </a:r>
            <a:endParaRPr lang="en-US" sz="4400" dirty="0">
              <a:solidFill>
                <a:srgbClr val="03A1A4"/>
              </a:solidFill>
              <a:latin typeface="Tw Cen MT" panose="020B0602020104020603" pitchFamily="34" charset="0"/>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pic>
        <p:nvPicPr>
          <p:cNvPr id="2" name="Picture 1"/>
          <p:cNvPicPr>
            <a:picLocks noChangeAspect="1"/>
          </p:cNvPicPr>
          <p:nvPr/>
        </p:nvPicPr>
        <p:blipFill>
          <a:blip r:embed="rId2"/>
          <a:srcRect t="20142"/>
          <a:stretch>
            <a:fillRect/>
          </a:stretch>
        </p:blipFill>
        <p:spPr>
          <a:xfrm>
            <a:off x="1357630" y="2517140"/>
            <a:ext cx="9477375" cy="2784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Introduction to REST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107632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REST API is an API that follows a set of rules for an application and services to communicate with each other. </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34055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 As it is constrained to REST architecture, REST API is referred to as RESTful API. REST APIs provide a way of accessing web services in a flexible way without massive processing capabilities.</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Introduction to REST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304609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Below are the underlying rules of REST API:</a:t>
            </a:r>
            <a:endParaRPr lang="x-none" altLang="en-US" sz="3200" dirty="0">
              <a:solidFill>
                <a:srgbClr val="EF3078"/>
              </a:solidFill>
              <a:latin typeface="Tw Cen MT" panose="020B0602020104020603" pitchFamily="34" charset="0"/>
              <a:sym typeface="+mn-ea"/>
            </a:endParaRPr>
          </a:p>
          <a:p>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Statelessness</a:t>
            </a:r>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Cacheable</a:t>
            </a:r>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Decoupled</a:t>
            </a:r>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Layered</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Statelessness</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Systems aligning with the REST paradigm are bound to become stateless. For Client-Server communication, stateless constraint enforces servers to remain unaware of the client state and vice-versa.</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40659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A constraint is applied by using resources instead of commands, and they are nouns of the web that describe any object, document, or thing to store/send to other resources.</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Cacheable</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156845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Cache helps servers to mitigate some constraints of statelessness. It is a critical factor that has improved the performance of modern web applications.</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3620135"/>
            <a:ext cx="10774680" cy="255333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Caching not only enhances the performance on the client-side but also scales significant results on the server-side. A well-established cache mechanism would drastically reduce the average response time of your server.</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Decoupled</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55333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REST is a distributed approach, where client and server applications are decoupled from each other. Irrespective of where the requests are initiated, the only information the client application knows is the Uniform Resource Identifier (URI) of the requested resource. </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4594225"/>
            <a:ext cx="10774680" cy="107632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 A server application should pass requested data via HTTP but should not try modifying the client application.</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8803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What is an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Application Programming Interface, abbreviated as API, enables connection between computers or computer programs. It is a Software Interface that offers services to other software to enhance the required functionalities.</a:t>
            </a:r>
            <a:endParaRPr lang="x-none" altLang="en-US" sz="3200" dirty="0">
              <a:solidFill>
                <a:srgbClr val="EF3078"/>
              </a:solidFill>
              <a:latin typeface="Tw Cen MT" panose="020B0602020104020603" pitchFamily="34" charset="0"/>
              <a:sym typeface="+mn-ea"/>
            </a:endParaRPr>
          </a:p>
        </p:txBody>
      </p:sp>
      <p:sp>
        <p:nvSpPr>
          <p:cNvPr id="6" name="Text Box 5"/>
          <p:cNvSpPr txBox="1"/>
          <p:nvPr/>
        </p:nvSpPr>
        <p:spPr>
          <a:xfrm>
            <a:off x="612140" y="41421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As API enables businesses to open their applications’ data and functionality to external third-party developers, it eventually grows business partnerships, driving more revenue.</a:t>
            </a:r>
            <a:endParaRPr lang="x-none" altLang="en-US" sz="3200" dirty="0">
              <a:solidFill>
                <a:srgbClr val="EF3078"/>
              </a:solidFill>
              <a:latin typeface="Tw Cen MT" panose="020B0602020104020603" pitchFamily="34" charset="0"/>
              <a:sym typeface="+mn-ea"/>
            </a:endParaRPr>
          </a:p>
        </p:txBody>
      </p:sp>
      <p:pic>
        <p:nvPicPr>
          <p:cNvPr id="7" name="Picture 6"/>
          <p:cNvPicPr>
            <a:picLocks noChangeAspect="1"/>
          </p:cNvPicPr>
          <p:nvPr/>
        </p:nvPicPr>
        <p:blipFill>
          <a:blip r:embed="rId1"/>
          <a:stretch>
            <a:fillRect/>
          </a:stretch>
        </p:blipFill>
        <p:spPr>
          <a:xfrm>
            <a:off x="10382250" y="217805"/>
            <a:ext cx="141478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Layered</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A Layered system makes a REST architecture scalable. With RESTful architecture, Client and Server applications are decoupled, so the calls and responses of REST APIs go through different layers. </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4131945"/>
            <a:ext cx="10774680" cy="156845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 As REST API is layered, it should be designed such that neither Client nor Server identifies its communication with end applications or an intermediary.</a:t>
            </a:r>
            <a:endParaRPr lang="x-none" altLang="en-US" sz="32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REST to action</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1568450"/>
          </a:xfrm>
          <a:prstGeom prst="rect">
            <a:avLst/>
          </a:prstGeom>
          <a:noFill/>
        </p:spPr>
        <p:txBody>
          <a:bodyPr wrap="square" rtlCol="0" anchor="t">
            <a:spAutoFit/>
          </a:bodyPr>
          <a:p>
            <a:r>
              <a:rPr lang="en-US" altLang="x-none" sz="3200" dirty="0">
                <a:solidFill>
                  <a:srgbClr val="EF3078"/>
                </a:solidFill>
                <a:latin typeface="Tw Cen MT" panose="020B0602020104020603" pitchFamily="34" charset="0"/>
                <a:sym typeface="+mn-ea"/>
              </a:rPr>
              <a:t>We are going to be making use of the hacker news API, to get top news online. We’ll use the fetch API in javascript.</a:t>
            </a:r>
            <a:endParaRPr lang="en-US" altLang="x-none"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2" name="Text Box 1"/>
          <p:cNvSpPr txBox="1"/>
          <p:nvPr/>
        </p:nvSpPr>
        <p:spPr>
          <a:xfrm>
            <a:off x="612140" y="3712845"/>
            <a:ext cx="10774680" cy="1568450"/>
          </a:xfrm>
          <a:prstGeom prst="rect">
            <a:avLst/>
          </a:prstGeom>
          <a:noFill/>
        </p:spPr>
        <p:txBody>
          <a:bodyPr wrap="square" rtlCol="0" anchor="t">
            <a:spAutoFit/>
          </a:bodyPr>
          <a:p>
            <a:r>
              <a:rPr lang="x-none" altLang="en-US" sz="2400" dirty="0">
                <a:solidFill>
                  <a:srgbClr val="EF3078"/>
                </a:solidFill>
                <a:latin typeface="Tw Cen MT" panose="020B0602020104020603" pitchFamily="34" charset="0"/>
                <a:sym typeface="+mn-ea"/>
              </a:rPr>
              <a:t>fetch(</a:t>
            </a:r>
            <a:r>
              <a:rPr lang="en-US" altLang="x-none" sz="2400" dirty="0">
                <a:solidFill>
                  <a:srgbClr val="EF3078"/>
                </a:solidFill>
                <a:latin typeface="Tw Cen MT" panose="020B0602020104020603" pitchFamily="34" charset="0"/>
                <a:sym typeface="+mn-ea"/>
              </a:rPr>
              <a:t>url</a:t>
            </a:r>
            <a:r>
              <a:rPr lang="x-none" altLang="en-US" sz="2400" dirty="0">
                <a:solidFill>
                  <a:srgbClr val="EF3078"/>
                </a:solidFill>
                <a:latin typeface="Tw Cen MT" panose="020B0602020104020603" pitchFamily="34" charset="0"/>
                <a:sym typeface="+mn-ea"/>
              </a:rPr>
              <a:t>)</a:t>
            </a:r>
            <a:endParaRPr lang="x-none" altLang="en-US" sz="2400" dirty="0">
              <a:solidFill>
                <a:srgbClr val="EF3078"/>
              </a:solidFill>
              <a:latin typeface="Tw Cen MT" panose="020B0602020104020603" pitchFamily="34" charset="0"/>
              <a:sym typeface="+mn-ea"/>
            </a:endParaRPr>
          </a:p>
          <a:p>
            <a:r>
              <a:rPr lang="en-US" altLang="x-none" sz="2400" dirty="0">
                <a:solidFill>
                  <a:srgbClr val="EF3078"/>
                </a:solidFill>
                <a:latin typeface="Tw Cen MT" panose="020B0602020104020603" pitchFamily="34" charset="0"/>
                <a:sym typeface="+mn-ea"/>
              </a:rPr>
              <a:t>    </a:t>
            </a:r>
            <a:r>
              <a:rPr lang="x-none" altLang="en-US" sz="2400" dirty="0">
                <a:solidFill>
                  <a:srgbClr val="EF3078"/>
                </a:solidFill>
                <a:latin typeface="Tw Cen MT" panose="020B0602020104020603" pitchFamily="34" charset="0"/>
                <a:sym typeface="+mn-ea"/>
              </a:rPr>
              <a:t>.then(response =&gt; response.json())</a:t>
            </a:r>
            <a:endParaRPr lang="x-none" altLang="en-US" sz="2400" dirty="0">
              <a:solidFill>
                <a:srgbClr val="EF3078"/>
              </a:solidFill>
              <a:latin typeface="Tw Cen MT" panose="020B0602020104020603" pitchFamily="34" charset="0"/>
              <a:sym typeface="+mn-ea"/>
            </a:endParaRPr>
          </a:p>
          <a:p>
            <a:r>
              <a:rPr lang="en-US" altLang="x-none" sz="2400" dirty="0">
                <a:solidFill>
                  <a:srgbClr val="EF3078"/>
                </a:solidFill>
                <a:latin typeface="Tw Cen MT" panose="020B0602020104020603" pitchFamily="34" charset="0"/>
                <a:sym typeface="+mn-ea"/>
              </a:rPr>
              <a:t>    </a:t>
            </a:r>
            <a:r>
              <a:rPr lang="x-none" altLang="en-US" sz="2400" dirty="0">
                <a:solidFill>
                  <a:srgbClr val="EF3078"/>
                </a:solidFill>
                <a:latin typeface="Tw Cen MT" panose="020B0602020104020603" pitchFamily="34" charset="0"/>
                <a:sym typeface="+mn-ea"/>
              </a:rPr>
              <a:t>.then(response =&gt; console.log(response))</a:t>
            </a:r>
            <a:endParaRPr lang="x-none" altLang="en-US" sz="2400" dirty="0">
              <a:solidFill>
                <a:srgbClr val="EF3078"/>
              </a:solidFill>
              <a:latin typeface="Tw Cen MT" panose="020B0602020104020603" pitchFamily="34" charset="0"/>
              <a:sym typeface="+mn-ea"/>
            </a:endParaRPr>
          </a:p>
          <a:p>
            <a:r>
              <a:rPr lang="en-US" altLang="x-none" sz="2400" dirty="0">
                <a:solidFill>
                  <a:srgbClr val="EF3078"/>
                </a:solidFill>
                <a:latin typeface="Tw Cen MT" panose="020B0602020104020603" pitchFamily="34" charset="0"/>
                <a:sym typeface="+mn-ea"/>
              </a:rPr>
              <a:t>    </a:t>
            </a:r>
            <a:r>
              <a:rPr lang="x-none" altLang="en-US" sz="2400" dirty="0">
                <a:solidFill>
                  <a:srgbClr val="EF3078"/>
                </a:solidFill>
                <a:latin typeface="Tw Cen MT" panose="020B0602020104020603" pitchFamily="34" charset="0"/>
                <a:sym typeface="+mn-ea"/>
              </a:rPr>
              <a:t>.catch(err =&gt; console.error(err));</a:t>
            </a:r>
            <a:endParaRPr lang="x-none" altLang="en-US" sz="2400" dirty="0">
              <a:solidFill>
                <a:srgbClr val="EF3078"/>
              </a:solidFill>
              <a:latin typeface="Tw Cen MT" panose="020B06020201040206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Summary</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4523105"/>
          </a:xfrm>
          <a:prstGeom prst="rect">
            <a:avLst/>
          </a:prstGeom>
          <a:noFill/>
        </p:spPr>
        <p:txBody>
          <a:bodyPr wrap="square" rtlCol="0" anchor="t">
            <a:spAutoFit/>
          </a:bodyPr>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API is an interface between two application</a:t>
            </a:r>
            <a:endParaRPr lang="en-US" altLang="x-none"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b="1" dirty="0">
                <a:solidFill>
                  <a:srgbClr val="EF3078"/>
                </a:solidFill>
                <a:latin typeface="Tw Cen MT" panose="020B0602020104020603" pitchFamily="34" charset="0"/>
                <a:sym typeface="+mn-ea"/>
              </a:rPr>
              <a:t>Types of API</a:t>
            </a:r>
            <a:r>
              <a:rPr lang="en-US" altLang="x-none" sz="3200" dirty="0">
                <a:solidFill>
                  <a:srgbClr val="EF3078"/>
                </a:solidFill>
                <a:latin typeface="Tw Cen MT" panose="020B0602020104020603" pitchFamily="34" charset="0"/>
                <a:sym typeface="+mn-ea"/>
              </a:rPr>
              <a:t>: Local, Program and Web API</a:t>
            </a:r>
            <a:endParaRPr lang="en-US" altLang="x-none"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Local API is within a system, Program API is within a system but provide remote interface while Web API works with the http protocol.</a:t>
            </a:r>
            <a:endParaRPr lang="en-US" altLang="x-none"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Web API consist of XML-RPC, JSON-RPC, SOAP and REST.</a:t>
            </a:r>
            <a:endParaRPr lang="en-US" altLang="x-none"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REST API does not have a ties server-client configuration.</a:t>
            </a:r>
            <a:endParaRPr lang="en-US" altLang="x-none"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719899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But wait, there’s more</a:t>
            </a:r>
            <a:endParaRPr lang="en-US" sz="4400" dirty="0">
              <a:solidFill>
                <a:srgbClr val="03A1A4"/>
              </a:solidFill>
              <a:latin typeface="Tw Cen MT" panose="020B0602020104020603" pitchFamily="34" charset="0"/>
            </a:endParaRPr>
          </a:p>
        </p:txBody>
      </p:sp>
      <p:sp>
        <p:nvSpPr>
          <p:cNvPr id="3" name="Text Box 2"/>
          <p:cNvSpPr txBox="1"/>
          <p:nvPr/>
        </p:nvSpPr>
        <p:spPr>
          <a:xfrm>
            <a:off x="4675505" y="5299710"/>
            <a:ext cx="2840355" cy="922020"/>
          </a:xfrm>
          <a:prstGeom prst="rect">
            <a:avLst/>
          </a:prstGeom>
          <a:noFill/>
        </p:spPr>
        <p:txBody>
          <a:bodyPr wrap="square" rtlCol="0" anchor="t">
            <a:spAutoFit/>
          </a:bodyPr>
          <a:p>
            <a:pPr indent="0">
              <a:buFont typeface="Arial" panose="02080604020202020204" pitchFamily="34" charset="0"/>
              <a:buNone/>
            </a:pPr>
            <a:r>
              <a:rPr lang="en-US" altLang="x-none" sz="5400" dirty="0">
                <a:solidFill>
                  <a:srgbClr val="EF3078"/>
                </a:solidFill>
                <a:latin typeface="Tw Cen MT" panose="020B0602020104020603" pitchFamily="34" charset="0"/>
                <a:sym typeface="+mn-ea"/>
              </a:rPr>
              <a:t>Graphql</a:t>
            </a:r>
            <a:endParaRPr lang="en-US" altLang="x-none" sz="54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pic>
        <p:nvPicPr>
          <p:cNvPr id="2" name="Picture 1" descr="icons8-graphql-96"/>
          <p:cNvPicPr>
            <a:picLocks noChangeAspect="1"/>
          </p:cNvPicPr>
          <p:nvPr/>
        </p:nvPicPr>
        <p:blipFill>
          <a:blip r:embed="rId2"/>
          <a:stretch>
            <a:fillRect/>
          </a:stretch>
        </p:blipFill>
        <p:spPr>
          <a:xfrm>
            <a:off x="4635500" y="2379345"/>
            <a:ext cx="2920365" cy="2920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519930" y="4228465"/>
            <a:ext cx="3154045" cy="1322070"/>
          </a:xfrm>
          <a:prstGeom prst="rect">
            <a:avLst/>
          </a:prstGeom>
          <a:noFill/>
        </p:spPr>
        <p:txBody>
          <a:bodyPr wrap="square" rtlCol="0">
            <a:spAutoFit/>
          </a:bodyPr>
          <a:lstStyle/>
          <a:p>
            <a:r>
              <a:rPr lang="en-US" altLang="x-none" sz="8000" dirty="0">
                <a:solidFill>
                  <a:srgbClr val="03A1A4"/>
                </a:solidFill>
                <a:latin typeface="Tw Cen MT" panose="020B0602020104020603" pitchFamily="34" charset="0"/>
              </a:rPr>
              <a:t>DONE</a:t>
            </a:r>
            <a:endParaRPr lang="en-US" altLang="x-none" sz="8000" dirty="0">
              <a:solidFill>
                <a:srgbClr val="479698"/>
              </a:solidFill>
              <a:latin typeface="Tw Cen MT" panose="020B0602020104020603" pitchFamily="34" charset="0"/>
            </a:endParaRPr>
          </a:p>
        </p:txBody>
      </p:sp>
      <p:sp>
        <p:nvSpPr>
          <p:cNvPr id="2" name="TextBox 20"/>
          <p:cNvSpPr txBox="1"/>
          <p:nvPr/>
        </p:nvSpPr>
        <p:spPr>
          <a:xfrm>
            <a:off x="1760220" y="3121660"/>
            <a:ext cx="8672830" cy="1106805"/>
          </a:xfrm>
          <a:prstGeom prst="rect">
            <a:avLst/>
          </a:prstGeom>
          <a:noFill/>
        </p:spPr>
        <p:txBody>
          <a:bodyPr wrap="square" rtlCol="0">
            <a:spAutoFit/>
          </a:bodyPr>
          <a:p>
            <a:pPr algn="ctr"/>
            <a:r>
              <a:rPr lang="en-US" altLang="x-none" sz="6600" dirty="0">
                <a:solidFill>
                  <a:srgbClr val="EF3078"/>
                </a:solidFill>
                <a:latin typeface="Tw Cen MT" panose="020B0602020104020603" pitchFamily="34" charset="0"/>
              </a:rPr>
              <a:t>And we areee</a:t>
            </a:r>
            <a:endParaRPr lang="en-US" altLang="x-none" sz="6600" dirty="0">
              <a:solidFill>
                <a:srgbClr val="EF3078"/>
              </a:solidFill>
              <a:latin typeface="Tw Cen MT" panose="020B0602020104020603" pitchFamily="34" charset="0"/>
            </a:endParaRPr>
          </a:p>
        </p:txBody>
      </p:sp>
      <p:sp>
        <p:nvSpPr>
          <p:cNvPr id="4" name="TextBox 20"/>
          <p:cNvSpPr txBox="1"/>
          <p:nvPr/>
        </p:nvSpPr>
        <p:spPr>
          <a:xfrm>
            <a:off x="3234055" y="5550535"/>
            <a:ext cx="5724525" cy="1076325"/>
          </a:xfrm>
          <a:prstGeom prst="rect">
            <a:avLst/>
          </a:prstGeom>
          <a:noFill/>
        </p:spPr>
        <p:txBody>
          <a:bodyPr wrap="square" rtlCol="0">
            <a:spAutoFit/>
          </a:bodyPr>
          <a:p>
            <a:pPr algn="ctr"/>
            <a:r>
              <a:rPr lang="x-none" altLang="en-US" sz="3200" dirty="0">
                <a:solidFill>
                  <a:srgbClr val="EF3078"/>
                </a:solidFill>
                <a:latin typeface="Tw Cen MT" panose="020B0602020104020603" pitchFamily="34" charset="0"/>
              </a:rPr>
              <a:t>Thanks for listening</a:t>
            </a:r>
            <a:endParaRPr lang="x-none" altLang="en-US" sz="3200" dirty="0">
              <a:solidFill>
                <a:srgbClr val="EF3078"/>
              </a:solidFill>
              <a:latin typeface="Tw Cen MT" panose="020B0602020104020603" pitchFamily="34" charset="0"/>
            </a:endParaRPr>
          </a:p>
          <a:p>
            <a:pPr algn="ctr"/>
            <a:r>
              <a:rPr lang="x-none" altLang="en-US" sz="3200" dirty="0">
                <a:solidFill>
                  <a:srgbClr val="EF3078"/>
                </a:solidFill>
                <a:latin typeface="Tw Cen MT" panose="020B0602020104020603" pitchFamily="34" charset="0"/>
              </a:rPr>
              <a:t>Questions and Observation </a:t>
            </a:r>
            <a:endParaRPr lang="x-none" altLang="en-US" sz="3200" dirty="0">
              <a:solidFill>
                <a:srgbClr val="EF3078"/>
              </a:solidFill>
              <a:latin typeface="Tw Cen MT" panose="020B0602020104020603" pitchFamily="34" charset="0"/>
            </a:endParaRPr>
          </a:p>
        </p:txBody>
      </p:sp>
      <p:pic>
        <p:nvPicPr>
          <p:cNvPr id="6" name="Picture 5"/>
          <p:cNvPicPr>
            <a:picLocks noChangeAspect="1"/>
          </p:cNvPicPr>
          <p:nvPr/>
        </p:nvPicPr>
        <p:blipFill>
          <a:blip r:embed="rId1"/>
          <a:stretch>
            <a:fillRect/>
          </a:stretch>
        </p:blipFill>
        <p:spPr>
          <a:xfrm>
            <a:off x="10382250" y="217805"/>
            <a:ext cx="1414780" cy="1377950"/>
          </a:xfrm>
          <a:prstGeom prst="rect">
            <a:avLst/>
          </a:prstGeom>
        </p:spPr>
      </p:pic>
      <p:pic>
        <p:nvPicPr>
          <p:cNvPr id="3" name="Picture 2" descr="icons8-celebrate-91"/>
          <p:cNvPicPr>
            <a:picLocks noChangeAspect="1"/>
          </p:cNvPicPr>
          <p:nvPr/>
        </p:nvPicPr>
        <p:blipFill>
          <a:blip r:embed="rId2"/>
          <a:stretch>
            <a:fillRect/>
          </a:stretch>
        </p:blipFill>
        <p:spPr>
          <a:xfrm>
            <a:off x="5506720" y="1595755"/>
            <a:ext cx="1178560" cy="1178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8803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What is an API?</a:t>
            </a:r>
            <a:endParaRPr lang="en-US" sz="4400" dirty="0">
              <a:solidFill>
                <a:srgbClr val="03A1A4"/>
              </a:solidFill>
              <a:latin typeface="Tw Cen MT" panose="020B0602020104020603" pitchFamily="34" charset="0"/>
            </a:endParaRPr>
          </a:p>
        </p:txBody>
      </p:sp>
      <p:pic>
        <p:nvPicPr>
          <p:cNvPr id="7" name="Picture 6"/>
          <p:cNvPicPr>
            <a:picLocks noChangeAspect="1"/>
          </p:cNvPicPr>
          <p:nvPr/>
        </p:nvPicPr>
        <p:blipFill>
          <a:blip r:embed="rId1"/>
          <a:stretch>
            <a:fillRect/>
          </a:stretch>
        </p:blipFill>
        <p:spPr>
          <a:xfrm>
            <a:off x="10382250" y="217805"/>
            <a:ext cx="1414780" cy="1377950"/>
          </a:xfrm>
          <a:prstGeom prst="rect">
            <a:avLst/>
          </a:prstGeom>
        </p:spPr>
      </p:pic>
      <p:pic>
        <p:nvPicPr>
          <p:cNvPr id="2" name="Picture 1" descr="icons8-network-card-96"/>
          <p:cNvPicPr>
            <a:picLocks noChangeAspect="1"/>
          </p:cNvPicPr>
          <p:nvPr/>
        </p:nvPicPr>
        <p:blipFill>
          <a:blip r:embed="rId2"/>
          <a:stretch>
            <a:fillRect/>
          </a:stretch>
        </p:blipFill>
        <p:spPr>
          <a:xfrm>
            <a:off x="1304925" y="2971800"/>
            <a:ext cx="914400" cy="914400"/>
          </a:xfrm>
          <a:prstGeom prst="rect">
            <a:avLst/>
          </a:prstGeom>
        </p:spPr>
      </p:pic>
      <p:pic>
        <p:nvPicPr>
          <p:cNvPr id="4" name="Picture 3" descr="icons8-android-96"/>
          <p:cNvPicPr>
            <a:picLocks noChangeAspect="1"/>
          </p:cNvPicPr>
          <p:nvPr/>
        </p:nvPicPr>
        <p:blipFill>
          <a:blip r:embed="rId3"/>
          <a:stretch>
            <a:fillRect/>
          </a:stretch>
        </p:blipFill>
        <p:spPr>
          <a:xfrm>
            <a:off x="4654550" y="2971800"/>
            <a:ext cx="914400" cy="914400"/>
          </a:xfrm>
          <a:prstGeom prst="rect">
            <a:avLst/>
          </a:prstGeom>
        </p:spPr>
      </p:pic>
      <p:pic>
        <p:nvPicPr>
          <p:cNvPr id="5" name="Picture 4" descr="icons8-printer-80"/>
          <p:cNvPicPr>
            <a:picLocks noChangeAspect="1"/>
          </p:cNvPicPr>
          <p:nvPr/>
        </p:nvPicPr>
        <p:blipFill>
          <a:blip r:embed="rId4"/>
          <a:stretch>
            <a:fillRect/>
          </a:stretch>
        </p:blipFill>
        <p:spPr>
          <a:xfrm>
            <a:off x="7491095" y="2971800"/>
            <a:ext cx="914400" cy="914400"/>
          </a:xfrm>
          <a:prstGeom prst="rect">
            <a:avLst/>
          </a:prstGeom>
        </p:spPr>
      </p:pic>
      <p:pic>
        <p:nvPicPr>
          <p:cNvPr id="8" name="Picture 7" descr="icons8-apple-watch-96"/>
          <p:cNvPicPr>
            <a:picLocks noChangeAspect="1"/>
          </p:cNvPicPr>
          <p:nvPr/>
        </p:nvPicPr>
        <p:blipFill>
          <a:blip r:embed="rId5"/>
          <a:stretch>
            <a:fillRect/>
          </a:stretch>
        </p:blipFill>
        <p:spPr>
          <a:xfrm>
            <a:off x="10040620" y="2971800"/>
            <a:ext cx="91440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8269605" y="3192145"/>
            <a:ext cx="1789430" cy="1638935"/>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lnSpc>
                <a:spcPct val="100000"/>
              </a:lnSpc>
            </a:pPr>
            <a:endParaRPr lang="en-US"/>
          </a:p>
        </p:txBody>
      </p:sp>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Type of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107632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Based on their uses and application, API can primarily be of three types:</a:t>
            </a:r>
            <a:endParaRPr lang="x-none" altLang="en-US" sz="3200" dirty="0">
              <a:solidFill>
                <a:srgbClr val="EF3078"/>
              </a:solidFill>
              <a:latin typeface="Tw Cen MT" panose="020B0602020104020603" pitchFamily="34" charset="0"/>
              <a:sym typeface="+mn-ea"/>
            </a:endParaRPr>
          </a:p>
        </p:txBody>
      </p:sp>
      <p:sp>
        <p:nvSpPr>
          <p:cNvPr id="2" name="Text Box 1"/>
          <p:cNvSpPr txBox="1"/>
          <p:nvPr/>
        </p:nvSpPr>
        <p:spPr>
          <a:xfrm>
            <a:off x="876300" y="4972050"/>
            <a:ext cx="2145665" cy="534035"/>
          </a:xfrm>
          <a:prstGeom prst="rect">
            <a:avLst/>
          </a:prstGeom>
          <a:noFill/>
        </p:spPr>
        <p:txBody>
          <a:bodyPr wrap="square" rtlCol="0" anchor="t">
            <a:spAutoFit/>
          </a:bodyPr>
          <a:p>
            <a:pPr indent="0" algn="dist">
              <a:lnSpc>
                <a:spcPct val="90000"/>
              </a:lnSpc>
              <a:buFont typeface="Arial" panose="02080604020202020204" pitchFamily="34" charset="0"/>
              <a:buNone/>
            </a:pPr>
            <a:r>
              <a:rPr lang="x-none" altLang="en-US" sz="3200" dirty="0">
                <a:solidFill>
                  <a:srgbClr val="EF3078"/>
                </a:solidFill>
                <a:latin typeface="Tw Cen MT" panose="020B0602020104020603" pitchFamily="34" charset="0"/>
                <a:sym typeface="+mn-ea"/>
              </a:rPr>
              <a:t>Local API</a:t>
            </a:r>
            <a:endParaRPr lang="en-US" altLang="x-none"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4" name="Oval 3"/>
          <p:cNvSpPr/>
          <p:nvPr/>
        </p:nvSpPr>
        <p:spPr>
          <a:xfrm>
            <a:off x="4725035" y="3197225"/>
            <a:ext cx="1789430" cy="1638935"/>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US"/>
          </a:p>
        </p:txBody>
      </p:sp>
      <p:pic>
        <p:nvPicPr>
          <p:cNvPr id="5" name="Picture 4" descr="icons8-cloud-80"/>
          <p:cNvPicPr>
            <a:picLocks noChangeAspect="1"/>
          </p:cNvPicPr>
          <p:nvPr/>
        </p:nvPicPr>
        <p:blipFill>
          <a:blip r:embed="rId2"/>
          <a:stretch>
            <a:fillRect/>
          </a:stretch>
        </p:blipFill>
        <p:spPr>
          <a:xfrm>
            <a:off x="8783320" y="3647440"/>
            <a:ext cx="762000" cy="762000"/>
          </a:xfrm>
          <a:prstGeom prst="rect">
            <a:avLst/>
          </a:prstGeom>
        </p:spPr>
      </p:pic>
      <p:sp>
        <p:nvSpPr>
          <p:cNvPr id="7" name="Oval 6"/>
          <p:cNvSpPr/>
          <p:nvPr/>
        </p:nvSpPr>
        <p:spPr>
          <a:xfrm>
            <a:off x="1054735" y="3208655"/>
            <a:ext cx="1789430" cy="1638935"/>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lnSpc>
                <a:spcPct val="90000"/>
              </a:lnSpc>
            </a:pPr>
            <a:endParaRPr lang="en-US"/>
          </a:p>
        </p:txBody>
      </p:sp>
      <p:sp>
        <p:nvSpPr>
          <p:cNvPr id="11" name="Text Box 10"/>
          <p:cNvSpPr txBox="1"/>
          <p:nvPr/>
        </p:nvSpPr>
        <p:spPr>
          <a:xfrm>
            <a:off x="4271645" y="4847590"/>
            <a:ext cx="2828290" cy="583565"/>
          </a:xfrm>
          <a:prstGeom prst="rect">
            <a:avLst/>
          </a:prstGeom>
          <a:noFill/>
        </p:spPr>
        <p:txBody>
          <a:bodyPr wrap="square" rtlCol="0" anchor="t">
            <a:spAutoFit/>
          </a:bodyPr>
          <a:p>
            <a:pPr indent="0" algn="dist">
              <a:buFont typeface="Arial" panose="02080604020202020204" pitchFamily="34" charset="0"/>
              <a:buNone/>
            </a:pPr>
            <a:r>
              <a:rPr lang="x-none" altLang="en-US" sz="3200" dirty="0">
                <a:solidFill>
                  <a:srgbClr val="EF3078"/>
                </a:solidFill>
                <a:latin typeface="Tw Cen MT" panose="020B0602020104020603" pitchFamily="34" charset="0"/>
                <a:sym typeface="+mn-ea"/>
              </a:rPr>
              <a:t>Program API</a:t>
            </a:r>
            <a:endParaRPr lang="en-US" altLang="x-none" sz="3200" dirty="0">
              <a:solidFill>
                <a:srgbClr val="EF3078"/>
              </a:solidFill>
              <a:latin typeface="Tw Cen MT" panose="020B0602020104020603" pitchFamily="34" charset="0"/>
              <a:sym typeface="+mn-ea"/>
            </a:endParaRPr>
          </a:p>
        </p:txBody>
      </p:sp>
      <p:sp>
        <p:nvSpPr>
          <p:cNvPr id="12" name="Text Box 11"/>
          <p:cNvSpPr txBox="1"/>
          <p:nvPr/>
        </p:nvSpPr>
        <p:spPr>
          <a:xfrm>
            <a:off x="8064500" y="4831080"/>
            <a:ext cx="2262505" cy="583565"/>
          </a:xfrm>
          <a:prstGeom prst="rect">
            <a:avLst/>
          </a:prstGeom>
          <a:noFill/>
        </p:spPr>
        <p:txBody>
          <a:bodyPr wrap="square" rtlCol="0" anchor="t">
            <a:spAutoFit/>
          </a:bodyPr>
          <a:p>
            <a:pPr lvl="0" indent="0" algn="dist">
              <a:lnSpc>
                <a:spcPct val="100000"/>
              </a:lnSpc>
              <a:buFont typeface="Arial" panose="02080604020202020204" pitchFamily="34" charset="0"/>
              <a:buNone/>
            </a:pPr>
            <a:r>
              <a:rPr lang="x-none" altLang="en-US" sz="3200" dirty="0">
                <a:solidFill>
                  <a:srgbClr val="EF3078"/>
                </a:solidFill>
                <a:latin typeface="Tw Cen MT" panose="020B0602020104020603" pitchFamily="34" charset="0"/>
                <a:sym typeface="+mn-ea"/>
              </a:rPr>
              <a:t>Web API</a:t>
            </a:r>
            <a:endParaRPr lang="en-US" altLang="x-none" sz="3200" dirty="0">
              <a:solidFill>
                <a:srgbClr val="EF3078"/>
              </a:solidFill>
              <a:latin typeface="Tw Cen MT" panose="020B0602020104020603" pitchFamily="34" charset="0"/>
              <a:sym typeface="+mn-ea"/>
            </a:endParaRPr>
          </a:p>
        </p:txBody>
      </p:sp>
      <p:pic>
        <p:nvPicPr>
          <p:cNvPr id="13" name="Picture 12" descr="icons8-program-64"/>
          <p:cNvPicPr>
            <a:picLocks noChangeAspect="1"/>
          </p:cNvPicPr>
          <p:nvPr/>
        </p:nvPicPr>
        <p:blipFill>
          <a:blip r:embed="rId3"/>
          <a:stretch>
            <a:fillRect/>
          </a:stretch>
        </p:blipFill>
        <p:spPr>
          <a:xfrm>
            <a:off x="5314950" y="3706495"/>
            <a:ext cx="609600" cy="609600"/>
          </a:xfrm>
          <a:prstGeom prst="rect">
            <a:avLst/>
          </a:prstGeom>
        </p:spPr>
      </p:pic>
      <p:pic>
        <p:nvPicPr>
          <p:cNvPr id="14" name="Picture 13" descr="icons8-computer-networks-64"/>
          <p:cNvPicPr>
            <a:picLocks noChangeAspect="1"/>
          </p:cNvPicPr>
          <p:nvPr/>
        </p:nvPicPr>
        <p:blipFill>
          <a:blip r:embed="rId4"/>
          <a:stretch>
            <a:fillRect/>
          </a:stretch>
        </p:blipFill>
        <p:spPr>
          <a:xfrm>
            <a:off x="1568450" y="3635375"/>
            <a:ext cx="762635" cy="7626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animBg="1"/>
      <p:bldP spid="2" grpId="0"/>
      <p:bldP spid="7" grpId="1" animBg="1"/>
      <p:bldP spid="2" grpId="1"/>
      <p:bldP spid="4" grpId="0" animBg="1"/>
      <p:bldP spid="11" grpId="0"/>
      <p:bldP spid="4" grpId="1" animBg="1"/>
      <p:bldP spid="11" grpId="1"/>
      <p:bldP spid="10" grpId="0" animBg="1"/>
      <p:bldP spid="12" grpId="0"/>
      <p:bldP spid="10" grpId="1" animBg="1"/>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Local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Local APIs are OS or middleware services offered to an application program. For instance, Microsoft’s .NET APIs, the TAPI (telephony API), and database access APIs are forms of Local APIs.</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7" name="Oval 6"/>
          <p:cNvSpPr/>
          <p:nvPr/>
        </p:nvSpPr>
        <p:spPr>
          <a:xfrm>
            <a:off x="412115" y="257810"/>
            <a:ext cx="914400" cy="9144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lnSpc>
                <a:spcPct val="90000"/>
              </a:lnSpc>
            </a:pPr>
            <a:endParaRPr lang="en-US"/>
          </a:p>
        </p:txBody>
      </p:sp>
      <p:pic>
        <p:nvPicPr>
          <p:cNvPr id="14" name="Picture 13" descr="icons8-computer-networks-64"/>
          <p:cNvPicPr>
            <a:picLocks noChangeAspect="1"/>
          </p:cNvPicPr>
          <p:nvPr/>
        </p:nvPicPr>
        <p:blipFill>
          <a:blip r:embed="rId2"/>
          <a:stretch>
            <a:fillRect/>
          </a:stretch>
        </p:blipFill>
        <p:spPr>
          <a:xfrm>
            <a:off x="612140" y="453390"/>
            <a:ext cx="548640"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Program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55333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Program APIs are based on </a:t>
            </a:r>
            <a:r>
              <a:rPr lang="x-none" altLang="en-US" sz="3200" b="1" dirty="0">
                <a:solidFill>
                  <a:srgbClr val="EF3078"/>
                </a:solidFill>
                <a:latin typeface="Tw Cen MT" panose="020B0602020104020603" pitchFamily="34" charset="0"/>
                <a:sym typeface="+mn-ea"/>
              </a:rPr>
              <a:t>Remote Procedure Call (RPC)</a:t>
            </a:r>
            <a:r>
              <a:rPr lang="x-none" altLang="en-US" sz="3200" dirty="0">
                <a:solidFill>
                  <a:srgbClr val="EF3078"/>
                </a:solidFill>
                <a:latin typeface="Tw Cen MT" panose="020B0602020104020603" pitchFamily="34" charset="0"/>
                <a:sym typeface="+mn-ea"/>
              </a:rPr>
              <a:t> technology that makes a remote program component appear local to the rest of the software. One such program API is the service-oriented architecture API of Microsoft’s WS-series.</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4" name="Oval 3"/>
          <p:cNvSpPr/>
          <p:nvPr/>
        </p:nvSpPr>
        <p:spPr>
          <a:xfrm>
            <a:off x="425450" y="281305"/>
            <a:ext cx="914400" cy="9144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endParaRPr lang="en-US"/>
          </a:p>
        </p:txBody>
      </p:sp>
      <p:pic>
        <p:nvPicPr>
          <p:cNvPr id="13" name="Picture 12" descr="icons8-program-64"/>
          <p:cNvPicPr>
            <a:picLocks noChangeAspect="1"/>
          </p:cNvPicPr>
          <p:nvPr/>
        </p:nvPicPr>
        <p:blipFill>
          <a:blip r:embed="rId2"/>
          <a:stretch>
            <a:fillRect/>
          </a:stretch>
        </p:blipFill>
        <p:spPr>
          <a:xfrm>
            <a:off x="612140" y="421640"/>
            <a:ext cx="580390" cy="5803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3469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Web API</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061210"/>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Web API is an Open-Source Interface that can be easily accessed using the HTTP Protocol, generally called an API over the web. It leverages a large number of client entities, like Smartphones, Tablets, or Laptops.</a:t>
            </a:r>
            <a:endParaRPr lang="x-none" altLang="en-US"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
        <p:nvSpPr>
          <p:cNvPr id="4" name="Text Box 3"/>
          <p:cNvSpPr txBox="1"/>
          <p:nvPr/>
        </p:nvSpPr>
        <p:spPr>
          <a:xfrm>
            <a:off x="612140" y="4057015"/>
            <a:ext cx="10774680" cy="255333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 A Web API can be developed using various technologies like Java</a:t>
            </a:r>
            <a:r>
              <a:rPr lang="en-US" altLang="x-none" sz="3200" dirty="0">
                <a:solidFill>
                  <a:srgbClr val="EF3078"/>
                </a:solidFill>
                <a:latin typeface="Tw Cen MT" panose="020B0602020104020603" pitchFamily="34" charset="0"/>
                <a:sym typeface="+mn-ea"/>
              </a:rPr>
              <a:t>script</a:t>
            </a:r>
            <a:r>
              <a:rPr lang="x-none" altLang="en-US" sz="3200" dirty="0">
                <a:solidFill>
                  <a:srgbClr val="EF3078"/>
                </a:solidFill>
                <a:latin typeface="Tw Cen MT" panose="020B0602020104020603" pitchFamily="34" charset="0"/>
                <a:sym typeface="+mn-ea"/>
              </a:rPr>
              <a:t> and </a:t>
            </a:r>
            <a:r>
              <a:rPr lang="en-US" altLang="x-none" sz="3200" dirty="0">
                <a:solidFill>
                  <a:srgbClr val="EF3078"/>
                </a:solidFill>
                <a:latin typeface="Tw Cen MT" panose="020B0602020104020603" pitchFamily="34" charset="0"/>
                <a:sym typeface="+mn-ea"/>
              </a:rPr>
              <a:t>Python</a:t>
            </a:r>
            <a:r>
              <a:rPr lang="x-none" altLang="en-US" sz="3200" dirty="0">
                <a:solidFill>
                  <a:srgbClr val="EF3078"/>
                </a:solidFill>
                <a:latin typeface="Tw Cen MT" panose="020B0602020104020603" pitchFamily="34" charset="0"/>
                <a:sym typeface="+mn-ea"/>
              </a:rPr>
              <a:t>, providing superior performance and faster service development. However, as Web APIs are designed for distributed services, they are lightweight and have limitations in bandwidth.</a:t>
            </a:r>
            <a:endParaRPr lang="x-none" altLang="en-US" sz="3200" dirty="0">
              <a:solidFill>
                <a:srgbClr val="EF3078"/>
              </a:solidFill>
              <a:latin typeface="Tw Cen MT" panose="020B0602020104020603" pitchFamily="34" charset="0"/>
              <a:sym typeface="+mn-ea"/>
            </a:endParaRPr>
          </a:p>
        </p:txBody>
      </p:sp>
      <p:sp>
        <p:nvSpPr>
          <p:cNvPr id="10" name="Oval 9"/>
          <p:cNvSpPr/>
          <p:nvPr/>
        </p:nvSpPr>
        <p:spPr>
          <a:xfrm>
            <a:off x="433070" y="263525"/>
            <a:ext cx="914400" cy="9144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lnSpc>
                <a:spcPct val="100000"/>
              </a:lnSpc>
            </a:pPr>
            <a:endParaRPr lang="en-US"/>
          </a:p>
        </p:txBody>
      </p:sp>
      <p:pic>
        <p:nvPicPr>
          <p:cNvPr id="5" name="Picture 4" descr="icons8-cloud-80"/>
          <p:cNvPicPr>
            <a:picLocks noChangeAspect="1"/>
          </p:cNvPicPr>
          <p:nvPr/>
        </p:nvPicPr>
        <p:blipFill>
          <a:blip r:embed="rId2"/>
          <a:stretch>
            <a:fillRect/>
          </a:stretch>
        </p:blipFill>
        <p:spPr>
          <a:xfrm>
            <a:off x="612140" y="439420"/>
            <a:ext cx="562610" cy="562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880300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Web API</a:t>
            </a:r>
            <a:endParaRPr lang="en-US" sz="4400" dirty="0">
              <a:solidFill>
                <a:srgbClr val="03A1A4"/>
              </a:solidFill>
              <a:latin typeface="Tw Cen MT" panose="020B0602020104020603" pitchFamily="34" charset="0"/>
            </a:endParaRPr>
          </a:p>
        </p:txBody>
      </p:sp>
      <p:pic>
        <p:nvPicPr>
          <p:cNvPr id="4" name="Picture 3"/>
          <p:cNvPicPr>
            <a:picLocks noChangeAspect="1"/>
          </p:cNvPicPr>
          <p:nvPr/>
        </p:nvPicPr>
        <p:blipFill>
          <a:blip r:embed="rId1"/>
          <a:srcRect l="4232" t="28059" b="10755"/>
          <a:stretch>
            <a:fillRect/>
          </a:stretch>
        </p:blipFill>
        <p:spPr>
          <a:xfrm>
            <a:off x="1057910" y="2183130"/>
            <a:ext cx="10087610" cy="3381375"/>
          </a:xfrm>
          <a:prstGeom prst="rect">
            <a:avLst/>
          </a:prstGeom>
        </p:spPr>
      </p:pic>
      <p:pic>
        <p:nvPicPr>
          <p:cNvPr id="6" name="Picture 5"/>
          <p:cNvPicPr>
            <a:picLocks noChangeAspect="1"/>
          </p:cNvPicPr>
          <p:nvPr/>
        </p:nvPicPr>
        <p:blipFill>
          <a:blip r:embed="rId2"/>
          <a:stretch>
            <a:fillRect/>
          </a:stretch>
        </p:blipFill>
        <p:spPr>
          <a:xfrm>
            <a:off x="10382250" y="217805"/>
            <a:ext cx="1414780" cy="1377950"/>
          </a:xfrm>
          <a:prstGeom prst="rect">
            <a:avLst/>
          </a:prstGeom>
        </p:spPr>
      </p:pic>
      <p:sp>
        <p:nvSpPr>
          <p:cNvPr id="10" name="Oval 9"/>
          <p:cNvSpPr/>
          <p:nvPr/>
        </p:nvSpPr>
        <p:spPr>
          <a:xfrm>
            <a:off x="433070" y="263525"/>
            <a:ext cx="914400" cy="9144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dist">
              <a:lnSpc>
                <a:spcPct val="100000"/>
              </a:lnSpc>
            </a:pPr>
            <a:endParaRPr lang="en-US"/>
          </a:p>
        </p:txBody>
      </p:sp>
      <p:pic>
        <p:nvPicPr>
          <p:cNvPr id="5" name="Picture 4" descr="icons8-cloud-80"/>
          <p:cNvPicPr>
            <a:picLocks noChangeAspect="1"/>
          </p:cNvPicPr>
          <p:nvPr/>
        </p:nvPicPr>
        <p:blipFill>
          <a:blip r:embed="rId3"/>
          <a:stretch>
            <a:fillRect/>
          </a:stretch>
        </p:blipFill>
        <p:spPr>
          <a:xfrm>
            <a:off x="612140" y="439420"/>
            <a:ext cx="562610" cy="562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78755" y="811746"/>
            <a:ext cx="1434489" cy="190500"/>
            <a:chOff x="4679586" y="878988"/>
            <a:chExt cx="1434489" cy="190500"/>
          </a:xfrm>
        </p:grpSpPr>
        <p:sp>
          <p:nvSpPr>
            <p:cNvPr id="16" name="Oval 1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612140" y="1151255"/>
            <a:ext cx="9902825" cy="768350"/>
          </a:xfrm>
          <a:prstGeom prst="rect">
            <a:avLst/>
          </a:prstGeom>
          <a:noFill/>
        </p:spPr>
        <p:txBody>
          <a:bodyPr wrap="square" rtlCol="0">
            <a:spAutoFit/>
          </a:bodyPr>
          <a:lstStyle/>
          <a:p>
            <a:r>
              <a:rPr lang="en-US" sz="4400" dirty="0">
                <a:solidFill>
                  <a:srgbClr val="03A1A4"/>
                </a:solidFill>
                <a:latin typeface="Tw Cen MT" panose="020B0602020104020603" pitchFamily="34" charset="0"/>
              </a:rPr>
              <a:t>Type of API Protocols &amp; Architecture</a:t>
            </a:r>
            <a:endParaRPr lang="en-US" sz="4400" dirty="0">
              <a:solidFill>
                <a:srgbClr val="03A1A4"/>
              </a:solidFill>
              <a:latin typeface="Tw Cen MT" panose="020B0602020104020603" pitchFamily="34" charset="0"/>
            </a:endParaRPr>
          </a:p>
        </p:txBody>
      </p:sp>
      <p:sp>
        <p:nvSpPr>
          <p:cNvPr id="3" name="Text Box 2"/>
          <p:cNvSpPr txBox="1"/>
          <p:nvPr/>
        </p:nvSpPr>
        <p:spPr>
          <a:xfrm>
            <a:off x="612140" y="1919605"/>
            <a:ext cx="10774680" cy="2553335"/>
          </a:xfrm>
          <a:prstGeom prst="rect">
            <a:avLst/>
          </a:prstGeom>
          <a:noFill/>
        </p:spPr>
        <p:txBody>
          <a:bodyPr wrap="square" rtlCol="0" anchor="t">
            <a:spAutoFit/>
          </a:bodyPr>
          <a:p>
            <a:r>
              <a:rPr lang="x-none" altLang="en-US" sz="3200" dirty="0">
                <a:solidFill>
                  <a:srgbClr val="EF3078"/>
                </a:solidFill>
                <a:latin typeface="Tw Cen MT" panose="020B0602020104020603" pitchFamily="34" charset="0"/>
                <a:sym typeface="+mn-ea"/>
              </a:rPr>
              <a:t>As the use of web APIs has increased, certain protocols have been developed to provide users with a set of defined rules that specifies the accepted data types and commands. In effect, these API protocols facilitate standardized information exchange:</a:t>
            </a:r>
            <a:endParaRPr lang="x-none" altLang="en-US" sz="3200" dirty="0">
              <a:solidFill>
                <a:srgbClr val="EF3078"/>
              </a:solidFill>
              <a:latin typeface="Tw Cen MT" panose="020B0602020104020603" pitchFamily="34" charset="0"/>
              <a:sym typeface="+mn-ea"/>
            </a:endParaRPr>
          </a:p>
        </p:txBody>
      </p:sp>
      <p:sp>
        <p:nvSpPr>
          <p:cNvPr id="2" name="Text Box 1"/>
          <p:cNvSpPr txBox="1"/>
          <p:nvPr/>
        </p:nvSpPr>
        <p:spPr>
          <a:xfrm>
            <a:off x="725170" y="4540885"/>
            <a:ext cx="8734425" cy="2061210"/>
          </a:xfrm>
          <a:prstGeom prst="rect">
            <a:avLst/>
          </a:prstGeom>
          <a:noFill/>
        </p:spPr>
        <p:txBody>
          <a:bodyPr wrap="square" rtlCol="0" anchor="t">
            <a:spAutoFit/>
          </a:bodyPr>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XML-RPC</a:t>
            </a:r>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x-none" altLang="en-US" sz="3200" dirty="0">
                <a:solidFill>
                  <a:srgbClr val="EF3078"/>
                </a:solidFill>
                <a:latin typeface="Tw Cen MT" panose="020B0602020104020603" pitchFamily="34" charset="0"/>
                <a:sym typeface="+mn-ea"/>
              </a:rPr>
              <a:t>JSON-RPC</a:t>
            </a:r>
            <a:endParaRPr lang="x-none" altLang="en-US"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SOAP(Simple Object Access Protocol)</a:t>
            </a:r>
            <a:endParaRPr lang="en-US" altLang="x-none" sz="3200" dirty="0">
              <a:solidFill>
                <a:srgbClr val="EF3078"/>
              </a:solidFill>
              <a:latin typeface="Tw Cen MT" panose="020B0602020104020603" pitchFamily="34" charset="0"/>
              <a:sym typeface="+mn-ea"/>
            </a:endParaRPr>
          </a:p>
          <a:p>
            <a:pPr marL="457200" indent="-457200">
              <a:buFont typeface="Arial" panose="02080604020202020204" pitchFamily="34" charset="0"/>
              <a:buChar char="•"/>
            </a:pPr>
            <a:r>
              <a:rPr lang="en-US" altLang="x-none" sz="3200" dirty="0">
                <a:solidFill>
                  <a:srgbClr val="EF3078"/>
                </a:solidFill>
                <a:latin typeface="Tw Cen MT" panose="020B0602020104020603" pitchFamily="34" charset="0"/>
                <a:sym typeface="+mn-ea"/>
              </a:rPr>
              <a:t>REST</a:t>
            </a:r>
            <a:endParaRPr lang="en-US" altLang="x-none" sz="3200" dirty="0">
              <a:solidFill>
                <a:srgbClr val="EF3078"/>
              </a:solidFill>
              <a:latin typeface="Tw Cen MT" panose="020B0602020104020603" pitchFamily="34" charset="0"/>
              <a:sym typeface="+mn-ea"/>
            </a:endParaRPr>
          </a:p>
        </p:txBody>
      </p:sp>
      <p:pic>
        <p:nvPicPr>
          <p:cNvPr id="6" name="Picture 5"/>
          <p:cNvPicPr>
            <a:picLocks noChangeAspect="1"/>
          </p:cNvPicPr>
          <p:nvPr/>
        </p:nvPicPr>
        <p:blipFill>
          <a:blip r:embed="rId1"/>
          <a:stretch>
            <a:fillRect/>
          </a:stretch>
        </p:blipFill>
        <p:spPr>
          <a:xfrm>
            <a:off x="10382250" y="234315"/>
            <a:ext cx="1414780" cy="1377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5861</Words>
  <Application>WPS Presentation</Application>
  <PresentationFormat>Widescreen</PresentationFormat>
  <Paragraphs>146</Paragraphs>
  <Slides>24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SimSun</vt:lpstr>
      <vt:lpstr>Wingdings</vt:lpstr>
      <vt:lpstr>Nimbus Roman No9 L</vt:lpstr>
      <vt:lpstr>Tw Cen MT</vt:lpstr>
      <vt:lpstr>Garuda</vt:lpstr>
      <vt:lpstr>Swis721 Th BT</vt:lpstr>
      <vt:lpstr>Microsoft YaHei</vt:lpstr>
      <vt:lpstr>Droid Sans Fallback</vt:lpstr>
      <vt:lpstr>Arial Unicode MS</vt:lpstr>
      <vt:lpstr>Century Gothic</vt:lpstr>
      <vt:lpstr>Gubbi</vt:lpstr>
      <vt:lpstr>Calibri</vt:lpstr>
      <vt:lpstr>DejaVu Sans</vt:lpstr>
      <vt:lpstr>FreeSans</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imiebaka</cp:lastModifiedBy>
  <cp:revision>400</cp:revision>
  <dcterms:created xsi:type="dcterms:W3CDTF">2022-08-19T04:41:45Z</dcterms:created>
  <dcterms:modified xsi:type="dcterms:W3CDTF">2022-08-19T04:41:45Z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