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9" roundtripDataSignature="AMtx7mg3EHqEWfa7FuqmZnj7Wvifelfk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>
              <a:solidFill>
                <a:srgbClr val="88A44E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EventStarter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s-ES"/>
              <a:t>Test de recorridos cognitivos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3065037" y="4788092"/>
            <a:ext cx="591700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DESSI (Desarrollo y Evaluación de Sistemas Software Interactivos) – Universidad de Granada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567" y="1050721"/>
            <a:ext cx="2021549" cy="1637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043964"/>
            <a:ext cx="2114116" cy="209953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/>
          <p:nvPr/>
        </p:nvSpPr>
        <p:spPr>
          <a:xfrm>
            <a:off x="2248675" y="746323"/>
            <a:ext cx="1962600" cy="714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2248664" y="376990"/>
            <a:ext cx="8942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Inicio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2"/>
          <p:cNvGrpSpPr/>
          <p:nvPr/>
        </p:nvGrpSpPr>
        <p:grpSpPr>
          <a:xfrm>
            <a:off x="2328828" y="832766"/>
            <a:ext cx="919200" cy="246221"/>
            <a:chOff x="2328828" y="832766"/>
            <a:chExt cx="919200" cy="246221"/>
          </a:xfrm>
        </p:grpSpPr>
        <p:sp>
          <p:nvSpPr>
            <p:cNvPr id="96" name="Google Shape;96;p2"/>
            <p:cNvSpPr txBox="1"/>
            <p:nvPr/>
          </p:nvSpPr>
          <p:spPr>
            <a:xfrm>
              <a:off x="2485968" y="832766"/>
              <a:ext cx="762060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Registrarse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" name="Google Shape;98;p2"/>
          <p:cNvGrpSpPr/>
          <p:nvPr/>
        </p:nvGrpSpPr>
        <p:grpSpPr>
          <a:xfrm>
            <a:off x="2328828" y="1041750"/>
            <a:ext cx="1213750" cy="246300"/>
            <a:chOff x="2328828" y="832765"/>
            <a:chExt cx="1213750" cy="246300"/>
          </a:xfrm>
        </p:grpSpPr>
        <p:sp>
          <p:nvSpPr>
            <p:cNvPr id="99" name="Google Shape;99;p2"/>
            <p:cNvSpPr txBox="1"/>
            <p:nvPr/>
          </p:nvSpPr>
          <p:spPr>
            <a:xfrm>
              <a:off x="2485978" y="832765"/>
              <a:ext cx="1056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Iniciar sesión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1" name="Google Shape;101;p2"/>
          <p:cNvSpPr/>
          <p:nvPr/>
        </p:nvSpPr>
        <p:spPr>
          <a:xfrm>
            <a:off x="4651551" y="755656"/>
            <a:ext cx="1962645" cy="94389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4651549" y="386325"/>
            <a:ext cx="180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Servicios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" name="Google Shape;103;p2"/>
          <p:cNvGrpSpPr/>
          <p:nvPr/>
        </p:nvGrpSpPr>
        <p:grpSpPr>
          <a:xfrm>
            <a:off x="4731715" y="969100"/>
            <a:ext cx="1647830" cy="246300"/>
            <a:chOff x="2328828" y="832767"/>
            <a:chExt cx="1647830" cy="246300"/>
          </a:xfrm>
        </p:grpSpPr>
        <p:sp>
          <p:nvSpPr>
            <p:cNvPr id="104" name="Google Shape;104;p2"/>
            <p:cNvSpPr txBox="1"/>
            <p:nvPr/>
          </p:nvSpPr>
          <p:spPr>
            <a:xfrm>
              <a:off x="2485958" y="832767"/>
              <a:ext cx="14907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Seleccionar la opción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" name="Google Shape;106;p2"/>
          <p:cNvGrpSpPr/>
          <p:nvPr/>
        </p:nvGrpSpPr>
        <p:grpSpPr>
          <a:xfrm>
            <a:off x="4731715" y="1178075"/>
            <a:ext cx="1805036" cy="246300"/>
            <a:chOff x="2328828" y="832757"/>
            <a:chExt cx="1805036" cy="246300"/>
          </a:xfrm>
        </p:grpSpPr>
        <p:sp>
          <p:nvSpPr>
            <p:cNvPr id="107" name="Google Shape;107;p2"/>
            <p:cNvSpPr txBox="1"/>
            <p:nvPr/>
          </p:nvSpPr>
          <p:spPr>
            <a:xfrm>
              <a:off x="2485964" y="832757"/>
              <a:ext cx="16479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Completar el formulario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" name="Google Shape;109;p2"/>
          <p:cNvGrpSpPr/>
          <p:nvPr/>
        </p:nvGrpSpPr>
        <p:grpSpPr>
          <a:xfrm>
            <a:off x="4731715" y="1402025"/>
            <a:ext cx="1647831" cy="246300"/>
            <a:chOff x="2328828" y="832764"/>
            <a:chExt cx="1647831" cy="246300"/>
          </a:xfrm>
        </p:grpSpPr>
        <p:sp>
          <p:nvSpPr>
            <p:cNvPr id="110" name="Google Shape;110;p2"/>
            <p:cNvSpPr txBox="1"/>
            <p:nvPr/>
          </p:nvSpPr>
          <p:spPr>
            <a:xfrm>
              <a:off x="2485959" y="832764"/>
              <a:ext cx="14907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Completar registro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" name="Google Shape;112;p2"/>
          <p:cNvSpPr txBox="1"/>
          <p:nvPr/>
        </p:nvSpPr>
        <p:spPr>
          <a:xfrm>
            <a:off x="4630818" y="736050"/>
            <a:ext cx="1800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Publicar un servicio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4651551" y="1907320"/>
            <a:ext cx="1962600" cy="943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4" name="Google Shape;114;p2"/>
          <p:cNvGrpSpPr/>
          <p:nvPr/>
        </p:nvGrpSpPr>
        <p:grpSpPr>
          <a:xfrm>
            <a:off x="4731715" y="2120775"/>
            <a:ext cx="1647831" cy="246300"/>
            <a:chOff x="2328828" y="832778"/>
            <a:chExt cx="1647831" cy="246300"/>
          </a:xfrm>
        </p:grpSpPr>
        <p:sp>
          <p:nvSpPr>
            <p:cNvPr id="115" name="Google Shape;115;p2"/>
            <p:cNvSpPr txBox="1"/>
            <p:nvPr/>
          </p:nvSpPr>
          <p:spPr>
            <a:xfrm>
              <a:off x="2485959" y="832778"/>
              <a:ext cx="14907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Seleccionar servicio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4731715" y="2329750"/>
            <a:ext cx="1570131" cy="246300"/>
            <a:chOff x="2328828" y="832768"/>
            <a:chExt cx="1570131" cy="246300"/>
          </a:xfrm>
        </p:grpSpPr>
        <p:sp>
          <p:nvSpPr>
            <p:cNvPr id="118" name="Google Shape;118;p2"/>
            <p:cNvSpPr txBox="1"/>
            <p:nvPr/>
          </p:nvSpPr>
          <p:spPr>
            <a:xfrm>
              <a:off x="2485959" y="832768"/>
              <a:ext cx="14130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Seleccionar edición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" name="Google Shape;120;p2"/>
          <p:cNvGrpSpPr/>
          <p:nvPr/>
        </p:nvGrpSpPr>
        <p:grpSpPr>
          <a:xfrm>
            <a:off x="4731715" y="2553700"/>
            <a:ext cx="1570131" cy="246300"/>
            <a:chOff x="2328828" y="832775"/>
            <a:chExt cx="1570131" cy="246300"/>
          </a:xfrm>
        </p:grpSpPr>
        <p:sp>
          <p:nvSpPr>
            <p:cNvPr id="121" name="Google Shape;121;p2"/>
            <p:cNvSpPr txBox="1"/>
            <p:nvPr/>
          </p:nvSpPr>
          <p:spPr>
            <a:xfrm>
              <a:off x="2485959" y="832775"/>
              <a:ext cx="14130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Editar campos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3" name="Google Shape;123;p2"/>
          <p:cNvSpPr txBox="1"/>
          <p:nvPr/>
        </p:nvSpPr>
        <p:spPr>
          <a:xfrm>
            <a:off x="4630819" y="1876200"/>
            <a:ext cx="1800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Editar un servicio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"/>
          <p:cNvSpPr/>
          <p:nvPr/>
        </p:nvSpPr>
        <p:spPr>
          <a:xfrm>
            <a:off x="7058025" y="755651"/>
            <a:ext cx="1962600" cy="1365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"/>
          <p:cNvSpPr txBox="1"/>
          <p:nvPr/>
        </p:nvSpPr>
        <p:spPr>
          <a:xfrm>
            <a:off x="7058037" y="386325"/>
            <a:ext cx="190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Notificaciones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6" name="Google Shape;126;p2"/>
          <p:cNvGrpSpPr/>
          <p:nvPr/>
        </p:nvGrpSpPr>
        <p:grpSpPr>
          <a:xfrm>
            <a:off x="7138178" y="842100"/>
            <a:ext cx="1470552" cy="246300"/>
            <a:chOff x="2328828" y="832767"/>
            <a:chExt cx="1470552" cy="246300"/>
          </a:xfrm>
        </p:grpSpPr>
        <p:sp>
          <p:nvSpPr>
            <p:cNvPr id="127" name="Google Shape;127;p2"/>
            <p:cNvSpPr txBox="1"/>
            <p:nvPr/>
          </p:nvSpPr>
          <p:spPr>
            <a:xfrm>
              <a:off x="2485980" y="832767"/>
              <a:ext cx="13134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Seleccionar vista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2"/>
          <p:cNvGrpSpPr/>
          <p:nvPr/>
        </p:nvGrpSpPr>
        <p:grpSpPr>
          <a:xfrm>
            <a:off x="7138178" y="1051075"/>
            <a:ext cx="1805046" cy="246300"/>
            <a:chOff x="2328828" y="832757"/>
            <a:chExt cx="1805046" cy="246300"/>
          </a:xfrm>
        </p:grpSpPr>
        <p:sp>
          <p:nvSpPr>
            <p:cNvPr id="130" name="Google Shape;130;p2"/>
            <p:cNvSpPr txBox="1"/>
            <p:nvPr/>
          </p:nvSpPr>
          <p:spPr>
            <a:xfrm>
              <a:off x="2485974" y="832757"/>
              <a:ext cx="16479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Consultar notificación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2"/>
          <p:cNvGrpSpPr/>
          <p:nvPr/>
        </p:nvGrpSpPr>
        <p:grpSpPr>
          <a:xfrm>
            <a:off x="7138178" y="1275025"/>
            <a:ext cx="1547353" cy="246300"/>
            <a:chOff x="2328828" y="832764"/>
            <a:chExt cx="1547353" cy="246300"/>
          </a:xfrm>
        </p:grpSpPr>
        <p:sp>
          <p:nvSpPr>
            <p:cNvPr id="133" name="Google Shape;133;p2"/>
            <p:cNvSpPr txBox="1"/>
            <p:nvPr/>
          </p:nvSpPr>
          <p:spPr>
            <a:xfrm>
              <a:off x="2485981" y="832764"/>
              <a:ext cx="1390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Aceptar notificación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" name="Google Shape;135;p2"/>
          <p:cNvGrpSpPr/>
          <p:nvPr/>
        </p:nvGrpSpPr>
        <p:grpSpPr>
          <a:xfrm>
            <a:off x="7138178" y="1506600"/>
            <a:ext cx="1470552" cy="246300"/>
            <a:chOff x="2328828" y="832766"/>
            <a:chExt cx="1470552" cy="246300"/>
          </a:xfrm>
        </p:grpSpPr>
        <p:sp>
          <p:nvSpPr>
            <p:cNvPr id="136" name="Google Shape;136;p2"/>
            <p:cNvSpPr txBox="1"/>
            <p:nvPr/>
          </p:nvSpPr>
          <p:spPr>
            <a:xfrm>
              <a:off x="2485980" y="832766"/>
              <a:ext cx="13134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Rechazar notificación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" name="Google Shape;138;p2"/>
          <p:cNvGrpSpPr/>
          <p:nvPr/>
        </p:nvGrpSpPr>
        <p:grpSpPr>
          <a:xfrm>
            <a:off x="7138178" y="1738175"/>
            <a:ext cx="1470552" cy="246300"/>
            <a:chOff x="2328828" y="832768"/>
            <a:chExt cx="1470552" cy="246300"/>
          </a:xfrm>
        </p:grpSpPr>
        <p:sp>
          <p:nvSpPr>
            <p:cNvPr id="139" name="Google Shape;139;p2"/>
            <p:cNvSpPr txBox="1"/>
            <p:nvPr/>
          </p:nvSpPr>
          <p:spPr>
            <a:xfrm>
              <a:off x="2485980" y="832768"/>
              <a:ext cx="13134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Eliminar notificación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1" name="Google Shape;141;p2"/>
          <p:cNvSpPr txBox="1"/>
          <p:nvPr/>
        </p:nvSpPr>
        <p:spPr>
          <a:xfrm>
            <a:off x="123797" y="264706"/>
            <a:ext cx="156913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de Evaluación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Recorridos Cognitivos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App: Proveedor servicios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2" name="Google Shape;142;p2"/>
          <p:cNvCxnSpPr/>
          <p:nvPr/>
        </p:nvCxnSpPr>
        <p:spPr>
          <a:xfrm flipH="1" rot="10800000">
            <a:off x="4211309" y="1050721"/>
            <a:ext cx="419522" cy="363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" name="Google Shape;143;p2"/>
          <p:cNvCxnSpPr>
            <a:stCxn id="113" idx="0"/>
            <a:endCxn id="101" idx="2"/>
          </p:cNvCxnSpPr>
          <p:nvPr/>
        </p:nvCxnSpPr>
        <p:spPr>
          <a:xfrm rot="10800000">
            <a:off x="5632851" y="1699420"/>
            <a:ext cx="0" cy="20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44" name="Google Shape;144;p2"/>
          <p:cNvCxnSpPr/>
          <p:nvPr/>
        </p:nvCxnSpPr>
        <p:spPr>
          <a:xfrm flipH="1" rot="10800000">
            <a:off x="6638492" y="1012677"/>
            <a:ext cx="419522" cy="363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5" name="Google Shape;145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28825" y="899875"/>
            <a:ext cx="156897" cy="13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28825" y="1108850"/>
            <a:ext cx="156897" cy="13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3500" y="1030138"/>
            <a:ext cx="156897" cy="13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3500" y="1453175"/>
            <a:ext cx="156897" cy="13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3500" y="2176050"/>
            <a:ext cx="156897" cy="13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3500" y="2395013"/>
            <a:ext cx="156897" cy="13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3500" y="2599000"/>
            <a:ext cx="156897" cy="13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8175" y="890500"/>
            <a:ext cx="156897" cy="13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8175" y="1116338"/>
            <a:ext cx="156897" cy="13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8175" y="1804075"/>
            <a:ext cx="156897" cy="13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33500" y="1253793"/>
            <a:ext cx="156900" cy="109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38175" y="1347068"/>
            <a:ext cx="156900" cy="109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38175" y="1574831"/>
            <a:ext cx="156900" cy="10983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"/>
          <p:cNvSpPr txBox="1"/>
          <p:nvPr/>
        </p:nvSpPr>
        <p:spPr>
          <a:xfrm>
            <a:off x="2170000" y="3063850"/>
            <a:ext cx="2310600" cy="19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Calibri"/>
              <a:buAutoNum type="arabicPeriod"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Sí.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Calibri"/>
              <a:buAutoNum type="arabicPeriod"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No presenta ninguna complicación.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Calibri"/>
              <a:buAutoNum type="arabicPeriod"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Sí, al emplearse textos y acciones descriptivas, habituales en otras aplicaciones.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Calibri"/>
              <a:buAutoNum type="arabicPeriod"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Perfectamente.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9" name="Google Shape;159;p2"/>
          <p:cNvCxnSpPr/>
          <p:nvPr/>
        </p:nvCxnSpPr>
        <p:spPr>
          <a:xfrm>
            <a:off x="2324025" y="3021050"/>
            <a:ext cx="2156700" cy="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2"/>
          <p:cNvSpPr txBox="1"/>
          <p:nvPr/>
        </p:nvSpPr>
        <p:spPr>
          <a:xfrm>
            <a:off x="4478875" y="3101700"/>
            <a:ext cx="2310600" cy="19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Calibri"/>
              <a:buAutoNum type="arabicPeriod"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Sí.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Calibri"/>
              <a:buAutoNum type="arabicPeriod"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No presenta ninguna complicación.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Calibri"/>
              <a:buAutoNum type="arabicPeriod"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Sí, al emplearse iconos familiares.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Calibri"/>
              <a:buAutoNum type="arabicPeriod"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Sí, al mostrarse el servicio creado, y una retroalimentación del sistema.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1" name="Google Shape;161;p2"/>
          <p:cNvCxnSpPr/>
          <p:nvPr/>
        </p:nvCxnSpPr>
        <p:spPr>
          <a:xfrm>
            <a:off x="4632900" y="3058900"/>
            <a:ext cx="2156700" cy="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2"/>
          <p:cNvSpPr txBox="1"/>
          <p:nvPr/>
        </p:nvSpPr>
        <p:spPr>
          <a:xfrm>
            <a:off x="6789588" y="3085250"/>
            <a:ext cx="2310600" cy="19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Calibri"/>
              <a:buAutoNum type="arabicPeriod"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Sí.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Calibri"/>
              <a:buAutoNum type="arabicPeriod"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No presenta ninguna complicación.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Calibri"/>
              <a:buAutoNum type="arabicPeriod"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No se encuentra del todo seguro de que la acción en el contexto tenga las consecuencias deseadas.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Calibri"/>
              <a:buAutoNum type="arabicPeriod"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No están muy seguros.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" name="Google Shape;163;p2"/>
          <p:cNvCxnSpPr/>
          <p:nvPr/>
        </p:nvCxnSpPr>
        <p:spPr>
          <a:xfrm>
            <a:off x="6943613" y="3042450"/>
            <a:ext cx="2156700" cy="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/>
          <p:nvPr/>
        </p:nvSpPr>
        <p:spPr>
          <a:xfrm>
            <a:off x="2568325" y="753775"/>
            <a:ext cx="1962600" cy="1713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2568330" y="384434"/>
            <a:ext cx="89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Pujar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0" name="Google Shape;170;p3"/>
          <p:cNvGrpSpPr/>
          <p:nvPr/>
        </p:nvGrpSpPr>
        <p:grpSpPr>
          <a:xfrm>
            <a:off x="2648494" y="967200"/>
            <a:ext cx="1429725" cy="246300"/>
            <a:chOff x="2328828" y="832756"/>
            <a:chExt cx="1429725" cy="246300"/>
          </a:xfrm>
        </p:grpSpPr>
        <p:sp>
          <p:nvSpPr>
            <p:cNvPr id="171" name="Google Shape;171;p3"/>
            <p:cNvSpPr txBox="1"/>
            <p:nvPr/>
          </p:nvSpPr>
          <p:spPr>
            <a:xfrm>
              <a:off x="2485953" y="832756"/>
              <a:ext cx="1272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Seleccionar servicio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3" name="Google Shape;173;p3"/>
          <p:cNvGrpSpPr/>
          <p:nvPr/>
        </p:nvGrpSpPr>
        <p:grpSpPr>
          <a:xfrm>
            <a:off x="2648494" y="1176200"/>
            <a:ext cx="1748033" cy="246300"/>
            <a:chOff x="2328828" y="832771"/>
            <a:chExt cx="1748033" cy="246300"/>
          </a:xfrm>
        </p:grpSpPr>
        <p:sp>
          <p:nvSpPr>
            <p:cNvPr id="174" name="Google Shape;174;p3"/>
            <p:cNvSpPr txBox="1"/>
            <p:nvPr/>
          </p:nvSpPr>
          <p:spPr>
            <a:xfrm>
              <a:off x="2485961" y="832771"/>
              <a:ext cx="15909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Seleccionar opción de puja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6" name="Google Shape;176;p3"/>
          <p:cNvGrpSpPr/>
          <p:nvPr/>
        </p:nvGrpSpPr>
        <p:grpSpPr>
          <a:xfrm>
            <a:off x="2648494" y="1400150"/>
            <a:ext cx="1748022" cy="246300"/>
            <a:chOff x="2328828" y="832778"/>
            <a:chExt cx="1748022" cy="246300"/>
          </a:xfrm>
        </p:grpSpPr>
        <p:sp>
          <p:nvSpPr>
            <p:cNvPr id="177" name="Google Shape;177;p3"/>
            <p:cNvSpPr txBox="1"/>
            <p:nvPr/>
          </p:nvSpPr>
          <p:spPr>
            <a:xfrm>
              <a:off x="2485950" y="832778"/>
              <a:ext cx="15909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Filtrar eventos en subasta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9" name="Google Shape;179;p3"/>
          <p:cNvSpPr txBox="1"/>
          <p:nvPr/>
        </p:nvSpPr>
        <p:spPr>
          <a:xfrm>
            <a:off x="2547593" y="734150"/>
            <a:ext cx="1395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Pujar por evento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3"/>
          <p:cNvSpPr/>
          <p:nvPr/>
        </p:nvSpPr>
        <p:spPr>
          <a:xfrm>
            <a:off x="2578680" y="2664494"/>
            <a:ext cx="1962600" cy="943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1" name="Google Shape;181;p3"/>
          <p:cNvGrpSpPr/>
          <p:nvPr/>
        </p:nvGrpSpPr>
        <p:grpSpPr>
          <a:xfrm>
            <a:off x="2658844" y="2877925"/>
            <a:ext cx="1841620" cy="246300"/>
            <a:chOff x="2328828" y="832754"/>
            <a:chExt cx="1841620" cy="246300"/>
          </a:xfrm>
        </p:grpSpPr>
        <p:sp>
          <p:nvSpPr>
            <p:cNvPr id="182" name="Google Shape;182;p3"/>
            <p:cNvSpPr txBox="1"/>
            <p:nvPr/>
          </p:nvSpPr>
          <p:spPr>
            <a:xfrm>
              <a:off x="2485948" y="832754"/>
              <a:ext cx="16845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Ir a notificación de puja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4" name="Google Shape;184;p3"/>
          <p:cNvGrpSpPr/>
          <p:nvPr/>
        </p:nvGrpSpPr>
        <p:grpSpPr>
          <a:xfrm>
            <a:off x="2658844" y="3086925"/>
            <a:ext cx="1672722" cy="246300"/>
            <a:chOff x="2328828" y="832770"/>
            <a:chExt cx="1672722" cy="246300"/>
          </a:xfrm>
        </p:grpSpPr>
        <p:sp>
          <p:nvSpPr>
            <p:cNvPr id="185" name="Google Shape;185;p3"/>
            <p:cNvSpPr txBox="1"/>
            <p:nvPr/>
          </p:nvSpPr>
          <p:spPr>
            <a:xfrm>
              <a:off x="2485950" y="832770"/>
              <a:ext cx="1515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Rellenar formulario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7" name="Google Shape;187;p3"/>
          <p:cNvGrpSpPr/>
          <p:nvPr/>
        </p:nvGrpSpPr>
        <p:grpSpPr>
          <a:xfrm>
            <a:off x="2658844" y="3310875"/>
            <a:ext cx="1672722" cy="246300"/>
            <a:chOff x="2328828" y="832777"/>
            <a:chExt cx="1672722" cy="246300"/>
          </a:xfrm>
        </p:grpSpPr>
        <p:sp>
          <p:nvSpPr>
            <p:cNvPr id="188" name="Google Shape;188;p3"/>
            <p:cNvSpPr txBox="1"/>
            <p:nvPr/>
          </p:nvSpPr>
          <p:spPr>
            <a:xfrm>
              <a:off x="2485950" y="832777"/>
              <a:ext cx="1515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Registrar puja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3"/>
          <p:cNvSpPr txBox="1"/>
          <p:nvPr/>
        </p:nvSpPr>
        <p:spPr>
          <a:xfrm>
            <a:off x="2557940" y="2644875"/>
            <a:ext cx="1684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Mejorar puja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3"/>
          <p:cNvSpPr/>
          <p:nvPr/>
        </p:nvSpPr>
        <p:spPr>
          <a:xfrm>
            <a:off x="94871" y="742773"/>
            <a:ext cx="1962645" cy="159289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3"/>
          <p:cNvSpPr txBox="1"/>
          <p:nvPr/>
        </p:nvSpPr>
        <p:spPr>
          <a:xfrm>
            <a:off x="94879" y="373450"/>
            <a:ext cx="182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Editar perfil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3" name="Google Shape;193;p3"/>
          <p:cNvGrpSpPr/>
          <p:nvPr/>
        </p:nvGrpSpPr>
        <p:grpSpPr>
          <a:xfrm>
            <a:off x="175035" y="829225"/>
            <a:ext cx="1395840" cy="246300"/>
            <a:chOff x="2328828" y="832774"/>
            <a:chExt cx="1395840" cy="246300"/>
          </a:xfrm>
        </p:grpSpPr>
        <p:sp>
          <p:nvSpPr>
            <p:cNvPr id="194" name="Google Shape;194;p3"/>
            <p:cNvSpPr txBox="1"/>
            <p:nvPr/>
          </p:nvSpPr>
          <p:spPr>
            <a:xfrm>
              <a:off x="2485968" y="832774"/>
              <a:ext cx="12387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Seleccionar vista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6" name="Google Shape;196;p3"/>
          <p:cNvGrpSpPr/>
          <p:nvPr/>
        </p:nvGrpSpPr>
        <p:grpSpPr>
          <a:xfrm>
            <a:off x="175035" y="1038200"/>
            <a:ext cx="1395840" cy="246300"/>
            <a:chOff x="2328828" y="832764"/>
            <a:chExt cx="1395840" cy="246300"/>
          </a:xfrm>
        </p:grpSpPr>
        <p:sp>
          <p:nvSpPr>
            <p:cNvPr id="197" name="Google Shape;197;p3"/>
            <p:cNvSpPr txBox="1"/>
            <p:nvPr/>
          </p:nvSpPr>
          <p:spPr>
            <a:xfrm>
              <a:off x="2485968" y="832764"/>
              <a:ext cx="12387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Seleccionar edición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9" name="Google Shape;199;p3"/>
          <p:cNvGrpSpPr/>
          <p:nvPr/>
        </p:nvGrpSpPr>
        <p:grpSpPr>
          <a:xfrm>
            <a:off x="175035" y="1262150"/>
            <a:ext cx="1746840" cy="246300"/>
            <a:chOff x="2328828" y="832771"/>
            <a:chExt cx="1746840" cy="246300"/>
          </a:xfrm>
        </p:grpSpPr>
        <p:sp>
          <p:nvSpPr>
            <p:cNvPr id="200" name="Google Shape;200;p3"/>
            <p:cNvSpPr txBox="1"/>
            <p:nvPr/>
          </p:nvSpPr>
          <p:spPr>
            <a:xfrm>
              <a:off x="2485968" y="832771"/>
              <a:ext cx="15897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Editar campos simples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" name="Google Shape;202;p3"/>
          <p:cNvGrpSpPr/>
          <p:nvPr/>
        </p:nvGrpSpPr>
        <p:grpSpPr>
          <a:xfrm>
            <a:off x="175035" y="1493725"/>
            <a:ext cx="1515540" cy="246300"/>
            <a:chOff x="2328828" y="832773"/>
            <a:chExt cx="1515540" cy="246300"/>
          </a:xfrm>
        </p:grpSpPr>
        <p:sp>
          <p:nvSpPr>
            <p:cNvPr id="203" name="Google Shape;203;p3"/>
            <p:cNvSpPr txBox="1"/>
            <p:nvPr/>
          </p:nvSpPr>
          <p:spPr>
            <a:xfrm>
              <a:off x="2485968" y="832773"/>
              <a:ext cx="13584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Cambiar foto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05" name="Google Shape;205;p3"/>
          <p:cNvCxnSpPr/>
          <p:nvPr/>
        </p:nvCxnSpPr>
        <p:spPr>
          <a:xfrm flipH="1" rot="10800000">
            <a:off x="2055300" y="967250"/>
            <a:ext cx="492300" cy="15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6" name="Google Shape;206;p3"/>
          <p:cNvCxnSpPr/>
          <p:nvPr/>
        </p:nvCxnSpPr>
        <p:spPr>
          <a:xfrm rot="10800000">
            <a:off x="3626849" y="2467732"/>
            <a:ext cx="0" cy="20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grpSp>
        <p:nvGrpSpPr>
          <p:cNvPr id="207" name="Google Shape;207;p3"/>
          <p:cNvGrpSpPr/>
          <p:nvPr/>
        </p:nvGrpSpPr>
        <p:grpSpPr>
          <a:xfrm>
            <a:off x="2658131" y="1630025"/>
            <a:ext cx="1760997" cy="246300"/>
            <a:chOff x="2328828" y="832753"/>
            <a:chExt cx="1760997" cy="246300"/>
          </a:xfrm>
        </p:grpSpPr>
        <p:sp>
          <p:nvSpPr>
            <p:cNvPr id="208" name="Google Shape;208;p3"/>
            <p:cNvSpPr txBox="1"/>
            <p:nvPr/>
          </p:nvSpPr>
          <p:spPr>
            <a:xfrm>
              <a:off x="2498925" y="832753"/>
              <a:ext cx="15909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Seleccionar evento a pujar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2328828" y="877469"/>
              <a:ext cx="179400" cy="1575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0" name="Google Shape;210;p3"/>
          <p:cNvGrpSpPr/>
          <p:nvPr/>
        </p:nvGrpSpPr>
        <p:grpSpPr>
          <a:xfrm>
            <a:off x="2648494" y="1846513"/>
            <a:ext cx="1748022" cy="246300"/>
            <a:chOff x="2328828" y="832778"/>
            <a:chExt cx="1748022" cy="246300"/>
          </a:xfrm>
        </p:grpSpPr>
        <p:sp>
          <p:nvSpPr>
            <p:cNvPr id="211" name="Google Shape;211;p3"/>
            <p:cNvSpPr txBox="1"/>
            <p:nvPr/>
          </p:nvSpPr>
          <p:spPr>
            <a:xfrm>
              <a:off x="2485950" y="832778"/>
              <a:ext cx="15909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Rellenar formulario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2328828" y="877469"/>
              <a:ext cx="179400" cy="1575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3" name="Google Shape;213;p3"/>
          <p:cNvGrpSpPr/>
          <p:nvPr/>
        </p:nvGrpSpPr>
        <p:grpSpPr>
          <a:xfrm>
            <a:off x="2648494" y="2083850"/>
            <a:ext cx="1748022" cy="246300"/>
            <a:chOff x="2328828" y="832778"/>
            <a:chExt cx="1748022" cy="246300"/>
          </a:xfrm>
        </p:grpSpPr>
        <p:sp>
          <p:nvSpPr>
            <p:cNvPr id="214" name="Google Shape;214;p3"/>
            <p:cNvSpPr txBox="1"/>
            <p:nvPr/>
          </p:nvSpPr>
          <p:spPr>
            <a:xfrm>
              <a:off x="2485950" y="832778"/>
              <a:ext cx="15909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Registrar puja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2328828" y="877469"/>
              <a:ext cx="179400" cy="1575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6" name="Google Shape;21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025" y="1103463"/>
            <a:ext cx="156897" cy="13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025" y="1323738"/>
            <a:ext cx="156897" cy="13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8850" y="1681113"/>
            <a:ext cx="156897" cy="13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8850" y="1914713"/>
            <a:ext cx="156897" cy="13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8850" y="3368638"/>
            <a:ext cx="156897" cy="13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8850" y="3152175"/>
            <a:ext cx="156897" cy="13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025" y="889131"/>
            <a:ext cx="156900" cy="109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025" y="1579943"/>
            <a:ext cx="156900" cy="109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8850" y="1038706"/>
            <a:ext cx="156900" cy="109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8850" y="1251906"/>
            <a:ext cx="156900" cy="109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8850" y="1471343"/>
            <a:ext cx="156900" cy="109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8850" y="2173456"/>
            <a:ext cx="156900" cy="109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58854" y="2893379"/>
            <a:ext cx="156900" cy="168524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"/>
          <p:cNvSpPr txBox="1"/>
          <p:nvPr/>
        </p:nvSpPr>
        <p:spPr>
          <a:xfrm>
            <a:off x="39000" y="2875575"/>
            <a:ext cx="2310600" cy="19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Calibri"/>
              <a:buAutoNum type="arabicPeriod"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Tarda algo de tiempo buscando en un menú deslizable o algún tipo de configuración.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Calibri"/>
              <a:buAutoNum type="arabicPeriod"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No presenta ninguna complicación.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Calibri"/>
              <a:buAutoNum type="arabicPeriod"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Sí, al emplearse textos y acciones descriptivas, habituales en otras aplicaciones.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Calibri"/>
              <a:buAutoNum type="arabicPeriod"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Perfectamente.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0" name="Google Shape;230;p3"/>
          <p:cNvCxnSpPr/>
          <p:nvPr/>
        </p:nvCxnSpPr>
        <p:spPr>
          <a:xfrm>
            <a:off x="193025" y="2832775"/>
            <a:ext cx="2156700" cy="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" name="Google Shape;231;p3"/>
          <p:cNvSpPr txBox="1"/>
          <p:nvPr/>
        </p:nvSpPr>
        <p:spPr>
          <a:xfrm>
            <a:off x="2424363" y="3585125"/>
            <a:ext cx="2310600" cy="19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Calibri"/>
              <a:buAutoNum type="arabicPeriod"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Sí.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Calibri"/>
              <a:buAutoNum type="arabicPeriod"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El usuario no sabe exactamente dónde puede mejorar una puja, o simplemente realizarla, para lo que demora algún tiempo.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Calibri"/>
              <a:buAutoNum type="arabicPeriod"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Sí, al emplearse textos y acciones descriptivas, habituales en otras aplicaciones.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Calibri"/>
              <a:buAutoNum type="arabicPeriod"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Sí, aunque en una primera instancia, tardan un poco en situarse en el contexto.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2" name="Google Shape;232;p3"/>
          <p:cNvCxnSpPr/>
          <p:nvPr/>
        </p:nvCxnSpPr>
        <p:spPr>
          <a:xfrm>
            <a:off x="2578325" y="3672000"/>
            <a:ext cx="2156700" cy="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2010-04-12T23:12:02Z</dcterms:created>
  <dc:creator>Diana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