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ll Stac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Full Stack </a:t>
            </a:r>
          </a:p>
        </p:txBody>
      </p:sp>
      <p:sp>
        <p:nvSpPr>
          <p:cNvPr id="120" name="Made By: Mish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Made By: Misha</a:t>
            </a:r>
          </a:p>
        </p:txBody>
      </p:sp>
      <p:sp>
        <p:nvSpPr>
          <p:cNvPr id="121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ET"/>
          <p:cNvSpPr txBox="1"/>
          <p:nvPr/>
        </p:nvSpPr>
        <p:spPr>
          <a:xfrm>
            <a:off x="5988272" y="833966"/>
            <a:ext cx="10282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199" name="Viewing a page…"/>
          <p:cNvSpPr txBox="1"/>
          <p:nvPr/>
        </p:nvSpPr>
        <p:spPr>
          <a:xfrm>
            <a:off x="2364600" y="7082829"/>
            <a:ext cx="35004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Viewing a page</a:t>
            </a:r>
          </a:p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with no data</a:t>
            </a:r>
          </a:p>
        </p:txBody>
      </p:sp>
      <p:sp>
        <p:nvSpPr>
          <p:cNvPr id="200" name="Viewing a page…"/>
          <p:cNvSpPr txBox="1"/>
          <p:nvPr/>
        </p:nvSpPr>
        <p:spPr>
          <a:xfrm>
            <a:off x="7139800" y="7082829"/>
            <a:ext cx="35004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Viewing a page</a:t>
            </a:r>
          </a:p>
          <a:p>
            <a: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With data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2903239" y="2941703"/>
            <a:ext cx="2423122" cy="3837253"/>
            <a:chOff x="0" y="0"/>
            <a:chExt cx="2423120" cy="3837252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Rectangle"/>
            <p:cNvSpPr/>
            <p:nvPr/>
          </p:nvSpPr>
          <p:spPr>
            <a:xfrm>
              <a:off x="229625" y="442416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29625" y="857283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29625" y="12792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229625" y="1694094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229625" y="2108961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229625" y="25238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Rectangle"/>
            <p:cNvSpPr/>
            <p:nvPr/>
          </p:nvSpPr>
          <p:spPr>
            <a:xfrm>
              <a:off x="229625" y="2855548"/>
              <a:ext cx="1963870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>
              <a:off x="229625" y="3270415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7678439" y="2941703"/>
            <a:ext cx="2423122" cy="3837253"/>
            <a:chOff x="0" y="0"/>
            <a:chExt cx="2423120" cy="3837252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229625" y="442416"/>
              <a:ext cx="1963871" cy="66040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Rectangle"/>
            <p:cNvSpPr/>
            <p:nvPr/>
          </p:nvSpPr>
          <p:spPr>
            <a:xfrm>
              <a:off x="229625" y="1279227"/>
              <a:ext cx="1963871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229625" y="1580058"/>
              <a:ext cx="1963871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Rectangle"/>
            <p:cNvSpPr/>
            <p:nvPr/>
          </p:nvSpPr>
          <p:spPr>
            <a:xfrm>
              <a:off x="229625" y="1880890"/>
              <a:ext cx="1963871" cy="806054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229625" y="2855548"/>
              <a:ext cx="1963871" cy="66040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8" name="Coins"/>
          <p:cNvSpPr/>
          <p:nvPr/>
        </p:nvSpPr>
        <p:spPr>
          <a:xfrm>
            <a:off x="10041163" y="7853208"/>
            <a:ext cx="350889" cy="351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OST"/>
          <p:cNvSpPr txBox="1"/>
          <p:nvPr/>
        </p:nvSpPr>
        <p:spPr>
          <a:xfrm>
            <a:off x="5844717" y="1003300"/>
            <a:ext cx="13153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5290839" y="2433240"/>
            <a:ext cx="2423122" cy="3837253"/>
            <a:chOff x="0" y="0"/>
            <a:chExt cx="2423120" cy="3837252"/>
          </a:xfrm>
        </p:grpSpPr>
        <p:sp>
          <p:nvSpPr>
            <p:cNvPr id="221" name="Rectangle"/>
            <p:cNvSpPr/>
            <p:nvPr/>
          </p:nvSpPr>
          <p:spPr>
            <a:xfrm>
              <a:off x="0" y="0"/>
              <a:ext cx="2423121" cy="383725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6C6C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Rectangle"/>
            <p:cNvSpPr/>
            <p:nvPr/>
          </p:nvSpPr>
          <p:spPr>
            <a:xfrm>
              <a:off x="229625" y="442416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Rectangle"/>
            <p:cNvSpPr/>
            <p:nvPr/>
          </p:nvSpPr>
          <p:spPr>
            <a:xfrm>
              <a:off x="229625" y="857283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Rectangle"/>
            <p:cNvSpPr/>
            <p:nvPr/>
          </p:nvSpPr>
          <p:spPr>
            <a:xfrm>
              <a:off x="229625" y="12792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229625" y="1694094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ectangle"/>
            <p:cNvSpPr/>
            <p:nvPr/>
          </p:nvSpPr>
          <p:spPr>
            <a:xfrm>
              <a:off x="229625" y="2108961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229625" y="2523827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229625" y="2855548"/>
              <a:ext cx="1963870" cy="124422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Rectangle"/>
            <p:cNvSpPr/>
            <p:nvPr/>
          </p:nvSpPr>
          <p:spPr>
            <a:xfrm>
              <a:off x="229625" y="3270415"/>
              <a:ext cx="1963870" cy="124421"/>
            </a:xfrm>
            <a:prstGeom prst="rect">
              <a:avLst/>
            </a:prstGeom>
            <a:solidFill>
              <a:srgbClr val="A9A9A9">
                <a:alpha val="291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1" name="Coins"/>
          <p:cNvSpPr/>
          <p:nvPr/>
        </p:nvSpPr>
        <p:spPr>
          <a:xfrm>
            <a:off x="5868353" y="8015725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6502399" y="6738639"/>
            <a:ext cx="1" cy="808941"/>
          </a:xfrm>
          <a:prstGeom prst="line">
            <a:avLst/>
          </a:prstGeom>
          <a:ln w="1143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r each request, we need a route."/>
          <p:cNvSpPr txBox="1"/>
          <p:nvPr/>
        </p:nvSpPr>
        <p:spPr>
          <a:xfrm>
            <a:off x="578557" y="4218516"/>
            <a:ext cx="527829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For each request, we need a route.</a:t>
            </a:r>
          </a:p>
        </p:txBody>
      </p:sp>
      <p:sp>
        <p:nvSpPr>
          <p:cNvPr id="235" name="Requests"/>
          <p:cNvSpPr txBox="1"/>
          <p:nvPr/>
        </p:nvSpPr>
        <p:spPr>
          <a:xfrm>
            <a:off x="567927" y="1388533"/>
            <a:ext cx="209915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Requests</a:t>
            </a:r>
          </a:p>
        </p:txBody>
      </p:sp>
      <p:sp>
        <p:nvSpPr>
          <p:cNvPr id="236" name="GET"/>
          <p:cNvSpPr txBox="1"/>
          <p:nvPr/>
        </p:nvSpPr>
        <p:spPr>
          <a:xfrm>
            <a:off x="2568111" y="2277533"/>
            <a:ext cx="10282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237" name="POST"/>
          <p:cNvSpPr txBox="1"/>
          <p:nvPr/>
        </p:nvSpPr>
        <p:spPr>
          <a:xfrm>
            <a:off x="2560023" y="3166533"/>
            <a:ext cx="13153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</a:t>
            </a:r>
          </a:p>
        </p:txBody>
      </p:sp>
      <p:sp>
        <p:nvSpPr>
          <p:cNvPr id="238" name="Rectangle"/>
          <p:cNvSpPr/>
          <p:nvPr/>
        </p:nvSpPr>
        <p:spPr>
          <a:xfrm>
            <a:off x="6531438" y="554765"/>
            <a:ext cx="5635162" cy="5883937"/>
          </a:xfrm>
          <a:prstGeom prst="rect">
            <a:avLst/>
          </a:prstGeom>
          <a:solidFill>
            <a:srgbClr val="000000"/>
          </a:solidFill>
          <a:ln w="12700">
            <a:solidFill>
              <a:srgbClr val="6C6C6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/restaurants"/>
          <p:cNvSpPr txBox="1"/>
          <p:nvPr/>
        </p:nvSpPr>
        <p:spPr>
          <a:xfrm>
            <a:off x="7020657" y="1119716"/>
            <a:ext cx="17335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</a:t>
            </a:r>
          </a:p>
        </p:txBody>
      </p:sp>
      <p:sp>
        <p:nvSpPr>
          <p:cNvPr id="240" name="/restaurants/id"/>
          <p:cNvSpPr txBox="1"/>
          <p:nvPr/>
        </p:nvSpPr>
        <p:spPr>
          <a:xfrm>
            <a:off x="7020657" y="1991783"/>
            <a:ext cx="17335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/restaurants/id</a:t>
            </a:r>
          </a:p>
        </p:txBody>
      </p:sp>
      <p:sp>
        <p:nvSpPr>
          <p:cNvPr id="241" name="/restaurants/new"/>
          <p:cNvSpPr txBox="1"/>
          <p:nvPr/>
        </p:nvSpPr>
        <p:spPr>
          <a:xfrm>
            <a:off x="7024890" y="2863849"/>
            <a:ext cx="196217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/restaurants/new</a:t>
            </a:r>
          </a:p>
        </p:txBody>
      </p:sp>
      <p:sp>
        <p:nvSpPr>
          <p:cNvPr id="242" name="/restaurants/edit"/>
          <p:cNvSpPr txBox="1"/>
          <p:nvPr/>
        </p:nvSpPr>
        <p:spPr>
          <a:xfrm>
            <a:off x="7020657" y="3735916"/>
            <a:ext cx="19706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/restaurants/edit</a:t>
            </a:r>
          </a:p>
        </p:txBody>
      </p:sp>
      <p:sp>
        <p:nvSpPr>
          <p:cNvPr id="243" name="/restaurants/delete"/>
          <p:cNvSpPr txBox="1"/>
          <p:nvPr/>
        </p:nvSpPr>
        <p:spPr>
          <a:xfrm>
            <a:off x="7020657" y="4607983"/>
            <a:ext cx="219699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/restaurants/delete</a:t>
            </a:r>
          </a:p>
        </p:txBody>
      </p:sp>
      <p:sp>
        <p:nvSpPr>
          <p:cNvPr id="244" name="/restaurants/id/menu"/>
          <p:cNvSpPr txBox="1"/>
          <p:nvPr/>
        </p:nvSpPr>
        <p:spPr>
          <a:xfrm>
            <a:off x="7020657" y="5480050"/>
            <a:ext cx="250556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/restaurants/id/menu</a:t>
            </a:r>
          </a:p>
        </p:txBody>
      </p:sp>
      <p:sp>
        <p:nvSpPr>
          <p:cNvPr id="245" name="For each route, it could be used for the  two kind of requests depending on the logic"/>
          <p:cNvSpPr txBox="1"/>
          <p:nvPr/>
        </p:nvSpPr>
        <p:spPr>
          <a:xfrm>
            <a:off x="838720" y="7089208"/>
            <a:ext cx="1132736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route, it could be used for the  two kind of requests </a:t>
            </a:r>
            <a:r>
              <a:rPr b="1" sz="2600" u="sng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depending on the logic</a:t>
            </a:r>
          </a:p>
        </p:txBody>
      </p:sp>
      <p:sp>
        <p:nvSpPr>
          <p:cNvPr id="246" name="Rectangle"/>
          <p:cNvSpPr/>
          <p:nvPr/>
        </p:nvSpPr>
        <p:spPr>
          <a:xfrm>
            <a:off x="726173" y="7897565"/>
            <a:ext cx="3865466" cy="1309258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POST /restaurants/edit"/>
          <p:cNvSpPr txBox="1"/>
          <p:nvPr/>
        </p:nvSpPr>
        <p:spPr>
          <a:xfrm>
            <a:off x="961282" y="8018893"/>
            <a:ext cx="342983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 /restaurants/edit</a:t>
            </a:r>
          </a:p>
        </p:txBody>
      </p:sp>
      <p:sp>
        <p:nvSpPr>
          <p:cNvPr id="248" name="GET /restaurants/edit"/>
          <p:cNvSpPr txBox="1"/>
          <p:nvPr/>
        </p:nvSpPr>
        <p:spPr>
          <a:xfrm>
            <a:off x="926691" y="8590194"/>
            <a:ext cx="32280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 /restaurants/edit</a:t>
            </a:r>
          </a:p>
        </p:txBody>
      </p:sp>
      <p:sp>
        <p:nvSpPr>
          <p:cNvPr id="249" name="Rectangle"/>
          <p:cNvSpPr/>
          <p:nvPr/>
        </p:nvSpPr>
        <p:spPr>
          <a:xfrm>
            <a:off x="7416286" y="7897565"/>
            <a:ext cx="3865466" cy="1309258"/>
          </a:xfrm>
          <a:prstGeom prst="rect">
            <a:avLst/>
          </a:prstGeom>
          <a:solidFill>
            <a:srgbClr val="3206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POST /restaurants"/>
          <p:cNvSpPr txBox="1"/>
          <p:nvPr/>
        </p:nvSpPr>
        <p:spPr>
          <a:xfrm>
            <a:off x="7972514" y="8018892"/>
            <a:ext cx="27876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POST /restaurants</a:t>
            </a:r>
          </a:p>
        </p:txBody>
      </p:sp>
      <p:sp>
        <p:nvSpPr>
          <p:cNvPr id="251" name="GET /restaurants"/>
          <p:cNvSpPr txBox="1"/>
          <p:nvPr/>
        </p:nvSpPr>
        <p:spPr>
          <a:xfrm>
            <a:off x="7937924" y="8590194"/>
            <a:ext cx="25858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 /restaurants</a:t>
            </a:r>
          </a:p>
        </p:txBody>
      </p:sp>
      <p:sp>
        <p:nvSpPr>
          <p:cNvPr id="252" name="Dingbat X"/>
          <p:cNvSpPr/>
          <p:nvPr/>
        </p:nvSpPr>
        <p:spPr>
          <a:xfrm>
            <a:off x="11526308" y="8228665"/>
            <a:ext cx="547580" cy="64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ctivity"/>
          <p:cNvSpPr txBox="1"/>
          <p:nvPr/>
        </p:nvSpPr>
        <p:spPr>
          <a:xfrm>
            <a:off x="5688006" y="664633"/>
            <a:ext cx="162878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255" name="/"/>
          <p:cNvSpPr txBox="1"/>
          <p:nvPr/>
        </p:nvSpPr>
        <p:spPr>
          <a:xfrm>
            <a:off x="1350735" y="4025899"/>
            <a:ext cx="3140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256" name="/startups/id"/>
          <p:cNvSpPr txBox="1"/>
          <p:nvPr/>
        </p:nvSpPr>
        <p:spPr>
          <a:xfrm>
            <a:off x="1246390" y="5046133"/>
            <a:ext cx="29443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</a:t>
            </a:r>
          </a:p>
        </p:txBody>
      </p:sp>
      <p:sp>
        <p:nvSpPr>
          <p:cNvPr id="257" name="/startups/id/edit"/>
          <p:cNvSpPr txBox="1"/>
          <p:nvPr/>
        </p:nvSpPr>
        <p:spPr>
          <a:xfrm>
            <a:off x="1182890" y="6066366"/>
            <a:ext cx="34766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/startups/id/edit</a:t>
            </a:r>
          </a:p>
        </p:txBody>
      </p:sp>
      <p:sp>
        <p:nvSpPr>
          <p:cNvPr id="258" name="/startups/id/delete"/>
          <p:cNvSpPr txBox="1"/>
          <p:nvPr/>
        </p:nvSpPr>
        <p:spPr>
          <a:xfrm>
            <a:off x="1178657" y="7217833"/>
            <a:ext cx="370902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/startups/id/delete</a:t>
            </a:r>
          </a:p>
        </p:txBody>
      </p:sp>
      <p:sp>
        <p:nvSpPr>
          <p:cNvPr id="259" name="/startups/founders"/>
          <p:cNvSpPr txBox="1"/>
          <p:nvPr/>
        </p:nvSpPr>
        <p:spPr>
          <a:xfrm>
            <a:off x="1178657" y="8369300"/>
            <a:ext cx="420074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3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/startups/founders</a:t>
            </a:r>
          </a:p>
        </p:txBody>
      </p:sp>
      <p:sp>
        <p:nvSpPr>
          <p:cNvPr id="260" name="Describe each route,…"/>
          <p:cNvSpPr txBox="1"/>
          <p:nvPr/>
        </p:nvSpPr>
        <p:spPr>
          <a:xfrm>
            <a:off x="1066071" y="1761066"/>
            <a:ext cx="8660995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Describe each route, </a:t>
            </a:r>
          </a:p>
          <a:p>
            <a:pPr lvl="3"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request it could handle</a:t>
            </a:r>
          </a:p>
          <a:p>
            <a:pPr lvl="3" algn="l"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what’re the results of each route for each request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/startups"/>
          <p:cNvSpPr txBox="1"/>
          <p:nvPr/>
        </p:nvSpPr>
        <p:spPr>
          <a:xfrm>
            <a:off x="109536" y="2657011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64" name="————————————————————————————"/>
          <p:cNvSpPr/>
          <p:nvPr/>
        </p:nvSpPr>
        <p:spPr>
          <a:xfrm>
            <a:off x="533399" y="3704695"/>
            <a:ext cx="2032001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65" name="Line"/>
          <p:cNvSpPr/>
          <p:nvPr/>
        </p:nvSpPr>
        <p:spPr>
          <a:xfrm flipV="1">
            <a:off x="3049389" y="186"/>
            <a:ext cx="142545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  <p:pic>
        <p:nvPicPr>
          <p:cNvPr id="267" name="Screen Shot 2018-11-17 at 10.27.04 AM.png" descr="Screen Shot 2018-11-17 at 10.27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8466"/>
            <a:ext cx="858765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/startups/new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/startups/new</a:t>
            </a:r>
          </a:p>
        </p:txBody>
      </p:sp>
      <p:sp>
        <p:nvSpPr>
          <p:cNvPr id="271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3" name="Screen Shot 2018-11-09 at 5.14.18 PM.png" descr="Screen Shot 2018-11-09 at 5.14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058" y="1297845"/>
            <a:ext cx="9652795" cy="679635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angle"/>
          <p:cNvSpPr/>
          <p:nvPr/>
        </p:nvSpPr>
        <p:spPr>
          <a:xfrm>
            <a:off x="3823592" y="1681964"/>
            <a:ext cx="7697543" cy="3495130"/>
          </a:xfrm>
          <a:prstGeom prst="rect">
            <a:avLst/>
          </a:prstGeom>
          <a:solidFill>
            <a:srgbClr val="838983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/startups/new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/startups/new</a:t>
            </a:r>
          </a:p>
        </p:txBody>
      </p:sp>
      <p:sp>
        <p:nvSpPr>
          <p:cNvPr id="279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  <p:pic>
        <p:nvPicPr>
          <p:cNvPr id="282" name="Screen Shot 2018-11-17 at 10.29.36 AM.png" descr="Screen Shot 2018-11-17 at 10.29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7020" y="3001433"/>
            <a:ext cx="7670801" cy="452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86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8" name="Screen Shot 2018-11-09 at 5.18.04 PM.png" descr="Screen Shot 2018-11-09 at 5.18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01433"/>
            <a:ext cx="92456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Another scenario…"/>
          <p:cNvSpPr txBox="1"/>
          <p:nvPr/>
        </p:nvSpPr>
        <p:spPr>
          <a:xfrm>
            <a:off x="3162935" y="4368799"/>
            <a:ext cx="667893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Another scenario…</a:t>
            </a:r>
          </a:p>
        </p:txBody>
      </p:sp>
      <p:sp>
        <p:nvSpPr>
          <p:cNvPr id="292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296" name="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</a:t>
            </a:r>
          </a:p>
        </p:txBody>
      </p:sp>
      <p:sp>
        <p:nvSpPr>
          <p:cNvPr id="297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  <p:pic>
        <p:nvPicPr>
          <p:cNvPr id="299" name="Screen Shot 2018-11-17 at 10.27.04 AM.png" descr="Screen Shot 2018-11-17 at 10.27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8466"/>
            <a:ext cx="858765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Relational Mapper ( SQL Alchemy )"/>
          <p:cNvSpPr txBox="1"/>
          <p:nvPr/>
        </p:nvSpPr>
        <p:spPr>
          <a:xfrm>
            <a:off x="1966868" y="4546600"/>
            <a:ext cx="90710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 Relational Mapper ( SQL Alchemy )</a:t>
            </a:r>
          </a:p>
        </p:txBody>
      </p:sp>
      <p:sp>
        <p:nvSpPr>
          <p:cNvPr id="12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/startups/{id}/edit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/startups/</a:t>
            </a:r>
            <a:r>
              <a:rPr>
                <a:solidFill>
                  <a:schemeClr val="accent3"/>
                </a:solidFill>
              </a:rPr>
              <a:t>{id}</a:t>
            </a:r>
            <a:r>
              <a:t>/edit</a:t>
            </a:r>
          </a:p>
        </p:txBody>
      </p:sp>
      <p:sp>
        <p:nvSpPr>
          <p:cNvPr id="303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04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5" name="Screen Shot 2018-11-09 at 5.27.23 PM.png" descr="Screen Shot 2018-11-09 at 5.27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734" y="3289924"/>
            <a:ext cx="9404599" cy="394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10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1" name="Screen Shot 2018-11-09 at 5.23.32 PM.png" descr="Screen Shot 2018-11-09 at 5.2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64933"/>
            <a:ext cx="9182101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/startups/{id}/edit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/startups/</a:t>
            </a:r>
            <a:r>
              <a:rPr>
                <a:solidFill>
                  <a:schemeClr val="accent3"/>
                </a:solidFill>
              </a:rPr>
              <a:t>{id}</a:t>
            </a:r>
            <a:r>
              <a:t>/edit</a:t>
            </a:r>
          </a:p>
        </p:txBody>
      </p:sp>
      <p:sp>
        <p:nvSpPr>
          <p:cNvPr id="313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265211" y="3427478"/>
            <a:ext cx="2568378" cy="3669111"/>
          </a:xfrm>
          <a:prstGeom prst="rect">
            <a:avLst/>
          </a:prstGeom>
          <a:solidFill>
            <a:srgbClr val="9C9E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/startups"/>
          <p:cNvSpPr txBox="1"/>
          <p:nvPr/>
        </p:nvSpPr>
        <p:spPr>
          <a:xfrm>
            <a:off x="109536" y="2657012"/>
            <a:ext cx="28797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/startups</a:t>
            </a:r>
          </a:p>
        </p:txBody>
      </p:sp>
      <p:sp>
        <p:nvSpPr>
          <p:cNvPr id="317" name="————————————————————————————"/>
          <p:cNvSpPr/>
          <p:nvPr/>
        </p:nvSpPr>
        <p:spPr>
          <a:xfrm>
            <a:off x="533400" y="3704695"/>
            <a:ext cx="2032000" cy="311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100">
                <a:solidFill>
                  <a:srgbClr val="BABAB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————————————————————————————</a:t>
            </a:r>
          </a:p>
        </p:txBody>
      </p:sp>
      <p:sp>
        <p:nvSpPr>
          <p:cNvPr id="318" name="Line"/>
          <p:cNvSpPr/>
          <p:nvPr/>
        </p:nvSpPr>
        <p:spPr>
          <a:xfrm flipV="1">
            <a:off x="3049388" y="186"/>
            <a:ext cx="142546" cy="9753228"/>
          </a:xfrm>
          <a:prstGeom prst="line">
            <a:avLst/>
          </a:prstGeom>
          <a:ln w="762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9" name="Screen Shot 2018-11-09 at 5.18.04 PM.png" descr="Screen Shot 2018-11-09 at 5.18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5922" y="3001433"/>
            <a:ext cx="9245601" cy="4521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here are many scenarios .."/>
          <p:cNvSpPr txBox="1"/>
          <p:nvPr/>
        </p:nvSpPr>
        <p:spPr>
          <a:xfrm>
            <a:off x="1609597" y="4368799"/>
            <a:ext cx="97856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There are many scenarios .. </a:t>
            </a:r>
          </a:p>
        </p:txBody>
      </p:sp>
      <p:sp>
        <p:nvSpPr>
          <p:cNvPr id="323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ctivity"/>
          <p:cNvSpPr txBox="1"/>
          <p:nvPr/>
        </p:nvSpPr>
        <p:spPr>
          <a:xfrm>
            <a:off x="5217287" y="1722966"/>
            <a:ext cx="257022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326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  <p:sp>
        <p:nvSpPr>
          <p:cNvPr id="327" name="1. Take some time to read the code"/>
          <p:cNvSpPr txBox="1"/>
          <p:nvPr/>
        </p:nvSpPr>
        <p:spPr>
          <a:xfrm>
            <a:off x="1590598" y="3958166"/>
            <a:ext cx="530240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1. Take some time to read the code</a:t>
            </a:r>
          </a:p>
        </p:txBody>
      </p:sp>
      <p:sp>
        <p:nvSpPr>
          <p:cNvPr id="328" name="2. List all startups in the root route"/>
          <p:cNvSpPr txBox="1"/>
          <p:nvPr/>
        </p:nvSpPr>
        <p:spPr>
          <a:xfrm>
            <a:off x="1573106" y="4627033"/>
            <a:ext cx="5100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2. List all startups in the root route</a:t>
            </a:r>
          </a:p>
        </p:txBody>
      </p:sp>
      <p:sp>
        <p:nvSpPr>
          <p:cNvPr id="329" name="3. By clicking on startup name, opens up a page with startup details: name and founders"/>
          <p:cNvSpPr txBox="1"/>
          <p:nvPr/>
        </p:nvSpPr>
        <p:spPr>
          <a:xfrm>
            <a:off x="1549518" y="5295900"/>
            <a:ext cx="990576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3. By clicking on startup name, opens up a page with startup details: name and founders</a:t>
            </a:r>
          </a:p>
        </p:txBody>
      </p:sp>
      <p:sp>
        <p:nvSpPr>
          <p:cNvPr id="330" name="4. In the detailed page, we can add a founder"/>
          <p:cNvSpPr txBox="1"/>
          <p:nvPr/>
        </p:nvSpPr>
        <p:spPr>
          <a:xfrm>
            <a:off x="1549518" y="6358466"/>
            <a:ext cx="99057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4. In the detailed page, we can add a founder</a:t>
            </a:r>
          </a:p>
        </p:txBody>
      </p:sp>
      <p:sp>
        <p:nvSpPr>
          <p:cNvPr id="331" name="Starter code: https://github.com/iMishaDev/startup-starter"/>
          <p:cNvSpPr txBox="1"/>
          <p:nvPr/>
        </p:nvSpPr>
        <p:spPr>
          <a:xfrm>
            <a:off x="1549518" y="7620000"/>
            <a:ext cx="990576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Starter code: https://github.com/iMishaDev/startup-starter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2658533" y="3319933"/>
            <a:ext cx="2892773" cy="3113734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6997699" y="2262361"/>
            <a:ext cx="2892774" cy="5228878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staurant"/>
          <p:cNvSpPr txBox="1"/>
          <p:nvPr/>
        </p:nvSpPr>
        <p:spPr>
          <a:xfrm>
            <a:off x="3310763" y="3517899"/>
            <a:ext cx="15883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Restaurant</a:t>
            </a:r>
          </a:p>
        </p:txBody>
      </p:sp>
      <p:sp>
        <p:nvSpPr>
          <p:cNvPr id="129" name="MenuItem"/>
          <p:cNvSpPr txBox="1"/>
          <p:nvPr/>
        </p:nvSpPr>
        <p:spPr>
          <a:xfrm>
            <a:off x="7709365" y="2460327"/>
            <a:ext cx="14694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MenuItem</a:t>
            </a:r>
          </a:p>
        </p:txBody>
      </p:sp>
      <p:sp>
        <p:nvSpPr>
          <p:cNvPr id="130" name="Rectangle"/>
          <p:cNvSpPr/>
          <p:nvPr/>
        </p:nvSpPr>
        <p:spPr>
          <a:xfrm>
            <a:off x="2855755" y="4353396"/>
            <a:ext cx="2498329" cy="1813571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Name"/>
          <p:cNvSpPr txBox="1"/>
          <p:nvPr/>
        </p:nvSpPr>
        <p:spPr>
          <a:xfrm>
            <a:off x="3019031" y="4758531"/>
            <a:ext cx="7239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32" name="Id"/>
          <p:cNvSpPr txBox="1"/>
          <p:nvPr/>
        </p:nvSpPr>
        <p:spPr>
          <a:xfrm>
            <a:off x="3044456" y="5368131"/>
            <a:ext cx="3175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33" name="Rectangle"/>
          <p:cNvSpPr/>
          <p:nvPr/>
        </p:nvSpPr>
        <p:spPr>
          <a:xfrm>
            <a:off x="7194922" y="3295823"/>
            <a:ext cx="2498329" cy="3843686"/>
          </a:xfrm>
          <a:prstGeom prst="rect">
            <a:avLst/>
          </a:prstGeom>
          <a:solidFill>
            <a:srgbClr val="F8FAFF">
              <a:alpha val="760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Name"/>
          <p:cNvSpPr txBox="1"/>
          <p:nvPr/>
        </p:nvSpPr>
        <p:spPr>
          <a:xfrm>
            <a:off x="7358198" y="3700958"/>
            <a:ext cx="7239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35" name="Id"/>
          <p:cNvSpPr txBox="1"/>
          <p:nvPr/>
        </p:nvSpPr>
        <p:spPr>
          <a:xfrm>
            <a:off x="7358223" y="4276824"/>
            <a:ext cx="317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36" name="Description"/>
          <p:cNvSpPr txBox="1"/>
          <p:nvPr/>
        </p:nvSpPr>
        <p:spPr>
          <a:xfrm>
            <a:off x="7320034" y="4852689"/>
            <a:ext cx="128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137" name="price"/>
          <p:cNvSpPr txBox="1"/>
          <p:nvPr/>
        </p:nvSpPr>
        <p:spPr>
          <a:xfrm>
            <a:off x="7351860" y="5405784"/>
            <a:ext cx="63505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price</a:t>
            </a:r>
          </a:p>
        </p:txBody>
      </p:sp>
      <p:sp>
        <p:nvSpPr>
          <p:cNvPr id="138" name="Course"/>
          <p:cNvSpPr txBox="1"/>
          <p:nvPr/>
        </p:nvSpPr>
        <p:spPr>
          <a:xfrm>
            <a:off x="7345447" y="5958879"/>
            <a:ext cx="85107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Course</a:t>
            </a:r>
          </a:p>
        </p:txBody>
      </p:sp>
      <p:sp>
        <p:nvSpPr>
          <p:cNvPr id="139" name="restaurant_id"/>
          <p:cNvSpPr txBox="1"/>
          <p:nvPr/>
        </p:nvSpPr>
        <p:spPr>
          <a:xfrm>
            <a:off x="7328353" y="6511974"/>
            <a:ext cx="14440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restaurant_id</a:t>
            </a:r>
          </a:p>
        </p:txBody>
      </p:sp>
      <p:sp>
        <p:nvSpPr>
          <p:cNvPr id="140" name="Database"/>
          <p:cNvSpPr txBox="1"/>
          <p:nvPr/>
        </p:nvSpPr>
        <p:spPr>
          <a:xfrm>
            <a:off x="4751631" y="428773"/>
            <a:ext cx="321931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Database </a:t>
            </a:r>
          </a:p>
        </p:txBody>
      </p:sp>
      <p:sp>
        <p:nvSpPr>
          <p:cNvPr id="141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etting up a database in SQL Alchemy"/>
          <p:cNvSpPr txBox="1"/>
          <p:nvPr/>
        </p:nvSpPr>
        <p:spPr>
          <a:xfrm>
            <a:off x="2371217" y="4546600"/>
            <a:ext cx="826236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Setting up a database in SQL Alchemy</a:t>
            </a:r>
          </a:p>
        </p:txBody>
      </p:sp>
      <p:sp>
        <p:nvSpPr>
          <p:cNvPr id="14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8-11-06 at 10.18.15 PM.png" descr="Screen Shot 2018-11-06 at 10.18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296" y="579966"/>
            <a:ext cx="7594601" cy="795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870322" y="386762"/>
            <a:ext cx="7017395" cy="2449216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870322" y="2908878"/>
            <a:ext cx="7017395" cy="1697882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870322" y="7335696"/>
            <a:ext cx="7017395" cy="1697882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11745540" y="963166"/>
            <a:ext cx="828477" cy="740668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870322" y="4679660"/>
            <a:ext cx="7017395" cy="2583136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1745540" y="19253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471240" y="3211008"/>
            <a:ext cx="3356571" cy="355601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1471240" y="4908037"/>
            <a:ext cx="3356571" cy="355601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1471240" y="3641435"/>
            <a:ext cx="4838701" cy="642194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1471240" y="5381335"/>
            <a:ext cx="6102748" cy="1784847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1745540" y="2887538"/>
            <a:ext cx="828477" cy="740669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11745540" y="3849724"/>
            <a:ext cx="828477" cy="740669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onfiguration"/>
          <p:cNvSpPr txBox="1"/>
          <p:nvPr/>
        </p:nvSpPr>
        <p:spPr>
          <a:xfrm>
            <a:off x="9436464" y="1098549"/>
            <a:ext cx="20284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Configuration </a:t>
            </a:r>
          </a:p>
        </p:txBody>
      </p:sp>
      <p:sp>
        <p:nvSpPr>
          <p:cNvPr id="160" name="Classes"/>
          <p:cNvSpPr txBox="1"/>
          <p:nvPr/>
        </p:nvSpPr>
        <p:spPr>
          <a:xfrm>
            <a:off x="9809234" y="2060736"/>
            <a:ext cx="12829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Classes </a:t>
            </a:r>
          </a:p>
        </p:txBody>
      </p:sp>
      <p:sp>
        <p:nvSpPr>
          <p:cNvPr id="161" name="Table name"/>
          <p:cNvSpPr txBox="1"/>
          <p:nvPr/>
        </p:nvSpPr>
        <p:spPr>
          <a:xfrm>
            <a:off x="9563413" y="3022922"/>
            <a:ext cx="17745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Table name </a:t>
            </a:r>
          </a:p>
        </p:txBody>
      </p:sp>
      <p:sp>
        <p:nvSpPr>
          <p:cNvPr id="162" name="Attributes = Columns"/>
          <p:cNvSpPr txBox="1"/>
          <p:nvPr/>
        </p:nvSpPr>
        <p:spPr>
          <a:xfrm>
            <a:off x="8497680" y="3985108"/>
            <a:ext cx="29916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Attributes = Columns</a:t>
            </a:r>
          </a:p>
        </p:txBody>
      </p:sp>
      <p:pic>
        <p:nvPicPr>
          <p:cNvPr id="163" name="Screen Shot 2018-11-06 at 10.36.03 PM.png" descr="Screen Shot 2018-11-06 at 10.36.0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9338" y="5909481"/>
            <a:ext cx="1549401" cy="179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ill generate empty database"/>
          <p:cNvSpPr txBox="1"/>
          <p:nvPr/>
        </p:nvSpPr>
        <p:spPr>
          <a:xfrm>
            <a:off x="9141114" y="7744097"/>
            <a:ext cx="300584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Will generate empty database</a:t>
            </a:r>
          </a:p>
        </p:txBody>
      </p:sp>
      <p:sp>
        <p:nvSpPr>
          <p:cNvPr id="16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8-11-06 at 10.34.37 PM.png" descr="Screen Shot 2018-11-06 at 10.34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873" y="974675"/>
            <a:ext cx="6968607" cy="41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8-11-06 at 10.40.02 PM.png" descr="Screen Shot 2018-11-06 at 10.40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209" y="5398740"/>
            <a:ext cx="5130801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"/>
          <p:cNvSpPr/>
          <p:nvPr/>
        </p:nvSpPr>
        <p:spPr>
          <a:xfrm>
            <a:off x="785478" y="822796"/>
            <a:ext cx="7017396" cy="4234409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11745540" y="963166"/>
            <a:ext cx="828477" cy="740668"/>
          </a:xfrm>
          <a:prstGeom prst="rect">
            <a:avLst/>
          </a:prstGeom>
          <a:solidFill>
            <a:srgbClr val="FFCFF1">
              <a:alpha val="261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9CA1A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onfiguration"/>
          <p:cNvSpPr txBox="1"/>
          <p:nvPr/>
        </p:nvSpPr>
        <p:spPr>
          <a:xfrm>
            <a:off x="9436464" y="1098549"/>
            <a:ext cx="20284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Configuration </a:t>
            </a:r>
          </a:p>
        </p:txBody>
      </p:sp>
      <p:sp>
        <p:nvSpPr>
          <p:cNvPr id="172" name="Rectangle"/>
          <p:cNvSpPr/>
          <p:nvPr/>
        </p:nvSpPr>
        <p:spPr>
          <a:xfrm>
            <a:off x="785478" y="5229249"/>
            <a:ext cx="7017396" cy="1697882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Rectangle"/>
          <p:cNvSpPr/>
          <p:nvPr/>
        </p:nvSpPr>
        <p:spPr>
          <a:xfrm>
            <a:off x="11745540" y="19253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Inserting into database"/>
          <p:cNvSpPr txBox="1"/>
          <p:nvPr/>
        </p:nvSpPr>
        <p:spPr>
          <a:xfrm>
            <a:off x="8062602" y="2060736"/>
            <a:ext cx="34232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Inserting into database  </a:t>
            </a:r>
          </a:p>
        </p:txBody>
      </p:sp>
      <p:sp>
        <p:nvSpPr>
          <p:cNvPr id="175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11-06 at 10.42.38 PM.png" descr="Screen Shot 2018-11-06 at 10.42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298" y="603200"/>
            <a:ext cx="5243479" cy="292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8-11-06 at 10.45.38 PM.png" descr="Screen Shot 2018-11-06 at 10.4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10" y="4143771"/>
            <a:ext cx="6458410" cy="1659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18-11-06 at 10.47.46 PM.png" descr="Screen Shot 2018-11-06 at 10.47.46 PM.png"/>
          <p:cNvPicPr>
            <a:picLocks noChangeAspect="1"/>
          </p:cNvPicPr>
          <p:nvPr/>
        </p:nvPicPr>
        <p:blipFill>
          <a:blip r:embed="rId4">
            <a:extLst/>
          </a:blip>
          <a:srcRect l="1307" t="0" r="0" b="0"/>
          <a:stretch>
            <a:fillRect/>
          </a:stretch>
        </p:blipFill>
        <p:spPr>
          <a:xfrm>
            <a:off x="411757" y="6422771"/>
            <a:ext cx="7198527" cy="236154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267592" y="459159"/>
            <a:ext cx="7486850" cy="315864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206945" y="4029471"/>
            <a:ext cx="7608144" cy="1817583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216792" y="6097625"/>
            <a:ext cx="7588450" cy="2848721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11732840" y="1023652"/>
            <a:ext cx="828477" cy="740669"/>
          </a:xfrm>
          <a:prstGeom prst="rect">
            <a:avLst/>
          </a:prstGeom>
          <a:solidFill>
            <a:srgbClr val="65D8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11732840" y="1985838"/>
            <a:ext cx="828477" cy="740669"/>
          </a:xfrm>
          <a:prstGeom prst="rect">
            <a:avLst/>
          </a:prstGeom>
          <a:solidFill>
            <a:srgbClr val="E627FF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11732840" y="2948024"/>
            <a:ext cx="828477" cy="740669"/>
          </a:xfrm>
          <a:prstGeom prst="rect">
            <a:avLst/>
          </a:prstGeom>
          <a:solidFill>
            <a:srgbClr val="FF0D35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eading"/>
          <p:cNvSpPr txBox="1"/>
          <p:nvPr/>
        </p:nvSpPr>
        <p:spPr>
          <a:xfrm>
            <a:off x="9762549" y="1159036"/>
            <a:ext cx="13508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Reading </a:t>
            </a:r>
          </a:p>
        </p:txBody>
      </p:sp>
      <p:sp>
        <p:nvSpPr>
          <p:cNvPr id="187" name="Updating"/>
          <p:cNvSpPr txBox="1"/>
          <p:nvPr/>
        </p:nvSpPr>
        <p:spPr>
          <a:xfrm>
            <a:off x="9745785" y="2121222"/>
            <a:ext cx="13844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Updating</a:t>
            </a:r>
          </a:p>
        </p:txBody>
      </p:sp>
      <p:sp>
        <p:nvSpPr>
          <p:cNvPr id="188" name="Deleting"/>
          <p:cNvSpPr txBox="1"/>
          <p:nvPr/>
        </p:nvSpPr>
        <p:spPr>
          <a:xfrm>
            <a:off x="9813450" y="3083408"/>
            <a:ext cx="12490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189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18-11-09 at 4.47.40 PM.png" descr="Screen Shot 2018-11-09 at 4.47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8" y="677333"/>
            <a:ext cx="6746763" cy="815791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Python Server"/>
          <p:cNvSpPr txBox="1"/>
          <p:nvPr/>
        </p:nvSpPr>
        <p:spPr>
          <a:xfrm>
            <a:off x="7412507" y="4368799"/>
            <a:ext cx="50688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Python Server </a:t>
            </a:r>
          </a:p>
        </p:txBody>
      </p:sp>
      <p:sp>
        <p:nvSpPr>
          <p:cNvPr id="193" name="Rectangle"/>
          <p:cNvSpPr/>
          <p:nvPr/>
        </p:nvSpPr>
        <p:spPr>
          <a:xfrm>
            <a:off x="-7574" y="1959"/>
            <a:ext cx="6746763" cy="9749682"/>
          </a:xfrm>
          <a:prstGeom prst="rect">
            <a:avLst/>
          </a:prstGeom>
          <a:solidFill>
            <a:srgbClr val="838983">
              <a:alpha val="2027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700C6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UDACITY"/>
          <p:cNvSpPr txBox="1"/>
          <p:nvPr/>
        </p:nvSpPr>
        <p:spPr>
          <a:xfrm>
            <a:off x="114634" y="9313333"/>
            <a:ext cx="82059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UDACITY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ting"/>
          <p:cNvSpPr txBox="1"/>
          <p:nvPr/>
        </p:nvSpPr>
        <p:spPr>
          <a:xfrm>
            <a:off x="5635612" y="4546600"/>
            <a:ext cx="173357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