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DM Sans Bold" charset="1" panose="00000000000000000000"/>
      <p:regular r:id="rId20"/>
    </p:embeddedFont>
    <p:embeddedFont>
      <p:font typeface="DM San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6.png" Type="http://schemas.openxmlformats.org/officeDocument/2006/relationships/image"/><Relationship Id="rId12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11" Target="../media/image38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11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69933" y="6303390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735728"/>
            <a:ext cx="10910396" cy="1342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8"/>
              </a:lnSpc>
            </a:pPr>
            <a:r>
              <a:rPr lang="en-US" b="true" sz="10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MotusCar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831481" y="6149181"/>
            <a:ext cx="8459795" cy="2235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Johan Rodríguez</a:t>
            </a:r>
          </a:p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Agustín Arias</a:t>
            </a:r>
          </a:p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Diego Rosas</a:t>
            </a:r>
          </a:p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Joaquín Retamal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5668216" y="1995962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06540" y="-2060627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1287484" y="-999699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6" y="0"/>
                </a:lnTo>
                <a:lnTo>
                  <a:pt x="2597326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3349164" y="825329"/>
            <a:ext cx="11589672" cy="97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b="true" sz="7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Matriz de oportunidades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9842" y="2118846"/>
            <a:ext cx="15668316" cy="4481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8"/>
              </a:lnSpc>
            </a:pPr>
            <a:r>
              <a:rPr lang="en-US" sz="308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 Oportunidad Estratégica</a:t>
            </a:r>
          </a:p>
          <a:p>
            <a:pPr algn="l">
              <a:lnSpc>
                <a:spcPts val="2988"/>
              </a:lnSpc>
            </a:pPr>
          </a:p>
          <a:p>
            <a:pPr algn="l" marL="665097" indent="-332549" lvl="1">
              <a:lnSpc>
                <a:spcPts val="2988"/>
              </a:lnSpc>
              <a:buFont typeface="Arial"/>
              <a:buChar char="•"/>
            </a:pPr>
            <a:r>
              <a:rPr lang="en-US" b="true" sz="308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Posicionamiento único:</a:t>
            </a:r>
          </a:p>
          <a:p>
            <a:pPr algn="l" marL="1330194" indent="-443398" lvl="2">
              <a:lnSpc>
                <a:spcPts val="2988"/>
              </a:lnSpc>
              <a:buFont typeface="Arial"/>
              <a:buChar char="⚬"/>
            </a:pPr>
            <a:r>
              <a:rPr lang="en-US" b="true" sz="308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Competidores dependen de búsquedas manuales o filtros básicos (sin asistencia contextual).</a:t>
            </a:r>
          </a:p>
          <a:p>
            <a:pPr algn="l" marL="1330194" indent="-443398" lvl="2">
              <a:lnSpc>
                <a:spcPts val="2988"/>
              </a:lnSpc>
              <a:buFont typeface="Arial"/>
              <a:buChar char="⚬"/>
            </a:pPr>
            <a:r>
              <a:rPr lang="en-US" b="true" sz="308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La IA permite personalización (recomendaciones basadas en modelo/marca del vehículo).</a:t>
            </a:r>
          </a:p>
          <a:p>
            <a:pPr algn="l">
              <a:lnSpc>
                <a:spcPts val="2988"/>
              </a:lnSpc>
            </a:pPr>
          </a:p>
          <a:p>
            <a:pPr algn="l" marL="665097" indent="-332549" lvl="1">
              <a:lnSpc>
                <a:spcPts val="2988"/>
              </a:lnSpc>
              <a:buFont typeface="Arial"/>
              <a:buChar char="•"/>
            </a:pPr>
            <a:r>
              <a:rPr lang="en-US" b="true" sz="308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</a:t>
            </a:r>
            <a:r>
              <a:rPr lang="en-US" b="true" sz="308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iesgos mitigados:</a:t>
            </a:r>
          </a:p>
          <a:p>
            <a:pPr algn="l" marL="1330194" indent="-443398" lvl="2">
              <a:lnSpc>
                <a:spcPts val="2988"/>
              </a:lnSpc>
              <a:buFont typeface="Arial"/>
              <a:buChar char="⚬"/>
            </a:pPr>
            <a:r>
              <a:rPr lang="en-US" b="true" sz="308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Menor tasa de errores en pedidos vs. búsquedas manuales.</a:t>
            </a:r>
          </a:p>
          <a:p>
            <a:pPr algn="l" marL="1330194" indent="-443398" lvl="2">
              <a:lnSpc>
                <a:spcPts val="2988"/>
              </a:lnSpc>
              <a:buFont typeface="Arial"/>
              <a:buChar char="⚬"/>
            </a:pPr>
            <a:r>
              <a:rPr lang="en-US" b="true" sz="308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Transparencia en precios y compatibilidad de repuestos.</a:t>
            </a:r>
          </a:p>
          <a:p>
            <a:pPr algn="l">
              <a:lnSpc>
                <a:spcPts val="298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412438" y="6995380"/>
            <a:ext cx="15140273" cy="2399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4"/>
              </a:lnSpc>
            </a:pPr>
            <a:r>
              <a:rPr lang="en-US" sz="388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 todo el Análisis Tenemos:</a:t>
            </a:r>
          </a:p>
          <a:p>
            <a:pPr algn="l">
              <a:lnSpc>
                <a:spcPts val="3764"/>
              </a:lnSpc>
            </a:pPr>
          </a:p>
          <a:p>
            <a:pPr algn="l">
              <a:lnSpc>
                <a:spcPts val="3764"/>
              </a:lnSpc>
            </a:pPr>
            <a:r>
              <a:rPr lang="en-US" sz="388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Impacto Alto + Factibilidad Alta → Gran Oportunidad.</a:t>
            </a:r>
          </a:p>
          <a:p>
            <a:pPr algn="l">
              <a:lnSpc>
                <a:spcPts val="3764"/>
              </a:lnSpc>
            </a:pPr>
          </a:p>
          <a:p>
            <a:pPr algn="l">
              <a:lnSpc>
                <a:spcPts val="3764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06540" y="-2060627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5781207" y="171450"/>
            <a:ext cx="5879729" cy="97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b="true" sz="7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Estadísticas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85287" y="2821256"/>
            <a:ext cx="5693508" cy="717106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16168" y="1613409"/>
            <a:ext cx="7564666" cy="157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5"/>
              </a:lnSpc>
              <a:spcBef>
                <a:spcPct val="0"/>
              </a:spcBef>
            </a:pPr>
            <a:r>
              <a:rPr lang="en-US" b="true" sz="304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¿Te interesaría una plataforma donde puedas encontrar mecánicos verificados y repuestos garantizados? 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388662" y="2954945"/>
            <a:ext cx="11198311" cy="6903685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9350" y="1889092"/>
            <a:ext cx="6219944" cy="130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5"/>
              </a:lnSpc>
              <a:spcBef>
                <a:spcPct val="0"/>
              </a:spcBef>
            </a:pPr>
            <a:r>
              <a:rPr lang="en-US" b="true" sz="37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¿Con qué frecuencia llevas</a:t>
            </a:r>
          </a:p>
          <a:p>
            <a:pPr algn="ctr">
              <a:lnSpc>
                <a:spcPts val="5285"/>
              </a:lnSpc>
              <a:spcBef>
                <a:spcPct val="0"/>
              </a:spcBef>
            </a:pPr>
            <a:r>
              <a:rPr lang="en-US" b="true" sz="37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tu vehículo al mecánico?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06540" y="-2060627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08902" y="1432444"/>
            <a:ext cx="8078790" cy="8752026"/>
          </a:xfrm>
          <a:custGeom>
            <a:avLst/>
            <a:gdLst/>
            <a:ahLst/>
            <a:cxnLst/>
            <a:rect r="r" b="b" t="t" l="l"/>
            <a:pathLst>
              <a:path h="8752026" w="8078790">
                <a:moveTo>
                  <a:pt x="0" y="0"/>
                </a:moveTo>
                <a:lnTo>
                  <a:pt x="8078790" y="0"/>
                </a:lnTo>
                <a:lnTo>
                  <a:pt x="8078790" y="8752027"/>
                </a:lnTo>
                <a:lnTo>
                  <a:pt x="0" y="87520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654" r="0" b="-65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887692" y="2108881"/>
            <a:ext cx="9387457" cy="8004043"/>
          </a:xfrm>
          <a:custGeom>
            <a:avLst/>
            <a:gdLst/>
            <a:ahLst/>
            <a:cxnLst/>
            <a:rect r="r" b="b" t="t" l="l"/>
            <a:pathLst>
              <a:path h="8004043" w="9387457">
                <a:moveTo>
                  <a:pt x="0" y="0"/>
                </a:moveTo>
                <a:lnTo>
                  <a:pt x="9387457" y="0"/>
                </a:lnTo>
                <a:lnTo>
                  <a:pt x="9387457" y="8004043"/>
                </a:lnTo>
                <a:lnTo>
                  <a:pt x="0" y="800404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69628" y="460890"/>
            <a:ext cx="11589672" cy="97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b="true" sz="7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SCAMPER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706057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31516" y="1995962"/>
            <a:ext cx="17781372" cy="7312589"/>
          </a:xfrm>
          <a:custGeom>
            <a:avLst/>
            <a:gdLst/>
            <a:ahLst/>
            <a:cxnLst/>
            <a:rect r="r" b="b" t="t" l="l"/>
            <a:pathLst>
              <a:path h="7312589" w="17781372">
                <a:moveTo>
                  <a:pt x="0" y="0"/>
                </a:moveTo>
                <a:lnTo>
                  <a:pt x="17781373" y="0"/>
                </a:lnTo>
                <a:lnTo>
                  <a:pt x="17781373" y="7312590"/>
                </a:lnTo>
                <a:lnTo>
                  <a:pt x="0" y="731259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54441" y="550758"/>
            <a:ext cx="11589672" cy="97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b="true" sz="7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 Vision Board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35340" y="4389133"/>
            <a:ext cx="10910396" cy="175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¡Gracias!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706057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14350" y="1796884"/>
            <a:ext cx="17259300" cy="8478631"/>
          </a:xfrm>
          <a:custGeom>
            <a:avLst/>
            <a:gdLst/>
            <a:ahLst/>
            <a:cxnLst/>
            <a:rect r="r" b="b" t="t" l="l"/>
            <a:pathLst>
              <a:path h="8478631" w="17259300">
                <a:moveTo>
                  <a:pt x="0" y="0"/>
                </a:moveTo>
                <a:lnTo>
                  <a:pt x="17259300" y="0"/>
                </a:lnTo>
                <a:lnTo>
                  <a:pt x="17259300" y="8478631"/>
                </a:lnTo>
                <a:lnTo>
                  <a:pt x="0" y="847863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98084" y="628648"/>
            <a:ext cx="6141944" cy="97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b="true" sz="7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Introducción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06540" y="-2060627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59617" y="2052171"/>
            <a:ext cx="17408549" cy="7457349"/>
          </a:xfrm>
          <a:custGeom>
            <a:avLst/>
            <a:gdLst/>
            <a:ahLst/>
            <a:cxnLst/>
            <a:rect r="r" b="b" t="t" l="l"/>
            <a:pathLst>
              <a:path h="7457349" w="17408549">
                <a:moveTo>
                  <a:pt x="0" y="0"/>
                </a:moveTo>
                <a:lnTo>
                  <a:pt x="17408549" y="0"/>
                </a:lnTo>
                <a:lnTo>
                  <a:pt x="17408549" y="7457349"/>
                </a:lnTo>
                <a:lnTo>
                  <a:pt x="0" y="74573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627" r="0" b="-62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12961" y="825329"/>
            <a:ext cx="10843029" cy="97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b="true" sz="7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Diagramas de Ishikawa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06540" y="-2060627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50092" y="2127307"/>
            <a:ext cx="17504603" cy="7267424"/>
          </a:xfrm>
          <a:custGeom>
            <a:avLst/>
            <a:gdLst/>
            <a:ahLst/>
            <a:cxnLst/>
            <a:rect r="r" b="b" t="t" l="l"/>
            <a:pathLst>
              <a:path h="7267424" w="17504603">
                <a:moveTo>
                  <a:pt x="0" y="0"/>
                </a:moveTo>
                <a:lnTo>
                  <a:pt x="17504603" y="0"/>
                </a:lnTo>
                <a:lnTo>
                  <a:pt x="17504603" y="7267424"/>
                </a:lnTo>
                <a:lnTo>
                  <a:pt x="0" y="726742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2086" r="0" b="-208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12961" y="825329"/>
            <a:ext cx="10843029" cy="97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b="true" sz="7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Diagramas de Ishikawa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06540" y="-2060627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50092" y="2052171"/>
            <a:ext cx="17421382" cy="7342561"/>
          </a:xfrm>
          <a:custGeom>
            <a:avLst/>
            <a:gdLst/>
            <a:ahLst/>
            <a:cxnLst/>
            <a:rect r="r" b="b" t="t" l="l"/>
            <a:pathLst>
              <a:path h="7342561" w="17421382">
                <a:moveTo>
                  <a:pt x="0" y="0"/>
                </a:moveTo>
                <a:lnTo>
                  <a:pt x="17421383" y="0"/>
                </a:lnTo>
                <a:lnTo>
                  <a:pt x="17421383" y="7342560"/>
                </a:lnTo>
                <a:lnTo>
                  <a:pt x="0" y="734256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1605" r="0" b="-160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12961" y="825329"/>
            <a:ext cx="10843029" cy="97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b="true" sz="7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Diagramas de Ishikawa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06540" y="-2060627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450092" y="1670559"/>
          <a:ext cx="17416917" cy="8572500"/>
        </p:xfrm>
        <a:graphic>
          <a:graphicData uri="http://schemas.openxmlformats.org/drawingml/2006/table">
            <a:tbl>
              <a:tblPr/>
              <a:tblGrid>
                <a:gridCol w="2363038"/>
                <a:gridCol w="2293536"/>
                <a:gridCol w="3802458"/>
                <a:gridCol w="2570247"/>
                <a:gridCol w="2946817"/>
                <a:gridCol w="3440822"/>
              </a:tblGrid>
              <a:tr h="16743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Nombre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Solución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Características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Fortalezas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Debilidades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Valoración de usuarios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</a:tr>
              <a:tr h="36069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BioBio Repuestos Concepción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Enfoque solo a la venta de repuestos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Posee filtros para modelos de autos por marca</a:t>
                      </a:r>
                      <a:endParaRPr lang="en-US" sz="1100"/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Stock Visible</a:t>
                      </a:r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Listado de Precios</a:t>
                      </a:r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Contacto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Ofertas Vía Web</a:t>
                      </a:r>
                      <a:endParaRPr lang="en-US" sz="1100"/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Diseño Simple</a:t>
                      </a:r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Stock Visible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Falta de más filtros</a:t>
                      </a:r>
                      <a:endParaRPr lang="en-US" sz="1100"/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Página creada recientemente</a:t>
                      </a:r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 posee valoración de usuario</a:t>
                      </a:r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Solo centrado en la venta de Repuestos</a:t>
                      </a:r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 posee registro de usuario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 dispone de 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Valoración de Usuarios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2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Taller Mecánico Rys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Enfoque solo a la recomendación de mecánicos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Buenos filtros a nivel país para buscar mecánicos</a:t>
                      </a:r>
                      <a:endParaRPr lang="en-US" sz="1100"/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Opiniones y Valoraciones</a:t>
                      </a:r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Horarios de Atención de los mecánicos</a:t>
                      </a:r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Asesoría para el usuario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Robusto Motor de Búsqueda y Filtro</a:t>
                      </a:r>
                      <a:endParaRPr lang="en-US" sz="1100"/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Preguntas Frecuentes</a:t>
                      </a:r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Secciones Integradas de información para el usuario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Su valoración de usuario no es provista por ellos mismos</a:t>
                      </a:r>
                      <a:endParaRPr lang="en-US" sz="1100"/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 posee registro de usuarios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Su valoración de usuarios proviene de las provistas por Google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3637922" y="253827"/>
            <a:ext cx="11589672" cy="97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b="true" sz="7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Análisis de competencia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06540" y="-2060627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359898" y="2052171"/>
          <a:ext cx="17343269" cy="5104459"/>
        </p:xfrm>
        <a:graphic>
          <a:graphicData uri="http://schemas.openxmlformats.org/drawingml/2006/table">
            <a:tbl>
              <a:tblPr/>
              <a:tblGrid>
                <a:gridCol w="2275746"/>
                <a:gridCol w="2493600"/>
                <a:gridCol w="3497687"/>
                <a:gridCol w="2577899"/>
                <a:gridCol w="2968272"/>
                <a:gridCol w="3530066"/>
              </a:tblGrid>
              <a:tr h="17211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Nombre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Solución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Características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Fortalezas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Debilidades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Valoración de usuarios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</a:tr>
              <a:tr h="33833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MercadoLibre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Sección Enfocada en Repuestos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Rapidez en envíos</a:t>
                      </a:r>
                      <a:endParaRPr lang="en-US" sz="1100"/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Disponible a todo el país</a:t>
                      </a:r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Buen motor de filtro</a:t>
                      </a:r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Plataforma bien posicionada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Variedad de Productos</a:t>
                      </a:r>
                      <a:endParaRPr lang="en-US" sz="1100"/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Variedad de Modelos de Autos</a:t>
                      </a:r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Rapidez de envío</a:t>
                      </a:r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Disponibilidad</a:t>
                      </a:r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Stock Amplio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Retardo en el envío a regiones</a:t>
                      </a:r>
                      <a:endParaRPr lang="en-US" sz="1100"/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Poco uso fuera de Santiago</a:t>
                      </a:r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 es su especialidad</a:t>
                      </a:r>
                    </a:p>
                    <a:p>
                      <a:pPr algn="ctr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Falta de garantía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Variada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3637922" y="253827"/>
            <a:ext cx="11589672" cy="97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b="true" sz="7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Análisis de competencia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85381" y="8984493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06540" y="-2060627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349164" y="825329"/>
            <a:ext cx="11589672" cy="97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b="true" sz="7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Matriz de oportunidades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35972" y="1925099"/>
            <a:ext cx="12816056" cy="821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8"/>
              </a:lnSpc>
            </a:pPr>
            <a:r>
              <a:rPr lang="en-US" sz="339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 Impacto</a:t>
            </a:r>
          </a:p>
          <a:p>
            <a:pPr algn="l">
              <a:lnSpc>
                <a:spcPts val="3288"/>
              </a:lnSpc>
            </a:pPr>
          </a:p>
          <a:p>
            <a:pPr algn="l" marL="731903" indent="-365951" lvl="1">
              <a:lnSpc>
                <a:spcPts val="3288"/>
              </a:lnSpc>
              <a:buFont typeface="Arial"/>
              <a:buChar char="•"/>
            </a:pPr>
            <a:r>
              <a:rPr lang="en-US" b="true" sz="339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Beneficios clave:</a:t>
            </a:r>
          </a:p>
          <a:p>
            <a:pPr algn="l" marL="1463805" indent="-487935" lvl="2">
              <a:lnSpc>
                <a:spcPts val="3288"/>
              </a:lnSpc>
              <a:buFont typeface="Arial"/>
              <a:buChar char="⚬"/>
            </a:pPr>
            <a:r>
              <a:rPr lang="en-US" b="true" sz="339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Reducción de fraudes: El chatbot actúa como mediador, verificando información de vendedores y repuestos.</a:t>
            </a:r>
          </a:p>
          <a:p>
            <a:pPr algn="l" marL="1463805" indent="-487935" lvl="2">
              <a:lnSpc>
                <a:spcPts val="3288"/>
              </a:lnSpc>
              <a:buFont typeface="Arial"/>
              <a:buChar char="⚬"/>
            </a:pPr>
            <a:r>
              <a:rPr lang="en-US" b="true" sz="339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Experiencia intuitiva: Búsqueda mediante diálogo natural (ej.: "¿Qué repuesto necesita para un Toyota Corolla 2018?").</a:t>
            </a:r>
          </a:p>
          <a:p>
            <a:pPr algn="l" marL="1463805" indent="-487935" lvl="2">
              <a:lnSpc>
                <a:spcPts val="3288"/>
              </a:lnSpc>
              <a:buFont typeface="Arial"/>
              <a:buChar char="⚬"/>
            </a:pPr>
            <a:r>
              <a:rPr lang="en-US" b="true" sz="339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Diferenciación: Posicionamiento como líder innovador en el mercado de repuestos.</a:t>
            </a:r>
          </a:p>
          <a:p>
            <a:pPr algn="l" marL="1463805" indent="-487935" lvl="2">
              <a:lnSpc>
                <a:spcPts val="3288"/>
              </a:lnSpc>
              <a:buFont typeface="Arial"/>
              <a:buChar char="⚬"/>
            </a:pPr>
            <a:r>
              <a:rPr lang="en-US" b="true" sz="339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Eficiencia de Búsqueda: Reducción en los tiempos de búsqueda del cliente con un modelo bien entrenado</a:t>
            </a:r>
          </a:p>
          <a:p>
            <a:pPr algn="l">
              <a:lnSpc>
                <a:spcPts val="3288"/>
              </a:lnSpc>
            </a:pPr>
          </a:p>
          <a:p>
            <a:pPr algn="l" marL="731903" indent="-365951" lvl="1">
              <a:lnSpc>
                <a:spcPts val="3288"/>
              </a:lnSpc>
              <a:buFont typeface="Arial"/>
              <a:buChar char="•"/>
            </a:pPr>
            <a:r>
              <a:rPr lang="en-US" b="true" sz="339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Impacto en el mercado:</a:t>
            </a:r>
          </a:p>
          <a:p>
            <a:pPr algn="l" marL="1463805" indent="-487935" lvl="2">
              <a:lnSpc>
                <a:spcPts val="3288"/>
              </a:lnSpc>
              <a:buFont typeface="Arial"/>
              <a:buChar char="⚬"/>
            </a:pPr>
            <a:r>
              <a:rPr lang="en-US" b="true" sz="339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Atracción de usuarios inexpertos que evitan compras por desconfianza.</a:t>
            </a:r>
          </a:p>
          <a:p>
            <a:pPr algn="l" marL="1463805" indent="-487935" lvl="2">
              <a:lnSpc>
                <a:spcPts val="3288"/>
              </a:lnSpc>
              <a:buFont typeface="Arial"/>
              <a:buChar char="⚬"/>
            </a:pPr>
            <a:r>
              <a:rPr lang="en-US" b="true" sz="339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Fidelización mediante asistencia 24/7 y respuestas precisas.</a:t>
            </a:r>
          </a:p>
          <a:p>
            <a:pPr algn="l">
              <a:lnSpc>
                <a:spcPts val="328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8571" y="8929186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06540" y="-2060627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349164" y="825329"/>
            <a:ext cx="11589672" cy="97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b="true" sz="7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Matriz de oportunidades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47540" y="2192638"/>
            <a:ext cx="12992919" cy="79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358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 Factibilidad</a:t>
            </a:r>
          </a:p>
          <a:p>
            <a:pPr algn="l">
              <a:lnSpc>
                <a:spcPts val="3479"/>
              </a:lnSpc>
            </a:pPr>
          </a:p>
          <a:p>
            <a:pPr algn="l" marL="774531" indent="-387265" lvl="1">
              <a:lnSpc>
                <a:spcPts val="3479"/>
              </a:lnSpc>
              <a:buFont typeface="Arial"/>
              <a:buChar char="•"/>
            </a:pPr>
            <a:r>
              <a:rPr lang="en-US" b="true" sz="35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Ventaja competitiva:</a:t>
            </a:r>
          </a:p>
          <a:p>
            <a:pPr algn="l" marL="1549062" indent="-516354" lvl="2">
              <a:lnSpc>
                <a:spcPts val="3479"/>
              </a:lnSpc>
              <a:buFont typeface="Arial"/>
              <a:buChar char="⚬"/>
            </a:pPr>
            <a:r>
              <a:rPr lang="en-US" b="true" sz="35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Competidores no integran IA conversacional (chatbot) especializado en repuestos.</a:t>
            </a:r>
          </a:p>
          <a:p>
            <a:pPr algn="l" marL="1549062" indent="-516354" lvl="2">
              <a:lnSpc>
                <a:spcPts val="3479"/>
              </a:lnSpc>
              <a:buFont typeface="Arial"/>
              <a:buChar char="⚬"/>
            </a:pPr>
            <a:r>
              <a:rPr lang="en-US" b="true" sz="35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Tecnología accesible (plataformas como Dialogflow, GPT, o modelos entrenables).</a:t>
            </a:r>
          </a:p>
          <a:p>
            <a:pPr algn="l">
              <a:lnSpc>
                <a:spcPts val="3479"/>
              </a:lnSpc>
            </a:pPr>
          </a:p>
          <a:p>
            <a:pPr algn="l" marL="774531" indent="-387265" lvl="1">
              <a:lnSpc>
                <a:spcPts val="3479"/>
              </a:lnSpc>
              <a:buFont typeface="Arial"/>
              <a:buChar char="•"/>
            </a:pPr>
            <a:r>
              <a:rPr lang="en-US" b="true" sz="35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</a:t>
            </a:r>
            <a:r>
              <a:rPr lang="en-US" b="true" sz="35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mplementación viable:</a:t>
            </a:r>
          </a:p>
          <a:p>
            <a:pPr algn="l" marL="1549062" indent="-516354" lvl="2">
              <a:lnSpc>
                <a:spcPts val="3479"/>
              </a:lnSpc>
              <a:buFont typeface="Arial"/>
              <a:buChar char="⚬"/>
            </a:pPr>
            <a:r>
              <a:rPr lang="en-US" b="true" sz="35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Desarrollo escalable con APIs de IA existentes.</a:t>
            </a:r>
          </a:p>
          <a:p>
            <a:pPr algn="l" marL="1549062" indent="-516354" lvl="2">
              <a:lnSpc>
                <a:spcPts val="3479"/>
              </a:lnSpc>
              <a:buFont typeface="Arial"/>
              <a:buChar char="⚬"/>
            </a:pPr>
            <a:r>
              <a:rPr lang="en-US" b="true" sz="35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Capacidad de entrenar el modelo con datos del sector (catálogos, preguntas frecuentes, etc.).</a:t>
            </a:r>
          </a:p>
          <a:p>
            <a:pPr algn="l">
              <a:lnSpc>
                <a:spcPts val="3479"/>
              </a:lnSpc>
            </a:pPr>
          </a:p>
          <a:p>
            <a:pPr algn="l" marL="774531" indent="-387265" lvl="1">
              <a:lnSpc>
                <a:spcPts val="3479"/>
              </a:lnSpc>
              <a:buFont typeface="Arial"/>
              <a:buChar char="•"/>
            </a:pPr>
            <a:r>
              <a:rPr lang="en-US" b="true" sz="35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Recursos disponibles:</a:t>
            </a:r>
          </a:p>
          <a:p>
            <a:pPr algn="l" marL="1549062" indent="-516354" lvl="2">
              <a:lnSpc>
                <a:spcPts val="3479"/>
              </a:lnSpc>
              <a:buFont typeface="Arial"/>
              <a:buChar char="⚬"/>
            </a:pPr>
            <a:r>
              <a:rPr lang="en-US" b="true" sz="35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Herramientas de bajo costo que faciliten el desarrollo del producto (ej.: chatbots basados en reglas + IA generativa).</a:t>
            </a:r>
          </a:p>
          <a:p>
            <a:pPr algn="l">
              <a:lnSpc>
                <a:spcPts val="347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DAGkMvzNqsE</dc:identifier>
  <dcterms:modified xsi:type="dcterms:W3CDTF">2011-08-01T06:04:30Z</dcterms:modified>
  <cp:revision>1</cp:revision>
  <dc:title>Pres</dc:title>
</cp:coreProperties>
</file>